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4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2016-06-14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2016-06-14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2016-06-14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4.5.2: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400" dirty="0" smtClean="0"/>
              <a:t>Bezpieczeństwo: wsparcie jednostek ratowniczych włączonych do KSRG (typ D) </a:t>
            </a:r>
            <a:r>
              <a:rPr lang="pl-PL" sz="2400" dirty="0" smtClean="0"/>
              <a:t>– ZIT </a:t>
            </a:r>
            <a:r>
              <a:rPr lang="pl-PL" sz="2400" dirty="0" err="1" smtClean="0"/>
              <a:t>WrOF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</a:t>
            </a:r>
            <a:r>
              <a:rPr lang="pl-PL" sz="1600" b="1" dirty="0" smtClean="0">
                <a:solidFill>
                  <a:schemeClr val="bg1"/>
                </a:solidFill>
              </a:rPr>
              <a:t>wynikają ze Strategii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b="1" dirty="0" smtClean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</a:t>
            </a:r>
            <a:r>
              <a:rPr lang="pl-PL" sz="1600" dirty="0" smtClean="0">
                <a:solidFill>
                  <a:schemeClr val="bg1"/>
                </a:solidFill>
              </a:rPr>
              <a:t>w zakresie priorytetów inwestycyjnych wdrażanych w ramach  RPO WD objętych Porozumieniem  z IZ RPO WD</a:t>
            </a:r>
            <a:r>
              <a:rPr lang="pl-PL" sz="1600" dirty="0" smtClean="0">
                <a:solidFill>
                  <a:schemeClr val="bg1"/>
                </a:solidFill>
              </a:rPr>
              <a:t>).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642910" y="1000108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643050"/>
            <a:ext cx="8643998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5720" y="3786190"/>
            <a:ext cx="8643998" cy="2121350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j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dotyczy następujących wskaźników:</a:t>
            </a:r>
          </a:p>
          <a:p>
            <a:pPr marL="177800">
              <a:lnSpc>
                <a:spcPct val="200000"/>
              </a:lnSpc>
              <a:buFont typeface="Wingdings" pitchFamily="2" charset="2"/>
              <a:buChar char="Ø"/>
            </a:pPr>
            <a:r>
              <a:rPr lang="pl-PL" sz="1600" i="1" kern="5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1600" i="1" dirty="0" smtClean="0">
                <a:solidFill>
                  <a:schemeClr val="bg1"/>
                </a:solidFill>
              </a:rPr>
              <a:t>Liczba jednostek służb ratowniczych doposażonych w sprzęt do prowadzenia akcji ratowniczych i usuwania skutków </a:t>
            </a:r>
            <a:r>
              <a:rPr lang="pl-PL" sz="1600" i="1" dirty="0" smtClean="0">
                <a:solidFill>
                  <a:schemeClr val="bg1"/>
                </a:solidFill>
              </a:rPr>
              <a:t>katastrof</a:t>
            </a:r>
            <a:endParaRPr lang="pl-PL" sz="16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</a:t>
            </a:r>
            <a:r>
              <a:rPr lang="pl-PL" sz="1600" dirty="0" smtClean="0">
                <a:solidFill>
                  <a:schemeClr val="bg1"/>
                </a:solidFill>
              </a:rPr>
              <a:t>5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dirty="0" smtClean="0">
                <a:solidFill>
                  <a:schemeClr val="bg1"/>
                </a:solidFill>
              </a:rPr>
              <a:t>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71546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1857364"/>
          <a:ext cx="8572560" cy="4685953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3929090"/>
                <a:gridCol w="4643470"/>
              </a:tblGrid>
              <a:tr h="8252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–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9,25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96023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pkt.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3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259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3.3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Skala działań związanych z ratownictwem przeciwpowodziowym i ochroną przed klęskami żywiołowymi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jednostka ratownicza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nie realizowała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działań z zakresu ratownictwa przeciwpowodziowego i ochrony przed klęskami żywiołowymi-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pkt.</a:t>
                      </a:r>
                    </a:p>
                    <a:p>
                      <a:pPr lvl="0" algn="ctr"/>
                      <a:endParaRPr lang="pl-PL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jednostka ratownicza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realizowała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działania z zakresu ratownictwa przeciwpowodziowego i ochrony przed klęskami żywiołowymi--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pkt</a:t>
                      </a:r>
                      <a:r>
                        <a:rPr lang="pl-PL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3.4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 Zasięg projektu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gminy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0 pkt.</a:t>
                      </a:r>
                    </a:p>
                    <a:p>
                      <a:pPr lvl="0" algn="ctr"/>
                      <a:endParaRPr lang="pl-PL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 terenie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gminy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1,5 pkt.</a:t>
                      </a:r>
                    </a:p>
                    <a:p>
                      <a:pPr lvl="0" algn="ctr"/>
                      <a:endParaRPr lang="pl-PL" sz="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na terenie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 2 gminy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3 </a:t>
                      </a:r>
                      <a:r>
                        <a:rPr lang="pl-PL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pkt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587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3.5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Partnerstwo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samodzielnie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0 pkt.</a:t>
                      </a:r>
                    </a:p>
                    <a:p>
                      <a:pPr lvl="0" algn="ctr"/>
                      <a:endParaRPr lang="pl-PL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realizowany </a:t>
                      </a:r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 partnerstwie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2 pkt.</a:t>
                      </a:r>
                      <a:endParaRPr lang="pl-PL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285852" y="1714488"/>
          <a:ext cx="6572296" cy="4572031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524105"/>
                <a:gridCol w="4048191"/>
              </a:tblGrid>
              <a:tr h="152176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355600" lvl="1" indent="-273050" algn="ctr">
                        <a:spcBef>
                          <a:spcPts val="1000"/>
                        </a:spcBef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l-PL" sz="1200" i="1" dirty="0" smtClean="0">
                          <a:solidFill>
                            <a:schemeClr val="bg1"/>
                          </a:solidFill>
                        </a:rPr>
                        <a:t>Liczba jednostek służb ratowniczych doposażonych w sprzęt do prowadzenia akcji ratowniczych i usuwania skutków katastrof</a:t>
                      </a:r>
                      <a:endParaRPr lang="pl-PL" sz="120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 anchor="ctr"/>
                </a:tc>
              </a:tr>
              <a:tr h="40963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2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nie dotyczy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2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Arial"/>
                        </a:rPr>
                        <a:t>nie dotyczy</a:t>
                      </a:r>
                      <a:endParaRPr lang="pl-PL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0231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79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2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powyżej </a:t>
                      </a:r>
                      <a:r>
                        <a:rPr lang="pl-PL" sz="1100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14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r>
                        <a:rPr lang="pl-PL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%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09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15,4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b="1" i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15,4 </a:t>
                      </a:r>
                      <a:r>
                        <a:rPr lang="pl-PL" sz="1100" b="1" i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pkt.</a:t>
                      </a:r>
                      <a:endParaRPr lang="pl-PL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193899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0 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25 %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0,96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50 %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1,93 </a:t>
                      </a:r>
                      <a:r>
                        <a:rPr lang="pl-PL" sz="1400" kern="50" dirty="0" err="1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100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% </a:t>
                      </a:r>
                      <a:r>
                        <a:rPr lang="pl-PL" sz="1400" kern="50" dirty="0" err="1" smtClean="0">
                          <a:effectLst/>
                        </a:rPr>
                        <a:t>max</a:t>
                      </a:r>
                      <a:r>
                        <a:rPr lang="pl-PL" sz="1400" kern="50" dirty="0" smtClean="0">
                          <a:effectLst/>
                        </a:rPr>
                        <a:t>. oceny: </a:t>
                      </a:r>
                      <a:r>
                        <a:rPr lang="pl-PL" sz="1400" kern="50" dirty="0" smtClean="0">
                          <a:effectLst/>
                        </a:rPr>
                        <a:t>3,85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3,85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Dziękujemy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pok.102,  I piętro</a:t>
            </a:r>
            <a:br>
              <a:rPr lang="pl-PL" sz="1600" dirty="0" smtClean="0"/>
            </a:br>
            <a:r>
              <a:rPr lang="pl-PL" sz="1600" dirty="0" smtClean="0"/>
              <a:t>tel.  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  <a:endParaRPr lang="pl-PL" sz="16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l-PL" sz="2400" dirty="0" err="1" smtClean="0">
                <a:solidFill>
                  <a:schemeClr val="bg2">
                    <a:lumMod val="50000"/>
                  </a:schemeClr>
                </a:solidFill>
              </a:rPr>
              <a:t>www.zitwrof.pl</a:t>
            </a:r>
            <a:endParaRPr lang="pl-PL" sz="24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 smtClean="0">
                <a:solidFill>
                  <a:srgbClr val="444444"/>
                </a:solidFill>
              </a:rPr>
              <a:t>projektów </a:t>
            </a:r>
            <a:r>
              <a:rPr lang="pl-PL" altLang="pl-PL" dirty="0">
                <a:solidFill>
                  <a:srgbClr val="444444"/>
                </a:solidFill>
              </a:rPr>
              <a:t>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Users\umpigu01\Desktop\DOKUMENTY\PROMOCJA\mapa WrO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4746" y="1000108"/>
            <a:ext cx="5329254" cy="5619630"/>
          </a:xfrm>
          <a:prstGeom prst="rect">
            <a:avLst/>
          </a:prstGeom>
          <a:noFill/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0" y="1000109"/>
            <a:ext cx="62865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Gmina Wrocław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    Miasto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 Gmina Siechnice 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 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  Gmina Długołęka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  Gmina Czernica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  Gmina Kobierzyce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  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  Gmina Wisznia Mała</a:t>
            </a: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533400" indent="1588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 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</a:t>
            </a:r>
            <a:r>
              <a:rPr lang="pl-PL" altLang="pl-PL" sz="1600" b="1" dirty="0" smtClean="0"/>
              <a:t>4.5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00052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293258"/>
                <a:gridCol w="1855544"/>
                <a:gridCol w="1855544"/>
                <a:gridCol w="1639388"/>
                <a:gridCol w="2071701"/>
              </a:tblGrid>
              <a:tr h="520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65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1.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ZINTEGRO-WANIE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PRZESTRZENIWrOF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u="none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1.2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Poprawa</a:t>
                      </a:r>
                      <a:r>
                        <a:rPr lang="pl-PL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stanu środowiska i gospodarka niskoemisyjna  na terenie </a:t>
                      </a:r>
                      <a:r>
                        <a:rPr lang="pl-PL" sz="1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b="1" u="none" dirty="0">
                        <a:solidFill>
                          <a:schemeClr val="bg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1.2.1</a:t>
                      </a:r>
                      <a:endParaRPr lang="pl-PL" sz="1400" dirty="0" smtClean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latin typeface="+mj-lt"/>
                          <a:ea typeface="Calibri"/>
                          <a:cs typeface="Calibri"/>
                        </a:rPr>
                        <a:t>Poprawa ochrony przed klęskami żywiołowymi na terenie</a:t>
                      </a:r>
                      <a:r>
                        <a:rPr lang="pl-PL" sz="14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aseline="0" dirty="0" err="1" smtClean="0"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14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4.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ŚRODOWISKO I ZASOBY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4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4.5</a:t>
                      </a:r>
                      <a:endParaRPr lang="pl-PL" sz="24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Bezpieczeństwo– </a:t>
                      </a:r>
                      <a:r>
                        <a:rPr lang="pl-PL" sz="22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ZIT </a:t>
                      </a:r>
                      <a:r>
                        <a:rPr lang="pl-PL" sz="2200" b="1" dirty="0" err="1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WrOF</a:t>
                      </a:r>
                      <a:endParaRPr lang="pl-PL" sz="2200" b="1" dirty="0" smtClean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2200" b="1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(typ D)</a:t>
                      </a:r>
                      <a:endParaRPr lang="pl-PL" sz="22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89535" marR="89535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000" dirty="0" smtClean="0"/>
              <a:t>Oś 4 – Środowisko i zasoby:  </a:t>
            </a:r>
            <a:r>
              <a:rPr lang="pl-PL" sz="3000" b="1" dirty="0" smtClean="0"/>
              <a:t>27 300 000 €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400" dirty="0" err="1" smtClean="0"/>
              <a:t>Poddziałanie</a:t>
            </a:r>
            <a:r>
              <a:rPr lang="pl-PL" sz="2400" dirty="0" smtClean="0"/>
              <a:t> </a:t>
            </a:r>
            <a:r>
              <a:rPr lang="pl-PL" sz="2400" dirty="0" smtClean="0"/>
              <a:t>4.5.2</a:t>
            </a:r>
            <a:r>
              <a:rPr lang="pl-PL" sz="2400" dirty="0" smtClean="0"/>
              <a:t>: </a:t>
            </a:r>
            <a:r>
              <a:rPr lang="pl-PL" sz="2400" b="1" dirty="0" smtClean="0"/>
              <a:t>5 </a:t>
            </a:r>
            <a:r>
              <a:rPr lang="pl-PL" sz="2400" b="1" dirty="0" smtClean="0"/>
              <a:t>500 000 €</a:t>
            </a:r>
          </a:p>
          <a:p>
            <a:pPr algn="ctr">
              <a:lnSpc>
                <a:spcPct val="250000"/>
              </a:lnSpc>
            </a:pPr>
            <a:endParaRPr lang="pl-PL" sz="800" b="1" dirty="0" smtClean="0"/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/>
            <a:r>
              <a:rPr lang="pl-PL" dirty="0" smtClean="0"/>
              <a:t>Konkurs nr RPDS.04.04.02-IZ.00-02-109/16: </a:t>
            </a:r>
            <a:r>
              <a:rPr lang="pl-PL" b="1" dirty="0" smtClean="0"/>
              <a:t>258 </a:t>
            </a:r>
            <a:r>
              <a:rPr lang="pl-PL" b="1" dirty="0" smtClean="0"/>
              <a:t>500 </a:t>
            </a:r>
            <a:r>
              <a:rPr lang="pl-PL" b="1" dirty="0" smtClean="0"/>
              <a:t>€</a:t>
            </a:r>
            <a:endParaRPr lang="pl-PL" b="1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85720" y="928670"/>
            <a:ext cx="857256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Działania </a:t>
            </a:r>
            <a:r>
              <a:rPr lang="pl-PL" altLang="pl-PL" b="1" dirty="0" smtClean="0"/>
              <a:t>4.5 (D</a:t>
            </a:r>
            <a:r>
              <a:rPr lang="pl-PL" altLang="pl-PL" b="1" dirty="0" smtClean="0"/>
              <a:t>) </a:t>
            </a:r>
            <a:r>
              <a:rPr lang="pl-PL" b="1" dirty="0" smtClean="0"/>
              <a:t>ZIT WROF:</a:t>
            </a:r>
          </a:p>
          <a:p>
            <a:pPr algn="ctr" eaLnBrk="1" hangingPunct="1"/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Wnioskodawcy:</a:t>
            </a:r>
            <a:endParaRPr lang="pl-PL" altLang="pl-PL" b="1" u="sng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85720" y="2643182"/>
            <a:ext cx="8715436" cy="333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 stowarzyszenia;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</a:t>
            </a:r>
            <a:r>
              <a:rPr lang="pl-PL" dirty="0" smtClean="0"/>
              <a:t>jednostki podległe </a:t>
            </a:r>
            <a:r>
              <a:rPr lang="pl-PL" dirty="0" err="1" smtClean="0"/>
              <a:t>jst</a:t>
            </a:r>
            <a:r>
              <a:rPr lang="pl-PL" dirty="0" smtClean="0"/>
              <a:t>, w tym </a:t>
            </a:r>
            <a:r>
              <a:rPr lang="pl-PL" dirty="0" smtClean="0"/>
              <a:t>jednostki </a:t>
            </a:r>
            <a:r>
              <a:rPr lang="pl-PL" dirty="0" smtClean="0"/>
              <a:t>organizacyjne </a:t>
            </a:r>
            <a:r>
              <a:rPr lang="pl-PL" dirty="0" err="1" smtClean="0"/>
              <a:t>jst</a:t>
            </a:r>
            <a:r>
              <a:rPr lang="pl-PL" dirty="0" smtClean="0"/>
              <a:t>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 administracja rządowa;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pl-PL" dirty="0" smtClean="0"/>
              <a:t>organizacje </a:t>
            </a:r>
            <a:r>
              <a:rPr lang="pl-PL" dirty="0" smtClean="0"/>
              <a:t>pozarządowe;</a:t>
            </a:r>
          </a:p>
          <a:p>
            <a:pPr>
              <a:lnSpc>
                <a:spcPct val="200000"/>
              </a:lnSpc>
            </a:pPr>
            <a:endParaRPr lang="pl-PL" dirty="0" smtClean="0"/>
          </a:p>
          <a:p>
            <a:pPr>
              <a:lnSpc>
                <a:spcPct val="200000"/>
              </a:lnSpc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19,25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15,4 </a:t>
                      </a: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3,85 </a:t>
                      </a:r>
                      <a:r>
                        <a:rPr lang="pl-PL" sz="1400" b="0" dirty="0" smtClean="0">
                          <a:effectLst/>
                          <a:latin typeface="+mn-lt"/>
                        </a:rPr>
                        <a:t>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5,78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4494</TotalTime>
  <Words>1028</Words>
  <Application>Microsoft Office PowerPoint</Application>
  <PresentationFormat>Pokaz na ekranie (4:3)</PresentationFormat>
  <Paragraphs>219</Paragraphs>
  <Slides>16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395</cp:revision>
  <dcterms:created xsi:type="dcterms:W3CDTF">2015-04-22T07:48:15Z</dcterms:created>
  <dcterms:modified xsi:type="dcterms:W3CDTF">2016-06-14T06:47:04Z</dcterms:modified>
</cp:coreProperties>
</file>