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89" r:id="rId15"/>
    <p:sldId id="290" r:id="rId16"/>
    <p:sldId id="276" r:id="rId17"/>
    <p:sldId id="288" r:id="rId18"/>
    <p:sldId id="273" r:id="rId19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244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2016-07-11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2016-07-11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sz="2800" b="1" dirty="0" smtClean="0"/>
              <a:t>Nabór 6.3.2 _ typ B                                                                                                                      Rewitalizacja zdegradowanych obszarów – ZIT </a:t>
            </a:r>
            <a:r>
              <a:rPr lang="pl-PL" sz="2800" b="1" dirty="0" err="1" smtClean="0"/>
              <a:t>WrOF</a:t>
            </a:r>
            <a:endParaRPr lang="pl-PL" sz="2800" b="1" dirty="0" smtClean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pl-PL" sz="2800" dirty="0" smtClean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</a:t>
            </a:r>
            <a:r>
              <a:rPr lang="pl-PL" sz="1600" b="1" dirty="0" smtClean="0">
                <a:solidFill>
                  <a:schemeClr val="bg1"/>
                </a:solidFill>
              </a:rPr>
              <a:t>wynikają ze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  </a:t>
            </a:r>
            <a:r>
              <a:rPr lang="pl-PL" sz="1600" dirty="0" smtClean="0">
                <a:solidFill>
                  <a:schemeClr val="bg1"/>
                </a:solidFill>
              </a:rPr>
              <a:t>(są spójne z celami, priorytetami i działaniami opisanymi w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).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642910" y="1000108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285860"/>
            <a:ext cx="8643998" cy="44781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</a:rPr>
              <a:t> </a:t>
            </a:r>
            <a:r>
              <a:rPr lang="pl-PL" sz="1600" b="1" kern="50" dirty="0" smtClean="0">
                <a:solidFill>
                  <a:schemeClr val="bg1"/>
                </a:solidFill>
              </a:rPr>
              <a:t>Kryterium obligatoryjne</a:t>
            </a:r>
            <a:r>
              <a:rPr lang="pl-PL" sz="1600" kern="50" dirty="0" smtClean="0">
                <a:solidFill>
                  <a:schemeClr val="bg1"/>
                </a:solidFill>
              </a:rPr>
              <a:t>, jego niespełnienie powoduje odrzucenie wniosku.*  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200" kern="50" dirty="0" smtClean="0">
                <a:solidFill>
                  <a:schemeClr val="bg1"/>
                </a:solidFill>
              </a:rPr>
              <a:t>     (*możliwość   jednorazowej korekty – opisana w  kryteriach)	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</a:rPr>
              <a:t> Kryterium dotyczy następujących wskaźników:</a:t>
            </a:r>
            <a:endParaRPr lang="pl-PL" sz="1600" b="1" kern="50" dirty="0" smtClean="0">
              <a:solidFill>
                <a:schemeClr val="bg1"/>
              </a:solidFill>
            </a:endParaRP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i="1" kern="50" dirty="0" smtClean="0">
                <a:solidFill>
                  <a:schemeClr val="bg1"/>
                </a:solidFill>
              </a:rPr>
              <a:t>  Liczba wspartych obiektów infrastruktury zlokalizowanych na </a:t>
            </a:r>
            <a:r>
              <a:rPr lang="pl-PL" b="1" i="1" kern="50" dirty="0" err="1" smtClean="0">
                <a:solidFill>
                  <a:schemeClr val="bg1"/>
                </a:solidFill>
              </a:rPr>
              <a:t>rewitalizowanych</a:t>
            </a:r>
            <a:r>
              <a:rPr lang="pl-PL" b="1" i="1" kern="50" dirty="0" smtClean="0">
                <a:solidFill>
                  <a:schemeClr val="bg1"/>
                </a:solidFill>
              </a:rPr>
              <a:t> obszarów [szt.]</a:t>
            </a: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i="1" kern="50" dirty="0" smtClean="0">
                <a:solidFill>
                  <a:schemeClr val="bg1"/>
                </a:solidFill>
              </a:rPr>
              <a:t>  Rozwój obszarów miejskich: wyremontowane budynki mieszkalne na obszarach miejskich [szt.] </a:t>
            </a:r>
            <a:endParaRPr lang="pl-PL" sz="1600" b="1" dirty="0" smtClean="0">
              <a:solidFill>
                <a:schemeClr val="bg1"/>
              </a:solidFill>
            </a:endParaRPr>
          </a:p>
          <a:p>
            <a:pPr algn="just"/>
            <a:endParaRPr lang="pl-PL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</a:t>
            </a:r>
            <a:r>
              <a:rPr lang="pl-PL" sz="1600" b="1" dirty="0" smtClean="0">
                <a:solidFill>
                  <a:schemeClr val="bg1"/>
                </a:solidFill>
              </a:rPr>
              <a:t>6 </a:t>
            </a:r>
            <a:r>
              <a:rPr lang="pl-PL" sz="1600" b="1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b="1" dirty="0" smtClean="0">
                <a:solidFill>
                  <a:schemeClr val="bg1"/>
                </a:solidFill>
              </a:rPr>
              <a:t> szczegółowych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9"/>
          <a:ext cx="8572560" cy="353797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3571900"/>
                <a:gridCol w="5000660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  6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nie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Minimalizacja problemu/ów dodatkowego/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ych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ujętego/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ych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w Strategii ZIT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  1,5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nie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algn="l"/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3.3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Partnerstwo </a:t>
                      </a:r>
                    </a:p>
                    <a:p>
                      <a:pPr algn="l"/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-  projekt realizowany  z min.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jednym partnerem:         </a:t>
                      </a:r>
                      <a:r>
                        <a:rPr lang="pl-PL" sz="1400" b="1" dirty="0" smtClean="0"/>
                        <a:t>1 pkt.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-  projekt nie jest projektem partnerskim:                    </a:t>
                      </a:r>
                      <a:r>
                        <a:rPr lang="pl-PL" sz="1400" b="1" dirty="0" smtClean="0"/>
                        <a:t>0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9"/>
          <a:ext cx="8572560" cy="495529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1714512"/>
                <a:gridCol w="6858048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Zgodność projektu 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  wykazem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zabytków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budynki wpisane do rejestru zabytków lub budynki posiadające elementy zabytkowe wpisane do rejestru zabytków: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budynki wpisane do ewidencji zabytków znajdujące się w obszarze historycznego układu urbanistycznego wpisanego do rejestru zabytków i/ lub historycznego zespołu budowlanego wpisanego do rejestru zabytków: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budynki wpisane do ewidencji zabytków nie znajdujące się w obszarze historycznego układu urbanistycznego wpisanego do rejestru zabytków i/ lub historycznego zespołu budowlanego wpisanego do rejestru zabytków:   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budynki nie wpisane do wykazu zabytków znajdujące się w obszarze historycznego układu urbanistycznego wpisanego do rejestru zabytków i/ lub historycznego zespołu budowlanego wpisanego do rejestru zabytków:  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budynki nie wpisane do wykazu zabytków i nie znajdujące się w obszarze historycznego układu urbanistycznego wpisanego do rejestru zabytków i/ lub historycznego zespołu budowlanego wpisanego do rejestru zabytków: 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3.5 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Stan techniczny  budynków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stopień zużycia technicznego budynku powyżej 60%:      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pkt.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stopień zużycia technicznego  budynku w przedziale od 40% do 60% włącznie: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pkt.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stopień zużycia budynku nie przekracza 40%: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9"/>
          <a:ext cx="8572560" cy="189205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57454"/>
                <a:gridCol w="6215106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Wiek zabudowy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budynki powstałe przed roku 1914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          2 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budynki powstałe w latach 1914 - 1945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  1 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budynki powstałe po roku 1945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                0 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14348" y="1714488"/>
          <a:ext cx="7858180" cy="445095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562252"/>
                <a:gridCol w="2458823"/>
                <a:gridCol w="2837105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Liczba wspartych obiektów infrastruktury zlokalizowanych na </a:t>
                      </a:r>
                      <a:r>
                        <a:rPr lang="pl-PL" sz="1200" dirty="0" err="1" smtClean="0">
                          <a:latin typeface="+mn-lt"/>
                          <a:ea typeface="Calibri"/>
                          <a:cs typeface="Times New Roman"/>
                        </a:rPr>
                        <a:t>rewitalizowanych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 obszarów [szt.]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Rozwój obszarów miejskich: wyremontowane budynki mieszkalne na obszarach miejskich [szt.] 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3 i więcej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3 i więcej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i="1" kern="50" dirty="0" smtClean="0">
                          <a:latin typeface="Calibri"/>
                          <a:ea typeface="Calibri"/>
                          <a:cs typeface="Arial"/>
                        </a:rPr>
                        <a:t>50 </a:t>
                      </a:r>
                      <a:r>
                        <a:rPr lang="pl-PL" sz="1200" b="1" i="1" kern="50" dirty="0"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i="1" kern="50" dirty="0" smtClean="0">
                          <a:latin typeface="Calibri"/>
                          <a:ea typeface="Calibri"/>
                          <a:cs typeface="Arial"/>
                        </a:rPr>
                        <a:t>50 </a:t>
                      </a:r>
                      <a:r>
                        <a:rPr lang="pl-PL" sz="1200" b="1" i="1" kern="50" dirty="0"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13,2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i="1" kern="50" dirty="0" smtClean="0">
                        <a:latin typeface="+mj-lt"/>
                        <a:ea typeface="Calibri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kern="50" dirty="0" smtClean="0">
                          <a:latin typeface="+mj-lt"/>
                          <a:ea typeface="Calibri"/>
                          <a:cs typeface="Arial"/>
                        </a:rPr>
                        <a:t>6,6 pkt.</a:t>
                      </a:r>
                      <a:endParaRPr lang="pl-PL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i="1" kern="50" dirty="0" smtClean="0">
                          <a:latin typeface="+mj-lt"/>
                          <a:ea typeface="Calibri"/>
                          <a:cs typeface="Arial"/>
                        </a:rPr>
                        <a:t>6,6 </a:t>
                      </a:r>
                      <a:r>
                        <a:rPr lang="pl-PL" sz="1400" b="1" i="1" kern="50" dirty="0">
                          <a:latin typeface="+mj-lt"/>
                          <a:ea typeface="Calibri"/>
                          <a:cs typeface="Arial"/>
                        </a:rPr>
                        <a:t>pkt.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0,83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1,65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3,3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3,3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pok.102,  I piętro</a:t>
            </a:r>
            <a:br>
              <a:rPr lang="pl-PL" sz="1600" dirty="0" smtClean="0"/>
            </a:br>
            <a:r>
              <a:rPr lang="pl-PL" sz="1600" dirty="0" smtClean="0"/>
              <a:t>tel.  +48 71 777 87 50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r>
              <a:rPr lang="pl-PL" sz="1600" b="1" dirty="0" err="1" smtClean="0"/>
              <a:t>www.zitwrof.pl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mpigu01\Desktop\DOKUMENTY\PROMOCJA\mapa WrO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4746" y="1000108"/>
            <a:ext cx="5329254" cy="5619630"/>
          </a:xfrm>
          <a:prstGeom prst="rect">
            <a:avLst/>
          </a:prstGeom>
          <a:noFill/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0" y="1000109"/>
            <a:ext cx="62865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Gmina Wrocław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 Gmina Siechnice 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 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  Gmina Długołęka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  Gmina Czernica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  Gmina Kobierzyce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  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  Gmina Wisznia Mała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 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6.3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214842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500198"/>
                <a:gridCol w="1928826"/>
                <a:gridCol w="1714512"/>
                <a:gridCol w="2000263"/>
              </a:tblGrid>
              <a:tr h="5485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120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pl-PL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.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Zintegrowanie społeczne </a:t>
                      </a: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6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3.1. Poprawa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jakości życia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mieszkańców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spójność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społeczna 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terenie </a:t>
                      </a:r>
                      <a:r>
                        <a:rPr lang="pl-PL" sz="1600" b="1" u="none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600" b="1" u="none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3.1.1.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Zwiększenie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konkurencyjności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 smtClean="0"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 jako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miejsca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zamieszkania,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pracy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wypoczynku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6.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Infrastruktura spójności społecznej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6.3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Rewitalizacja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zdegradowanych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obszarów</a:t>
                      </a: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000" dirty="0" smtClean="0"/>
              <a:t>Oś 6 – Infrastruktura spójności społecznej:  </a:t>
            </a:r>
            <a:r>
              <a:rPr lang="pl-PL" sz="3000" b="1" dirty="0" smtClean="0"/>
              <a:t>25 000 000 €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400" dirty="0" err="1" smtClean="0"/>
              <a:t>Poddziałanie</a:t>
            </a:r>
            <a:r>
              <a:rPr lang="pl-PL" sz="2400" dirty="0" smtClean="0"/>
              <a:t> 6.3.2: </a:t>
            </a:r>
            <a:r>
              <a:rPr lang="pl-PL" sz="2400" b="1" dirty="0" smtClean="0"/>
              <a:t>17 500 000 €</a:t>
            </a:r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/>
            <a:r>
              <a:rPr lang="pl-PL" sz="2000" u="sng" dirty="0" smtClean="0"/>
              <a:t>Konkurs nr RPDS.06.03.02-IZ.00-02-142/16</a:t>
            </a:r>
            <a:r>
              <a:rPr lang="pl-PL" u="sng" dirty="0" smtClean="0"/>
              <a:t>    </a:t>
            </a:r>
          </a:p>
          <a:p>
            <a:pPr algn="ctr"/>
            <a:r>
              <a:rPr lang="pl-PL" sz="2400" b="1" dirty="0" smtClean="0"/>
              <a:t>4 500 000,00 EUR   (19 773 000,00 PLN)</a:t>
            </a:r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85720" y="928670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Działania 6.3  -  </a:t>
            </a:r>
            <a:r>
              <a:rPr lang="pl-PL" b="1" dirty="0" smtClean="0"/>
              <a:t>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</a:p>
          <a:p>
            <a:pPr algn="ctr" eaLnBrk="1" hangingPunct="1"/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Wnioskodawcy:</a:t>
            </a:r>
            <a:endParaRPr lang="pl-PL" altLang="pl-PL" b="1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2143116"/>
            <a:ext cx="871543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jednostki samorządu terytorialnego, ich związki i stowarzyszenia;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jednostki organizacyjne </a:t>
            </a:r>
            <a:r>
              <a:rPr lang="pl-PL" sz="2000" dirty="0" err="1" smtClean="0"/>
              <a:t>jst</a:t>
            </a:r>
            <a:r>
              <a:rPr lang="pl-PL" sz="2000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jednostki sektora finansów publicznych, inne niż wymienione powyżej;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wspólnoty i spółdzielnie mieszkaniowe;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towarzystwa budownictwa społecznego;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organizacje pozarządowe.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16,5 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 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</a:rPr>
                        <a:t>3,3</a:t>
                      </a:r>
                      <a:r>
                        <a:rPr lang="pl-PL" sz="18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.  4,95 pkt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1256</Words>
  <Application>Microsoft Office PowerPoint</Application>
  <PresentationFormat>Pokaz na ekranie (4:3)</PresentationFormat>
  <Paragraphs>256</Paragraphs>
  <Slides>18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umdadz01</cp:lastModifiedBy>
  <cp:revision>472</cp:revision>
  <dcterms:created xsi:type="dcterms:W3CDTF">2015-04-22T07:48:15Z</dcterms:created>
  <dcterms:modified xsi:type="dcterms:W3CDTF">2016-07-11T10:06:14Z</dcterms:modified>
</cp:coreProperties>
</file>