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0" r:id="rId3"/>
    <p:sldId id="260" r:id="rId4"/>
    <p:sldId id="262" r:id="rId5"/>
    <p:sldId id="267" r:id="rId6"/>
    <p:sldId id="272" r:id="rId7"/>
    <p:sldId id="268" r:id="rId8"/>
    <p:sldId id="283" r:id="rId9"/>
    <p:sldId id="274" r:id="rId10"/>
    <p:sldId id="279" r:id="rId11"/>
    <p:sldId id="286" r:id="rId12"/>
    <p:sldId id="285" r:id="rId13"/>
    <p:sldId id="287" r:id="rId14"/>
    <p:sldId id="289" r:id="rId15"/>
    <p:sldId id="276" r:id="rId16"/>
    <p:sldId id="288" r:id="rId17"/>
    <p:sldId id="273" r:id="rId18"/>
  </p:sldIdLst>
  <p:sldSz cx="9144000" cy="6858000" type="screen4x3"/>
  <p:notesSz cx="6797675" cy="987425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85402" autoAdjust="0"/>
  </p:normalViewPr>
  <p:slideViewPr>
    <p:cSldViewPr>
      <p:cViewPr>
        <p:scale>
          <a:sx n="80" d="100"/>
          <a:sy n="80" d="100"/>
        </p:scale>
        <p:origin x="-244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DD2C-D517-431A-AA09-13058DA13F6B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D910-811F-44E2-AE8D-FA1EC7FA4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C02B-61D7-456E-BE94-04DF40ED0474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1D18-C28F-4D83-867F-42F764329A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A5F9-9D15-40E7-81BF-ABD777AAD032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A93C-7897-4769-BA5C-F953B877BC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837-6A9B-4FE2-A580-80AADFDD3A31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73676-4356-4D96-AD81-EB4FF7C415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F160-E8CF-4604-9888-2C23D65E2291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C06-A32C-4DF7-B843-E05D865C47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AD3-2E81-409A-978D-15BCF0CF7ABB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1654-7BB3-449C-8579-D54FAC576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9584-D667-46CE-9611-AFEDC9857E11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710-681C-4846-8BB7-931133727E5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B05D-0AD6-4022-B1B1-97FF6F4484D6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39D3-315D-4300-ACBA-E762CD9786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07AB-4860-4597-9BDB-9AF83AB807B6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F33A-57BD-4DC1-A756-BCA16D3977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9BF-5933-468E-BD0A-4E5F043B6E99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9911C-2037-4DFD-AE26-4FBA67E603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E15A-9EC8-444E-A798-E54B69A8F20B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9E9D-1E08-496A-9C01-40E88E7859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A345-2C25-43A5-8FD7-B66A7F9E913F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652D-2B8B-4DB8-8E1E-0B57688E2C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467-05EE-439E-8649-C2201E14599A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889FF-69A5-45C5-B6FF-C5FACD6736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3677E-675F-4680-8B7A-F40655D86D8D}" type="datetimeFigureOut">
              <a:rPr lang="pl-PL"/>
              <a:pPr>
                <a:defRPr/>
              </a:pPr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AE8B43-B5FE-4C1E-95AF-12B9171DAB7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21457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572008"/>
            <a:ext cx="9144000" cy="17859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pl-PL" sz="2800" b="1" dirty="0" smtClean="0"/>
              <a:t>Nabór </a:t>
            </a:r>
            <a:r>
              <a:rPr lang="pl-PL" sz="2800" b="1" dirty="0" smtClean="0"/>
              <a:t>3.4.2</a:t>
            </a:r>
            <a:r>
              <a:rPr lang="pl-PL" sz="2800" b="1" dirty="0" smtClean="0"/>
              <a:t>.                                                                                                                       </a:t>
            </a:r>
            <a:r>
              <a:rPr lang="pl-PL" sz="2800" b="1" dirty="0" smtClean="0"/>
              <a:t>Wdrażanie </a:t>
            </a:r>
            <a:r>
              <a:rPr lang="pl-PL" sz="2800" b="1" dirty="0" smtClean="0"/>
              <a:t>strategii niskoemisyjnych – </a:t>
            </a:r>
            <a:r>
              <a:rPr lang="pl-PL" sz="2800" b="1" dirty="0" smtClean="0"/>
              <a:t>ZIT </a:t>
            </a:r>
            <a:r>
              <a:rPr lang="pl-PL" sz="2800" b="1" dirty="0" err="1" smtClean="0"/>
              <a:t>WrOF</a:t>
            </a:r>
            <a:endParaRPr lang="pl-PL" sz="2800" b="1" dirty="0" smtClean="0"/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endParaRPr lang="pl-PL" sz="2800" dirty="0" smtClean="0"/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endParaRPr lang="pl-PL" sz="2400" b="1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428736"/>
            <a:ext cx="8001056" cy="29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1: </a:t>
            </a:r>
            <a:r>
              <a:rPr lang="pl-PL" sz="1600" b="1" kern="50" dirty="0" smtClean="0"/>
              <a:t>Ocena zgodności projektu ze Strategią  ZIT </a:t>
            </a:r>
            <a:r>
              <a:rPr lang="pl-PL" sz="1600" b="1" kern="50" dirty="0" err="1" smtClean="0"/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34" y="2214554"/>
            <a:ext cx="8358246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Weryfikacja, czy projekt wpisuje się w Strategię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, w szczególności  czy: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beneficjenci realizują projekt na </a:t>
            </a:r>
            <a:r>
              <a:rPr lang="pl-PL" sz="1600" b="1" dirty="0" smtClean="0">
                <a:solidFill>
                  <a:schemeClr val="bg1"/>
                </a:solidFill>
              </a:rPr>
              <a:t>obszarze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proponowane działania </a:t>
            </a:r>
            <a:r>
              <a:rPr lang="pl-PL" sz="1600" b="1" dirty="0" smtClean="0">
                <a:solidFill>
                  <a:schemeClr val="bg1"/>
                </a:solidFill>
              </a:rPr>
              <a:t>wynikają ze Strategii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b="1" dirty="0" smtClean="0">
                <a:solidFill>
                  <a:schemeClr val="bg1"/>
                </a:solidFill>
              </a:rPr>
              <a:t>  </a:t>
            </a:r>
            <a:r>
              <a:rPr lang="pl-PL" sz="1600" dirty="0" smtClean="0">
                <a:solidFill>
                  <a:schemeClr val="bg1"/>
                </a:solidFill>
              </a:rPr>
              <a:t>(są spójne z celami, priorytetami i działaniami opisanymi w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).</a:t>
            </a:r>
            <a:endParaRPr lang="pl-PL" sz="16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34" y="4500570"/>
            <a:ext cx="8286808" cy="4234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642910" y="1000108"/>
            <a:ext cx="8001056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2: </a:t>
            </a:r>
            <a:r>
              <a:rPr lang="pl-PL" sz="1600" b="1" dirty="0" smtClean="0">
                <a:solidFill>
                  <a:schemeClr val="dk1"/>
                </a:solidFill>
              </a:rPr>
              <a:t>Poprawność doboru wskaźników</a:t>
            </a:r>
            <a:endParaRPr lang="pl-PL" sz="16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85720" y="1285860"/>
            <a:ext cx="8643998" cy="447301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Weryfikowane będzie w szczególności , czy: </a:t>
            </a:r>
          </a:p>
          <a:p>
            <a:pPr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wybrane wskaźniki produktu i rezultatu odzwierciedlają zakres rzeczowy projektu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założone do osiągnięcia wartości są realne do osiągnięcia (nie zostały sztucznie zawyżone lub zaniżone)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</a:rPr>
              <a:t> </a:t>
            </a:r>
            <a:r>
              <a:rPr lang="pl-PL" sz="1600" b="1" kern="50" dirty="0" smtClean="0">
                <a:solidFill>
                  <a:schemeClr val="bg1"/>
                </a:solidFill>
              </a:rPr>
              <a:t>Kryterium obligatoryjne</a:t>
            </a:r>
            <a:r>
              <a:rPr lang="pl-PL" sz="1600" kern="50" dirty="0" smtClean="0">
                <a:solidFill>
                  <a:schemeClr val="bg1"/>
                </a:solidFill>
              </a:rPr>
              <a:t>, jego niespełnienie powoduje odrzucenie wniosku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</a:rPr>
              <a:t> Kryterium dotyczy następujących wskaźników</a:t>
            </a:r>
            <a:r>
              <a:rPr lang="pl-PL" sz="1600" kern="50" dirty="0" smtClean="0">
                <a:solidFill>
                  <a:schemeClr val="bg1"/>
                </a:solidFill>
              </a:rPr>
              <a:t>:</a:t>
            </a:r>
            <a:endParaRPr lang="pl-PL" sz="1600" b="1" kern="50" dirty="0" smtClean="0">
              <a:solidFill>
                <a:schemeClr val="bg1"/>
              </a:solidFill>
            </a:endParaRPr>
          </a:p>
          <a:p>
            <a:pPr marL="177800"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i="1" kern="50" dirty="0" smtClean="0">
                <a:solidFill>
                  <a:schemeClr val="bg1"/>
                </a:solidFill>
              </a:rPr>
              <a:t>  </a:t>
            </a:r>
            <a:r>
              <a:rPr lang="pl-PL" b="1" i="1" kern="50" dirty="0" smtClean="0">
                <a:solidFill>
                  <a:schemeClr val="bg1"/>
                </a:solidFill>
              </a:rPr>
              <a:t>Redukcja </a:t>
            </a:r>
            <a:r>
              <a:rPr lang="pl-PL" b="1" i="1" kern="50" dirty="0" smtClean="0">
                <a:solidFill>
                  <a:schemeClr val="bg1"/>
                </a:solidFill>
              </a:rPr>
              <a:t>emisji gazów cieplarnianych: szacowany roczny spadek emisji gazów cieplarnianych </a:t>
            </a:r>
            <a:r>
              <a:rPr lang="pl-PL" b="1" i="1" kern="50" dirty="0" smtClean="0">
                <a:solidFill>
                  <a:schemeClr val="bg1"/>
                </a:solidFill>
              </a:rPr>
              <a:t>      ( CI </a:t>
            </a:r>
            <a:r>
              <a:rPr lang="pl-PL" b="1" i="1" kern="50" dirty="0" smtClean="0">
                <a:solidFill>
                  <a:schemeClr val="bg1"/>
                </a:solidFill>
              </a:rPr>
              <a:t>34) </a:t>
            </a:r>
            <a:r>
              <a:rPr lang="pl-PL" b="1" i="1" kern="50" dirty="0" smtClean="0">
                <a:solidFill>
                  <a:schemeClr val="bg1"/>
                </a:solidFill>
              </a:rPr>
              <a:t> [</a:t>
            </a:r>
            <a:r>
              <a:rPr lang="pl-PL" b="1" i="1" kern="50" dirty="0" smtClean="0">
                <a:solidFill>
                  <a:schemeClr val="bg1"/>
                </a:solidFill>
              </a:rPr>
              <a:t>tony równoważnika CO2 /rok ]</a:t>
            </a:r>
          </a:p>
          <a:p>
            <a:pPr marL="177800"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i="1" kern="50" dirty="0" smtClean="0">
                <a:solidFill>
                  <a:schemeClr val="bg1"/>
                </a:solidFill>
              </a:rPr>
              <a:t>  Długość </a:t>
            </a:r>
            <a:r>
              <a:rPr lang="pl-PL" b="1" i="1" kern="50" dirty="0" smtClean="0">
                <a:solidFill>
                  <a:schemeClr val="bg1"/>
                </a:solidFill>
              </a:rPr>
              <a:t>ścieżek rowerowych [km ] </a:t>
            </a:r>
          </a:p>
          <a:p>
            <a:pPr marL="177800">
              <a:lnSpc>
                <a:spcPct val="150000"/>
              </a:lnSpc>
              <a:buFont typeface="Wingdings" pitchFamily="2" charset="2"/>
              <a:buChar char="Ø"/>
            </a:pPr>
            <a:r>
              <a:rPr lang="pl-PL" b="1" i="1" kern="50" dirty="0" smtClean="0">
                <a:solidFill>
                  <a:schemeClr val="bg1"/>
                </a:solidFill>
              </a:rPr>
              <a:t> </a:t>
            </a:r>
            <a:r>
              <a:rPr lang="pl-PL" b="1" i="1" kern="50" dirty="0" smtClean="0">
                <a:solidFill>
                  <a:schemeClr val="bg1"/>
                </a:solidFill>
              </a:rPr>
              <a:t> Liczba </a:t>
            </a:r>
            <a:r>
              <a:rPr lang="pl-PL" b="1" i="1" kern="50" dirty="0" smtClean="0">
                <a:solidFill>
                  <a:schemeClr val="bg1"/>
                </a:solidFill>
              </a:rPr>
              <a:t>wybudowanych obiektów „parkuj  i jedź” [szt.]</a:t>
            </a:r>
          </a:p>
          <a:p>
            <a:pPr marL="177800">
              <a:lnSpc>
                <a:spcPct val="150000"/>
              </a:lnSpc>
              <a:buFont typeface="Wingdings" pitchFamily="2" charset="2"/>
              <a:buChar char="Ø"/>
            </a:pPr>
            <a:endParaRPr lang="pl-PL" sz="1600" b="1" dirty="0" smtClean="0">
              <a:solidFill>
                <a:schemeClr val="bg1"/>
              </a:solidFill>
            </a:endParaRPr>
          </a:p>
          <a:p>
            <a:pPr algn="just"/>
            <a:endParaRPr lang="pl-PL" sz="1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sprawdzana będzie </a:t>
            </a:r>
            <a:r>
              <a:rPr lang="pl-PL" sz="16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1600" dirty="0" smtClean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weryfikowany będzie </a:t>
            </a:r>
            <a:r>
              <a:rPr lang="pl-PL" sz="16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ocena na podstawie </a:t>
            </a:r>
            <a:r>
              <a:rPr lang="pl-PL" sz="1600" b="1" dirty="0" smtClean="0">
                <a:solidFill>
                  <a:schemeClr val="bg1"/>
                </a:solidFill>
              </a:rPr>
              <a:t>7</a:t>
            </a:r>
            <a:r>
              <a:rPr lang="pl-PL" sz="1600" b="1" dirty="0" smtClean="0">
                <a:solidFill>
                  <a:schemeClr val="bg1"/>
                </a:solidFill>
              </a:rPr>
              <a:t> </a:t>
            </a:r>
            <a:r>
              <a:rPr lang="pl-PL" sz="1600" b="1" dirty="0" err="1" smtClean="0">
                <a:solidFill>
                  <a:schemeClr val="bg1"/>
                </a:solidFill>
              </a:rPr>
              <a:t>podkryteriów</a:t>
            </a:r>
            <a:r>
              <a:rPr lang="pl-PL" sz="1600" b="1" dirty="0" smtClean="0">
                <a:solidFill>
                  <a:schemeClr val="bg1"/>
                </a:solidFill>
              </a:rPr>
              <a:t> szczegółowych</a:t>
            </a:r>
            <a:r>
              <a:rPr lang="pl-PL" sz="1600" dirty="0" smtClean="0">
                <a:solidFill>
                  <a:schemeClr val="bg1"/>
                </a:solidFill>
              </a:rPr>
              <a:t>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71472" y="4000504"/>
            <a:ext cx="8215370" cy="108747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WrOF: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357299"/>
          <a:ext cx="8572560" cy="4635254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3571900"/>
                <a:gridCol w="5000660"/>
              </a:tblGrid>
              <a:tr h="825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Minimalizacja wiodącego problemu zdiagnozowanego w Strategii ZIT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tak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:  6,5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nie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3.2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Minimalizacja problemu/ów dodatkowego/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ych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ujętego/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ych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w Strategii ZIT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tak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:  3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tak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pl-PL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8675"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Multimodalność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projektu </a:t>
                      </a:r>
                    </a:p>
                    <a:p>
                      <a:pPr algn="l"/>
                      <a:r>
                        <a:rPr lang="pl-PL" sz="1400" b="0" i="1" baseline="0" dirty="0" smtClean="0">
                          <a:solidFill>
                            <a:schemeClr val="tx1"/>
                          </a:solidFill>
                        </a:rPr>
                        <a:t>(1. realizacja dwóch typów projektów spośród możliwych do realizacji w ramach naboru,   </a:t>
                      </a:r>
                    </a:p>
                    <a:p>
                      <a:pPr algn="l"/>
                      <a:r>
                        <a:rPr lang="pl-PL" sz="1400" b="0" i="1" baseline="0" dirty="0" smtClean="0">
                          <a:solidFill>
                            <a:schemeClr val="tx1"/>
                          </a:solidFill>
                        </a:rPr>
                        <a:t>2. funkcjonalne powiązanie z projektem 5.2 RPO WD 2014-2020) </a:t>
                      </a:r>
                      <a:endParaRPr lang="pl-PL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projekt  spełnia dwa  warunki multimodalności:                       </a:t>
                      </a:r>
                      <a:r>
                        <a:rPr lang="pl-PL" sz="1400" b="1" dirty="0" smtClean="0"/>
                        <a:t>2 pkt</a:t>
                      </a:r>
                      <a:r>
                        <a:rPr lang="pl-PL" sz="140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projekt spełnia tylko jeden z warunków multimodalności :     </a:t>
                      </a:r>
                      <a:r>
                        <a:rPr lang="pl-PL" sz="1400" b="1" dirty="0" smtClean="0"/>
                        <a:t>1 pkt.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projekt nie spełnia żadnego z warunków multimodalności :   </a:t>
                      </a:r>
                      <a:r>
                        <a:rPr lang="pl-PL" sz="1400" b="1" dirty="0" smtClean="0"/>
                        <a:t>0 pkt</a:t>
                      </a:r>
                      <a:r>
                        <a:rPr lang="pl-PL" sz="1400" dirty="0" smtClean="0"/>
                        <a:t>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8674">
                <a:tc>
                  <a:txBody>
                    <a:bodyPr/>
                    <a:lstStyle/>
                    <a:p>
                      <a:pPr algn="l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3.4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Partnerstwo </a:t>
                      </a:r>
                    </a:p>
                    <a:p>
                      <a:pPr algn="l"/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(nie dotyczy Typu 3.4.A b) </a:t>
                      </a:r>
                    </a:p>
                    <a:p>
                      <a:pPr algn="l"/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(nie dotyczy Typu 3.4.A c)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projekt realizowany z co najmniej dwoma partnerami:    </a:t>
                      </a:r>
                      <a:r>
                        <a:rPr lang="pl-PL" sz="1400" b="1" dirty="0" smtClean="0"/>
                        <a:t>3 pkt.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projekt realizowany  z jednym partnerem:                          </a:t>
                      </a:r>
                      <a:r>
                        <a:rPr lang="pl-PL" sz="1400" b="1" dirty="0" smtClean="0"/>
                        <a:t>1 pkt.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1400" dirty="0" smtClean="0"/>
                        <a:t>projekt nie jest projektem partnerskim:                              </a:t>
                      </a:r>
                      <a:r>
                        <a:rPr lang="pl-PL" sz="1400" b="1" dirty="0" smtClean="0"/>
                        <a:t>0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357299"/>
          <a:ext cx="8572560" cy="4952691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928958"/>
                <a:gridCol w="5643602"/>
              </a:tblGrid>
              <a:tr h="825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Zasięg terytorialny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(nie dotyczy Typu 3.4.A 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(nie dotyczy Typu 3.4.A c)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realizowanie  na obszarze minimum dwóch gmin: 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pkt.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realizowanie wyłącznie na obszarze jednej gminy: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  pkt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/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3.6  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Eliminacja emisji transportowych / wsparcie tzw.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</a:rPr>
                        <a:t>zeroemisyjnosci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(nie dotyczy Typu 3.4.A c)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(nie dotyczy Typu 3.4.A d)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uwzględnia infrastrukturę wspierającą wykorzystanie pojazdów elektrycznych (np. stacje do ładowania pojazdów elektrycznych ):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pkt.</a:t>
                      </a:r>
                    </a:p>
                    <a:p>
                      <a:pPr lvl="0">
                        <a:lnSpc>
                          <a:spcPct val="150000"/>
                        </a:lnSpc>
                      </a:pPr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nie uwzględnia infrastruktury wspierającej wykorzystanie pojazdów elektrycznych (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np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stacje do ładowania pojazdów elektrycznych ):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724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3.7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 Optymalizacja płynności ruchu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(nie dotyczy Typu 3.4.A b)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(nie dotyczy Typu 3.4.A d)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uwzględnia upłynnienia ruchu transportu publicznego:      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pkt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pl-PL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nie uwzględnia upłynnienia ruchu transportu publicznego:   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786" y="1000108"/>
            <a:ext cx="7524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4: </a:t>
            </a:r>
            <a:r>
              <a:rPr lang="pl-PL" sz="1600" b="1" dirty="0" smtClean="0"/>
              <a:t>Wpływ realizacji projektu na realizację wartości docelowej wskaźników monitoringu realizacji celów Strategii ZIT </a:t>
            </a:r>
            <a:r>
              <a:rPr lang="pl-PL" sz="1600" b="1" dirty="0" err="1" smtClean="0"/>
              <a:t>WrOF</a:t>
            </a:r>
            <a:endParaRPr lang="pl-PL" altLang="pl-PL" sz="16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14348" y="1714488"/>
          <a:ext cx="8143933" cy="412183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935518"/>
                <a:gridCol w="2207886"/>
                <a:gridCol w="1857388"/>
                <a:gridCol w="2143141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12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Redukcja emisji gazów cieplarnianych: szacowany roczny spadek emisji gazów cieplarnianych (CI 34) </a:t>
                      </a:r>
                      <a:r>
                        <a:rPr lang="pl-PL" sz="1100" b="1">
                          <a:latin typeface="Calibri"/>
                          <a:ea typeface="Calibri"/>
                          <a:cs typeface="Arial"/>
                        </a:rPr>
                        <a:t>[tony równoważnika CO2 /rok ]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Długość ścieżek rowerowych </a:t>
                      </a:r>
                      <a:r>
                        <a:rPr lang="pl-PL" sz="1100" b="1">
                          <a:latin typeface="Calibri"/>
                          <a:ea typeface="Calibri"/>
                          <a:cs typeface="Arial"/>
                        </a:rPr>
                        <a:t>[km ]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Liczba wybudowanych obiektów „parkuj  I jedź” </a:t>
                      </a:r>
                      <a:r>
                        <a:rPr lang="pl-PL" sz="1100" b="1">
                          <a:latin typeface="Calibri"/>
                          <a:ea typeface="Calibri"/>
                          <a:cs typeface="Arial"/>
                        </a:rPr>
                        <a:t>[szt.]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2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2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do  17,4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do 2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12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powyżej 17,4  do  43,5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powyżej 2 do 5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23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Powyżej 43,5  do  87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powyżej 5 do 10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Powyżej 87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powyżej 10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Calibri"/>
                          <a:cs typeface="Arial"/>
                        </a:rPr>
                        <a:t>3 i powyżej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4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 kern="50">
                          <a:latin typeface="Calibri"/>
                          <a:ea typeface="Calibri"/>
                          <a:cs typeface="Arial"/>
                        </a:rPr>
                        <a:t>17%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 kern="50">
                          <a:latin typeface="Calibri"/>
                          <a:ea typeface="Calibri"/>
                          <a:cs typeface="Arial"/>
                        </a:rPr>
                        <a:t>45 %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 kern="50">
                          <a:latin typeface="Calibri"/>
                          <a:ea typeface="Calibri"/>
                          <a:cs typeface="Arial"/>
                        </a:rPr>
                        <a:t>38 %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09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Ocena:</a:t>
                      </a:r>
                      <a:endParaRPr lang="pl-PL" sz="12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13,2 </a:t>
                      </a:r>
                      <a:r>
                        <a:rPr lang="pl-PL" sz="12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 kern="50">
                          <a:latin typeface="Calibri"/>
                          <a:ea typeface="Calibri"/>
                          <a:cs typeface="Arial"/>
                        </a:rPr>
                        <a:t>2,2 pkt.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 kern="50">
                          <a:latin typeface="Calibri"/>
                          <a:ea typeface="Calibri"/>
                          <a:cs typeface="Arial"/>
                        </a:rPr>
                        <a:t>6 pkt.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 kern="50" dirty="0">
                          <a:latin typeface="Calibri"/>
                          <a:ea typeface="Calibri"/>
                          <a:cs typeface="Arial"/>
                        </a:rPr>
                        <a:t>5 pkt.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5: </a:t>
            </a:r>
            <a:r>
              <a:rPr lang="pl-PL" sz="16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85786" y="4500570"/>
            <a:ext cx="7429552" cy="193899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itp.;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429552" cy="83099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dirty="0" smtClean="0">
                <a:solidFill>
                  <a:schemeClr val="bg1"/>
                </a:solidFill>
              </a:rPr>
              <a:t>czy istnieją projekty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projektem, które zostały zrealizowane, bądź są w trakcie realizacji, bądź zostały zgłoszone w ramach tego samego naboru. 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6" y="1285860"/>
          <a:ext cx="7429552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450987"/>
                <a:gridCol w="4978565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</a:t>
                      </a:r>
                      <a:r>
                        <a:rPr lang="pl-PL" sz="1400" kern="50" dirty="0" smtClean="0">
                          <a:effectLst/>
                        </a:rPr>
                        <a:t>0,83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 smtClean="0">
                          <a:effectLst/>
                        </a:rPr>
                        <a:t>jednym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</a:t>
                      </a:r>
                      <a:r>
                        <a:rPr lang="pl-PL" sz="1400" kern="50" dirty="0" smtClean="0">
                          <a:effectLst/>
                        </a:rPr>
                        <a:t>1,65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trzema</a:t>
                      </a:r>
                      <a:r>
                        <a:rPr lang="pl-PL" sz="1400" kern="50" dirty="0">
                          <a:effectLst/>
                        </a:rPr>
                        <a:t> 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jednym w ramach naboru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</a:t>
                      </a:r>
                      <a:r>
                        <a:rPr lang="pl-PL" sz="1400" kern="50" dirty="0" smtClean="0">
                          <a:effectLst/>
                        </a:rPr>
                        <a:t>3,3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pięcioma </a:t>
                      </a:r>
                      <a:r>
                        <a:rPr lang="pl-PL" sz="1400" kern="50" dirty="0">
                          <a:effectLst/>
                        </a:rPr>
                        <a:t>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trzema w ramach naboru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3,3 </a:t>
                      </a:r>
                      <a:r>
                        <a:rPr lang="pl-PL" sz="1400" kern="50" dirty="0">
                          <a:effectLst/>
                        </a:rPr>
                        <a:t>pkt. – 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3315" name="Prostokąt 2"/>
          <p:cNvSpPr>
            <a:spLocks noChangeArrowheads="1"/>
          </p:cNvSpPr>
          <p:nvPr/>
        </p:nvSpPr>
        <p:spPr bwMode="auto">
          <a:xfrm>
            <a:off x="714348" y="114298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dirty="0"/>
          </a:p>
          <a:p>
            <a:pPr algn="ctr" eaLnBrk="1" hangingPunct="1">
              <a:lnSpc>
                <a:spcPct val="150000"/>
              </a:lnSpc>
            </a:pPr>
            <a:r>
              <a:rPr lang="pl-PL" altLang="pl-PL" sz="4000" dirty="0" smtClean="0"/>
              <a:t>Dziękujemy </a:t>
            </a:r>
            <a:r>
              <a:rPr lang="pl-PL" altLang="pl-PL" sz="4000" dirty="0"/>
              <a:t>za </a:t>
            </a:r>
            <a:r>
              <a:rPr lang="pl-PL" altLang="pl-PL" sz="4000" dirty="0" smtClean="0"/>
              <a:t>uwagę</a:t>
            </a:r>
            <a:r>
              <a:rPr lang="pl-PL" altLang="pl-PL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3143248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KONTAKT:</a:t>
            </a:r>
          </a:p>
          <a:p>
            <a:endParaRPr lang="pl-PL" sz="1600" dirty="0" smtClean="0"/>
          </a:p>
          <a:p>
            <a:r>
              <a:rPr lang="pl-PL" sz="1600" dirty="0" smtClean="0"/>
              <a:t>Biuro Zintegrowanych Inwestycji Terytorialnych Wrocławskiego Obszaru Funkcjonalnego (ZIT WrOF)</a:t>
            </a:r>
          </a:p>
          <a:p>
            <a:r>
              <a:rPr lang="pl-PL" sz="1600" dirty="0" smtClean="0"/>
              <a:t>Urząd Miejski Wrocławia</a:t>
            </a:r>
            <a:br>
              <a:rPr lang="pl-PL" sz="1600" dirty="0" smtClean="0"/>
            </a:br>
            <a:r>
              <a:rPr lang="pl-PL" sz="1600" dirty="0" smtClean="0"/>
              <a:t>ul. Świdnicka 53</a:t>
            </a:r>
            <a:br>
              <a:rPr lang="pl-PL" sz="1600" dirty="0" smtClean="0"/>
            </a:br>
            <a:r>
              <a:rPr lang="pl-PL" sz="1600" dirty="0" smtClean="0"/>
              <a:t>50-030 Wrocław</a:t>
            </a:r>
            <a:br>
              <a:rPr lang="pl-PL" sz="1600" dirty="0" smtClean="0"/>
            </a:br>
            <a:r>
              <a:rPr lang="pl-PL" sz="1600" dirty="0" smtClean="0"/>
              <a:t>pok.102,  I piętro</a:t>
            </a:r>
            <a:br>
              <a:rPr lang="pl-PL" sz="1600" dirty="0" smtClean="0"/>
            </a:br>
            <a:r>
              <a:rPr lang="pl-PL" sz="1600" dirty="0" smtClean="0"/>
              <a:t>tel.  +48 71 777 87 50</a:t>
            </a:r>
            <a:br>
              <a:rPr lang="pl-PL" sz="1600" dirty="0" smtClean="0"/>
            </a:br>
            <a:r>
              <a:rPr lang="pl-PL" sz="1600" dirty="0" smtClean="0"/>
              <a:t>e-mail: </a:t>
            </a:r>
            <a:r>
              <a:rPr lang="pl-PL" sz="1600" dirty="0" err="1" smtClean="0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r>
              <a:rPr lang="pl-PL" sz="1600" b="1" dirty="0" err="1" smtClean="0"/>
              <a:t>www.zitwrof.pl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472" y="1285860"/>
            <a:ext cx="79898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>
                <a:solidFill>
                  <a:srgbClr val="444444"/>
                </a:solidFill>
              </a:rPr>
              <a:t>Zintegrowane Inwestycje Terytorialne (ZIT) </a:t>
            </a: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 smtClean="0"/>
              <a:t>To nowe </a:t>
            </a:r>
            <a:r>
              <a:rPr lang="pl-PL" altLang="pl-PL" dirty="0"/>
              <a:t>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 eaLnBrk="1" hangingPunct="1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Celem ZIT jest m.in</a:t>
            </a:r>
            <a:r>
              <a:rPr lang="pl-PL" altLang="pl-PL" dirty="0" smtClean="0">
                <a:solidFill>
                  <a:srgbClr val="444444"/>
                </a:solidFill>
              </a:rPr>
              <a:t>.: realizacja </a:t>
            </a:r>
            <a:r>
              <a:rPr lang="pl-PL" altLang="pl-PL" dirty="0">
                <a:solidFill>
                  <a:srgbClr val="444444"/>
                </a:solidFill>
              </a:rPr>
              <a:t>zintegrowanych projektów odpowiadających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w sposób kompleksowy na potrzeby i problemy obszarów metropolitalnych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oraz sprzyjanie ich </a:t>
            </a:r>
            <a:r>
              <a:rPr lang="pl-PL" altLang="pl-PL" dirty="0" smtClean="0">
                <a:solidFill>
                  <a:srgbClr val="444444"/>
                </a:solidFill>
              </a:rPr>
              <a:t>rozwojowi, </a:t>
            </a:r>
            <a:r>
              <a:rPr lang="pl-PL" altLang="pl-PL" dirty="0">
                <a:solidFill>
                  <a:srgbClr val="444444"/>
                </a:solidFill>
              </a:rPr>
              <a:t>współpracy i integracji, przede wszystkim tam, gdzie skala problemów związanych z brakiem współpracy </a:t>
            </a:r>
            <a:r>
              <a:rPr lang="pl-PL" altLang="pl-PL" dirty="0" smtClean="0">
                <a:solidFill>
                  <a:srgbClr val="444444"/>
                </a:solidFill>
              </a:rPr>
              <a:t>i </a:t>
            </a:r>
            <a:r>
              <a:rPr lang="pl-PL" altLang="pl-PL" dirty="0">
                <a:solidFill>
                  <a:srgbClr val="444444"/>
                </a:solidFill>
              </a:rPr>
              <a:t>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099" name="Prostokąt 2"/>
          <p:cNvSpPr>
            <a:spLocks noChangeArrowheads="1"/>
          </p:cNvSpPr>
          <p:nvPr/>
        </p:nvSpPr>
        <p:spPr bwMode="auto">
          <a:xfrm>
            <a:off x="357158" y="1357298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l-PL" sz="1600" dirty="0" smtClean="0"/>
              <a:t>Na terenie Wrocławia i jego obszaru funkcjonalnego powstały </a:t>
            </a:r>
            <a:r>
              <a:rPr lang="pl-PL" sz="1600" b="1" dirty="0" smtClean="0"/>
              <a:t>Zintegrowane Inwestycje Terytorialne Wrocławskiego Obszaru Funkcjonalnego</a:t>
            </a:r>
            <a:r>
              <a:rPr lang="pl-PL" sz="1600" dirty="0" smtClean="0"/>
              <a:t> (ZIT WrOF).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b="1" dirty="0" smtClean="0"/>
              <a:t>Funkcję Instytucji Pośredniczącej ZIT WrOF pełni Gmina Wrocław. 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dirty="0" smtClean="0">
              <a:solidFill>
                <a:srgbClr val="444444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dirty="0" smtClean="0">
                <a:solidFill>
                  <a:srgbClr val="444444"/>
                </a:solidFill>
              </a:rPr>
              <a:t>Zintegrowane </a:t>
            </a:r>
            <a:r>
              <a:rPr lang="pl-PL" altLang="pl-PL" sz="1600" dirty="0">
                <a:solidFill>
                  <a:srgbClr val="444444"/>
                </a:solidFill>
              </a:rPr>
              <a:t>Inwestycje Terytorialne Wrocławskiego Obszaru Funkcjonalnego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dirty="0">
                <a:solidFill>
                  <a:srgbClr val="444444"/>
                </a:solidFill>
              </a:rPr>
              <a:t>zostały utworzone na podstawie zawartego pomiędzy 15 gminami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b="1" dirty="0">
                <a:solidFill>
                  <a:srgbClr val="444444"/>
                </a:solidFill>
              </a:rPr>
              <a:t>„Porozumienia z dnia 9 lipca 2013 r. w sprawie zasad współpracy Stron porozumienia przy programowaniu, wdrażaniu, finansowaniu, ewaluacji, uzgadnianiu wspólnych inwestycji, bieżącej obsłudze i rozliczeniach ZIT </a:t>
            </a:r>
            <a:r>
              <a:rPr lang="pl-PL" altLang="pl-PL" sz="1600" b="1" dirty="0" err="1">
                <a:solidFill>
                  <a:srgbClr val="444444"/>
                </a:solidFill>
              </a:rPr>
              <a:t>WrOF</a:t>
            </a:r>
            <a:r>
              <a:rPr lang="pl-PL" altLang="pl-PL" sz="1600" b="1" dirty="0" smtClean="0">
                <a:solidFill>
                  <a:srgbClr val="444444"/>
                </a:solidFill>
              </a:rPr>
              <a:t>”.</a:t>
            </a:r>
            <a:endParaRPr lang="pl-PL" altLang="pl-PL" sz="1600" b="1" dirty="0">
              <a:solidFill>
                <a:srgbClr val="444444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42976" y="5000636"/>
            <a:ext cx="67866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Obszar ZIT </a:t>
            </a:r>
            <a:r>
              <a:rPr lang="pl-PL" b="1" dirty="0" err="1" smtClean="0"/>
              <a:t>WrOF</a:t>
            </a:r>
            <a:r>
              <a:rPr lang="pl-PL" b="1" dirty="0" smtClean="0"/>
              <a:t>:</a:t>
            </a:r>
            <a:r>
              <a:rPr lang="pl-PL" dirty="0" smtClean="0"/>
              <a:t>  2 336 km</a:t>
            </a:r>
            <a:r>
              <a:rPr lang="pl-PL" baseline="30000" dirty="0" smtClean="0"/>
              <a:t>2 </a:t>
            </a:r>
            <a:r>
              <a:rPr lang="pl-PL" dirty="0" smtClean="0"/>
              <a:t>(12% powierzchni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Ludność:</a:t>
            </a:r>
            <a:r>
              <a:rPr lang="pl-PL" dirty="0" smtClean="0"/>
              <a:t> 887 943 mieszkańców (30% mieszkańców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15</a:t>
            </a:r>
            <a:r>
              <a:rPr lang="pl-PL" dirty="0" smtClean="0"/>
              <a:t> samorządów gminnych leżących na terenie </a:t>
            </a:r>
            <a:r>
              <a:rPr lang="pl-PL" b="1" dirty="0" smtClean="0"/>
              <a:t>6 </a:t>
            </a:r>
            <a:r>
              <a:rPr lang="pl-PL" dirty="0" smtClean="0"/>
              <a:t>powiatów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umpigu01\Desktop\DOKUMENTY\PROMOCJA\mapa WrO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4746" y="1000108"/>
            <a:ext cx="5329254" cy="5619630"/>
          </a:xfrm>
          <a:prstGeom prst="rect">
            <a:avLst/>
          </a:prstGeom>
          <a:noFill/>
        </p:spPr>
      </p:pic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0" y="1000109"/>
            <a:ext cx="62865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W skład </a:t>
            </a:r>
            <a:r>
              <a:rPr lang="pl-PL" b="1" dirty="0">
                <a:solidFill>
                  <a:srgbClr val="444444"/>
                </a:solidFill>
                <a:latin typeface="+mn-lt"/>
              </a:rPr>
              <a:t>Wrocławskiego Obszaru Funkcjonalnego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wchodzą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0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Gmina Wrocław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Miasto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i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Jelcz-Laskowice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Miasto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i Gmina Kąty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Wrocławskie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4.	Miasto i Gmina Oborniki Śląskie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5. 	Miasto i Gmina Sobótka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6. 	Miasto Oleśnica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7. 	Gmina Oleśnica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8.	 Gmina Siechnice 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9. 	 Gmina Trzebnica</a:t>
            </a: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10.   Gmina Długołęka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11.	  Gmina Czernica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12.	  Gmina Kobierzyce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13.	  Gmina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 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Miękinia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14.	  Gmina Wisznia Mała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15.   Gmina Żórawina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1142984"/>
            <a:ext cx="785497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</a:t>
            </a: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ramach ZIT jest </a:t>
            </a:r>
            <a:r>
              <a:rPr lang="pl-PL" b="1" dirty="0">
                <a:latin typeface="+mn-lt"/>
              </a:rPr>
              <a:t>Strategia ZIT </a:t>
            </a:r>
            <a:r>
              <a:rPr lang="pl-PL" b="1" dirty="0" smtClean="0">
                <a:latin typeface="+mn-lt"/>
              </a:rPr>
              <a:t>WrOF.</a:t>
            </a:r>
            <a:endParaRPr lang="pl-PL" b="1" dirty="0">
              <a:latin typeface="+mn-lt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472" y="2714620"/>
            <a:ext cx="8001000" cy="2428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pl-PL" dirty="0">
                <a:latin typeface="+mj-lt"/>
                <a:cs typeface="+mn-cs"/>
              </a:rPr>
              <a:t>Cel nadrzędny zdefiniowany w </a:t>
            </a:r>
            <a:r>
              <a:rPr lang="pl-PL" i="1" dirty="0">
                <a:latin typeface="+mj-lt"/>
                <a:cs typeface="+mn-cs"/>
              </a:rPr>
              <a:t>Strategii ZIT WrOF</a:t>
            </a:r>
            <a:r>
              <a:rPr lang="pl-PL" dirty="0">
                <a:latin typeface="+mj-lt"/>
                <a:cs typeface="+mn-cs"/>
              </a:rPr>
              <a:t>:</a:t>
            </a:r>
          </a:p>
          <a:p>
            <a:pPr eaLnBrk="0" hangingPunct="0">
              <a:defRPr/>
            </a:pPr>
            <a:endParaRPr lang="pl-PL" dirty="0">
              <a:latin typeface="+mj-lt"/>
              <a:cs typeface="+mn-cs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  <a:cs typeface="+mn-cs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  <a:cs typeface="+mn-cs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44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78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74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  <a:cs typeface="+mn-cs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1998033" y="4708311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6" y="4857760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60323" y="4704141"/>
            <a:ext cx="428625" cy="64293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7171" name="Prostokąt 2"/>
          <p:cNvSpPr>
            <a:spLocks noChangeArrowheads="1"/>
          </p:cNvSpPr>
          <p:nvPr/>
        </p:nvSpPr>
        <p:spPr bwMode="auto">
          <a:xfrm>
            <a:off x="142844" y="1000108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600" b="1" dirty="0"/>
              <a:t>Umiejscowienie </a:t>
            </a:r>
            <a:r>
              <a:rPr lang="pl-PL" altLang="pl-PL" sz="1600" b="1" dirty="0" smtClean="0"/>
              <a:t>działania </a:t>
            </a:r>
            <a:r>
              <a:rPr lang="pl-PL" altLang="pl-PL" sz="1600" b="1" dirty="0" smtClean="0"/>
              <a:t>3.4 </a:t>
            </a:r>
            <a:r>
              <a:rPr lang="pl-PL" altLang="pl-PL" sz="1600" b="1" dirty="0"/>
              <a:t>RPO WD w </a:t>
            </a:r>
            <a:r>
              <a:rPr lang="pl-PL" altLang="pl-PL" sz="1600" b="1" dirty="0" smtClean="0"/>
              <a:t>priorytetach ZIT </a:t>
            </a:r>
            <a:r>
              <a:rPr lang="pl-PL" altLang="pl-PL" sz="1600" b="1" dirty="0"/>
              <a:t>WrOF</a:t>
            </a:r>
            <a:endParaRPr lang="pl-PL" altLang="pl-PL" sz="1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1785926"/>
          <a:ext cx="8715435" cy="4214842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71636"/>
                <a:gridCol w="1500198"/>
                <a:gridCol w="1928826"/>
                <a:gridCol w="1714512"/>
                <a:gridCol w="2000263"/>
              </a:tblGrid>
              <a:tr h="5485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Strategia ZIT WrOF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Regionalny Program Operacyjny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WD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Cel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Priorytet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Oś priorytetowa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Działanie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4120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1.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ZINTEGROWANIE PRZESTRZENI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WrOF</a:t>
                      </a:r>
                      <a:endParaRPr lang="pl-PL" sz="14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1.1 Poprawa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dostępności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transportowej 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zwiększenie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mobilności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regionalnej 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terenie </a:t>
                      </a:r>
                      <a:r>
                        <a:rPr lang="pl-PL" sz="1600" b="1" u="none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WrOF</a:t>
                      </a:r>
                      <a:endParaRPr lang="pl-PL" sz="1600" b="1" u="none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1.1.2 Zastąpienie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w szerokim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zakresie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samochodowej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komunikacji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indywidualnej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zintegrowaną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siecią transportu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Calibri"/>
                        </a:rPr>
                        <a:t>niskoemisyjnego</a:t>
                      </a:r>
                      <a:endParaRPr lang="pl-PL" sz="1800" dirty="0" smtClean="0"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3.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Gospodarka niskoemisyjna</a:t>
                      </a:r>
                      <a:endParaRPr lang="pl-PL" sz="1800" b="1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3.4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Wdrażanie strategii niskoemisyjnych</a:t>
                      </a:r>
                      <a:endParaRPr lang="pl-PL" sz="20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" name="pole tekstowe 11"/>
          <p:cNvSpPr txBox="1"/>
          <p:nvPr/>
        </p:nvSpPr>
        <p:spPr>
          <a:xfrm>
            <a:off x="571472" y="1071546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2000" b="1" dirty="0" smtClean="0"/>
              <a:t>Alokacja finansowa ZIT </a:t>
            </a:r>
            <a:r>
              <a:rPr lang="pl-PL" altLang="pl-PL" sz="2000" b="1" dirty="0" err="1" smtClean="0"/>
              <a:t>WrOF</a:t>
            </a:r>
            <a:endParaRPr lang="pl-PL" altLang="pl-PL" sz="2000" b="1" dirty="0" smtClean="0"/>
          </a:p>
          <a:p>
            <a:endParaRPr lang="pl-PL" sz="20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0" y="1285860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pl-PL" sz="4800" dirty="0" smtClean="0"/>
              <a:t>RPO WD  - ZIT </a:t>
            </a:r>
            <a:r>
              <a:rPr lang="pl-PL" sz="4800" dirty="0" err="1" smtClean="0"/>
              <a:t>WrOF</a:t>
            </a:r>
            <a:r>
              <a:rPr lang="pl-PL" sz="4800" dirty="0" smtClean="0"/>
              <a:t>: </a:t>
            </a:r>
            <a:r>
              <a:rPr lang="pl-PL" sz="4800" b="1" dirty="0" smtClean="0"/>
              <a:t>291 250 000  €</a:t>
            </a:r>
          </a:p>
          <a:p>
            <a:pPr algn="ctr">
              <a:lnSpc>
                <a:spcPct val="250000"/>
              </a:lnSpc>
            </a:pPr>
            <a:r>
              <a:rPr lang="pl-PL" sz="3000" dirty="0" smtClean="0"/>
              <a:t>Oś </a:t>
            </a:r>
            <a:r>
              <a:rPr lang="pl-PL" sz="3000" dirty="0" smtClean="0"/>
              <a:t>3 </a:t>
            </a:r>
            <a:r>
              <a:rPr lang="pl-PL" sz="3000" dirty="0" smtClean="0"/>
              <a:t>– </a:t>
            </a:r>
            <a:r>
              <a:rPr lang="pl-PL" sz="3000" dirty="0" smtClean="0"/>
              <a:t>Gospodarka niskoemisyjna:  </a:t>
            </a:r>
            <a:r>
              <a:rPr lang="pl-PL" sz="3000" b="1" dirty="0" smtClean="0"/>
              <a:t>81</a:t>
            </a:r>
            <a:r>
              <a:rPr lang="pl-PL" sz="3000" b="1" dirty="0" smtClean="0"/>
              <a:t> </a:t>
            </a:r>
            <a:r>
              <a:rPr lang="pl-PL" sz="3000" b="1" dirty="0" smtClean="0"/>
              <a:t>2</a:t>
            </a:r>
            <a:r>
              <a:rPr lang="pl-PL" sz="3000" b="1" dirty="0" smtClean="0"/>
              <a:t>00 </a:t>
            </a:r>
            <a:r>
              <a:rPr lang="pl-PL" sz="3000" b="1" dirty="0" smtClean="0"/>
              <a:t>000 €</a:t>
            </a:r>
          </a:p>
          <a:p>
            <a:pPr algn="ctr">
              <a:lnSpc>
                <a:spcPct val="250000"/>
              </a:lnSpc>
            </a:pPr>
            <a:endParaRPr lang="pl-PL" sz="100" dirty="0" smtClean="0"/>
          </a:p>
          <a:p>
            <a:pPr algn="ctr">
              <a:lnSpc>
                <a:spcPct val="250000"/>
              </a:lnSpc>
            </a:pPr>
            <a:r>
              <a:rPr lang="pl-PL" sz="2400" dirty="0" err="1" smtClean="0"/>
              <a:t>Poddziałanie</a:t>
            </a:r>
            <a:r>
              <a:rPr lang="pl-PL" sz="2400" dirty="0" smtClean="0"/>
              <a:t> </a:t>
            </a:r>
            <a:r>
              <a:rPr lang="pl-PL" sz="2400" dirty="0" smtClean="0"/>
              <a:t>3.4.2</a:t>
            </a:r>
            <a:r>
              <a:rPr lang="pl-PL" sz="2400" dirty="0" smtClean="0"/>
              <a:t>: </a:t>
            </a:r>
            <a:r>
              <a:rPr lang="pl-PL" sz="2400" b="1" dirty="0" smtClean="0"/>
              <a:t>56</a:t>
            </a:r>
            <a:r>
              <a:rPr lang="pl-PL" sz="2400" b="1" dirty="0" smtClean="0"/>
              <a:t> </a:t>
            </a:r>
            <a:r>
              <a:rPr lang="pl-PL" sz="2400" b="1" dirty="0" smtClean="0"/>
              <a:t>2</a:t>
            </a:r>
            <a:r>
              <a:rPr lang="pl-PL" sz="2400" b="1" dirty="0" smtClean="0"/>
              <a:t>00 </a:t>
            </a:r>
            <a:r>
              <a:rPr lang="pl-PL" sz="2400" b="1" dirty="0" smtClean="0"/>
              <a:t>000 €</a:t>
            </a:r>
          </a:p>
          <a:p>
            <a:pPr algn="ctr">
              <a:lnSpc>
                <a:spcPct val="250000"/>
              </a:lnSpc>
            </a:pPr>
            <a:endParaRPr lang="pl-PL" sz="500" dirty="0" smtClean="0"/>
          </a:p>
          <a:p>
            <a:pPr algn="ctr"/>
            <a:r>
              <a:rPr lang="pl-PL" sz="2000" u="sng" dirty="0" smtClean="0"/>
              <a:t>Konkurs nr </a:t>
            </a:r>
            <a:r>
              <a:rPr lang="pl-PL" sz="2000" u="sng" dirty="0" smtClean="0"/>
              <a:t>RPDS.04.02.02-IZ.00-02-129/16</a:t>
            </a:r>
            <a:r>
              <a:rPr lang="pl-PL" u="sng" dirty="0" smtClean="0"/>
              <a:t>    </a:t>
            </a:r>
            <a:endParaRPr lang="pl-PL" u="sng" dirty="0" smtClean="0"/>
          </a:p>
          <a:p>
            <a:pPr algn="ctr"/>
            <a:r>
              <a:rPr lang="pl-PL" sz="2400" b="1" dirty="0" smtClean="0"/>
              <a:t>25</a:t>
            </a:r>
            <a:r>
              <a:rPr lang="pl-PL" sz="2400" b="1" dirty="0" smtClean="0"/>
              <a:t> </a:t>
            </a:r>
            <a:r>
              <a:rPr lang="pl-PL" sz="2400" b="1" dirty="0" smtClean="0"/>
              <a:t>0</a:t>
            </a:r>
            <a:r>
              <a:rPr lang="pl-PL" sz="2400" b="1" dirty="0" smtClean="0"/>
              <a:t>00 </a:t>
            </a:r>
            <a:r>
              <a:rPr lang="pl-PL" sz="2400" b="1" dirty="0" smtClean="0"/>
              <a:t>000,00 EUR   </a:t>
            </a:r>
            <a:r>
              <a:rPr lang="pl-PL" sz="2400" b="1" dirty="0" smtClean="0"/>
              <a:t>(</a:t>
            </a:r>
            <a:r>
              <a:rPr lang="pl-PL" sz="2400" b="1" dirty="0" smtClean="0"/>
              <a:t>109</a:t>
            </a:r>
            <a:r>
              <a:rPr lang="pl-PL" sz="2400" b="1" dirty="0" smtClean="0"/>
              <a:t> 700 </a:t>
            </a:r>
            <a:r>
              <a:rPr lang="pl-PL" sz="2400" b="1" dirty="0" smtClean="0"/>
              <a:t>000,00 PLN)</a:t>
            </a:r>
          </a:p>
          <a:p>
            <a:r>
              <a:rPr lang="pl-PL" sz="44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rostokąt 2"/>
          <p:cNvSpPr>
            <a:spLocks noChangeArrowheads="1"/>
          </p:cNvSpPr>
          <p:nvPr/>
        </p:nvSpPr>
        <p:spPr bwMode="auto">
          <a:xfrm>
            <a:off x="285720" y="928670"/>
            <a:ext cx="8572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 smtClean="0"/>
              <a:t>Nabór wniosków w ramach Działania </a:t>
            </a:r>
            <a:r>
              <a:rPr lang="pl-PL" altLang="pl-PL" b="1" dirty="0" smtClean="0"/>
              <a:t>3.4  </a:t>
            </a:r>
            <a:r>
              <a:rPr lang="pl-PL" altLang="pl-PL" b="1" dirty="0" smtClean="0"/>
              <a:t>-  </a:t>
            </a:r>
            <a:r>
              <a:rPr lang="pl-PL" b="1" dirty="0" smtClean="0"/>
              <a:t>ZIT </a:t>
            </a:r>
            <a:r>
              <a:rPr lang="pl-PL" b="1" dirty="0" err="1" smtClean="0"/>
              <a:t>WrOF</a:t>
            </a:r>
            <a:r>
              <a:rPr lang="pl-PL" b="1" dirty="0" smtClean="0"/>
              <a:t>:</a:t>
            </a:r>
          </a:p>
          <a:p>
            <a:pPr algn="ctr" eaLnBrk="1" hangingPunct="1"/>
            <a:endParaRPr lang="pl-PL" altLang="pl-PL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b="1" u="sng" dirty="0" smtClean="0"/>
              <a:t>Wnioskodawcy:</a:t>
            </a:r>
            <a:endParaRPr lang="pl-PL" altLang="pl-PL" b="1" u="sng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5720" y="2143116"/>
            <a:ext cx="8715436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 </a:t>
            </a:r>
            <a:r>
              <a:rPr lang="pl-PL" sz="2000" dirty="0" smtClean="0"/>
              <a:t>jednostki </a:t>
            </a:r>
            <a:r>
              <a:rPr lang="pl-PL" sz="2000" dirty="0" smtClean="0"/>
              <a:t>samorządu terytorialnego, ich związki i stowarzyszenia;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jednostki </a:t>
            </a:r>
            <a:r>
              <a:rPr lang="pl-PL" sz="2000" dirty="0" smtClean="0"/>
              <a:t>organizacyjne </a:t>
            </a:r>
            <a:r>
              <a:rPr lang="pl-PL" sz="2000" dirty="0" err="1" smtClean="0"/>
              <a:t>jst</a:t>
            </a:r>
            <a:r>
              <a:rPr lang="pl-PL" sz="2000" dirty="0" smtClean="0"/>
              <a:t>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jednostki </a:t>
            </a:r>
            <a:r>
              <a:rPr lang="pl-PL" sz="2000" dirty="0" smtClean="0"/>
              <a:t>sektora finansów publicznych, inne niż wymienione powyżej;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przedsiębiorcy </a:t>
            </a:r>
            <a:r>
              <a:rPr lang="pl-PL" sz="2000" dirty="0" smtClean="0"/>
              <a:t>będący zarządcami infrastruktury lub świadczący </a:t>
            </a:r>
            <a:r>
              <a:rPr lang="pl-PL" sz="2000" dirty="0" smtClean="0"/>
              <a:t>usługi; </a:t>
            </a:r>
            <a:endParaRPr lang="pl-PL" sz="20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w </a:t>
            </a:r>
            <a:r>
              <a:rPr lang="pl-PL" sz="2000" dirty="0" smtClean="0"/>
              <a:t>zakresie transportu zbiorowego na terenach miejskich i podmiejskich;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organizacje </a:t>
            </a:r>
            <a:r>
              <a:rPr lang="pl-PL" sz="2000" dirty="0" smtClean="0"/>
              <a:t>pozarządowe;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 smtClean="0"/>
              <a:t> </a:t>
            </a:r>
            <a:r>
              <a:rPr lang="pl-PL" sz="2000" dirty="0" smtClean="0"/>
              <a:t>PGL </a:t>
            </a:r>
            <a:r>
              <a:rPr lang="pl-PL" sz="2000" dirty="0" smtClean="0"/>
              <a:t>Lasy Państwowe i jego jednostki organizacyjne</a:t>
            </a:r>
            <a:r>
              <a:rPr lang="pl-PL" sz="2000" dirty="0" smtClean="0"/>
              <a:t>.</a:t>
            </a: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214282" y="928670"/>
            <a:ext cx="87154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ocena zgodności projektu ze Strategią ZIT WrOF 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357298"/>
          <a:ext cx="8501120" cy="388464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37463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Ocena zgodności projektu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ze  Strategią  ZIT </a:t>
                      </a:r>
                      <a:r>
                        <a:rPr lang="pl-PL" sz="1400" b="0" kern="50" dirty="0" err="1" smtClean="0">
                          <a:effectLst/>
                          <a:latin typeface="+mn-lt"/>
                        </a:rPr>
                        <a:t>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Poprawność doboru wskaźników</a:t>
                      </a:r>
                      <a:endParaRPr lang="pl-PL" sz="1400" b="0" dirty="0"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16,5 </a:t>
                      </a:r>
                      <a:r>
                        <a:rPr lang="pl-PL" sz="1800" b="1" kern="50" dirty="0" smtClean="0">
                          <a:effectLst/>
                          <a:latin typeface="+mn-lt"/>
                        </a:rPr>
                        <a:t>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 </a:t>
                      </a:r>
                      <a:r>
                        <a:rPr lang="pl-PL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800" b="1" dirty="0" smtClean="0">
                          <a:effectLst/>
                          <a:latin typeface="+mn-lt"/>
                        </a:rPr>
                        <a:t>3,2</a:t>
                      </a:r>
                      <a:r>
                        <a:rPr lang="pl-PL" sz="1800" b="1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1" dirty="0" smtClean="0">
                          <a:effectLst/>
                          <a:latin typeface="+mn-lt"/>
                        </a:rPr>
                        <a:t>pkt.</a:t>
                      </a:r>
                      <a:endParaRPr lang="pl-PL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5357826"/>
            <a:ext cx="8501122" cy="1200329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Projekt musi otrzymać min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. 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4,95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pkt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.  (tj. 15% możliwej do uzyskania oceny maksymalnej), aby został skierowany do kolejnego etapu – oceny merytorycznej.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4687</TotalTime>
  <Words>1318</Words>
  <Application>Microsoft Office PowerPoint</Application>
  <PresentationFormat>Pokaz na ekranie (4:3)</PresentationFormat>
  <Paragraphs>274</Paragraphs>
  <Slides>17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Zintegrowane Inwestycje Terytorialne   Wrocławskiego Obszaru Funkcjonalnego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umdadz01</cp:lastModifiedBy>
  <cp:revision>445</cp:revision>
  <dcterms:created xsi:type="dcterms:W3CDTF">2015-04-22T07:48:15Z</dcterms:created>
  <dcterms:modified xsi:type="dcterms:W3CDTF">2016-06-22T10:25:08Z</dcterms:modified>
</cp:coreProperties>
</file>