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2.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3.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2" r:id="rId2"/>
    <p:sldMasterId id="2147483744" r:id="rId3"/>
    <p:sldMasterId id="2147483756" r:id="rId4"/>
    <p:sldMasterId id="2147483780" r:id="rId5"/>
    <p:sldMasterId id="2147483792" r:id="rId6"/>
    <p:sldMasterId id="2147483924" r:id="rId7"/>
  </p:sldMasterIdLst>
  <p:notesMasterIdLst>
    <p:notesMasterId r:id="rId32"/>
  </p:notesMasterIdLst>
  <p:sldIdLst>
    <p:sldId id="256" r:id="rId8"/>
    <p:sldId id="426" r:id="rId9"/>
    <p:sldId id="425" r:id="rId10"/>
    <p:sldId id="284" r:id="rId11"/>
    <p:sldId id="295" r:id="rId12"/>
    <p:sldId id="310" r:id="rId13"/>
    <p:sldId id="393" r:id="rId14"/>
    <p:sldId id="302" r:id="rId15"/>
    <p:sldId id="303" r:id="rId16"/>
    <p:sldId id="308" r:id="rId17"/>
    <p:sldId id="399" r:id="rId18"/>
    <p:sldId id="411" r:id="rId19"/>
    <p:sldId id="400" r:id="rId20"/>
    <p:sldId id="412" r:id="rId21"/>
    <p:sldId id="328" r:id="rId22"/>
    <p:sldId id="330" r:id="rId23"/>
    <p:sldId id="334" r:id="rId24"/>
    <p:sldId id="405" r:id="rId25"/>
    <p:sldId id="421" r:id="rId26"/>
    <p:sldId id="422" r:id="rId27"/>
    <p:sldId id="423" r:id="rId28"/>
    <p:sldId id="420" r:id="rId29"/>
    <p:sldId id="336" r:id="rId30"/>
    <p:sldId id="390" r:id="rId31"/>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yl pośredni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BDBED569-4797-4DF1-A0F4-6AAB3CD982D8}" styleName="Styl jasny 3 — Ak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46F890A9-2807-4EBB-B81D-B2AA78EC7F39}" styleName="Styl ciemny 2 - Akcent 5/Ak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Styl ciemny 2 - Akcent 3/Ak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5202B0CA-FC54-4496-8BCA-5EF66A818D29}" styleName="Styl ciemny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588" autoAdjust="0"/>
    <p:restoredTop sz="95501" autoAdjust="0"/>
  </p:normalViewPr>
  <p:slideViewPr>
    <p:cSldViewPr>
      <p:cViewPr varScale="1">
        <p:scale>
          <a:sx n="88" d="100"/>
          <a:sy n="88" d="100"/>
        </p:scale>
        <p:origin x="1386" y="96"/>
      </p:cViewPr>
      <p:guideLst>
        <p:guide orient="horz" pos="2160"/>
        <p:guide pos="2880"/>
      </p:guideLst>
    </p:cSldViewPr>
  </p:slideViewPr>
  <p:outlineViewPr>
    <p:cViewPr>
      <p:scale>
        <a:sx n="33" d="100"/>
        <a:sy n="33" d="100"/>
      </p:scale>
      <p:origin x="0" y="7188"/>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 Type="http://schemas.openxmlformats.org/officeDocument/2006/relationships/slideMaster" Target="slideMasters/slideMaster3.xml"/><Relationship Id="rId21" Type="http://schemas.openxmlformats.org/officeDocument/2006/relationships/slide" Target="slides/slide14.xml"/><Relationship Id="rId34" Type="http://schemas.openxmlformats.org/officeDocument/2006/relationships/viewProps" Target="viewProps.xml"/><Relationship Id="rId7" Type="http://schemas.openxmlformats.org/officeDocument/2006/relationships/slideMaster" Target="slideMasters/slideMaster7.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slide" Target="slides/slide22.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notesMaster" Target="notesMasters/notesMaster1.xml"/><Relationship Id="rId5" Type="http://schemas.openxmlformats.org/officeDocument/2006/relationships/slideMaster" Target="slideMasters/slideMaster5.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36" Type="http://schemas.openxmlformats.org/officeDocument/2006/relationships/tableStyles" Target="tableStyles.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slide" Target="slides/slide24.xml"/><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slide" Target="slides/slide23.xml"/><Relationship Id="rId35" Type="http://schemas.openxmlformats.org/officeDocument/2006/relationships/theme" Target="theme/theme1.xml"/><Relationship Id="rId8" Type="http://schemas.openxmlformats.org/officeDocument/2006/relationships/slide" Target="slides/slid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9A3DA6B-AE93-4E87-8901-43B06ED00952}" type="doc">
      <dgm:prSet loTypeId="urn:microsoft.com/office/officeart/2005/8/layout/list1" loCatId="list" qsTypeId="urn:microsoft.com/office/officeart/2005/8/quickstyle/simple2" qsCatId="simple" csTypeId="urn:microsoft.com/office/officeart/2005/8/colors/accent1_2" csCatId="accent1" phldr="1"/>
      <dgm:spPr/>
      <dgm:t>
        <a:bodyPr/>
        <a:lstStyle/>
        <a:p>
          <a:endParaRPr lang="pl-PL"/>
        </a:p>
      </dgm:t>
    </dgm:pt>
    <dgm:pt modelId="{F8AB5C76-348B-42B4-8730-CE694CDDF268}">
      <dgm:prSet phldrT="[Tekst]"/>
      <dgm:spPr>
        <a:solidFill>
          <a:schemeClr val="tx2">
            <a:lumMod val="50000"/>
          </a:schemeClr>
        </a:solidFill>
      </dgm:spPr>
      <dgm:t>
        <a:bodyPr/>
        <a:lstStyle/>
        <a:p>
          <a:r>
            <a:rPr lang="pl-PL" b="1" dirty="0" smtClean="0"/>
            <a:t>Definicja kryterium </a:t>
          </a:r>
          <a:endParaRPr lang="pl-PL" dirty="0"/>
        </a:p>
      </dgm:t>
    </dgm:pt>
    <dgm:pt modelId="{791C5C35-0D3C-4AAF-8421-B6EF2DD6F676}" type="parTrans" cxnId="{B9FC6827-4FE1-42DA-B927-9179D17052B0}">
      <dgm:prSet/>
      <dgm:spPr/>
      <dgm:t>
        <a:bodyPr/>
        <a:lstStyle/>
        <a:p>
          <a:endParaRPr lang="pl-PL"/>
        </a:p>
      </dgm:t>
    </dgm:pt>
    <dgm:pt modelId="{84043933-3B44-4F51-A435-1D25E09F5296}" type="sibTrans" cxnId="{B9FC6827-4FE1-42DA-B927-9179D17052B0}">
      <dgm:prSet/>
      <dgm:spPr/>
      <dgm:t>
        <a:bodyPr/>
        <a:lstStyle/>
        <a:p>
          <a:endParaRPr lang="pl-PL"/>
        </a:p>
      </dgm:t>
    </dgm:pt>
    <dgm:pt modelId="{BD3EB08D-0732-46F3-A77A-C4A7271ED307}">
      <dgm:prSet phldrT="[Tekst]" custT="1"/>
      <dgm:spPr/>
      <dgm:t>
        <a:bodyPr/>
        <a:lstStyle/>
        <a:p>
          <a:r>
            <a:rPr lang="pl-PL" sz="2400" dirty="0" smtClean="0"/>
            <a:t>Weryfikacja czy projekt wpisuje się w Strategię ZIT AJ</a:t>
          </a:r>
          <a:endParaRPr lang="pl-PL" sz="2400" dirty="0"/>
        </a:p>
      </dgm:t>
    </dgm:pt>
    <dgm:pt modelId="{2CEA6A1A-509D-4827-B8F9-4DC24C60FCFD}" type="parTrans" cxnId="{A2D25E14-0D1F-4292-9C28-8B72737A1EE0}">
      <dgm:prSet/>
      <dgm:spPr/>
      <dgm:t>
        <a:bodyPr/>
        <a:lstStyle/>
        <a:p>
          <a:endParaRPr lang="pl-PL"/>
        </a:p>
      </dgm:t>
    </dgm:pt>
    <dgm:pt modelId="{2A053158-DAC8-4375-A0E4-DCF07A2B040F}" type="sibTrans" cxnId="{A2D25E14-0D1F-4292-9C28-8B72737A1EE0}">
      <dgm:prSet/>
      <dgm:spPr/>
      <dgm:t>
        <a:bodyPr/>
        <a:lstStyle/>
        <a:p>
          <a:endParaRPr lang="pl-PL"/>
        </a:p>
      </dgm:t>
    </dgm:pt>
    <dgm:pt modelId="{AAFEC11C-E406-4E42-BDD1-EF2AD40FEBCA}">
      <dgm:prSet phldrT="[Tekst]" custT="1"/>
      <dgm:spPr>
        <a:solidFill>
          <a:schemeClr val="tx2">
            <a:lumMod val="50000"/>
          </a:schemeClr>
        </a:solidFill>
      </dgm:spPr>
      <dgm:t>
        <a:bodyPr/>
        <a:lstStyle/>
        <a:p>
          <a:r>
            <a:rPr lang="pl-PL" sz="2400" b="1" dirty="0" smtClean="0"/>
            <a:t>Opis znaczenia kryterium </a:t>
          </a:r>
          <a:endParaRPr lang="pl-PL" sz="2400" dirty="0"/>
        </a:p>
      </dgm:t>
    </dgm:pt>
    <dgm:pt modelId="{D4228A07-34F0-4F30-9008-971E0AC48A48}" type="parTrans" cxnId="{B1764518-C692-4653-9441-7C5B5994F13E}">
      <dgm:prSet/>
      <dgm:spPr/>
      <dgm:t>
        <a:bodyPr/>
        <a:lstStyle/>
        <a:p>
          <a:endParaRPr lang="pl-PL"/>
        </a:p>
      </dgm:t>
    </dgm:pt>
    <dgm:pt modelId="{1CF66E0A-DA65-42FA-A56A-BCF989D4E02E}" type="sibTrans" cxnId="{B1764518-C692-4653-9441-7C5B5994F13E}">
      <dgm:prSet/>
      <dgm:spPr/>
      <dgm:t>
        <a:bodyPr/>
        <a:lstStyle/>
        <a:p>
          <a:endParaRPr lang="pl-PL"/>
        </a:p>
      </dgm:t>
    </dgm:pt>
    <dgm:pt modelId="{A2B747B9-A483-4BEC-9310-2C02BFCC1BEF}">
      <dgm:prSet phldrT="[Tekst]" custT="1"/>
      <dgm:spPr/>
      <dgm:t>
        <a:bodyPr/>
        <a:lstStyle/>
        <a:p>
          <a:r>
            <a:rPr lang="pl-PL" sz="2400" dirty="0" smtClean="0"/>
            <a:t>TAK/NIE</a:t>
          </a:r>
          <a:endParaRPr lang="pl-PL" sz="2400" dirty="0"/>
        </a:p>
      </dgm:t>
    </dgm:pt>
    <dgm:pt modelId="{6C9FD745-810A-4D08-9D0B-6A915E296345}" type="parTrans" cxnId="{0B35FD82-964C-4706-BADA-1FB88B0384A0}">
      <dgm:prSet/>
      <dgm:spPr/>
      <dgm:t>
        <a:bodyPr/>
        <a:lstStyle/>
        <a:p>
          <a:endParaRPr lang="pl-PL"/>
        </a:p>
      </dgm:t>
    </dgm:pt>
    <dgm:pt modelId="{6E6B6FC9-D852-49BE-BE4B-FBC975B8D31F}" type="sibTrans" cxnId="{0B35FD82-964C-4706-BADA-1FB88B0384A0}">
      <dgm:prSet/>
      <dgm:spPr/>
      <dgm:t>
        <a:bodyPr/>
        <a:lstStyle/>
        <a:p>
          <a:endParaRPr lang="pl-PL"/>
        </a:p>
      </dgm:t>
    </dgm:pt>
    <dgm:pt modelId="{603E93DE-2745-46DB-8A27-E31D8DB6DDDA}">
      <dgm:prSet phldrT="[Tekst]" custT="1"/>
      <dgm:spPr/>
      <dgm:t>
        <a:bodyPr/>
        <a:lstStyle/>
        <a:p>
          <a:r>
            <a:rPr lang="pl-PL" sz="2400" dirty="0" smtClean="0"/>
            <a:t>Kryterium obligatoryjne (kluczowe) – niespełnienie oznacza odrzucenie wniosku</a:t>
          </a:r>
          <a:endParaRPr lang="pl-PL" sz="2400" dirty="0"/>
        </a:p>
      </dgm:t>
    </dgm:pt>
    <dgm:pt modelId="{6239B4A7-E967-4906-996C-94D93F0D124B}" type="sibTrans" cxnId="{A8219C23-866F-4F10-B599-1D9341D49676}">
      <dgm:prSet/>
      <dgm:spPr/>
      <dgm:t>
        <a:bodyPr/>
        <a:lstStyle/>
        <a:p>
          <a:endParaRPr lang="pl-PL"/>
        </a:p>
      </dgm:t>
    </dgm:pt>
    <dgm:pt modelId="{31F3CEB1-C2F2-4EF7-A589-CC820D507693}" type="parTrans" cxnId="{A8219C23-866F-4F10-B599-1D9341D49676}">
      <dgm:prSet/>
      <dgm:spPr/>
      <dgm:t>
        <a:bodyPr/>
        <a:lstStyle/>
        <a:p>
          <a:endParaRPr lang="pl-PL"/>
        </a:p>
      </dgm:t>
    </dgm:pt>
    <dgm:pt modelId="{65931F63-3714-402F-9550-C832CBE858AD}" type="pres">
      <dgm:prSet presAssocID="{E9A3DA6B-AE93-4E87-8901-43B06ED00952}" presName="linear" presStyleCnt="0">
        <dgm:presLayoutVars>
          <dgm:dir/>
          <dgm:animLvl val="lvl"/>
          <dgm:resizeHandles val="exact"/>
        </dgm:presLayoutVars>
      </dgm:prSet>
      <dgm:spPr/>
      <dgm:t>
        <a:bodyPr/>
        <a:lstStyle/>
        <a:p>
          <a:endParaRPr lang="pl-PL"/>
        </a:p>
      </dgm:t>
    </dgm:pt>
    <dgm:pt modelId="{0F4F4EDA-1EDE-41D6-A3F7-3C3CC546AA23}" type="pres">
      <dgm:prSet presAssocID="{F8AB5C76-348B-42B4-8730-CE694CDDF268}" presName="parentLin" presStyleCnt="0"/>
      <dgm:spPr/>
      <dgm:t>
        <a:bodyPr/>
        <a:lstStyle/>
        <a:p>
          <a:endParaRPr lang="pl-PL"/>
        </a:p>
      </dgm:t>
    </dgm:pt>
    <dgm:pt modelId="{288D8EB7-F760-40BF-A809-F09248515887}" type="pres">
      <dgm:prSet presAssocID="{F8AB5C76-348B-42B4-8730-CE694CDDF268}" presName="parentLeftMargin" presStyleLbl="node1" presStyleIdx="0" presStyleCnt="2"/>
      <dgm:spPr/>
      <dgm:t>
        <a:bodyPr/>
        <a:lstStyle/>
        <a:p>
          <a:endParaRPr lang="pl-PL"/>
        </a:p>
      </dgm:t>
    </dgm:pt>
    <dgm:pt modelId="{68456774-487D-4596-B5AA-E3E5F65F425D}" type="pres">
      <dgm:prSet presAssocID="{F8AB5C76-348B-42B4-8730-CE694CDDF268}" presName="parentText" presStyleLbl="node1" presStyleIdx="0" presStyleCnt="2">
        <dgm:presLayoutVars>
          <dgm:chMax val="0"/>
          <dgm:bulletEnabled val="1"/>
        </dgm:presLayoutVars>
      </dgm:prSet>
      <dgm:spPr/>
      <dgm:t>
        <a:bodyPr/>
        <a:lstStyle/>
        <a:p>
          <a:endParaRPr lang="pl-PL"/>
        </a:p>
      </dgm:t>
    </dgm:pt>
    <dgm:pt modelId="{D5F6262D-5012-431B-9581-B2BD4C11DAC6}" type="pres">
      <dgm:prSet presAssocID="{F8AB5C76-348B-42B4-8730-CE694CDDF268}" presName="negativeSpace" presStyleCnt="0"/>
      <dgm:spPr/>
      <dgm:t>
        <a:bodyPr/>
        <a:lstStyle/>
        <a:p>
          <a:endParaRPr lang="pl-PL"/>
        </a:p>
      </dgm:t>
    </dgm:pt>
    <dgm:pt modelId="{AC5409EB-2CCF-42F2-9A8F-446629E52C7C}" type="pres">
      <dgm:prSet presAssocID="{F8AB5C76-348B-42B4-8730-CE694CDDF268}" presName="childText" presStyleLbl="conFgAcc1" presStyleIdx="0" presStyleCnt="2">
        <dgm:presLayoutVars>
          <dgm:bulletEnabled val="1"/>
        </dgm:presLayoutVars>
      </dgm:prSet>
      <dgm:spPr/>
      <dgm:t>
        <a:bodyPr/>
        <a:lstStyle/>
        <a:p>
          <a:endParaRPr lang="pl-PL"/>
        </a:p>
      </dgm:t>
    </dgm:pt>
    <dgm:pt modelId="{44E3C98F-3D63-4CB3-A59C-C275EA1AE7F5}" type="pres">
      <dgm:prSet presAssocID="{84043933-3B44-4F51-A435-1D25E09F5296}" presName="spaceBetweenRectangles" presStyleCnt="0"/>
      <dgm:spPr/>
      <dgm:t>
        <a:bodyPr/>
        <a:lstStyle/>
        <a:p>
          <a:endParaRPr lang="pl-PL"/>
        </a:p>
      </dgm:t>
    </dgm:pt>
    <dgm:pt modelId="{FB515A05-D941-4A44-B5D9-8DE70EC2C0F8}" type="pres">
      <dgm:prSet presAssocID="{AAFEC11C-E406-4E42-BDD1-EF2AD40FEBCA}" presName="parentLin" presStyleCnt="0"/>
      <dgm:spPr/>
      <dgm:t>
        <a:bodyPr/>
        <a:lstStyle/>
        <a:p>
          <a:endParaRPr lang="pl-PL"/>
        </a:p>
      </dgm:t>
    </dgm:pt>
    <dgm:pt modelId="{9BB67EF6-629F-4E83-BE1C-0AF596674052}" type="pres">
      <dgm:prSet presAssocID="{AAFEC11C-E406-4E42-BDD1-EF2AD40FEBCA}" presName="parentLeftMargin" presStyleLbl="node1" presStyleIdx="0" presStyleCnt="2"/>
      <dgm:spPr/>
      <dgm:t>
        <a:bodyPr/>
        <a:lstStyle/>
        <a:p>
          <a:endParaRPr lang="pl-PL"/>
        </a:p>
      </dgm:t>
    </dgm:pt>
    <dgm:pt modelId="{653E8C6F-9477-4E4A-B3C1-C0CA6ED51ACB}" type="pres">
      <dgm:prSet presAssocID="{AAFEC11C-E406-4E42-BDD1-EF2AD40FEBCA}" presName="parentText" presStyleLbl="node1" presStyleIdx="1" presStyleCnt="2">
        <dgm:presLayoutVars>
          <dgm:chMax val="0"/>
          <dgm:bulletEnabled val="1"/>
        </dgm:presLayoutVars>
      </dgm:prSet>
      <dgm:spPr/>
      <dgm:t>
        <a:bodyPr/>
        <a:lstStyle/>
        <a:p>
          <a:endParaRPr lang="pl-PL"/>
        </a:p>
      </dgm:t>
    </dgm:pt>
    <dgm:pt modelId="{9D1F677A-0BFB-405B-84F9-BE99478C9C1E}" type="pres">
      <dgm:prSet presAssocID="{AAFEC11C-E406-4E42-BDD1-EF2AD40FEBCA}" presName="negativeSpace" presStyleCnt="0"/>
      <dgm:spPr/>
      <dgm:t>
        <a:bodyPr/>
        <a:lstStyle/>
        <a:p>
          <a:endParaRPr lang="pl-PL"/>
        </a:p>
      </dgm:t>
    </dgm:pt>
    <dgm:pt modelId="{0532035D-FDC7-44C7-9CC8-609CC32D390E}" type="pres">
      <dgm:prSet presAssocID="{AAFEC11C-E406-4E42-BDD1-EF2AD40FEBCA}" presName="childText" presStyleLbl="conFgAcc1" presStyleIdx="1" presStyleCnt="2">
        <dgm:presLayoutVars>
          <dgm:bulletEnabled val="1"/>
        </dgm:presLayoutVars>
      </dgm:prSet>
      <dgm:spPr/>
      <dgm:t>
        <a:bodyPr/>
        <a:lstStyle/>
        <a:p>
          <a:endParaRPr lang="pl-PL"/>
        </a:p>
      </dgm:t>
    </dgm:pt>
  </dgm:ptLst>
  <dgm:cxnLst>
    <dgm:cxn modelId="{B9FC6827-4FE1-42DA-B927-9179D17052B0}" srcId="{E9A3DA6B-AE93-4E87-8901-43B06ED00952}" destId="{F8AB5C76-348B-42B4-8730-CE694CDDF268}" srcOrd="0" destOrd="0" parTransId="{791C5C35-0D3C-4AAF-8421-B6EF2DD6F676}" sibTransId="{84043933-3B44-4F51-A435-1D25E09F5296}"/>
    <dgm:cxn modelId="{C068E522-F68F-49E5-A6F8-0511E7EF81A7}" type="presOf" srcId="{F8AB5C76-348B-42B4-8730-CE694CDDF268}" destId="{288D8EB7-F760-40BF-A809-F09248515887}" srcOrd="0" destOrd="0" presId="urn:microsoft.com/office/officeart/2005/8/layout/list1"/>
    <dgm:cxn modelId="{0B35FD82-964C-4706-BADA-1FB88B0384A0}" srcId="{AAFEC11C-E406-4E42-BDD1-EF2AD40FEBCA}" destId="{A2B747B9-A483-4BEC-9310-2C02BFCC1BEF}" srcOrd="0" destOrd="0" parTransId="{6C9FD745-810A-4D08-9D0B-6A915E296345}" sibTransId="{6E6B6FC9-D852-49BE-BE4B-FBC975B8D31F}"/>
    <dgm:cxn modelId="{A8219C23-866F-4F10-B599-1D9341D49676}" srcId="{AAFEC11C-E406-4E42-BDD1-EF2AD40FEBCA}" destId="{603E93DE-2745-46DB-8A27-E31D8DB6DDDA}" srcOrd="1" destOrd="0" parTransId="{31F3CEB1-C2F2-4EF7-A589-CC820D507693}" sibTransId="{6239B4A7-E967-4906-996C-94D93F0D124B}"/>
    <dgm:cxn modelId="{CC080376-0FD2-4256-A9DC-280D76310BD6}" type="presOf" srcId="{A2B747B9-A483-4BEC-9310-2C02BFCC1BEF}" destId="{0532035D-FDC7-44C7-9CC8-609CC32D390E}" srcOrd="0" destOrd="0" presId="urn:microsoft.com/office/officeart/2005/8/layout/list1"/>
    <dgm:cxn modelId="{B1764518-C692-4653-9441-7C5B5994F13E}" srcId="{E9A3DA6B-AE93-4E87-8901-43B06ED00952}" destId="{AAFEC11C-E406-4E42-BDD1-EF2AD40FEBCA}" srcOrd="1" destOrd="0" parTransId="{D4228A07-34F0-4F30-9008-971E0AC48A48}" sibTransId="{1CF66E0A-DA65-42FA-A56A-BCF989D4E02E}"/>
    <dgm:cxn modelId="{D6EC4641-C912-48EA-B667-DD01CADB4E57}" type="presOf" srcId="{BD3EB08D-0732-46F3-A77A-C4A7271ED307}" destId="{AC5409EB-2CCF-42F2-9A8F-446629E52C7C}" srcOrd="0" destOrd="0" presId="urn:microsoft.com/office/officeart/2005/8/layout/list1"/>
    <dgm:cxn modelId="{89C230B1-E2D1-4469-8945-77937E353F73}" type="presOf" srcId="{603E93DE-2745-46DB-8A27-E31D8DB6DDDA}" destId="{0532035D-FDC7-44C7-9CC8-609CC32D390E}" srcOrd="0" destOrd="1" presId="urn:microsoft.com/office/officeart/2005/8/layout/list1"/>
    <dgm:cxn modelId="{A2D25E14-0D1F-4292-9C28-8B72737A1EE0}" srcId="{F8AB5C76-348B-42B4-8730-CE694CDDF268}" destId="{BD3EB08D-0732-46F3-A77A-C4A7271ED307}" srcOrd="0" destOrd="0" parTransId="{2CEA6A1A-509D-4827-B8F9-4DC24C60FCFD}" sibTransId="{2A053158-DAC8-4375-A0E4-DCF07A2B040F}"/>
    <dgm:cxn modelId="{9474FA83-4002-4A2C-AD1C-159DFD20AC1F}" type="presOf" srcId="{E9A3DA6B-AE93-4E87-8901-43B06ED00952}" destId="{65931F63-3714-402F-9550-C832CBE858AD}" srcOrd="0" destOrd="0" presId="urn:microsoft.com/office/officeart/2005/8/layout/list1"/>
    <dgm:cxn modelId="{EAA04215-1F8A-4228-9560-106C3DA86141}" type="presOf" srcId="{AAFEC11C-E406-4E42-BDD1-EF2AD40FEBCA}" destId="{9BB67EF6-629F-4E83-BE1C-0AF596674052}" srcOrd="0" destOrd="0" presId="urn:microsoft.com/office/officeart/2005/8/layout/list1"/>
    <dgm:cxn modelId="{82A7CAD7-FDE5-432E-9707-0FDF520D314C}" type="presOf" srcId="{AAFEC11C-E406-4E42-BDD1-EF2AD40FEBCA}" destId="{653E8C6F-9477-4E4A-B3C1-C0CA6ED51ACB}" srcOrd="1" destOrd="0" presId="urn:microsoft.com/office/officeart/2005/8/layout/list1"/>
    <dgm:cxn modelId="{3C3A2CCD-5F0C-4092-92E8-0EADF64110E0}" type="presOf" srcId="{F8AB5C76-348B-42B4-8730-CE694CDDF268}" destId="{68456774-487D-4596-B5AA-E3E5F65F425D}" srcOrd="1" destOrd="0" presId="urn:microsoft.com/office/officeart/2005/8/layout/list1"/>
    <dgm:cxn modelId="{D5D0CB8C-7FF7-48EA-A751-463E579E4382}" type="presParOf" srcId="{65931F63-3714-402F-9550-C832CBE858AD}" destId="{0F4F4EDA-1EDE-41D6-A3F7-3C3CC546AA23}" srcOrd="0" destOrd="0" presId="urn:microsoft.com/office/officeart/2005/8/layout/list1"/>
    <dgm:cxn modelId="{BBDCF9CC-BC65-449D-8FD0-1288E7D7BAF2}" type="presParOf" srcId="{0F4F4EDA-1EDE-41D6-A3F7-3C3CC546AA23}" destId="{288D8EB7-F760-40BF-A809-F09248515887}" srcOrd="0" destOrd="0" presId="urn:microsoft.com/office/officeart/2005/8/layout/list1"/>
    <dgm:cxn modelId="{2579391D-8999-4F33-83F0-5D7E278F99A5}" type="presParOf" srcId="{0F4F4EDA-1EDE-41D6-A3F7-3C3CC546AA23}" destId="{68456774-487D-4596-B5AA-E3E5F65F425D}" srcOrd="1" destOrd="0" presId="urn:microsoft.com/office/officeart/2005/8/layout/list1"/>
    <dgm:cxn modelId="{1FCDB67C-6B96-4763-8871-5C8165DD0655}" type="presParOf" srcId="{65931F63-3714-402F-9550-C832CBE858AD}" destId="{D5F6262D-5012-431B-9581-B2BD4C11DAC6}" srcOrd="1" destOrd="0" presId="urn:microsoft.com/office/officeart/2005/8/layout/list1"/>
    <dgm:cxn modelId="{6D136B26-6424-47E0-842F-172F872E0649}" type="presParOf" srcId="{65931F63-3714-402F-9550-C832CBE858AD}" destId="{AC5409EB-2CCF-42F2-9A8F-446629E52C7C}" srcOrd="2" destOrd="0" presId="urn:microsoft.com/office/officeart/2005/8/layout/list1"/>
    <dgm:cxn modelId="{2F45072C-9B1F-4995-9247-9F8471C627EE}" type="presParOf" srcId="{65931F63-3714-402F-9550-C832CBE858AD}" destId="{44E3C98F-3D63-4CB3-A59C-C275EA1AE7F5}" srcOrd="3" destOrd="0" presId="urn:microsoft.com/office/officeart/2005/8/layout/list1"/>
    <dgm:cxn modelId="{A421C379-167F-44AA-BEE7-6C347C16EE2B}" type="presParOf" srcId="{65931F63-3714-402F-9550-C832CBE858AD}" destId="{FB515A05-D941-4A44-B5D9-8DE70EC2C0F8}" srcOrd="4" destOrd="0" presId="urn:microsoft.com/office/officeart/2005/8/layout/list1"/>
    <dgm:cxn modelId="{1FAD3D19-2717-4415-98F5-F61C7CA14489}" type="presParOf" srcId="{FB515A05-D941-4A44-B5D9-8DE70EC2C0F8}" destId="{9BB67EF6-629F-4E83-BE1C-0AF596674052}" srcOrd="0" destOrd="0" presId="urn:microsoft.com/office/officeart/2005/8/layout/list1"/>
    <dgm:cxn modelId="{4B660FC4-A71F-4BAA-9330-EB937A490758}" type="presParOf" srcId="{FB515A05-D941-4A44-B5D9-8DE70EC2C0F8}" destId="{653E8C6F-9477-4E4A-B3C1-C0CA6ED51ACB}" srcOrd="1" destOrd="0" presId="urn:microsoft.com/office/officeart/2005/8/layout/list1"/>
    <dgm:cxn modelId="{7A7F7B4A-F5F0-4881-8DA1-8376D8F5417F}" type="presParOf" srcId="{65931F63-3714-402F-9550-C832CBE858AD}" destId="{9D1F677A-0BFB-405B-84F9-BE99478C9C1E}" srcOrd="5" destOrd="0" presId="urn:microsoft.com/office/officeart/2005/8/layout/list1"/>
    <dgm:cxn modelId="{640612C9-DEFB-4F42-8A54-71458ACB9178}" type="presParOf" srcId="{65931F63-3714-402F-9550-C832CBE858AD}" destId="{0532035D-FDC7-44C7-9CC8-609CC32D390E}" srcOrd="6"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369EB52A-0305-44AE-B671-F0D41254EE9E}" type="doc">
      <dgm:prSet loTypeId="urn:microsoft.com/office/officeart/2005/8/layout/list1" loCatId="list" qsTypeId="urn:microsoft.com/office/officeart/2005/8/quickstyle/simple2" qsCatId="simple" csTypeId="urn:microsoft.com/office/officeart/2005/8/colors/accent1_2" csCatId="accent1" phldr="1"/>
      <dgm:spPr/>
      <dgm:t>
        <a:bodyPr/>
        <a:lstStyle/>
        <a:p>
          <a:endParaRPr lang="pl-PL"/>
        </a:p>
      </dgm:t>
    </dgm:pt>
    <dgm:pt modelId="{B3370285-A742-48A4-97A6-CF7FFB69A51C}">
      <dgm:prSet phldrT="[Tekst]" custT="1"/>
      <dgm:spPr>
        <a:solidFill>
          <a:schemeClr val="tx2">
            <a:lumMod val="50000"/>
          </a:schemeClr>
        </a:solidFill>
      </dgm:spPr>
      <dgm:t>
        <a:bodyPr/>
        <a:lstStyle/>
        <a:p>
          <a:pPr algn="ctr"/>
          <a:r>
            <a:rPr lang="pl-PL" sz="3600" dirty="0" smtClean="0"/>
            <a:t>Limit alokacji</a:t>
          </a:r>
          <a:endParaRPr lang="pl-PL" sz="3600" dirty="0"/>
        </a:p>
      </dgm:t>
    </dgm:pt>
    <dgm:pt modelId="{4FD5E80A-C656-46AD-A793-1FFFC1848CA4}" type="sibTrans" cxnId="{5C420063-5F14-40A6-8482-E9EC808E8BEC}">
      <dgm:prSet/>
      <dgm:spPr/>
      <dgm:t>
        <a:bodyPr/>
        <a:lstStyle/>
        <a:p>
          <a:endParaRPr lang="pl-PL"/>
        </a:p>
      </dgm:t>
    </dgm:pt>
    <dgm:pt modelId="{66735042-A616-42BA-89CB-6EAAA55E097A}" type="parTrans" cxnId="{5C420063-5F14-40A6-8482-E9EC808E8BEC}">
      <dgm:prSet/>
      <dgm:spPr/>
      <dgm:t>
        <a:bodyPr/>
        <a:lstStyle/>
        <a:p>
          <a:endParaRPr lang="pl-PL"/>
        </a:p>
      </dgm:t>
    </dgm:pt>
    <dgm:pt modelId="{B5413946-9DFF-405B-94E6-1BFBA25C922E}">
      <dgm:prSet phldrT="[Tekst]" custT="1"/>
      <dgm:spPr/>
      <dgm:t>
        <a:bodyPr/>
        <a:lstStyle/>
        <a:p>
          <a:endParaRPr lang="pl-PL" sz="2200" dirty="0"/>
        </a:p>
      </dgm:t>
    </dgm:pt>
    <dgm:pt modelId="{88FF4CCF-7731-4BFF-AA14-808A56D20BD0}" type="sibTrans" cxnId="{45F33D6F-0BF8-4296-8D62-AA912EEE58F5}">
      <dgm:prSet/>
      <dgm:spPr/>
      <dgm:t>
        <a:bodyPr/>
        <a:lstStyle/>
        <a:p>
          <a:endParaRPr lang="pl-PL"/>
        </a:p>
      </dgm:t>
    </dgm:pt>
    <dgm:pt modelId="{E84745C2-C3EC-4096-9434-2894A651D09F}" type="parTrans" cxnId="{45F33D6F-0BF8-4296-8D62-AA912EEE58F5}">
      <dgm:prSet/>
      <dgm:spPr/>
      <dgm:t>
        <a:bodyPr/>
        <a:lstStyle/>
        <a:p>
          <a:endParaRPr lang="pl-PL"/>
        </a:p>
      </dgm:t>
    </dgm:pt>
    <dgm:pt modelId="{3A0C9B74-B980-43C2-962F-3FFFAF948BF0}">
      <dgm:prSet custT="1"/>
      <dgm:spPr/>
      <dgm:t>
        <a:bodyPr/>
        <a:lstStyle/>
        <a:p>
          <a:r>
            <a:rPr lang="pl-PL" sz="2200" b="1" dirty="0" smtClean="0"/>
            <a:t>gdy w danym naborze pierwszy lub dwa pierwsze projekty przekraczają 200 % dostępnej alokacji na nabór, ww. alokacja jest przekraczana i kryterium spełniają automatycznie 3 pierwsze projektu na liście, przy czym jeśli pomimo zastosowania kryteriów różnicujących trzeci projekt na liście ma równorzędną pozycję z innym/ innymi projektami na liście projektów, wówczas kryterium spełniają również pozostałe projekty znajdujące się na pozycji 3 listy, bez względu na ich liczbę.</a:t>
          </a:r>
          <a:endParaRPr lang="pl-PL" sz="2200" dirty="0"/>
        </a:p>
      </dgm:t>
    </dgm:pt>
    <dgm:pt modelId="{87D789ED-66AE-46EF-B186-36BD34B4D957}" type="parTrans" cxnId="{34211B3B-F514-4978-BCB5-74E538990DB3}">
      <dgm:prSet/>
      <dgm:spPr/>
      <dgm:t>
        <a:bodyPr/>
        <a:lstStyle/>
        <a:p>
          <a:endParaRPr lang="pl-PL"/>
        </a:p>
      </dgm:t>
    </dgm:pt>
    <dgm:pt modelId="{9DDCD9D7-1682-4E42-AA58-3AE70C383713}" type="sibTrans" cxnId="{34211B3B-F514-4978-BCB5-74E538990DB3}">
      <dgm:prSet/>
      <dgm:spPr/>
      <dgm:t>
        <a:bodyPr/>
        <a:lstStyle/>
        <a:p>
          <a:endParaRPr lang="pl-PL"/>
        </a:p>
      </dgm:t>
    </dgm:pt>
    <dgm:pt modelId="{78275053-EB53-444A-B491-5362C81ED6C7}">
      <dgm:prSet custT="1"/>
      <dgm:spPr/>
      <dgm:t>
        <a:bodyPr/>
        <a:lstStyle/>
        <a:p>
          <a:endParaRPr lang="pl-PL" sz="2200" dirty="0"/>
        </a:p>
      </dgm:t>
    </dgm:pt>
    <dgm:pt modelId="{B6C643EC-2BC2-4E40-B836-907DB25021D3}" type="sibTrans" cxnId="{E32E6210-28DF-4EAD-81BE-0B09F5927CEE}">
      <dgm:prSet/>
      <dgm:spPr/>
      <dgm:t>
        <a:bodyPr/>
        <a:lstStyle/>
        <a:p>
          <a:endParaRPr lang="pl-PL"/>
        </a:p>
      </dgm:t>
    </dgm:pt>
    <dgm:pt modelId="{1A039E82-6283-41AE-9B49-A2C4399CCBB0}" type="parTrans" cxnId="{E32E6210-28DF-4EAD-81BE-0B09F5927CEE}">
      <dgm:prSet/>
      <dgm:spPr/>
      <dgm:t>
        <a:bodyPr/>
        <a:lstStyle/>
        <a:p>
          <a:endParaRPr lang="pl-PL"/>
        </a:p>
      </dgm:t>
    </dgm:pt>
    <dgm:pt modelId="{5B37F077-D944-43FF-AF61-540E5139F9C4}" type="pres">
      <dgm:prSet presAssocID="{369EB52A-0305-44AE-B671-F0D41254EE9E}" presName="linear" presStyleCnt="0">
        <dgm:presLayoutVars>
          <dgm:dir/>
          <dgm:animLvl val="lvl"/>
          <dgm:resizeHandles val="exact"/>
        </dgm:presLayoutVars>
      </dgm:prSet>
      <dgm:spPr/>
      <dgm:t>
        <a:bodyPr/>
        <a:lstStyle/>
        <a:p>
          <a:endParaRPr lang="pl-PL"/>
        </a:p>
      </dgm:t>
    </dgm:pt>
    <dgm:pt modelId="{DD60F75A-3431-4AA0-B3D9-5626EA937593}" type="pres">
      <dgm:prSet presAssocID="{B3370285-A742-48A4-97A6-CF7FFB69A51C}" presName="parentLin" presStyleCnt="0"/>
      <dgm:spPr/>
    </dgm:pt>
    <dgm:pt modelId="{5001B97A-2981-4ADD-89A9-B9F08430CA90}" type="pres">
      <dgm:prSet presAssocID="{B3370285-A742-48A4-97A6-CF7FFB69A51C}" presName="parentLeftMargin" presStyleLbl="node1" presStyleIdx="0" presStyleCnt="1"/>
      <dgm:spPr/>
      <dgm:t>
        <a:bodyPr/>
        <a:lstStyle/>
        <a:p>
          <a:endParaRPr lang="pl-PL"/>
        </a:p>
      </dgm:t>
    </dgm:pt>
    <dgm:pt modelId="{16C939BD-A8CC-4AB7-8EB7-26B247A12425}" type="pres">
      <dgm:prSet presAssocID="{B3370285-A742-48A4-97A6-CF7FFB69A51C}" presName="parentText" presStyleLbl="node1" presStyleIdx="0" presStyleCnt="1" custScaleX="109000" custScaleY="149663" custLinFactX="2019" custLinFactNeighborX="100000" custLinFactNeighborY="38687">
        <dgm:presLayoutVars>
          <dgm:chMax val="0"/>
          <dgm:bulletEnabled val="1"/>
        </dgm:presLayoutVars>
      </dgm:prSet>
      <dgm:spPr/>
      <dgm:t>
        <a:bodyPr/>
        <a:lstStyle/>
        <a:p>
          <a:endParaRPr lang="pl-PL"/>
        </a:p>
      </dgm:t>
    </dgm:pt>
    <dgm:pt modelId="{AB101589-B536-40AB-B401-034A8EA632A8}" type="pres">
      <dgm:prSet presAssocID="{B3370285-A742-48A4-97A6-CF7FFB69A51C}" presName="negativeSpace" presStyleCnt="0"/>
      <dgm:spPr/>
    </dgm:pt>
    <dgm:pt modelId="{410E0C83-F739-4CDA-ACEA-440E1FC081C9}" type="pres">
      <dgm:prSet presAssocID="{B3370285-A742-48A4-97A6-CF7FFB69A51C}" presName="childText" presStyleLbl="conFgAcc1" presStyleIdx="0" presStyleCnt="1" custScaleY="123171" custLinFactNeighborY="-36079">
        <dgm:presLayoutVars>
          <dgm:bulletEnabled val="1"/>
        </dgm:presLayoutVars>
      </dgm:prSet>
      <dgm:spPr/>
      <dgm:t>
        <a:bodyPr/>
        <a:lstStyle/>
        <a:p>
          <a:endParaRPr lang="pl-PL"/>
        </a:p>
      </dgm:t>
    </dgm:pt>
  </dgm:ptLst>
  <dgm:cxnLst>
    <dgm:cxn modelId="{34A40928-F436-4706-8804-094D75D7E4A4}" type="presOf" srcId="{3A0C9B74-B980-43C2-962F-3FFFAF948BF0}" destId="{410E0C83-F739-4CDA-ACEA-440E1FC081C9}" srcOrd="0" destOrd="2" presId="urn:microsoft.com/office/officeart/2005/8/layout/list1"/>
    <dgm:cxn modelId="{D140CC56-0A76-41D7-9148-3FF7D8675F72}" type="presOf" srcId="{78275053-EB53-444A-B491-5362C81ED6C7}" destId="{410E0C83-F739-4CDA-ACEA-440E1FC081C9}" srcOrd="0" destOrd="1" presId="urn:microsoft.com/office/officeart/2005/8/layout/list1"/>
    <dgm:cxn modelId="{3704CAA1-EFE3-427B-A4F2-9942232BDC74}" type="presOf" srcId="{B3370285-A742-48A4-97A6-CF7FFB69A51C}" destId="{16C939BD-A8CC-4AB7-8EB7-26B247A12425}" srcOrd="1" destOrd="0" presId="urn:microsoft.com/office/officeart/2005/8/layout/list1"/>
    <dgm:cxn modelId="{45F33D6F-0BF8-4296-8D62-AA912EEE58F5}" srcId="{B3370285-A742-48A4-97A6-CF7FFB69A51C}" destId="{B5413946-9DFF-405B-94E6-1BFBA25C922E}" srcOrd="0" destOrd="0" parTransId="{E84745C2-C3EC-4096-9434-2894A651D09F}" sibTransId="{88FF4CCF-7731-4BFF-AA14-808A56D20BD0}"/>
    <dgm:cxn modelId="{DB2F4D21-4D98-45D9-9B64-8127086493A4}" type="presOf" srcId="{B3370285-A742-48A4-97A6-CF7FFB69A51C}" destId="{5001B97A-2981-4ADD-89A9-B9F08430CA90}" srcOrd="0" destOrd="0" presId="urn:microsoft.com/office/officeart/2005/8/layout/list1"/>
    <dgm:cxn modelId="{BED9D65F-733E-46A6-AEB6-CE572EB3147B}" type="presOf" srcId="{B5413946-9DFF-405B-94E6-1BFBA25C922E}" destId="{410E0C83-F739-4CDA-ACEA-440E1FC081C9}" srcOrd="0" destOrd="0" presId="urn:microsoft.com/office/officeart/2005/8/layout/list1"/>
    <dgm:cxn modelId="{34211B3B-F514-4978-BCB5-74E538990DB3}" srcId="{B3370285-A742-48A4-97A6-CF7FFB69A51C}" destId="{3A0C9B74-B980-43C2-962F-3FFFAF948BF0}" srcOrd="2" destOrd="0" parTransId="{87D789ED-66AE-46EF-B186-36BD34B4D957}" sibTransId="{9DDCD9D7-1682-4E42-AA58-3AE70C383713}"/>
    <dgm:cxn modelId="{5D282086-66BC-436B-945B-ACA93A756316}" type="presOf" srcId="{369EB52A-0305-44AE-B671-F0D41254EE9E}" destId="{5B37F077-D944-43FF-AF61-540E5139F9C4}" srcOrd="0" destOrd="0" presId="urn:microsoft.com/office/officeart/2005/8/layout/list1"/>
    <dgm:cxn modelId="{5C420063-5F14-40A6-8482-E9EC808E8BEC}" srcId="{369EB52A-0305-44AE-B671-F0D41254EE9E}" destId="{B3370285-A742-48A4-97A6-CF7FFB69A51C}" srcOrd="0" destOrd="0" parTransId="{66735042-A616-42BA-89CB-6EAAA55E097A}" sibTransId="{4FD5E80A-C656-46AD-A793-1FFFC1848CA4}"/>
    <dgm:cxn modelId="{E32E6210-28DF-4EAD-81BE-0B09F5927CEE}" srcId="{B3370285-A742-48A4-97A6-CF7FFB69A51C}" destId="{78275053-EB53-444A-B491-5362C81ED6C7}" srcOrd="1" destOrd="0" parTransId="{1A039E82-6283-41AE-9B49-A2C4399CCBB0}" sibTransId="{B6C643EC-2BC2-4E40-B836-907DB25021D3}"/>
    <dgm:cxn modelId="{21F30CEF-829C-4CDF-AFAA-78ECAD1D6198}" type="presParOf" srcId="{5B37F077-D944-43FF-AF61-540E5139F9C4}" destId="{DD60F75A-3431-4AA0-B3D9-5626EA937593}" srcOrd="0" destOrd="0" presId="urn:microsoft.com/office/officeart/2005/8/layout/list1"/>
    <dgm:cxn modelId="{A0FFDE95-80A6-4F32-902D-67D86273A15A}" type="presParOf" srcId="{DD60F75A-3431-4AA0-B3D9-5626EA937593}" destId="{5001B97A-2981-4ADD-89A9-B9F08430CA90}" srcOrd="0" destOrd="0" presId="urn:microsoft.com/office/officeart/2005/8/layout/list1"/>
    <dgm:cxn modelId="{59FE3A2E-7DDF-4E6C-9B71-A0E029B9EAED}" type="presParOf" srcId="{DD60F75A-3431-4AA0-B3D9-5626EA937593}" destId="{16C939BD-A8CC-4AB7-8EB7-26B247A12425}" srcOrd="1" destOrd="0" presId="urn:microsoft.com/office/officeart/2005/8/layout/list1"/>
    <dgm:cxn modelId="{5B7FCD8F-462E-423B-9A0F-C4AAD89AAC19}" type="presParOf" srcId="{5B37F077-D944-43FF-AF61-540E5139F9C4}" destId="{AB101589-B536-40AB-B401-034A8EA632A8}" srcOrd="1" destOrd="0" presId="urn:microsoft.com/office/officeart/2005/8/layout/list1"/>
    <dgm:cxn modelId="{1DD53E32-315E-43A7-A29F-25F2C80A6622}" type="presParOf" srcId="{5B37F077-D944-43FF-AF61-540E5139F9C4}" destId="{410E0C83-F739-4CDA-ACEA-440E1FC081C9}" srcOrd="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369EB52A-0305-44AE-B671-F0D41254EE9E}" type="doc">
      <dgm:prSet loTypeId="urn:microsoft.com/office/officeart/2005/8/layout/list1" loCatId="list" qsTypeId="urn:microsoft.com/office/officeart/2005/8/quickstyle/simple2" qsCatId="simple" csTypeId="urn:microsoft.com/office/officeart/2005/8/colors/accent1_2" csCatId="accent1" phldr="1"/>
      <dgm:spPr/>
      <dgm:t>
        <a:bodyPr/>
        <a:lstStyle/>
        <a:p>
          <a:endParaRPr lang="pl-PL"/>
        </a:p>
      </dgm:t>
    </dgm:pt>
    <dgm:pt modelId="{B3370285-A742-48A4-97A6-CF7FFB69A51C}">
      <dgm:prSet phldrT="[Tekst]" custT="1"/>
      <dgm:spPr>
        <a:solidFill>
          <a:schemeClr val="tx2">
            <a:lumMod val="50000"/>
          </a:schemeClr>
        </a:solidFill>
      </dgm:spPr>
      <dgm:t>
        <a:bodyPr/>
        <a:lstStyle/>
        <a:p>
          <a:r>
            <a:rPr lang="pl-PL" sz="3600" dirty="0" smtClean="0"/>
            <a:t>Waga oceny w zakresie zgodności ze Strategią ZIT AJ</a:t>
          </a:r>
          <a:endParaRPr lang="pl-PL" sz="3600" dirty="0"/>
        </a:p>
      </dgm:t>
    </dgm:pt>
    <dgm:pt modelId="{4FD5E80A-C656-46AD-A793-1FFFC1848CA4}" type="sibTrans" cxnId="{5C420063-5F14-40A6-8482-E9EC808E8BEC}">
      <dgm:prSet/>
      <dgm:spPr/>
      <dgm:t>
        <a:bodyPr/>
        <a:lstStyle/>
        <a:p>
          <a:endParaRPr lang="pl-PL"/>
        </a:p>
      </dgm:t>
    </dgm:pt>
    <dgm:pt modelId="{66735042-A616-42BA-89CB-6EAAA55E097A}" type="parTrans" cxnId="{5C420063-5F14-40A6-8482-E9EC808E8BEC}">
      <dgm:prSet/>
      <dgm:spPr/>
      <dgm:t>
        <a:bodyPr/>
        <a:lstStyle/>
        <a:p>
          <a:endParaRPr lang="pl-PL"/>
        </a:p>
      </dgm:t>
    </dgm:pt>
    <dgm:pt modelId="{B5413946-9DFF-405B-94E6-1BFBA25C922E}">
      <dgm:prSet phldrT="[Tekst]" custT="1"/>
      <dgm:spPr/>
      <dgm:t>
        <a:bodyPr/>
        <a:lstStyle/>
        <a:p>
          <a:r>
            <a:rPr lang="pl-PL" sz="2800" dirty="0" smtClean="0"/>
            <a:t>Za spełnianie kryteriów zgodności ze strategią ZIT AJ Wnioskodawca może otrzymać maksymalnie    </a:t>
          </a:r>
          <a:r>
            <a:rPr lang="pl-PL" sz="2800" b="1" dirty="0" smtClean="0"/>
            <a:t>45 </a:t>
          </a:r>
          <a:r>
            <a:rPr lang="pl-PL" sz="2800" b="1" dirty="0" smtClean="0"/>
            <a:t>punkty</a:t>
          </a:r>
          <a:endParaRPr lang="pl-PL" sz="2800" b="1" dirty="0"/>
        </a:p>
      </dgm:t>
    </dgm:pt>
    <dgm:pt modelId="{88FF4CCF-7731-4BFF-AA14-808A56D20BD0}" type="sibTrans" cxnId="{45F33D6F-0BF8-4296-8D62-AA912EEE58F5}">
      <dgm:prSet/>
      <dgm:spPr/>
      <dgm:t>
        <a:bodyPr/>
        <a:lstStyle/>
        <a:p>
          <a:endParaRPr lang="pl-PL"/>
        </a:p>
      </dgm:t>
    </dgm:pt>
    <dgm:pt modelId="{E84745C2-C3EC-4096-9434-2894A651D09F}" type="parTrans" cxnId="{45F33D6F-0BF8-4296-8D62-AA912EEE58F5}">
      <dgm:prSet/>
      <dgm:spPr/>
      <dgm:t>
        <a:bodyPr/>
        <a:lstStyle/>
        <a:p>
          <a:endParaRPr lang="pl-PL"/>
        </a:p>
      </dgm:t>
    </dgm:pt>
    <dgm:pt modelId="{5B37F077-D944-43FF-AF61-540E5139F9C4}" type="pres">
      <dgm:prSet presAssocID="{369EB52A-0305-44AE-B671-F0D41254EE9E}" presName="linear" presStyleCnt="0">
        <dgm:presLayoutVars>
          <dgm:dir/>
          <dgm:animLvl val="lvl"/>
          <dgm:resizeHandles val="exact"/>
        </dgm:presLayoutVars>
      </dgm:prSet>
      <dgm:spPr/>
      <dgm:t>
        <a:bodyPr/>
        <a:lstStyle/>
        <a:p>
          <a:endParaRPr lang="pl-PL"/>
        </a:p>
      </dgm:t>
    </dgm:pt>
    <dgm:pt modelId="{DD60F75A-3431-4AA0-B3D9-5626EA937593}" type="pres">
      <dgm:prSet presAssocID="{B3370285-A742-48A4-97A6-CF7FFB69A51C}" presName="parentLin" presStyleCnt="0"/>
      <dgm:spPr/>
    </dgm:pt>
    <dgm:pt modelId="{5001B97A-2981-4ADD-89A9-B9F08430CA90}" type="pres">
      <dgm:prSet presAssocID="{B3370285-A742-48A4-97A6-CF7FFB69A51C}" presName="parentLeftMargin" presStyleLbl="node1" presStyleIdx="0" presStyleCnt="1"/>
      <dgm:spPr/>
      <dgm:t>
        <a:bodyPr/>
        <a:lstStyle/>
        <a:p>
          <a:endParaRPr lang="pl-PL"/>
        </a:p>
      </dgm:t>
    </dgm:pt>
    <dgm:pt modelId="{16C939BD-A8CC-4AB7-8EB7-26B247A12425}" type="pres">
      <dgm:prSet presAssocID="{B3370285-A742-48A4-97A6-CF7FFB69A51C}" presName="parentText" presStyleLbl="node1" presStyleIdx="0" presStyleCnt="1" custScaleX="109000" custScaleY="101852">
        <dgm:presLayoutVars>
          <dgm:chMax val="0"/>
          <dgm:bulletEnabled val="1"/>
        </dgm:presLayoutVars>
      </dgm:prSet>
      <dgm:spPr/>
      <dgm:t>
        <a:bodyPr/>
        <a:lstStyle/>
        <a:p>
          <a:endParaRPr lang="pl-PL"/>
        </a:p>
      </dgm:t>
    </dgm:pt>
    <dgm:pt modelId="{AB101589-B536-40AB-B401-034A8EA632A8}" type="pres">
      <dgm:prSet presAssocID="{B3370285-A742-48A4-97A6-CF7FFB69A51C}" presName="negativeSpace" presStyleCnt="0"/>
      <dgm:spPr/>
    </dgm:pt>
    <dgm:pt modelId="{410E0C83-F739-4CDA-ACEA-440E1FC081C9}" type="pres">
      <dgm:prSet presAssocID="{B3370285-A742-48A4-97A6-CF7FFB69A51C}" presName="childText" presStyleLbl="conFgAcc1" presStyleIdx="0" presStyleCnt="1" custScaleY="160974" custLinFactNeighborX="2362" custLinFactNeighborY="-3846">
        <dgm:presLayoutVars>
          <dgm:bulletEnabled val="1"/>
        </dgm:presLayoutVars>
      </dgm:prSet>
      <dgm:spPr/>
      <dgm:t>
        <a:bodyPr/>
        <a:lstStyle/>
        <a:p>
          <a:endParaRPr lang="pl-PL"/>
        </a:p>
      </dgm:t>
    </dgm:pt>
  </dgm:ptLst>
  <dgm:cxnLst>
    <dgm:cxn modelId="{45F33D6F-0BF8-4296-8D62-AA912EEE58F5}" srcId="{B3370285-A742-48A4-97A6-CF7FFB69A51C}" destId="{B5413946-9DFF-405B-94E6-1BFBA25C922E}" srcOrd="0" destOrd="0" parTransId="{E84745C2-C3EC-4096-9434-2894A651D09F}" sibTransId="{88FF4CCF-7731-4BFF-AA14-808A56D20BD0}"/>
    <dgm:cxn modelId="{5C420063-5F14-40A6-8482-E9EC808E8BEC}" srcId="{369EB52A-0305-44AE-B671-F0D41254EE9E}" destId="{B3370285-A742-48A4-97A6-CF7FFB69A51C}" srcOrd="0" destOrd="0" parTransId="{66735042-A616-42BA-89CB-6EAAA55E097A}" sibTransId="{4FD5E80A-C656-46AD-A793-1FFFC1848CA4}"/>
    <dgm:cxn modelId="{34E607B0-0E7F-41FC-9C11-4DE1A888740A}" type="presOf" srcId="{B3370285-A742-48A4-97A6-CF7FFB69A51C}" destId="{5001B97A-2981-4ADD-89A9-B9F08430CA90}" srcOrd="0" destOrd="0" presId="urn:microsoft.com/office/officeart/2005/8/layout/list1"/>
    <dgm:cxn modelId="{19C7A6B6-3DA8-415E-ABD2-4DF50432D628}" type="presOf" srcId="{369EB52A-0305-44AE-B671-F0D41254EE9E}" destId="{5B37F077-D944-43FF-AF61-540E5139F9C4}" srcOrd="0" destOrd="0" presId="urn:microsoft.com/office/officeart/2005/8/layout/list1"/>
    <dgm:cxn modelId="{73AEEB00-F81E-47A0-A181-5189A1015EAD}" type="presOf" srcId="{B3370285-A742-48A4-97A6-CF7FFB69A51C}" destId="{16C939BD-A8CC-4AB7-8EB7-26B247A12425}" srcOrd="1" destOrd="0" presId="urn:microsoft.com/office/officeart/2005/8/layout/list1"/>
    <dgm:cxn modelId="{7921A3C1-B768-405E-873E-81FF22F2C382}" type="presOf" srcId="{B5413946-9DFF-405B-94E6-1BFBA25C922E}" destId="{410E0C83-F739-4CDA-ACEA-440E1FC081C9}" srcOrd="0" destOrd="0" presId="urn:microsoft.com/office/officeart/2005/8/layout/list1"/>
    <dgm:cxn modelId="{00417C9F-49CD-4EB8-9283-E62CFF4E8794}" type="presParOf" srcId="{5B37F077-D944-43FF-AF61-540E5139F9C4}" destId="{DD60F75A-3431-4AA0-B3D9-5626EA937593}" srcOrd="0" destOrd="0" presId="urn:microsoft.com/office/officeart/2005/8/layout/list1"/>
    <dgm:cxn modelId="{E017D422-672A-462C-9214-E1E15898FE42}" type="presParOf" srcId="{DD60F75A-3431-4AA0-B3D9-5626EA937593}" destId="{5001B97A-2981-4ADD-89A9-B9F08430CA90}" srcOrd="0" destOrd="0" presId="urn:microsoft.com/office/officeart/2005/8/layout/list1"/>
    <dgm:cxn modelId="{2F867833-076E-4E4B-9A11-32FD1392B611}" type="presParOf" srcId="{DD60F75A-3431-4AA0-B3D9-5626EA937593}" destId="{16C939BD-A8CC-4AB7-8EB7-26B247A12425}" srcOrd="1" destOrd="0" presId="urn:microsoft.com/office/officeart/2005/8/layout/list1"/>
    <dgm:cxn modelId="{16A50922-BE55-4C8F-A354-98AF6ABC3A23}" type="presParOf" srcId="{5B37F077-D944-43FF-AF61-540E5139F9C4}" destId="{AB101589-B536-40AB-B401-034A8EA632A8}" srcOrd="1" destOrd="0" presId="urn:microsoft.com/office/officeart/2005/8/layout/list1"/>
    <dgm:cxn modelId="{CCE20358-A4AB-4096-B41B-BE38978498D6}" type="presParOf" srcId="{5B37F077-D944-43FF-AF61-540E5139F9C4}" destId="{410E0C83-F739-4CDA-ACEA-440E1FC081C9}" srcOrd="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33F0227-4069-43AE-89E5-21C5E9CE53EF}"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pl-PL"/>
        </a:p>
      </dgm:t>
    </dgm:pt>
    <dgm:pt modelId="{BCB00146-15EA-4502-B121-C0AC5C88B1C6}">
      <dgm:prSet phldrT="[Tekst]"/>
      <dgm:spPr>
        <a:solidFill>
          <a:schemeClr val="tx2">
            <a:lumMod val="50000"/>
          </a:schemeClr>
        </a:solidFill>
      </dgm:spPr>
      <dgm:t>
        <a:bodyPr/>
        <a:lstStyle/>
        <a:p>
          <a:r>
            <a:rPr lang="pl-PL" b="1" dirty="0" smtClean="0"/>
            <a:t>Definicja kryterium </a:t>
          </a:r>
          <a:endParaRPr lang="pl-PL" dirty="0"/>
        </a:p>
      </dgm:t>
    </dgm:pt>
    <dgm:pt modelId="{80084FB0-BB93-4FFE-97D0-4DBE338BF085}" type="parTrans" cxnId="{33785A55-D2F4-478B-9A84-E5E11D19F6D9}">
      <dgm:prSet/>
      <dgm:spPr/>
      <dgm:t>
        <a:bodyPr/>
        <a:lstStyle/>
        <a:p>
          <a:endParaRPr lang="pl-PL"/>
        </a:p>
      </dgm:t>
    </dgm:pt>
    <dgm:pt modelId="{CFBB67D3-5BBB-4EA4-98A6-E5159CCD0ABD}" type="sibTrans" cxnId="{33785A55-D2F4-478B-9A84-E5E11D19F6D9}">
      <dgm:prSet/>
      <dgm:spPr/>
      <dgm:t>
        <a:bodyPr/>
        <a:lstStyle/>
        <a:p>
          <a:endParaRPr lang="pl-PL"/>
        </a:p>
      </dgm:t>
    </dgm:pt>
    <dgm:pt modelId="{16BD0E0C-ADA1-4445-8BF0-C698A4E279F4}">
      <dgm:prSet phldrT="[Tekst]"/>
      <dgm:spPr/>
      <dgm:t>
        <a:bodyPr/>
        <a:lstStyle/>
        <a:p>
          <a:r>
            <a:rPr lang="pl-PL" dirty="0" smtClean="0"/>
            <a:t>W ramach kryterium będzie sprawdzane czy wybrane wskaźniki produktu i rezultatu odzwierciedlają zakres rzeczowy projektu, a założone do osiągnięcia wartości są realne do osiągnięcia (nie zostały sztucznie zawyżone lub zaniżone)</a:t>
          </a:r>
          <a:endParaRPr lang="pl-PL" dirty="0"/>
        </a:p>
      </dgm:t>
    </dgm:pt>
    <dgm:pt modelId="{E81FB411-CB02-4D66-AF65-72BB48472C42}" type="parTrans" cxnId="{BF68926B-CB59-4E5F-A11C-ACF8B6E9A481}">
      <dgm:prSet/>
      <dgm:spPr/>
      <dgm:t>
        <a:bodyPr/>
        <a:lstStyle/>
        <a:p>
          <a:endParaRPr lang="pl-PL"/>
        </a:p>
      </dgm:t>
    </dgm:pt>
    <dgm:pt modelId="{1BE449CE-6CD4-4BF1-A7B5-D03C698AF724}" type="sibTrans" cxnId="{BF68926B-CB59-4E5F-A11C-ACF8B6E9A481}">
      <dgm:prSet/>
      <dgm:spPr/>
      <dgm:t>
        <a:bodyPr/>
        <a:lstStyle/>
        <a:p>
          <a:endParaRPr lang="pl-PL"/>
        </a:p>
      </dgm:t>
    </dgm:pt>
    <dgm:pt modelId="{AC11E5B2-9D1B-4CEA-8787-93B3A572CA17}">
      <dgm:prSet phldrT="[Tekst]"/>
      <dgm:spPr>
        <a:solidFill>
          <a:schemeClr val="tx2">
            <a:lumMod val="50000"/>
          </a:schemeClr>
        </a:solidFill>
      </dgm:spPr>
      <dgm:t>
        <a:bodyPr/>
        <a:lstStyle/>
        <a:p>
          <a:r>
            <a:rPr lang="pl-PL" b="1" dirty="0" smtClean="0"/>
            <a:t>Opis znaczenia kryterium </a:t>
          </a:r>
          <a:endParaRPr lang="pl-PL" dirty="0"/>
        </a:p>
      </dgm:t>
    </dgm:pt>
    <dgm:pt modelId="{B5409B3A-D305-4BD1-975D-860E4B9A6ED7}" type="parTrans" cxnId="{0EA3BD04-0A2F-456C-8CC9-1740A9D970AC}">
      <dgm:prSet/>
      <dgm:spPr/>
      <dgm:t>
        <a:bodyPr/>
        <a:lstStyle/>
        <a:p>
          <a:endParaRPr lang="pl-PL"/>
        </a:p>
      </dgm:t>
    </dgm:pt>
    <dgm:pt modelId="{0357C9B5-C55F-4CE0-953F-9BC5E9F6A3C3}" type="sibTrans" cxnId="{0EA3BD04-0A2F-456C-8CC9-1740A9D970AC}">
      <dgm:prSet/>
      <dgm:spPr/>
      <dgm:t>
        <a:bodyPr/>
        <a:lstStyle/>
        <a:p>
          <a:endParaRPr lang="pl-PL"/>
        </a:p>
      </dgm:t>
    </dgm:pt>
    <dgm:pt modelId="{8976246F-F3B0-4AAE-882F-B4D107DF824D}">
      <dgm:prSet phldrT="[Tekst]"/>
      <dgm:spPr/>
      <dgm:t>
        <a:bodyPr/>
        <a:lstStyle/>
        <a:p>
          <a:r>
            <a:rPr lang="pl-PL" dirty="0" smtClean="0"/>
            <a:t>TAK/NIE/NIE DOTYCZY</a:t>
          </a:r>
          <a:endParaRPr lang="pl-PL" dirty="0"/>
        </a:p>
      </dgm:t>
    </dgm:pt>
    <dgm:pt modelId="{20F06422-DAA4-4C9E-9A54-0DAEEAF672E2}" type="parTrans" cxnId="{0FA2408E-85DB-4147-A313-7AF2407AD1EE}">
      <dgm:prSet/>
      <dgm:spPr/>
      <dgm:t>
        <a:bodyPr/>
        <a:lstStyle/>
        <a:p>
          <a:endParaRPr lang="pl-PL"/>
        </a:p>
      </dgm:t>
    </dgm:pt>
    <dgm:pt modelId="{D5412429-D550-4DEB-96FC-FF697C57CA8C}" type="sibTrans" cxnId="{0FA2408E-85DB-4147-A313-7AF2407AD1EE}">
      <dgm:prSet/>
      <dgm:spPr/>
      <dgm:t>
        <a:bodyPr/>
        <a:lstStyle/>
        <a:p>
          <a:endParaRPr lang="pl-PL"/>
        </a:p>
      </dgm:t>
    </dgm:pt>
    <dgm:pt modelId="{CD95D322-AB58-4112-B8AB-DC79E90C718A}">
      <dgm:prSet phldrT="[Tekst]"/>
      <dgm:spPr/>
      <dgm:t>
        <a:bodyPr/>
        <a:lstStyle/>
        <a:p>
          <a:r>
            <a:rPr lang="pl-PL" dirty="0" smtClean="0"/>
            <a:t>Kryterium obligatoryjne (kluczowe) – niespełnienie oznacza odrzucenie wniosku </a:t>
          </a:r>
          <a:endParaRPr lang="pl-PL" dirty="0"/>
        </a:p>
      </dgm:t>
    </dgm:pt>
    <dgm:pt modelId="{D06583FF-A1AE-48A8-874B-05E865BD768A}" type="parTrans" cxnId="{7CECB3A1-8C4B-48B2-A176-3EDA53F296AF}">
      <dgm:prSet/>
      <dgm:spPr/>
      <dgm:t>
        <a:bodyPr/>
        <a:lstStyle/>
        <a:p>
          <a:endParaRPr lang="pl-PL"/>
        </a:p>
      </dgm:t>
    </dgm:pt>
    <dgm:pt modelId="{B228389F-28BD-4AE2-9305-BE0FC470157F}" type="sibTrans" cxnId="{7CECB3A1-8C4B-48B2-A176-3EDA53F296AF}">
      <dgm:prSet/>
      <dgm:spPr/>
      <dgm:t>
        <a:bodyPr/>
        <a:lstStyle/>
        <a:p>
          <a:endParaRPr lang="pl-PL"/>
        </a:p>
      </dgm:t>
    </dgm:pt>
    <dgm:pt modelId="{2661486B-247C-4E1A-8F02-C344A09BFA1B}" type="pres">
      <dgm:prSet presAssocID="{B33F0227-4069-43AE-89E5-21C5E9CE53EF}" presName="linear" presStyleCnt="0">
        <dgm:presLayoutVars>
          <dgm:dir/>
          <dgm:animLvl val="lvl"/>
          <dgm:resizeHandles val="exact"/>
        </dgm:presLayoutVars>
      </dgm:prSet>
      <dgm:spPr/>
      <dgm:t>
        <a:bodyPr/>
        <a:lstStyle/>
        <a:p>
          <a:endParaRPr lang="pl-PL"/>
        </a:p>
      </dgm:t>
    </dgm:pt>
    <dgm:pt modelId="{38BAB1D6-9210-41D9-AB04-72A22BE50FE1}" type="pres">
      <dgm:prSet presAssocID="{BCB00146-15EA-4502-B121-C0AC5C88B1C6}" presName="parentLin" presStyleCnt="0"/>
      <dgm:spPr/>
      <dgm:t>
        <a:bodyPr/>
        <a:lstStyle/>
        <a:p>
          <a:endParaRPr lang="pl-PL"/>
        </a:p>
      </dgm:t>
    </dgm:pt>
    <dgm:pt modelId="{9A67E940-DC68-49E9-9F76-2A257833123E}" type="pres">
      <dgm:prSet presAssocID="{BCB00146-15EA-4502-B121-C0AC5C88B1C6}" presName="parentLeftMargin" presStyleLbl="node1" presStyleIdx="0" presStyleCnt="2"/>
      <dgm:spPr/>
      <dgm:t>
        <a:bodyPr/>
        <a:lstStyle/>
        <a:p>
          <a:endParaRPr lang="pl-PL"/>
        </a:p>
      </dgm:t>
    </dgm:pt>
    <dgm:pt modelId="{A6EDCFBE-EC3C-4383-9D19-EDF7E94187B5}" type="pres">
      <dgm:prSet presAssocID="{BCB00146-15EA-4502-B121-C0AC5C88B1C6}" presName="parentText" presStyleLbl="node1" presStyleIdx="0" presStyleCnt="2">
        <dgm:presLayoutVars>
          <dgm:chMax val="0"/>
          <dgm:bulletEnabled val="1"/>
        </dgm:presLayoutVars>
      </dgm:prSet>
      <dgm:spPr/>
      <dgm:t>
        <a:bodyPr/>
        <a:lstStyle/>
        <a:p>
          <a:endParaRPr lang="pl-PL"/>
        </a:p>
      </dgm:t>
    </dgm:pt>
    <dgm:pt modelId="{B5923B0E-96F0-466B-A2DE-E64160E8D0EC}" type="pres">
      <dgm:prSet presAssocID="{BCB00146-15EA-4502-B121-C0AC5C88B1C6}" presName="negativeSpace" presStyleCnt="0"/>
      <dgm:spPr/>
      <dgm:t>
        <a:bodyPr/>
        <a:lstStyle/>
        <a:p>
          <a:endParaRPr lang="pl-PL"/>
        </a:p>
      </dgm:t>
    </dgm:pt>
    <dgm:pt modelId="{9E68C8B4-653B-41CD-8867-6D4B76C4AEDF}" type="pres">
      <dgm:prSet presAssocID="{BCB00146-15EA-4502-B121-C0AC5C88B1C6}" presName="childText" presStyleLbl="conFgAcc1" presStyleIdx="0" presStyleCnt="2">
        <dgm:presLayoutVars>
          <dgm:bulletEnabled val="1"/>
        </dgm:presLayoutVars>
      </dgm:prSet>
      <dgm:spPr/>
      <dgm:t>
        <a:bodyPr/>
        <a:lstStyle/>
        <a:p>
          <a:endParaRPr lang="pl-PL"/>
        </a:p>
      </dgm:t>
    </dgm:pt>
    <dgm:pt modelId="{5091387F-5935-4B64-9AC7-9049D59AB1B4}" type="pres">
      <dgm:prSet presAssocID="{CFBB67D3-5BBB-4EA4-98A6-E5159CCD0ABD}" presName="spaceBetweenRectangles" presStyleCnt="0"/>
      <dgm:spPr/>
      <dgm:t>
        <a:bodyPr/>
        <a:lstStyle/>
        <a:p>
          <a:endParaRPr lang="pl-PL"/>
        </a:p>
      </dgm:t>
    </dgm:pt>
    <dgm:pt modelId="{26D7D6FE-38A6-4A0A-A2AE-05D6E860276D}" type="pres">
      <dgm:prSet presAssocID="{AC11E5B2-9D1B-4CEA-8787-93B3A572CA17}" presName="parentLin" presStyleCnt="0"/>
      <dgm:spPr/>
      <dgm:t>
        <a:bodyPr/>
        <a:lstStyle/>
        <a:p>
          <a:endParaRPr lang="pl-PL"/>
        </a:p>
      </dgm:t>
    </dgm:pt>
    <dgm:pt modelId="{DE9E6EEB-4AF0-4DB7-80FB-A591A75D03FF}" type="pres">
      <dgm:prSet presAssocID="{AC11E5B2-9D1B-4CEA-8787-93B3A572CA17}" presName="parentLeftMargin" presStyleLbl="node1" presStyleIdx="0" presStyleCnt="2"/>
      <dgm:spPr/>
      <dgm:t>
        <a:bodyPr/>
        <a:lstStyle/>
        <a:p>
          <a:endParaRPr lang="pl-PL"/>
        </a:p>
      </dgm:t>
    </dgm:pt>
    <dgm:pt modelId="{FCD44274-ECF4-45BF-990A-74DB8DFD38D5}" type="pres">
      <dgm:prSet presAssocID="{AC11E5B2-9D1B-4CEA-8787-93B3A572CA17}" presName="parentText" presStyleLbl="node1" presStyleIdx="1" presStyleCnt="2">
        <dgm:presLayoutVars>
          <dgm:chMax val="0"/>
          <dgm:bulletEnabled val="1"/>
        </dgm:presLayoutVars>
      </dgm:prSet>
      <dgm:spPr/>
      <dgm:t>
        <a:bodyPr/>
        <a:lstStyle/>
        <a:p>
          <a:endParaRPr lang="pl-PL"/>
        </a:p>
      </dgm:t>
    </dgm:pt>
    <dgm:pt modelId="{A63C9A7B-375C-4323-8A88-3A712AA71CB3}" type="pres">
      <dgm:prSet presAssocID="{AC11E5B2-9D1B-4CEA-8787-93B3A572CA17}" presName="negativeSpace" presStyleCnt="0"/>
      <dgm:spPr/>
      <dgm:t>
        <a:bodyPr/>
        <a:lstStyle/>
        <a:p>
          <a:endParaRPr lang="pl-PL"/>
        </a:p>
      </dgm:t>
    </dgm:pt>
    <dgm:pt modelId="{F191104C-2BDE-4FBA-96AE-E978FA566A32}" type="pres">
      <dgm:prSet presAssocID="{AC11E5B2-9D1B-4CEA-8787-93B3A572CA17}" presName="childText" presStyleLbl="conFgAcc1" presStyleIdx="1" presStyleCnt="2">
        <dgm:presLayoutVars>
          <dgm:bulletEnabled val="1"/>
        </dgm:presLayoutVars>
      </dgm:prSet>
      <dgm:spPr/>
      <dgm:t>
        <a:bodyPr/>
        <a:lstStyle/>
        <a:p>
          <a:endParaRPr lang="pl-PL"/>
        </a:p>
      </dgm:t>
    </dgm:pt>
  </dgm:ptLst>
  <dgm:cxnLst>
    <dgm:cxn modelId="{5BB0526A-48A8-4095-B9FE-869CB956866C}" type="presOf" srcId="{CD95D322-AB58-4112-B8AB-DC79E90C718A}" destId="{F191104C-2BDE-4FBA-96AE-E978FA566A32}" srcOrd="0" destOrd="1" presId="urn:microsoft.com/office/officeart/2005/8/layout/list1"/>
    <dgm:cxn modelId="{4B914E0A-F3BE-44E4-82C8-F04C0C63A333}" type="presOf" srcId="{B33F0227-4069-43AE-89E5-21C5E9CE53EF}" destId="{2661486B-247C-4E1A-8F02-C344A09BFA1B}" srcOrd="0" destOrd="0" presId="urn:microsoft.com/office/officeart/2005/8/layout/list1"/>
    <dgm:cxn modelId="{7CECB3A1-8C4B-48B2-A176-3EDA53F296AF}" srcId="{AC11E5B2-9D1B-4CEA-8787-93B3A572CA17}" destId="{CD95D322-AB58-4112-B8AB-DC79E90C718A}" srcOrd="1" destOrd="0" parTransId="{D06583FF-A1AE-48A8-874B-05E865BD768A}" sibTransId="{B228389F-28BD-4AE2-9305-BE0FC470157F}"/>
    <dgm:cxn modelId="{D0FEFFBC-A663-49CF-8BB6-B4D09433D141}" type="presOf" srcId="{8976246F-F3B0-4AAE-882F-B4D107DF824D}" destId="{F191104C-2BDE-4FBA-96AE-E978FA566A32}" srcOrd="0" destOrd="0" presId="urn:microsoft.com/office/officeart/2005/8/layout/list1"/>
    <dgm:cxn modelId="{33785A55-D2F4-478B-9A84-E5E11D19F6D9}" srcId="{B33F0227-4069-43AE-89E5-21C5E9CE53EF}" destId="{BCB00146-15EA-4502-B121-C0AC5C88B1C6}" srcOrd="0" destOrd="0" parTransId="{80084FB0-BB93-4FFE-97D0-4DBE338BF085}" sibTransId="{CFBB67D3-5BBB-4EA4-98A6-E5159CCD0ABD}"/>
    <dgm:cxn modelId="{D0C58F9C-050B-44F8-91DF-331629D0B688}" type="presOf" srcId="{16BD0E0C-ADA1-4445-8BF0-C698A4E279F4}" destId="{9E68C8B4-653B-41CD-8867-6D4B76C4AEDF}" srcOrd="0" destOrd="0" presId="urn:microsoft.com/office/officeart/2005/8/layout/list1"/>
    <dgm:cxn modelId="{0FA2408E-85DB-4147-A313-7AF2407AD1EE}" srcId="{AC11E5B2-9D1B-4CEA-8787-93B3A572CA17}" destId="{8976246F-F3B0-4AAE-882F-B4D107DF824D}" srcOrd="0" destOrd="0" parTransId="{20F06422-DAA4-4C9E-9A54-0DAEEAF672E2}" sibTransId="{D5412429-D550-4DEB-96FC-FF697C57CA8C}"/>
    <dgm:cxn modelId="{37F01197-59ED-4A8A-B3F2-FEBC3F037596}" type="presOf" srcId="{BCB00146-15EA-4502-B121-C0AC5C88B1C6}" destId="{9A67E940-DC68-49E9-9F76-2A257833123E}" srcOrd="0" destOrd="0" presId="urn:microsoft.com/office/officeart/2005/8/layout/list1"/>
    <dgm:cxn modelId="{283EAD42-E329-4157-BFD4-544C7997B7D5}" type="presOf" srcId="{AC11E5B2-9D1B-4CEA-8787-93B3A572CA17}" destId="{DE9E6EEB-4AF0-4DB7-80FB-A591A75D03FF}" srcOrd="0" destOrd="0" presId="urn:microsoft.com/office/officeart/2005/8/layout/list1"/>
    <dgm:cxn modelId="{BF68926B-CB59-4E5F-A11C-ACF8B6E9A481}" srcId="{BCB00146-15EA-4502-B121-C0AC5C88B1C6}" destId="{16BD0E0C-ADA1-4445-8BF0-C698A4E279F4}" srcOrd="0" destOrd="0" parTransId="{E81FB411-CB02-4D66-AF65-72BB48472C42}" sibTransId="{1BE449CE-6CD4-4BF1-A7B5-D03C698AF724}"/>
    <dgm:cxn modelId="{0EA3BD04-0A2F-456C-8CC9-1740A9D970AC}" srcId="{B33F0227-4069-43AE-89E5-21C5E9CE53EF}" destId="{AC11E5B2-9D1B-4CEA-8787-93B3A572CA17}" srcOrd="1" destOrd="0" parTransId="{B5409B3A-D305-4BD1-975D-860E4B9A6ED7}" sibTransId="{0357C9B5-C55F-4CE0-953F-9BC5E9F6A3C3}"/>
    <dgm:cxn modelId="{1331C227-8400-4B41-BC6F-4D455A87C049}" type="presOf" srcId="{BCB00146-15EA-4502-B121-C0AC5C88B1C6}" destId="{A6EDCFBE-EC3C-4383-9D19-EDF7E94187B5}" srcOrd="1" destOrd="0" presId="urn:microsoft.com/office/officeart/2005/8/layout/list1"/>
    <dgm:cxn modelId="{E5155D53-565F-4D02-8DE7-B86A3251EAD9}" type="presOf" srcId="{AC11E5B2-9D1B-4CEA-8787-93B3A572CA17}" destId="{FCD44274-ECF4-45BF-990A-74DB8DFD38D5}" srcOrd="1" destOrd="0" presId="urn:microsoft.com/office/officeart/2005/8/layout/list1"/>
    <dgm:cxn modelId="{1572E572-5F0B-454A-B4FB-26D816E83FAF}" type="presParOf" srcId="{2661486B-247C-4E1A-8F02-C344A09BFA1B}" destId="{38BAB1D6-9210-41D9-AB04-72A22BE50FE1}" srcOrd="0" destOrd="0" presId="urn:microsoft.com/office/officeart/2005/8/layout/list1"/>
    <dgm:cxn modelId="{DC89C815-1ACC-47CE-8716-AEDEA51613A6}" type="presParOf" srcId="{38BAB1D6-9210-41D9-AB04-72A22BE50FE1}" destId="{9A67E940-DC68-49E9-9F76-2A257833123E}" srcOrd="0" destOrd="0" presId="urn:microsoft.com/office/officeart/2005/8/layout/list1"/>
    <dgm:cxn modelId="{B56F397F-2A9B-42DB-BDF1-FA4975968DDC}" type="presParOf" srcId="{38BAB1D6-9210-41D9-AB04-72A22BE50FE1}" destId="{A6EDCFBE-EC3C-4383-9D19-EDF7E94187B5}" srcOrd="1" destOrd="0" presId="urn:microsoft.com/office/officeart/2005/8/layout/list1"/>
    <dgm:cxn modelId="{EA777068-346A-41EF-959A-4114E570B157}" type="presParOf" srcId="{2661486B-247C-4E1A-8F02-C344A09BFA1B}" destId="{B5923B0E-96F0-466B-A2DE-E64160E8D0EC}" srcOrd="1" destOrd="0" presId="urn:microsoft.com/office/officeart/2005/8/layout/list1"/>
    <dgm:cxn modelId="{98D11F82-8661-4455-B4FA-9D4789CCF5EE}" type="presParOf" srcId="{2661486B-247C-4E1A-8F02-C344A09BFA1B}" destId="{9E68C8B4-653B-41CD-8867-6D4B76C4AEDF}" srcOrd="2" destOrd="0" presId="urn:microsoft.com/office/officeart/2005/8/layout/list1"/>
    <dgm:cxn modelId="{293DC462-0726-4BBC-90D7-17D0C209AB92}" type="presParOf" srcId="{2661486B-247C-4E1A-8F02-C344A09BFA1B}" destId="{5091387F-5935-4B64-9AC7-9049D59AB1B4}" srcOrd="3" destOrd="0" presId="urn:microsoft.com/office/officeart/2005/8/layout/list1"/>
    <dgm:cxn modelId="{76C05B19-643F-4464-9DD9-62BB3EBEA47E}" type="presParOf" srcId="{2661486B-247C-4E1A-8F02-C344A09BFA1B}" destId="{26D7D6FE-38A6-4A0A-A2AE-05D6E860276D}" srcOrd="4" destOrd="0" presId="urn:microsoft.com/office/officeart/2005/8/layout/list1"/>
    <dgm:cxn modelId="{822E8AE3-63D7-44A5-AE9A-E8343045D834}" type="presParOf" srcId="{26D7D6FE-38A6-4A0A-A2AE-05D6E860276D}" destId="{DE9E6EEB-4AF0-4DB7-80FB-A591A75D03FF}" srcOrd="0" destOrd="0" presId="urn:microsoft.com/office/officeart/2005/8/layout/list1"/>
    <dgm:cxn modelId="{9C86263D-77C8-4A1C-95B0-E3384E7D96BA}" type="presParOf" srcId="{26D7D6FE-38A6-4A0A-A2AE-05D6E860276D}" destId="{FCD44274-ECF4-45BF-990A-74DB8DFD38D5}" srcOrd="1" destOrd="0" presId="urn:microsoft.com/office/officeart/2005/8/layout/list1"/>
    <dgm:cxn modelId="{CA577180-E623-47DB-B496-B1BE1BFEA51E}" type="presParOf" srcId="{2661486B-247C-4E1A-8F02-C344A09BFA1B}" destId="{A63C9A7B-375C-4323-8A88-3A712AA71CB3}" srcOrd="5" destOrd="0" presId="urn:microsoft.com/office/officeart/2005/8/layout/list1"/>
    <dgm:cxn modelId="{08949B99-B268-4533-A818-BA6A81A636CF}" type="presParOf" srcId="{2661486B-247C-4E1A-8F02-C344A09BFA1B}" destId="{F191104C-2BDE-4FBA-96AE-E978FA566A32}" srcOrd="6"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33F0227-4069-43AE-89E5-21C5E9CE53EF}"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pl-PL"/>
        </a:p>
      </dgm:t>
    </dgm:pt>
    <dgm:pt modelId="{BCB00146-15EA-4502-B121-C0AC5C88B1C6}">
      <dgm:prSet phldrT="[Tekst]"/>
      <dgm:spPr>
        <a:solidFill>
          <a:schemeClr val="tx2">
            <a:lumMod val="50000"/>
          </a:schemeClr>
        </a:solidFill>
      </dgm:spPr>
      <dgm:t>
        <a:bodyPr/>
        <a:lstStyle/>
        <a:p>
          <a:r>
            <a:rPr lang="pl-PL" b="1" dirty="0" smtClean="0"/>
            <a:t>Definicja kryterium </a:t>
          </a:r>
          <a:endParaRPr lang="pl-PL" dirty="0"/>
        </a:p>
      </dgm:t>
    </dgm:pt>
    <dgm:pt modelId="{80084FB0-BB93-4FFE-97D0-4DBE338BF085}" type="parTrans" cxnId="{33785A55-D2F4-478B-9A84-E5E11D19F6D9}">
      <dgm:prSet/>
      <dgm:spPr/>
      <dgm:t>
        <a:bodyPr/>
        <a:lstStyle/>
        <a:p>
          <a:endParaRPr lang="pl-PL"/>
        </a:p>
      </dgm:t>
    </dgm:pt>
    <dgm:pt modelId="{CFBB67D3-5BBB-4EA4-98A6-E5159CCD0ABD}" type="sibTrans" cxnId="{33785A55-D2F4-478B-9A84-E5E11D19F6D9}">
      <dgm:prSet/>
      <dgm:spPr/>
      <dgm:t>
        <a:bodyPr/>
        <a:lstStyle/>
        <a:p>
          <a:endParaRPr lang="pl-PL"/>
        </a:p>
      </dgm:t>
    </dgm:pt>
    <dgm:pt modelId="{16BD0E0C-ADA1-4445-8BF0-C698A4E279F4}">
      <dgm:prSet phldrT="[Tekst]"/>
      <dgm:spPr/>
      <dgm:t>
        <a:bodyPr/>
        <a:lstStyle/>
        <a:p>
          <a:r>
            <a:rPr lang="pl-PL" dirty="0" smtClean="0"/>
            <a:t>Weryfikowany będzie faktyczny wpływ przedsięwzięcia na minimalizację negatywnych zjawisk  opisanych w  Strategii ZIT AJ oraz faktyczny wpływ projektu na realizację zamierzeń strategicznych ZIT AJ. Sprawdzana  będzie zbieżność zapisów dokumentacji aplikacyjnej z zapisami Strategii ZIT AJ. Ocena w tym aspekcie będzie opisowa i będzie zawierała szczegółowe  uzasadnienie dla przyznanej liczby punktów.</a:t>
          </a:r>
          <a:endParaRPr lang="pl-PL" dirty="0"/>
        </a:p>
      </dgm:t>
    </dgm:pt>
    <dgm:pt modelId="{E81FB411-CB02-4D66-AF65-72BB48472C42}" type="parTrans" cxnId="{BF68926B-CB59-4E5F-A11C-ACF8B6E9A481}">
      <dgm:prSet/>
      <dgm:spPr/>
      <dgm:t>
        <a:bodyPr/>
        <a:lstStyle/>
        <a:p>
          <a:endParaRPr lang="pl-PL"/>
        </a:p>
      </dgm:t>
    </dgm:pt>
    <dgm:pt modelId="{1BE449CE-6CD4-4BF1-A7B5-D03C698AF724}" type="sibTrans" cxnId="{BF68926B-CB59-4E5F-A11C-ACF8B6E9A481}">
      <dgm:prSet/>
      <dgm:spPr/>
      <dgm:t>
        <a:bodyPr/>
        <a:lstStyle/>
        <a:p>
          <a:endParaRPr lang="pl-PL"/>
        </a:p>
      </dgm:t>
    </dgm:pt>
    <dgm:pt modelId="{AC11E5B2-9D1B-4CEA-8787-93B3A572CA17}">
      <dgm:prSet phldrT="[Tekst]"/>
      <dgm:spPr>
        <a:solidFill>
          <a:schemeClr val="tx2">
            <a:lumMod val="50000"/>
          </a:schemeClr>
        </a:solidFill>
      </dgm:spPr>
      <dgm:t>
        <a:bodyPr/>
        <a:lstStyle/>
        <a:p>
          <a:r>
            <a:rPr lang="pl-PL" b="1" dirty="0" smtClean="0"/>
            <a:t>Opis znaczenia kryterium </a:t>
          </a:r>
          <a:endParaRPr lang="pl-PL" dirty="0"/>
        </a:p>
      </dgm:t>
    </dgm:pt>
    <dgm:pt modelId="{B5409B3A-D305-4BD1-975D-860E4B9A6ED7}" type="parTrans" cxnId="{0EA3BD04-0A2F-456C-8CC9-1740A9D970AC}">
      <dgm:prSet/>
      <dgm:spPr/>
      <dgm:t>
        <a:bodyPr/>
        <a:lstStyle/>
        <a:p>
          <a:endParaRPr lang="pl-PL"/>
        </a:p>
      </dgm:t>
    </dgm:pt>
    <dgm:pt modelId="{0357C9B5-C55F-4CE0-953F-9BC5E9F6A3C3}" type="sibTrans" cxnId="{0EA3BD04-0A2F-456C-8CC9-1740A9D970AC}">
      <dgm:prSet/>
      <dgm:spPr/>
      <dgm:t>
        <a:bodyPr/>
        <a:lstStyle/>
        <a:p>
          <a:endParaRPr lang="pl-PL"/>
        </a:p>
      </dgm:t>
    </dgm:pt>
    <dgm:pt modelId="{8976246F-F3B0-4AAE-882F-B4D107DF824D}">
      <dgm:prSet phldrT="[Tekst]"/>
      <dgm:spPr/>
      <dgm:t>
        <a:bodyPr/>
        <a:lstStyle/>
        <a:p>
          <a:r>
            <a:rPr lang="pl-PL" dirty="0" smtClean="0"/>
            <a:t>Kryterium punktowe</a:t>
          </a:r>
          <a:endParaRPr lang="pl-PL" dirty="0"/>
        </a:p>
      </dgm:t>
    </dgm:pt>
    <dgm:pt modelId="{20F06422-DAA4-4C9E-9A54-0DAEEAF672E2}" type="parTrans" cxnId="{0FA2408E-85DB-4147-A313-7AF2407AD1EE}">
      <dgm:prSet/>
      <dgm:spPr/>
      <dgm:t>
        <a:bodyPr/>
        <a:lstStyle/>
        <a:p>
          <a:endParaRPr lang="pl-PL"/>
        </a:p>
      </dgm:t>
    </dgm:pt>
    <dgm:pt modelId="{D5412429-D550-4DEB-96FC-FF697C57CA8C}" type="sibTrans" cxnId="{0FA2408E-85DB-4147-A313-7AF2407AD1EE}">
      <dgm:prSet/>
      <dgm:spPr/>
      <dgm:t>
        <a:bodyPr/>
        <a:lstStyle/>
        <a:p>
          <a:endParaRPr lang="pl-PL"/>
        </a:p>
      </dgm:t>
    </dgm:pt>
    <dgm:pt modelId="{152F61CE-44C8-4404-AB38-EF183EE6435F}">
      <dgm:prSet/>
      <dgm:spPr/>
      <dgm:t>
        <a:bodyPr/>
        <a:lstStyle/>
        <a:p>
          <a:r>
            <a:rPr lang="pl-PL" dirty="0" smtClean="0"/>
            <a:t>skala punktowa od 0 do </a:t>
          </a:r>
          <a:r>
            <a:rPr lang="pl-PL" dirty="0" smtClean="0"/>
            <a:t>22,5 pkt</a:t>
          </a:r>
          <a:endParaRPr lang="pl-PL" dirty="0"/>
        </a:p>
      </dgm:t>
    </dgm:pt>
    <dgm:pt modelId="{CEFD83A3-C56B-47CD-A80F-89485F453E65}" type="parTrans" cxnId="{CE62EE62-F08E-49E0-A601-12BD047E751B}">
      <dgm:prSet/>
      <dgm:spPr/>
      <dgm:t>
        <a:bodyPr/>
        <a:lstStyle/>
        <a:p>
          <a:endParaRPr lang="pl-PL"/>
        </a:p>
      </dgm:t>
    </dgm:pt>
    <dgm:pt modelId="{C6330451-EE47-4BE8-8D51-874B8C443241}" type="sibTrans" cxnId="{CE62EE62-F08E-49E0-A601-12BD047E751B}">
      <dgm:prSet/>
      <dgm:spPr/>
      <dgm:t>
        <a:bodyPr/>
        <a:lstStyle/>
        <a:p>
          <a:endParaRPr lang="pl-PL"/>
        </a:p>
      </dgm:t>
    </dgm:pt>
    <dgm:pt modelId="{FCF2AA7A-E994-4B0A-B144-15616110309B}">
      <dgm:prSet/>
      <dgm:spPr/>
      <dgm:t>
        <a:bodyPr/>
        <a:lstStyle/>
        <a:p>
          <a:endParaRPr lang="pl-PL" dirty="0"/>
        </a:p>
      </dgm:t>
    </dgm:pt>
    <dgm:pt modelId="{5C4DECE3-DE11-4E81-9F37-070C4EB30A02}" type="parTrans" cxnId="{7FB71F18-D401-4A75-9494-26E20350F74F}">
      <dgm:prSet/>
      <dgm:spPr/>
    </dgm:pt>
    <dgm:pt modelId="{B40AFA4D-61C5-4636-81CC-51F700901334}" type="sibTrans" cxnId="{7FB71F18-D401-4A75-9494-26E20350F74F}">
      <dgm:prSet/>
      <dgm:spPr/>
    </dgm:pt>
    <dgm:pt modelId="{2661486B-247C-4E1A-8F02-C344A09BFA1B}" type="pres">
      <dgm:prSet presAssocID="{B33F0227-4069-43AE-89E5-21C5E9CE53EF}" presName="linear" presStyleCnt="0">
        <dgm:presLayoutVars>
          <dgm:dir/>
          <dgm:animLvl val="lvl"/>
          <dgm:resizeHandles val="exact"/>
        </dgm:presLayoutVars>
      </dgm:prSet>
      <dgm:spPr/>
      <dgm:t>
        <a:bodyPr/>
        <a:lstStyle/>
        <a:p>
          <a:endParaRPr lang="pl-PL"/>
        </a:p>
      </dgm:t>
    </dgm:pt>
    <dgm:pt modelId="{38BAB1D6-9210-41D9-AB04-72A22BE50FE1}" type="pres">
      <dgm:prSet presAssocID="{BCB00146-15EA-4502-B121-C0AC5C88B1C6}" presName="parentLin" presStyleCnt="0"/>
      <dgm:spPr/>
      <dgm:t>
        <a:bodyPr/>
        <a:lstStyle/>
        <a:p>
          <a:endParaRPr lang="pl-PL"/>
        </a:p>
      </dgm:t>
    </dgm:pt>
    <dgm:pt modelId="{9A67E940-DC68-49E9-9F76-2A257833123E}" type="pres">
      <dgm:prSet presAssocID="{BCB00146-15EA-4502-B121-C0AC5C88B1C6}" presName="parentLeftMargin" presStyleLbl="node1" presStyleIdx="0" presStyleCnt="2"/>
      <dgm:spPr/>
      <dgm:t>
        <a:bodyPr/>
        <a:lstStyle/>
        <a:p>
          <a:endParaRPr lang="pl-PL"/>
        </a:p>
      </dgm:t>
    </dgm:pt>
    <dgm:pt modelId="{A6EDCFBE-EC3C-4383-9D19-EDF7E94187B5}" type="pres">
      <dgm:prSet presAssocID="{BCB00146-15EA-4502-B121-C0AC5C88B1C6}" presName="parentText" presStyleLbl="node1" presStyleIdx="0" presStyleCnt="2">
        <dgm:presLayoutVars>
          <dgm:chMax val="0"/>
          <dgm:bulletEnabled val="1"/>
        </dgm:presLayoutVars>
      </dgm:prSet>
      <dgm:spPr/>
      <dgm:t>
        <a:bodyPr/>
        <a:lstStyle/>
        <a:p>
          <a:endParaRPr lang="pl-PL"/>
        </a:p>
      </dgm:t>
    </dgm:pt>
    <dgm:pt modelId="{B5923B0E-96F0-466B-A2DE-E64160E8D0EC}" type="pres">
      <dgm:prSet presAssocID="{BCB00146-15EA-4502-B121-C0AC5C88B1C6}" presName="negativeSpace" presStyleCnt="0"/>
      <dgm:spPr/>
      <dgm:t>
        <a:bodyPr/>
        <a:lstStyle/>
        <a:p>
          <a:endParaRPr lang="pl-PL"/>
        </a:p>
      </dgm:t>
    </dgm:pt>
    <dgm:pt modelId="{9E68C8B4-653B-41CD-8867-6D4B76C4AEDF}" type="pres">
      <dgm:prSet presAssocID="{BCB00146-15EA-4502-B121-C0AC5C88B1C6}" presName="childText" presStyleLbl="conFgAcc1" presStyleIdx="0" presStyleCnt="2">
        <dgm:presLayoutVars>
          <dgm:bulletEnabled val="1"/>
        </dgm:presLayoutVars>
      </dgm:prSet>
      <dgm:spPr/>
      <dgm:t>
        <a:bodyPr/>
        <a:lstStyle/>
        <a:p>
          <a:endParaRPr lang="pl-PL"/>
        </a:p>
      </dgm:t>
    </dgm:pt>
    <dgm:pt modelId="{5091387F-5935-4B64-9AC7-9049D59AB1B4}" type="pres">
      <dgm:prSet presAssocID="{CFBB67D3-5BBB-4EA4-98A6-E5159CCD0ABD}" presName="spaceBetweenRectangles" presStyleCnt="0"/>
      <dgm:spPr/>
      <dgm:t>
        <a:bodyPr/>
        <a:lstStyle/>
        <a:p>
          <a:endParaRPr lang="pl-PL"/>
        </a:p>
      </dgm:t>
    </dgm:pt>
    <dgm:pt modelId="{26D7D6FE-38A6-4A0A-A2AE-05D6E860276D}" type="pres">
      <dgm:prSet presAssocID="{AC11E5B2-9D1B-4CEA-8787-93B3A572CA17}" presName="parentLin" presStyleCnt="0"/>
      <dgm:spPr/>
      <dgm:t>
        <a:bodyPr/>
        <a:lstStyle/>
        <a:p>
          <a:endParaRPr lang="pl-PL"/>
        </a:p>
      </dgm:t>
    </dgm:pt>
    <dgm:pt modelId="{DE9E6EEB-4AF0-4DB7-80FB-A591A75D03FF}" type="pres">
      <dgm:prSet presAssocID="{AC11E5B2-9D1B-4CEA-8787-93B3A572CA17}" presName="parentLeftMargin" presStyleLbl="node1" presStyleIdx="0" presStyleCnt="2"/>
      <dgm:spPr/>
      <dgm:t>
        <a:bodyPr/>
        <a:lstStyle/>
        <a:p>
          <a:endParaRPr lang="pl-PL"/>
        </a:p>
      </dgm:t>
    </dgm:pt>
    <dgm:pt modelId="{FCD44274-ECF4-45BF-990A-74DB8DFD38D5}" type="pres">
      <dgm:prSet presAssocID="{AC11E5B2-9D1B-4CEA-8787-93B3A572CA17}" presName="parentText" presStyleLbl="node1" presStyleIdx="1" presStyleCnt="2">
        <dgm:presLayoutVars>
          <dgm:chMax val="0"/>
          <dgm:bulletEnabled val="1"/>
        </dgm:presLayoutVars>
      </dgm:prSet>
      <dgm:spPr/>
      <dgm:t>
        <a:bodyPr/>
        <a:lstStyle/>
        <a:p>
          <a:endParaRPr lang="pl-PL"/>
        </a:p>
      </dgm:t>
    </dgm:pt>
    <dgm:pt modelId="{A63C9A7B-375C-4323-8A88-3A712AA71CB3}" type="pres">
      <dgm:prSet presAssocID="{AC11E5B2-9D1B-4CEA-8787-93B3A572CA17}" presName="negativeSpace" presStyleCnt="0"/>
      <dgm:spPr/>
      <dgm:t>
        <a:bodyPr/>
        <a:lstStyle/>
        <a:p>
          <a:endParaRPr lang="pl-PL"/>
        </a:p>
      </dgm:t>
    </dgm:pt>
    <dgm:pt modelId="{F191104C-2BDE-4FBA-96AE-E978FA566A32}" type="pres">
      <dgm:prSet presAssocID="{AC11E5B2-9D1B-4CEA-8787-93B3A572CA17}" presName="childText" presStyleLbl="conFgAcc1" presStyleIdx="1" presStyleCnt="2" custLinFactNeighborX="-731" custLinFactNeighborY="11140">
        <dgm:presLayoutVars>
          <dgm:bulletEnabled val="1"/>
        </dgm:presLayoutVars>
      </dgm:prSet>
      <dgm:spPr/>
      <dgm:t>
        <a:bodyPr/>
        <a:lstStyle/>
        <a:p>
          <a:endParaRPr lang="pl-PL"/>
        </a:p>
      </dgm:t>
    </dgm:pt>
  </dgm:ptLst>
  <dgm:cxnLst>
    <dgm:cxn modelId="{CE62EE62-F08E-49E0-A601-12BD047E751B}" srcId="{AC11E5B2-9D1B-4CEA-8787-93B3A572CA17}" destId="{152F61CE-44C8-4404-AB38-EF183EE6435F}" srcOrd="1" destOrd="0" parTransId="{CEFD83A3-C56B-47CD-A80F-89485F453E65}" sibTransId="{C6330451-EE47-4BE8-8D51-874B8C443241}"/>
    <dgm:cxn modelId="{14BE2A32-7BE9-4076-9C75-8AD7B16C450D}" type="presOf" srcId="{152F61CE-44C8-4404-AB38-EF183EE6435F}" destId="{F191104C-2BDE-4FBA-96AE-E978FA566A32}" srcOrd="0" destOrd="1" presId="urn:microsoft.com/office/officeart/2005/8/layout/list1"/>
    <dgm:cxn modelId="{E76532B2-F55D-4736-B5D1-420D633FA1AC}" type="presOf" srcId="{BCB00146-15EA-4502-B121-C0AC5C88B1C6}" destId="{A6EDCFBE-EC3C-4383-9D19-EDF7E94187B5}" srcOrd="1" destOrd="0" presId="urn:microsoft.com/office/officeart/2005/8/layout/list1"/>
    <dgm:cxn modelId="{358E2D05-5EF1-43B4-8182-4646E50322E2}" type="presOf" srcId="{BCB00146-15EA-4502-B121-C0AC5C88B1C6}" destId="{9A67E940-DC68-49E9-9F76-2A257833123E}" srcOrd="0" destOrd="0" presId="urn:microsoft.com/office/officeart/2005/8/layout/list1"/>
    <dgm:cxn modelId="{16FC893D-D314-4536-91D5-E2026A558A52}" type="presOf" srcId="{AC11E5B2-9D1B-4CEA-8787-93B3A572CA17}" destId="{FCD44274-ECF4-45BF-990A-74DB8DFD38D5}" srcOrd="1" destOrd="0" presId="urn:microsoft.com/office/officeart/2005/8/layout/list1"/>
    <dgm:cxn modelId="{33785A55-D2F4-478B-9A84-E5E11D19F6D9}" srcId="{B33F0227-4069-43AE-89E5-21C5E9CE53EF}" destId="{BCB00146-15EA-4502-B121-C0AC5C88B1C6}" srcOrd="0" destOrd="0" parTransId="{80084FB0-BB93-4FFE-97D0-4DBE338BF085}" sibTransId="{CFBB67D3-5BBB-4EA4-98A6-E5159CCD0ABD}"/>
    <dgm:cxn modelId="{0C631494-0536-41A8-A71D-FFE5059CC5AE}" type="presOf" srcId="{16BD0E0C-ADA1-4445-8BF0-C698A4E279F4}" destId="{9E68C8B4-653B-41CD-8867-6D4B76C4AEDF}" srcOrd="0" destOrd="0" presId="urn:microsoft.com/office/officeart/2005/8/layout/list1"/>
    <dgm:cxn modelId="{AF842F80-97C3-4663-8A82-DF0617AC0810}" type="presOf" srcId="{B33F0227-4069-43AE-89E5-21C5E9CE53EF}" destId="{2661486B-247C-4E1A-8F02-C344A09BFA1B}" srcOrd="0" destOrd="0" presId="urn:microsoft.com/office/officeart/2005/8/layout/list1"/>
    <dgm:cxn modelId="{7FB71F18-D401-4A75-9494-26E20350F74F}" srcId="{AC11E5B2-9D1B-4CEA-8787-93B3A572CA17}" destId="{FCF2AA7A-E994-4B0A-B144-15616110309B}" srcOrd="2" destOrd="0" parTransId="{5C4DECE3-DE11-4E81-9F37-070C4EB30A02}" sibTransId="{B40AFA4D-61C5-4636-81CC-51F700901334}"/>
    <dgm:cxn modelId="{F3956192-F9AC-4C1E-B7C3-523838FECA90}" type="presOf" srcId="{FCF2AA7A-E994-4B0A-B144-15616110309B}" destId="{F191104C-2BDE-4FBA-96AE-E978FA566A32}" srcOrd="0" destOrd="2" presId="urn:microsoft.com/office/officeart/2005/8/layout/list1"/>
    <dgm:cxn modelId="{0FA2408E-85DB-4147-A313-7AF2407AD1EE}" srcId="{AC11E5B2-9D1B-4CEA-8787-93B3A572CA17}" destId="{8976246F-F3B0-4AAE-882F-B4D107DF824D}" srcOrd="0" destOrd="0" parTransId="{20F06422-DAA4-4C9E-9A54-0DAEEAF672E2}" sibTransId="{D5412429-D550-4DEB-96FC-FF697C57CA8C}"/>
    <dgm:cxn modelId="{3F9C4A37-4B66-43D6-B1B6-0219E54D1384}" type="presOf" srcId="{8976246F-F3B0-4AAE-882F-B4D107DF824D}" destId="{F191104C-2BDE-4FBA-96AE-E978FA566A32}" srcOrd="0" destOrd="0" presId="urn:microsoft.com/office/officeart/2005/8/layout/list1"/>
    <dgm:cxn modelId="{935CDFA8-9E7C-4AB2-A944-4BA2E94354F9}" type="presOf" srcId="{AC11E5B2-9D1B-4CEA-8787-93B3A572CA17}" destId="{DE9E6EEB-4AF0-4DB7-80FB-A591A75D03FF}" srcOrd="0" destOrd="0" presId="urn:microsoft.com/office/officeart/2005/8/layout/list1"/>
    <dgm:cxn modelId="{BF68926B-CB59-4E5F-A11C-ACF8B6E9A481}" srcId="{BCB00146-15EA-4502-B121-C0AC5C88B1C6}" destId="{16BD0E0C-ADA1-4445-8BF0-C698A4E279F4}" srcOrd="0" destOrd="0" parTransId="{E81FB411-CB02-4D66-AF65-72BB48472C42}" sibTransId="{1BE449CE-6CD4-4BF1-A7B5-D03C698AF724}"/>
    <dgm:cxn modelId="{0EA3BD04-0A2F-456C-8CC9-1740A9D970AC}" srcId="{B33F0227-4069-43AE-89E5-21C5E9CE53EF}" destId="{AC11E5B2-9D1B-4CEA-8787-93B3A572CA17}" srcOrd="1" destOrd="0" parTransId="{B5409B3A-D305-4BD1-975D-860E4B9A6ED7}" sibTransId="{0357C9B5-C55F-4CE0-953F-9BC5E9F6A3C3}"/>
    <dgm:cxn modelId="{8CC1070C-8342-4CB8-B9EC-4B8036CCB641}" type="presParOf" srcId="{2661486B-247C-4E1A-8F02-C344A09BFA1B}" destId="{38BAB1D6-9210-41D9-AB04-72A22BE50FE1}" srcOrd="0" destOrd="0" presId="urn:microsoft.com/office/officeart/2005/8/layout/list1"/>
    <dgm:cxn modelId="{92DE168D-6E31-43AB-8044-101AEDF85E70}" type="presParOf" srcId="{38BAB1D6-9210-41D9-AB04-72A22BE50FE1}" destId="{9A67E940-DC68-49E9-9F76-2A257833123E}" srcOrd="0" destOrd="0" presId="urn:microsoft.com/office/officeart/2005/8/layout/list1"/>
    <dgm:cxn modelId="{1876BD91-4903-48E7-B24F-941BF5918C74}" type="presParOf" srcId="{38BAB1D6-9210-41D9-AB04-72A22BE50FE1}" destId="{A6EDCFBE-EC3C-4383-9D19-EDF7E94187B5}" srcOrd="1" destOrd="0" presId="urn:microsoft.com/office/officeart/2005/8/layout/list1"/>
    <dgm:cxn modelId="{C7649AFD-311E-469E-9B4F-A4D39E119D66}" type="presParOf" srcId="{2661486B-247C-4E1A-8F02-C344A09BFA1B}" destId="{B5923B0E-96F0-466B-A2DE-E64160E8D0EC}" srcOrd="1" destOrd="0" presId="urn:microsoft.com/office/officeart/2005/8/layout/list1"/>
    <dgm:cxn modelId="{A1B4F94D-2AF3-42ED-BDCE-8120132EF122}" type="presParOf" srcId="{2661486B-247C-4E1A-8F02-C344A09BFA1B}" destId="{9E68C8B4-653B-41CD-8867-6D4B76C4AEDF}" srcOrd="2" destOrd="0" presId="urn:microsoft.com/office/officeart/2005/8/layout/list1"/>
    <dgm:cxn modelId="{819F92CF-5E48-43AD-AF19-EB4AAA36DA61}" type="presParOf" srcId="{2661486B-247C-4E1A-8F02-C344A09BFA1B}" destId="{5091387F-5935-4B64-9AC7-9049D59AB1B4}" srcOrd="3" destOrd="0" presId="urn:microsoft.com/office/officeart/2005/8/layout/list1"/>
    <dgm:cxn modelId="{526BF8B2-361E-49F3-ADBD-10DFE8DE37EE}" type="presParOf" srcId="{2661486B-247C-4E1A-8F02-C344A09BFA1B}" destId="{26D7D6FE-38A6-4A0A-A2AE-05D6E860276D}" srcOrd="4" destOrd="0" presId="urn:microsoft.com/office/officeart/2005/8/layout/list1"/>
    <dgm:cxn modelId="{BBC549AB-5A6A-4840-9D94-F116210606CD}" type="presParOf" srcId="{26D7D6FE-38A6-4A0A-A2AE-05D6E860276D}" destId="{DE9E6EEB-4AF0-4DB7-80FB-A591A75D03FF}" srcOrd="0" destOrd="0" presId="urn:microsoft.com/office/officeart/2005/8/layout/list1"/>
    <dgm:cxn modelId="{7EE23F68-74A5-479F-A574-7ABD3B1A6431}" type="presParOf" srcId="{26D7D6FE-38A6-4A0A-A2AE-05D6E860276D}" destId="{FCD44274-ECF4-45BF-990A-74DB8DFD38D5}" srcOrd="1" destOrd="0" presId="urn:microsoft.com/office/officeart/2005/8/layout/list1"/>
    <dgm:cxn modelId="{129C0B4A-23FE-4A73-8001-54C427C5CAC3}" type="presParOf" srcId="{2661486B-247C-4E1A-8F02-C344A09BFA1B}" destId="{A63C9A7B-375C-4323-8A88-3A712AA71CB3}" srcOrd="5" destOrd="0" presId="urn:microsoft.com/office/officeart/2005/8/layout/list1"/>
    <dgm:cxn modelId="{60428E14-3E42-4779-996E-9AD10230BF04}" type="presParOf" srcId="{2661486B-247C-4E1A-8F02-C344A09BFA1B}" destId="{F191104C-2BDE-4FBA-96AE-E978FA566A32}" srcOrd="6"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33F0227-4069-43AE-89E5-21C5E9CE53EF}"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pl-PL"/>
        </a:p>
      </dgm:t>
    </dgm:pt>
    <dgm:pt modelId="{BCB00146-15EA-4502-B121-C0AC5C88B1C6}">
      <dgm:prSet phldrT="[Tekst]"/>
      <dgm:spPr>
        <a:solidFill>
          <a:schemeClr val="tx2">
            <a:lumMod val="50000"/>
          </a:schemeClr>
        </a:solidFill>
      </dgm:spPr>
      <dgm:t>
        <a:bodyPr/>
        <a:lstStyle/>
        <a:p>
          <a:r>
            <a:rPr lang="pl-PL" b="1" dirty="0" smtClean="0"/>
            <a:t>Definicja kryterium </a:t>
          </a:r>
          <a:endParaRPr lang="pl-PL" dirty="0"/>
        </a:p>
      </dgm:t>
    </dgm:pt>
    <dgm:pt modelId="{80084FB0-BB93-4FFE-97D0-4DBE338BF085}" type="parTrans" cxnId="{33785A55-D2F4-478B-9A84-E5E11D19F6D9}">
      <dgm:prSet/>
      <dgm:spPr/>
      <dgm:t>
        <a:bodyPr/>
        <a:lstStyle/>
        <a:p>
          <a:endParaRPr lang="pl-PL"/>
        </a:p>
      </dgm:t>
    </dgm:pt>
    <dgm:pt modelId="{CFBB67D3-5BBB-4EA4-98A6-E5159CCD0ABD}" type="sibTrans" cxnId="{33785A55-D2F4-478B-9A84-E5E11D19F6D9}">
      <dgm:prSet/>
      <dgm:spPr/>
      <dgm:t>
        <a:bodyPr/>
        <a:lstStyle/>
        <a:p>
          <a:endParaRPr lang="pl-PL"/>
        </a:p>
      </dgm:t>
    </dgm:pt>
    <dgm:pt modelId="{16BD0E0C-ADA1-4445-8BF0-C698A4E279F4}">
      <dgm:prSet phldrT="[Tekst]"/>
      <dgm:spPr/>
      <dgm:t>
        <a:bodyPr/>
        <a:lstStyle/>
        <a:p>
          <a:r>
            <a:rPr lang="pl-PL" dirty="0" smtClean="0"/>
            <a:t>Weryfikowany będzie poziom wpływu wskaźników zawartych w projekcie na realizację wartości docelowych wskaźników Strategii ZIT AJ wynikających z Porozumienia (wskaźników Ram Wykonania i pozostałych z RPO).  Regulamin konkursu określa, jakie wskaźniki będą brane pod uwagę przy tym kryterium, a także potwierdza wagę poszczególnych wskaźników oraz progi wartości wskaźnika niezbędne dla przyznania punktów. </a:t>
          </a:r>
          <a:endParaRPr lang="pl-PL" dirty="0"/>
        </a:p>
      </dgm:t>
    </dgm:pt>
    <dgm:pt modelId="{E81FB411-CB02-4D66-AF65-72BB48472C42}" type="parTrans" cxnId="{BF68926B-CB59-4E5F-A11C-ACF8B6E9A481}">
      <dgm:prSet/>
      <dgm:spPr/>
      <dgm:t>
        <a:bodyPr/>
        <a:lstStyle/>
        <a:p>
          <a:endParaRPr lang="pl-PL"/>
        </a:p>
      </dgm:t>
    </dgm:pt>
    <dgm:pt modelId="{1BE449CE-6CD4-4BF1-A7B5-D03C698AF724}" type="sibTrans" cxnId="{BF68926B-CB59-4E5F-A11C-ACF8B6E9A481}">
      <dgm:prSet/>
      <dgm:spPr/>
      <dgm:t>
        <a:bodyPr/>
        <a:lstStyle/>
        <a:p>
          <a:endParaRPr lang="pl-PL"/>
        </a:p>
      </dgm:t>
    </dgm:pt>
    <dgm:pt modelId="{AC11E5B2-9D1B-4CEA-8787-93B3A572CA17}">
      <dgm:prSet phldrT="[Tekst]"/>
      <dgm:spPr>
        <a:solidFill>
          <a:schemeClr val="tx2">
            <a:lumMod val="50000"/>
          </a:schemeClr>
        </a:solidFill>
      </dgm:spPr>
      <dgm:t>
        <a:bodyPr/>
        <a:lstStyle/>
        <a:p>
          <a:r>
            <a:rPr lang="pl-PL" b="1" dirty="0" smtClean="0"/>
            <a:t>Opis znaczenia kryterium </a:t>
          </a:r>
          <a:endParaRPr lang="pl-PL" dirty="0"/>
        </a:p>
      </dgm:t>
    </dgm:pt>
    <dgm:pt modelId="{B5409B3A-D305-4BD1-975D-860E4B9A6ED7}" type="parTrans" cxnId="{0EA3BD04-0A2F-456C-8CC9-1740A9D970AC}">
      <dgm:prSet/>
      <dgm:spPr/>
      <dgm:t>
        <a:bodyPr/>
        <a:lstStyle/>
        <a:p>
          <a:endParaRPr lang="pl-PL"/>
        </a:p>
      </dgm:t>
    </dgm:pt>
    <dgm:pt modelId="{0357C9B5-C55F-4CE0-953F-9BC5E9F6A3C3}" type="sibTrans" cxnId="{0EA3BD04-0A2F-456C-8CC9-1740A9D970AC}">
      <dgm:prSet/>
      <dgm:spPr/>
      <dgm:t>
        <a:bodyPr/>
        <a:lstStyle/>
        <a:p>
          <a:endParaRPr lang="pl-PL"/>
        </a:p>
      </dgm:t>
    </dgm:pt>
    <dgm:pt modelId="{8976246F-F3B0-4AAE-882F-B4D107DF824D}">
      <dgm:prSet phldrT="[Tekst]"/>
      <dgm:spPr/>
      <dgm:t>
        <a:bodyPr/>
        <a:lstStyle/>
        <a:p>
          <a:r>
            <a:rPr lang="pl-PL" dirty="0" smtClean="0"/>
            <a:t>Kryterium punktowe</a:t>
          </a:r>
          <a:endParaRPr lang="pl-PL" dirty="0"/>
        </a:p>
      </dgm:t>
    </dgm:pt>
    <dgm:pt modelId="{20F06422-DAA4-4C9E-9A54-0DAEEAF672E2}" type="parTrans" cxnId="{0FA2408E-85DB-4147-A313-7AF2407AD1EE}">
      <dgm:prSet/>
      <dgm:spPr/>
      <dgm:t>
        <a:bodyPr/>
        <a:lstStyle/>
        <a:p>
          <a:endParaRPr lang="pl-PL"/>
        </a:p>
      </dgm:t>
    </dgm:pt>
    <dgm:pt modelId="{D5412429-D550-4DEB-96FC-FF697C57CA8C}" type="sibTrans" cxnId="{0FA2408E-85DB-4147-A313-7AF2407AD1EE}">
      <dgm:prSet/>
      <dgm:spPr/>
      <dgm:t>
        <a:bodyPr/>
        <a:lstStyle/>
        <a:p>
          <a:endParaRPr lang="pl-PL"/>
        </a:p>
      </dgm:t>
    </dgm:pt>
    <dgm:pt modelId="{152F61CE-44C8-4404-AB38-EF183EE6435F}">
      <dgm:prSet/>
      <dgm:spPr/>
      <dgm:t>
        <a:bodyPr/>
        <a:lstStyle/>
        <a:p>
          <a:r>
            <a:rPr lang="pl-PL" dirty="0" smtClean="0"/>
            <a:t>skala punktowa od 0 do </a:t>
          </a:r>
          <a:r>
            <a:rPr lang="pl-PL" dirty="0" smtClean="0"/>
            <a:t>18 pkt</a:t>
          </a:r>
          <a:endParaRPr lang="pl-PL" dirty="0"/>
        </a:p>
      </dgm:t>
    </dgm:pt>
    <dgm:pt modelId="{CEFD83A3-C56B-47CD-A80F-89485F453E65}" type="parTrans" cxnId="{CE62EE62-F08E-49E0-A601-12BD047E751B}">
      <dgm:prSet/>
      <dgm:spPr/>
      <dgm:t>
        <a:bodyPr/>
        <a:lstStyle/>
        <a:p>
          <a:endParaRPr lang="pl-PL"/>
        </a:p>
      </dgm:t>
    </dgm:pt>
    <dgm:pt modelId="{C6330451-EE47-4BE8-8D51-874B8C443241}" type="sibTrans" cxnId="{CE62EE62-F08E-49E0-A601-12BD047E751B}">
      <dgm:prSet/>
      <dgm:spPr/>
      <dgm:t>
        <a:bodyPr/>
        <a:lstStyle/>
        <a:p>
          <a:endParaRPr lang="pl-PL"/>
        </a:p>
      </dgm:t>
    </dgm:pt>
    <dgm:pt modelId="{2661486B-247C-4E1A-8F02-C344A09BFA1B}" type="pres">
      <dgm:prSet presAssocID="{B33F0227-4069-43AE-89E5-21C5E9CE53EF}" presName="linear" presStyleCnt="0">
        <dgm:presLayoutVars>
          <dgm:dir/>
          <dgm:animLvl val="lvl"/>
          <dgm:resizeHandles val="exact"/>
        </dgm:presLayoutVars>
      </dgm:prSet>
      <dgm:spPr/>
      <dgm:t>
        <a:bodyPr/>
        <a:lstStyle/>
        <a:p>
          <a:endParaRPr lang="pl-PL"/>
        </a:p>
      </dgm:t>
    </dgm:pt>
    <dgm:pt modelId="{38BAB1D6-9210-41D9-AB04-72A22BE50FE1}" type="pres">
      <dgm:prSet presAssocID="{BCB00146-15EA-4502-B121-C0AC5C88B1C6}" presName="parentLin" presStyleCnt="0"/>
      <dgm:spPr/>
      <dgm:t>
        <a:bodyPr/>
        <a:lstStyle/>
        <a:p>
          <a:endParaRPr lang="pl-PL"/>
        </a:p>
      </dgm:t>
    </dgm:pt>
    <dgm:pt modelId="{9A67E940-DC68-49E9-9F76-2A257833123E}" type="pres">
      <dgm:prSet presAssocID="{BCB00146-15EA-4502-B121-C0AC5C88B1C6}" presName="parentLeftMargin" presStyleLbl="node1" presStyleIdx="0" presStyleCnt="2"/>
      <dgm:spPr/>
      <dgm:t>
        <a:bodyPr/>
        <a:lstStyle/>
        <a:p>
          <a:endParaRPr lang="pl-PL"/>
        </a:p>
      </dgm:t>
    </dgm:pt>
    <dgm:pt modelId="{A6EDCFBE-EC3C-4383-9D19-EDF7E94187B5}" type="pres">
      <dgm:prSet presAssocID="{BCB00146-15EA-4502-B121-C0AC5C88B1C6}" presName="parentText" presStyleLbl="node1" presStyleIdx="0" presStyleCnt="2">
        <dgm:presLayoutVars>
          <dgm:chMax val="0"/>
          <dgm:bulletEnabled val="1"/>
        </dgm:presLayoutVars>
      </dgm:prSet>
      <dgm:spPr/>
      <dgm:t>
        <a:bodyPr/>
        <a:lstStyle/>
        <a:p>
          <a:endParaRPr lang="pl-PL"/>
        </a:p>
      </dgm:t>
    </dgm:pt>
    <dgm:pt modelId="{B5923B0E-96F0-466B-A2DE-E64160E8D0EC}" type="pres">
      <dgm:prSet presAssocID="{BCB00146-15EA-4502-B121-C0AC5C88B1C6}" presName="negativeSpace" presStyleCnt="0"/>
      <dgm:spPr/>
      <dgm:t>
        <a:bodyPr/>
        <a:lstStyle/>
        <a:p>
          <a:endParaRPr lang="pl-PL"/>
        </a:p>
      </dgm:t>
    </dgm:pt>
    <dgm:pt modelId="{9E68C8B4-653B-41CD-8867-6D4B76C4AEDF}" type="pres">
      <dgm:prSet presAssocID="{BCB00146-15EA-4502-B121-C0AC5C88B1C6}" presName="childText" presStyleLbl="conFgAcc1" presStyleIdx="0" presStyleCnt="2">
        <dgm:presLayoutVars>
          <dgm:bulletEnabled val="1"/>
        </dgm:presLayoutVars>
      </dgm:prSet>
      <dgm:spPr/>
      <dgm:t>
        <a:bodyPr/>
        <a:lstStyle/>
        <a:p>
          <a:endParaRPr lang="pl-PL"/>
        </a:p>
      </dgm:t>
    </dgm:pt>
    <dgm:pt modelId="{5091387F-5935-4B64-9AC7-9049D59AB1B4}" type="pres">
      <dgm:prSet presAssocID="{CFBB67D3-5BBB-4EA4-98A6-E5159CCD0ABD}" presName="spaceBetweenRectangles" presStyleCnt="0"/>
      <dgm:spPr/>
      <dgm:t>
        <a:bodyPr/>
        <a:lstStyle/>
        <a:p>
          <a:endParaRPr lang="pl-PL"/>
        </a:p>
      </dgm:t>
    </dgm:pt>
    <dgm:pt modelId="{26D7D6FE-38A6-4A0A-A2AE-05D6E860276D}" type="pres">
      <dgm:prSet presAssocID="{AC11E5B2-9D1B-4CEA-8787-93B3A572CA17}" presName="parentLin" presStyleCnt="0"/>
      <dgm:spPr/>
      <dgm:t>
        <a:bodyPr/>
        <a:lstStyle/>
        <a:p>
          <a:endParaRPr lang="pl-PL"/>
        </a:p>
      </dgm:t>
    </dgm:pt>
    <dgm:pt modelId="{DE9E6EEB-4AF0-4DB7-80FB-A591A75D03FF}" type="pres">
      <dgm:prSet presAssocID="{AC11E5B2-9D1B-4CEA-8787-93B3A572CA17}" presName="parentLeftMargin" presStyleLbl="node1" presStyleIdx="0" presStyleCnt="2"/>
      <dgm:spPr/>
      <dgm:t>
        <a:bodyPr/>
        <a:lstStyle/>
        <a:p>
          <a:endParaRPr lang="pl-PL"/>
        </a:p>
      </dgm:t>
    </dgm:pt>
    <dgm:pt modelId="{FCD44274-ECF4-45BF-990A-74DB8DFD38D5}" type="pres">
      <dgm:prSet presAssocID="{AC11E5B2-9D1B-4CEA-8787-93B3A572CA17}" presName="parentText" presStyleLbl="node1" presStyleIdx="1" presStyleCnt="2">
        <dgm:presLayoutVars>
          <dgm:chMax val="0"/>
          <dgm:bulletEnabled val="1"/>
        </dgm:presLayoutVars>
      </dgm:prSet>
      <dgm:spPr/>
      <dgm:t>
        <a:bodyPr/>
        <a:lstStyle/>
        <a:p>
          <a:endParaRPr lang="pl-PL"/>
        </a:p>
      </dgm:t>
    </dgm:pt>
    <dgm:pt modelId="{A63C9A7B-375C-4323-8A88-3A712AA71CB3}" type="pres">
      <dgm:prSet presAssocID="{AC11E5B2-9D1B-4CEA-8787-93B3A572CA17}" presName="negativeSpace" presStyleCnt="0"/>
      <dgm:spPr/>
      <dgm:t>
        <a:bodyPr/>
        <a:lstStyle/>
        <a:p>
          <a:endParaRPr lang="pl-PL"/>
        </a:p>
      </dgm:t>
    </dgm:pt>
    <dgm:pt modelId="{F191104C-2BDE-4FBA-96AE-E978FA566A32}" type="pres">
      <dgm:prSet presAssocID="{AC11E5B2-9D1B-4CEA-8787-93B3A572CA17}" presName="childText" presStyleLbl="conFgAcc1" presStyleIdx="1" presStyleCnt="2">
        <dgm:presLayoutVars>
          <dgm:bulletEnabled val="1"/>
        </dgm:presLayoutVars>
      </dgm:prSet>
      <dgm:spPr/>
      <dgm:t>
        <a:bodyPr/>
        <a:lstStyle/>
        <a:p>
          <a:endParaRPr lang="pl-PL"/>
        </a:p>
      </dgm:t>
    </dgm:pt>
  </dgm:ptLst>
  <dgm:cxnLst>
    <dgm:cxn modelId="{CE62EE62-F08E-49E0-A601-12BD047E751B}" srcId="{AC11E5B2-9D1B-4CEA-8787-93B3A572CA17}" destId="{152F61CE-44C8-4404-AB38-EF183EE6435F}" srcOrd="1" destOrd="0" parTransId="{CEFD83A3-C56B-47CD-A80F-89485F453E65}" sibTransId="{C6330451-EE47-4BE8-8D51-874B8C443241}"/>
    <dgm:cxn modelId="{7A1DDAE3-25EC-48C3-8EF6-821F3A7E782C}" type="presOf" srcId="{B33F0227-4069-43AE-89E5-21C5E9CE53EF}" destId="{2661486B-247C-4E1A-8F02-C344A09BFA1B}" srcOrd="0" destOrd="0" presId="urn:microsoft.com/office/officeart/2005/8/layout/list1"/>
    <dgm:cxn modelId="{9999C2C7-52C9-49BA-9795-298499E2ED32}" type="presOf" srcId="{BCB00146-15EA-4502-B121-C0AC5C88B1C6}" destId="{A6EDCFBE-EC3C-4383-9D19-EDF7E94187B5}" srcOrd="1" destOrd="0" presId="urn:microsoft.com/office/officeart/2005/8/layout/list1"/>
    <dgm:cxn modelId="{33785A55-D2F4-478B-9A84-E5E11D19F6D9}" srcId="{B33F0227-4069-43AE-89E5-21C5E9CE53EF}" destId="{BCB00146-15EA-4502-B121-C0AC5C88B1C6}" srcOrd="0" destOrd="0" parTransId="{80084FB0-BB93-4FFE-97D0-4DBE338BF085}" sibTransId="{CFBB67D3-5BBB-4EA4-98A6-E5159CCD0ABD}"/>
    <dgm:cxn modelId="{C9162544-A0BF-41E3-8DC8-0259E11706AC}" type="presOf" srcId="{AC11E5B2-9D1B-4CEA-8787-93B3A572CA17}" destId="{FCD44274-ECF4-45BF-990A-74DB8DFD38D5}" srcOrd="1" destOrd="0" presId="urn:microsoft.com/office/officeart/2005/8/layout/list1"/>
    <dgm:cxn modelId="{A39E1CEA-DAFC-4A95-A89B-3F6235D0C4C3}" type="presOf" srcId="{BCB00146-15EA-4502-B121-C0AC5C88B1C6}" destId="{9A67E940-DC68-49E9-9F76-2A257833123E}" srcOrd="0" destOrd="0" presId="urn:microsoft.com/office/officeart/2005/8/layout/list1"/>
    <dgm:cxn modelId="{796BE74F-DBDC-4212-8FBE-7FA59D71D4A8}" type="presOf" srcId="{AC11E5B2-9D1B-4CEA-8787-93B3A572CA17}" destId="{DE9E6EEB-4AF0-4DB7-80FB-A591A75D03FF}" srcOrd="0" destOrd="0" presId="urn:microsoft.com/office/officeart/2005/8/layout/list1"/>
    <dgm:cxn modelId="{CFB5BB7D-2DBB-4A6B-9B6A-50182D1EE5ED}" type="presOf" srcId="{152F61CE-44C8-4404-AB38-EF183EE6435F}" destId="{F191104C-2BDE-4FBA-96AE-E978FA566A32}" srcOrd="0" destOrd="1" presId="urn:microsoft.com/office/officeart/2005/8/layout/list1"/>
    <dgm:cxn modelId="{E9494A1A-9534-4C55-BFDA-5DB8422CC446}" type="presOf" srcId="{8976246F-F3B0-4AAE-882F-B4D107DF824D}" destId="{F191104C-2BDE-4FBA-96AE-E978FA566A32}" srcOrd="0" destOrd="0" presId="urn:microsoft.com/office/officeart/2005/8/layout/list1"/>
    <dgm:cxn modelId="{0FA2408E-85DB-4147-A313-7AF2407AD1EE}" srcId="{AC11E5B2-9D1B-4CEA-8787-93B3A572CA17}" destId="{8976246F-F3B0-4AAE-882F-B4D107DF824D}" srcOrd="0" destOrd="0" parTransId="{20F06422-DAA4-4C9E-9A54-0DAEEAF672E2}" sibTransId="{D5412429-D550-4DEB-96FC-FF697C57CA8C}"/>
    <dgm:cxn modelId="{F881E10E-2379-48D3-9B55-D638CEB761D5}" type="presOf" srcId="{16BD0E0C-ADA1-4445-8BF0-C698A4E279F4}" destId="{9E68C8B4-653B-41CD-8867-6D4B76C4AEDF}" srcOrd="0" destOrd="0" presId="urn:microsoft.com/office/officeart/2005/8/layout/list1"/>
    <dgm:cxn modelId="{BF68926B-CB59-4E5F-A11C-ACF8B6E9A481}" srcId="{BCB00146-15EA-4502-B121-C0AC5C88B1C6}" destId="{16BD0E0C-ADA1-4445-8BF0-C698A4E279F4}" srcOrd="0" destOrd="0" parTransId="{E81FB411-CB02-4D66-AF65-72BB48472C42}" sibTransId="{1BE449CE-6CD4-4BF1-A7B5-D03C698AF724}"/>
    <dgm:cxn modelId="{0EA3BD04-0A2F-456C-8CC9-1740A9D970AC}" srcId="{B33F0227-4069-43AE-89E5-21C5E9CE53EF}" destId="{AC11E5B2-9D1B-4CEA-8787-93B3A572CA17}" srcOrd="1" destOrd="0" parTransId="{B5409B3A-D305-4BD1-975D-860E4B9A6ED7}" sibTransId="{0357C9B5-C55F-4CE0-953F-9BC5E9F6A3C3}"/>
    <dgm:cxn modelId="{16369F2A-E8B3-40C0-AEAD-59A28CA19BCC}" type="presParOf" srcId="{2661486B-247C-4E1A-8F02-C344A09BFA1B}" destId="{38BAB1D6-9210-41D9-AB04-72A22BE50FE1}" srcOrd="0" destOrd="0" presId="urn:microsoft.com/office/officeart/2005/8/layout/list1"/>
    <dgm:cxn modelId="{EF7B51C9-5084-4443-B834-0FA0660CF030}" type="presParOf" srcId="{38BAB1D6-9210-41D9-AB04-72A22BE50FE1}" destId="{9A67E940-DC68-49E9-9F76-2A257833123E}" srcOrd="0" destOrd="0" presId="urn:microsoft.com/office/officeart/2005/8/layout/list1"/>
    <dgm:cxn modelId="{61D4F17C-C1D2-4CB7-99ED-F631217D48F4}" type="presParOf" srcId="{38BAB1D6-9210-41D9-AB04-72A22BE50FE1}" destId="{A6EDCFBE-EC3C-4383-9D19-EDF7E94187B5}" srcOrd="1" destOrd="0" presId="urn:microsoft.com/office/officeart/2005/8/layout/list1"/>
    <dgm:cxn modelId="{E0552769-712A-46D2-948D-452B73699AE6}" type="presParOf" srcId="{2661486B-247C-4E1A-8F02-C344A09BFA1B}" destId="{B5923B0E-96F0-466B-A2DE-E64160E8D0EC}" srcOrd="1" destOrd="0" presId="urn:microsoft.com/office/officeart/2005/8/layout/list1"/>
    <dgm:cxn modelId="{498333BD-2C66-4548-A3EB-74C76A413DB7}" type="presParOf" srcId="{2661486B-247C-4E1A-8F02-C344A09BFA1B}" destId="{9E68C8B4-653B-41CD-8867-6D4B76C4AEDF}" srcOrd="2" destOrd="0" presId="urn:microsoft.com/office/officeart/2005/8/layout/list1"/>
    <dgm:cxn modelId="{EFE96628-1652-40F7-9C00-9CAF2B114737}" type="presParOf" srcId="{2661486B-247C-4E1A-8F02-C344A09BFA1B}" destId="{5091387F-5935-4B64-9AC7-9049D59AB1B4}" srcOrd="3" destOrd="0" presId="urn:microsoft.com/office/officeart/2005/8/layout/list1"/>
    <dgm:cxn modelId="{D66C391C-844C-4704-BAEE-1CA83E6E4E60}" type="presParOf" srcId="{2661486B-247C-4E1A-8F02-C344A09BFA1B}" destId="{26D7D6FE-38A6-4A0A-A2AE-05D6E860276D}" srcOrd="4" destOrd="0" presId="urn:microsoft.com/office/officeart/2005/8/layout/list1"/>
    <dgm:cxn modelId="{F0AF3B25-1D1F-403E-ACB3-CB4432317A87}" type="presParOf" srcId="{26D7D6FE-38A6-4A0A-A2AE-05D6E860276D}" destId="{DE9E6EEB-4AF0-4DB7-80FB-A591A75D03FF}" srcOrd="0" destOrd="0" presId="urn:microsoft.com/office/officeart/2005/8/layout/list1"/>
    <dgm:cxn modelId="{ECC5B6F7-AAA8-4C41-A7A1-A3D916DE9248}" type="presParOf" srcId="{26D7D6FE-38A6-4A0A-A2AE-05D6E860276D}" destId="{FCD44274-ECF4-45BF-990A-74DB8DFD38D5}" srcOrd="1" destOrd="0" presId="urn:microsoft.com/office/officeart/2005/8/layout/list1"/>
    <dgm:cxn modelId="{92B04CCD-BA68-4A91-B86A-DBCCCB740773}" type="presParOf" srcId="{2661486B-247C-4E1A-8F02-C344A09BFA1B}" destId="{A63C9A7B-375C-4323-8A88-3A712AA71CB3}" srcOrd="5" destOrd="0" presId="urn:microsoft.com/office/officeart/2005/8/layout/list1"/>
    <dgm:cxn modelId="{65562289-4E56-49F4-B7C6-3B56F21364AA}" type="presParOf" srcId="{2661486B-247C-4E1A-8F02-C344A09BFA1B}" destId="{F191104C-2BDE-4FBA-96AE-E978FA566A32}" srcOrd="6"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D8901813-5607-4615-B125-40D39D1A7BB6}"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pl-PL"/>
        </a:p>
      </dgm:t>
    </dgm:pt>
    <dgm:pt modelId="{88191FD6-ABD0-447B-BD7E-5381AD6492B0}">
      <dgm:prSet phldrT="[Tekst]" custT="1"/>
      <dgm:spPr>
        <a:solidFill>
          <a:schemeClr val="tx2">
            <a:lumMod val="50000"/>
          </a:schemeClr>
        </a:solidFill>
      </dgm:spPr>
      <dgm:t>
        <a:bodyPr/>
        <a:lstStyle/>
        <a:p>
          <a:r>
            <a:rPr lang="pl-PL" sz="2800" b="1" dirty="0" smtClean="0"/>
            <a:t>Definicja kryterium </a:t>
          </a:r>
          <a:endParaRPr lang="pl-PL" sz="2800" dirty="0"/>
        </a:p>
      </dgm:t>
    </dgm:pt>
    <dgm:pt modelId="{37624E32-2ADE-4FFA-8DD4-82DBCD98DE84}" type="parTrans" cxnId="{A7674189-0308-42C2-8A55-A02AE09121D9}">
      <dgm:prSet/>
      <dgm:spPr/>
      <dgm:t>
        <a:bodyPr/>
        <a:lstStyle/>
        <a:p>
          <a:endParaRPr lang="pl-PL"/>
        </a:p>
      </dgm:t>
    </dgm:pt>
    <dgm:pt modelId="{DF4A1745-5B53-491D-8269-20FFF83C7D8B}" type="sibTrans" cxnId="{A7674189-0308-42C2-8A55-A02AE09121D9}">
      <dgm:prSet/>
      <dgm:spPr/>
      <dgm:t>
        <a:bodyPr/>
        <a:lstStyle/>
        <a:p>
          <a:endParaRPr lang="pl-PL"/>
        </a:p>
      </dgm:t>
    </dgm:pt>
    <dgm:pt modelId="{C09CAA24-1617-41F1-9C21-DDA238759C99}">
      <dgm:prSet phldrT="[Tekst]" custT="1"/>
      <dgm:spPr/>
      <dgm:t>
        <a:bodyPr/>
        <a:lstStyle/>
        <a:p>
          <a:r>
            <a:rPr lang="pl-PL" sz="2000" dirty="0" smtClean="0"/>
            <a:t>W ramach tego kryterium będzie weryfikowane czy istnieją projekty powiązane ze zgłoszonym projektem, które zostały zrealizowane, bądź są w trakcie realizacji, bądź zostały zgłoszone w ramach tego samego naboru</a:t>
          </a:r>
          <a:endParaRPr lang="pl-PL" sz="2000" dirty="0"/>
        </a:p>
      </dgm:t>
    </dgm:pt>
    <dgm:pt modelId="{DE8332AF-B937-4B25-A399-278FEF3B7EB3}" type="parTrans" cxnId="{00289F6E-071C-42B1-A5F5-A01C4F71000C}">
      <dgm:prSet/>
      <dgm:spPr/>
      <dgm:t>
        <a:bodyPr/>
        <a:lstStyle/>
        <a:p>
          <a:endParaRPr lang="pl-PL"/>
        </a:p>
      </dgm:t>
    </dgm:pt>
    <dgm:pt modelId="{404BEDFC-5834-46B1-B214-71A20BD80106}" type="sibTrans" cxnId="{00289F6E-071C-42B1-A5F5-A01C4F71000C}">
      <dgm:prSet/>
      <dgm:spPr/>
      <dgm:t>
        <a:bodyPr/>
        <a:lstStyle/>
        <a:p>
          <a:endParaRPr lang="pl-PL"/>
        </a:p>
      </dgm:t>
    </dgm:pt>
    <dgm:pt modelId="{6D6ED128-CCCB-46F9-9EB4-4B0C0F10FF96}">
      <dgm:prSet phldrT="[Tekst]" custT="1"/>
      <dgm:spPr/>
      <dgm:t>
        <a:bodyPr/>
        <a:lstStyle/>
        <a:p>
          <a:r>
            <a:rPr lang="pl-PL" sz="2000" dirty="0" smtClean="0"/>
            <a:t>Projekty te mogą polegać na wykorzystywaniu efektów realizacji innego projektu, wzmocnieniu trwałości efektów jednego przedsięwzięcia realizacją drugiego, bardziej kompleksowym potraktowaniem problemu m.in. poprzez zaadresowanie projektu do tej samej grupy docelowej, tego samego beneficjenta, tego samego terytorium, uzależnienia realizacji jednego projektu od przeprowadzenia innego przedsięwzięcia itd.</a:t>
          </a:r>
          <a:endParaRPr lang="pl-PL" sz="2000" dirty="0"/>
        </a:p>
      </dgm:t>
    </dgm:pt>
    <dgm:pt modelId="{1CEF0ACB-320A-46CD-B270-E1529C9A2FC0}" type="parTrans" cxnId="{F1DC30AB-6902-40B6-A2A1-BA8AF84BF1CB}">
      <dgm:prSet/>
      <dgm:spPr/>
      <dgm:t>
        <a:bodyPr/>
        <a:lstStyle/>
        <a:p>
          <a:endParaRPr lang="pl-PL"/>
        </a:p>
      </dgm:t>
    </dgm:pt>
    <dgm:pt modelId="{1A4F0BCA-A6EE-47A4-808B-07F6AEBA51AB}" type="sibTrans" cxnId="{F1DC30AB-6902-40B6-A2A1-BA8AF84BF1CB}">
      <dgm:prSet/>
      <dgm:spPr/>
      <dgm:t>
        <a:bodyPr/>
        <a:lstStyle/>
        <a:p>
          <a:endParaRPr lang="pl-PL"/>
        </a:p>
      </dgm:t>
    </dgm:pt>
    <dgm:pt modelId="{7D636099-4919-4958-9F35-5A2710B5F535}" type="pres">
      <dgm:prSet presAssocID="{D8901813-5607-4615-B125-40D39D1A7BB6}" presName="linear" presStyleCnt="0">
        <dgm:presLayoutVars>
          <dgm:dir/>
          <dgm:animLvl val="lvl"/>
          <dgm:resizeHandles val="exact"/>
        </dgm:presLayoutVars>
      </dgm:prSet>
      <dgm:spPr/>
      <dgm:t>
        <a:bodyPr/>
        <a:lstStyle/>
        <a:p>
          <a:endParaRPr lang="pl-PL"/>
        </a:p>
      </dgm:t>
    </dgm:pt>
    <dgm:pt modelId="{6BE617E5-4597-4CFB-B09E-CB837C4AC7C7}" type="pres">
      <dgm:prSet presAssocID="{88191FD6-ABD0-447B-BD7E-5381AD6492B0}" presName="parentLin" presStyleCnt="0"/>
      <dgm:spPr/>
      <dgm:t>
        <a:bodyPr/>
        <a:lstStyle/>
        <a:p>
          <a:endParaRPr lang="pl-PL"/>
        </a:p>
      </dgm:t>
    </dgm:pt>
    <dgm:pt modelId="{E8C6DCEA-5B7E-48D8-9394-F7024BC8114C}" type="pres">
      <dgm:prSet presAssocID="{88191FD6-ABD0-447B-BD7E-5381AD6492B0}" presName="parentLeftMargin" presStyleLbl="node1" presStyleIdx="0" presStyleCnt="1"/>
      <dgm:spPr/>
      <dgm:t>
        <a:bodyPr/>
        <a:lstStyle/>
        <a:p>
          <a:endParaRPr lang="pl-PL"/>
        </a:p>
      </dgm:t>
    </dgm:pt>
    <dgm:pt modelId="{DE19788E-CB1E-4686-8529-019E14551624}" type="pres">
      <dgm:prSet presAssocID="{88191FD6-ABD0-447B-BD7E-5381AD6492B0}" presName="parentText" presStyleLbl="node1" presStyleIdx="0" presStyleCnt="1" custScaleX="73131" custScaleY="627774">
        <dgm:presLayoutVars>
          <dgm:chMax val="0"/>
          <dgm:bulletEnabled val="1"/>
        </dgm:presLayoutVars>
      </dgm:prSet>
      <dgm:spPr/>
      <dgm:t>
        <a:bodyPr/>
        <a:lstStyle/>
        <a:p>
          <a:endParaRPr lang="pl-PL"/>
        </a:p>
      </dgm:t>
    </dgm:pt>
    <dgm:pt modelId="{6BA83759-A082-47EE-84F7-30053D68BA96}" type="pres">
      <dgm:prSet presAssocID="{88191FD6-ABD0-447B-BD7E-5381AD6492B0}" presName="negativeSpace" presStyleCnt="0"/>
      <dgm:spPr/>
      <dgm:t>
        <a:bodyPr/>
        <a:lstStyle/>
        <a:p>
          <a:endParaRPr lang="pl-PL"/>
        </a:p>
      </dgm:t>
    </dgm:pt>
    <dgm:pt modelId="{36213A6D-5AD7-47E1-B637-0BB3A3B64CD3}" type="pres">
      <dgm:prSet presAssocID="{88191FD6-ABD0-447B-BD7E-5381AD6492B0}" presName="childText" presStyleLbl="conFgAcc1" presStyleIdx="0" presStyleCnt="1">
        <dgm:presLayoutVars>
          <dgm:bulletEnabled val="1"/>
        </dgm:presLayoutVars>
      </dgm:prSet>
      <dgm:spPr/>
      <dgm:t>
        <a:bodyPr/>
        <a:lstStyle/>
        <a:p>
          <a:endParaRPr lang="pl-PL"/>
        </a:p>
      </dgm:t>
    </dgm:pt>
  </dgm:ptLst>
  <dgm:cxnLst>
    <dgm:cxn modelId="{F70CBBFB-653F-49EB-9E3F-2DD546A58561}" type="presOf" srcId="{6D6ED128-CCCB-46F9-9EB4-4B0C0F10FF96}" destId="{36213A6D-5AD7-47E1-B637-0BB3A3B64CD3}" srcOrd="0" destOrd="1" presId="urn:microsoft.com/office/officeart/2005/8/layout/list1"/>
    <dgm:cxn modelId="{15E4422C-0A7C-41A7-826B-D3E119173DF9}" type="presOf" srcId="{88191FD6-ABD0-447B-BD7E-5381AD6492B0}" destId="{E8C6DCEA-5B7E-48D8-9394-F7024BC8114C}" srcOrd="0" destOrd="0" presId="urn:microsoft.com/office/officeart/2005/8/layout/list1"/>
    <dgm:cxn modelId="{2184AFC6-680D-433C-BF1C-A01740D338E5}" type="presOf" srcId="{C09CAA24-1617-41F1-9C21-DDA238759C99}" destId="{36213A6D-5AD7-47E1-B637-0BB3A3B64CD3}" srcOrd="0" destOrd="0" presId="urn:microsoft.com/office/officeart/2005/8/layout/list1"/>
    <dgm:cxn modelId="{A7674189-0308-42C2-8A55-A02AE09121D9}" srcId="{D8901813-5607-4615-B125-40D39D1A7BB6}" destId="{88191FD6-ABD0-447B-BD7E-5381AD6492B0}" srcOrd="0" destOrd="0" parTransId="{37624E32-2ADE-4FFA-8DD4-82DBCD98DE84}" sibTransId="{DF4A1745-5B53-491D-8269-20FFF83C7D8B}"/>
    <dgm:cxn modelId="{F1DC30AB-6902-40B6-A2A1-BA8AF84BF1CB}" srcId="{88191FD6-ABD0-447B-BD7E-5381AD6492B0}" destId="{6D6ED128-CCCB-46F9-9EB4-4B0C0F10FF96}" srcOrd="1" destOrd="0" parTransId="{1CEF0ACB-320A-46CD-B270-E1529C9A2FC0}" sibTransId="{1A4F0BCA-A6EE-47A4-808B-07F6AEBA51AB}"/>
    <dgm:cxn modelId="{30AB61DF-6B86-4938-AE27-85BEFE62D62C}" type="presOf" srcId="{88191FD6-ABD0-447B-BD7E-5381AD6492B0}" destId="{DE19788E-CB1E-4686-8529-019E14551624}" srcOrd="1" destOrd="0" presId="urn:microsoft.com/office/officeart/2005/8/layout/list1"/>
    <dgm:cxn modelId="{0188A6F7-8F1A-48C5-B1AC-F847DE597AC3}" type="presOf" srcId="{D8901813-5607-4615-B125-40D39D1A7BB6}" destId="{7D636099-4919-4958-9F35-5A2710B5F535}" srcOrd="0" destOrd="0" presId="urn:microsoft.com/office/officeart/2005/8/layout/list1"/>
    <dgm:cxn modelId="{00289F6E-071C-42B1-A5F5-A01C4F71000C}" srcId="{88191FD6-ABD0-447B-BD7E-5381AD6492B0}" destId="{C09CAA24-1617-41F1-9C21-DDA238759C99}" srcOrd="0" destOrd="0" parTransId="{DE8332AF-B937-4B25-A399-278FEF3B7EB3}" sibTransId="{404BEDFC-5834-46B1-B214-71A20BD80106}"/>
    <dgm:cxn modelId="{F96CE5EF-9FCD-416B-B875-ABA036CE7146}" type="presParOf" srcId="{7D636099-4919-4958-9F35-5A2710B5F535}" destId="{6BE617E5-4597-4CFB-B09E-CB837C4AC7C7}" srcOrd="0" destOrd="0" presId="urn:microsoft.com/office/officeart/2005/8/layout/list1"/>
    <dgm:cxn modelId="{7A6ED98E-A794-47C9-84BE-68806859112B}" type="presParOf" srcId="{6BE617E5-4597-4CFB-B09E-CB837C4AC7C7}" destId="{E8C6DCEA-5B7E-48D8-9394-F7024BC8114C}" srcOrd="0" destOrd="0" presId="urn:microsoft.com/office/officeart/2005/8/layout/list1"/>
    <dgm:cxn modelId="{A2AC8689-E66E-48EB-85DA-669212AE72EC}" type="presParOf" srcId="{6BE617E5-4597-4CFB-B09E-CB837C4AC7C7}" destId="{DE19788E-CB1E-4686-8529-019E14551624}" srcOrd="1" destOrd="0" presId="urn:microsoft.com/office/officeart/2005/8/layout/list1"/>
    <dgm:cxn modelId="{6675A454-0C6C-4859-AC97-FC99842627A9}" type="presParOf" srcId="{7D636099-4919-4958-9F35-5A2710B5F535}" destId="{6BA83759-A082-47EE-84F7-30053D68BA96}" srcOrd="1" destOrd="0" presId="urn:microsoft.com/office/officeart/2005/8/layout/list1"/>
    <dgm:cxn modelId="{4F772288-14DE-4FB5-B93B-3E47E7332557}" type="presParOf" srcId="{7D636099-4919-4958-9F35-5A2710B5F535}" destId="{36213A6D-5AD7-47E1-B637-0BB3A3B64CD3}" srcOrd="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369EB52A-0305-44AE-B671-F0D41254EE9E}" type="doc">
      <dgm:prSet loTypeId="urn:microsoft.com/office/officeart/2005/8/layout/list1" loCatId="list" qsTypeId="urn:microsoft.com/office/officeart/2005/8/quickstyle/simple2" qsCatId="simple" csTypeId="urn:microsoft.com/office/officeart/2005/8/colors/accent1_2" csCatId="accent1" phldr="1"/>
      <dgm:spPr/>
      <dgm:t>
        <a:bodyPr/>
        <a:lstStyle/>
        <a:p>
          <a:endParaRPr lang="pl-PL"/>
        </a:p>
      </dgm:t>
    </dgm:pt>
    <dgm:pt modelId="{4F47F3D5-32FB-431E-BCB4-D7CB4639981B}">
      <dgm:prSet phldrT="[Tekst]"/>
      <dgm:spPr>
        <a:solidFill>
          <a:schemeClr val="tx2">
            <a:lumMod val="50000"/>
          </a:schemeClr>
        </a:solidFill>
      </dgm:spPr>
      <dgm:t>
        <a:bodyPr/>
        <a:lstStyle/>
        <a:p>
          <a:r>
            <a:rPr lang="pl-PL" b="1" dirty="0" smtClean="0"/>
            <a:t>Definicja kryterium </a:t>
          </a:r>
          <a:endParaRPr lang="pl-PL" dirty="0"/>
        </a:p>
      </dgm:t>
    </dgm:pt>
    <dgm:pt modelId="{81B5E689-F82B-47B1-B377-26ADE0D99DAE}" type="parTrans" cxnId="{F407099C-B3CC-4D94-8759-71F23B76DA72}">
      <dgm:prSet/>
      <dgm:spPr/>
      <dgm:t>
        <a:bodyPr/>
        <a:lstStyle/>
        <a:p>
          <a:endParaRPr lang="pl-PL"/>
        </a:p>
      </dgm:t>
    </dgm:pt>
    <dgm:pt modelId="{4C095125-1476-40A0-BBDA-D37F2C982097}" type="sibTrans" cxnId="{F407099C-B3CC-4D94-8759-71F23B76DA72}">
      <dgm:prSet/>
      <dgm:spPr/>
      <dgm:t>
        <a:bodyPr/>
        <a:lstStyle/>
        <a:p>
          <a:endParaRPr lang="pl-PL"/>
        </a:p>
      </dgm:t>
    </dgm:pt>
    <dgm:pt modelId="{D1CB20E5-8734-4C39-AF6F-A625C8F3ABDF}">
      <dgm:prSet phldrT="[Tekst]"/>
      <dgm:spPr/>
      <dgm:t>
        <a:bodyPr/>
        <a:lstStyle/>
        <a:p>
          <a:r>
            <a:rPr lang="pl-PL" dirty="0" smtClean="0"/>
            <a:t>W ramach tego kryterium będzie sprawdzane czy, projekt otrzymał co najmniej 15% możliwych do uzyskania punktów na tym etapie oceny </a:t>
          </a:r>
          <a:r>
            <a:rPr lang="pl-PL" dirty="0" smtClean="0"/>
            <a:t>(</a:t>
          </a:r>
          <a:r>
            <a:rPr lang="pl-PL" b="1" dirty="0" smtClean="0"/>
            <a:t>6,75  </a:t>
          </a:r>
          <a:r>
            <a:rPr lang="pl-PL" b="1" dirty="0" smtClean="0"/>
            <a:t>pkt</a:t>
          </a:r>
          <a:r>
            <a:rPr lang="pl-PL" dirty="0" smtClean="0"/>
            <a:t>)</a:t>
          </a:r>
          <a:endParaRPr lang="pl-PL" dirty="0"/>
        </a:p>
      </dgm:t>
    </dgm:pt>
    <dgm:pt modelId="{5BA123B3-D308-458E-8203-EB86256244D2}" type="parTrans" cxnId="{BACA66FA-6158-46A4-931A-D14A6DC713E9}">
      <dgm:prSet/>
      <dgm:spPr/>
      <dgm:t>
        <a:bodyPr/>
        <a:lstStyle/>
        <a:p>
          <a:endParaRPr lang="pl-PL"/>
        </a:p>
      </dgm:t>
    </dgm:pt>
    <dgm:pt modelId="{1B4518B0-FCCD-4E90-AF4F-F80E00376B10}" type="sibTrans" cxnId="{BACA66FA-6158-46A4-931A-D14A6DC713E9}">
      <dgm:prSet/>
      <dgm:spPr/>
      <dgm:t>
        <a:bodyPr/>
        <a:lstStyle/>
        <a:p>
          <a:endParaRPr lang="pl-PL"/>
        </a:p>
      </dgm:t>
    </dgm:pt>
    <dgm:pt modelId="{F9775753-8A03-44AE-99A5-572FE98EBA6F}">
      <dgm:prSet phldrT="[Tekst]"/>
      <dgm:spPr>
        <a:solidFill>
          <a:schemeClr val="tx2">
            <a:lumMod val="50000"/>
          </a:schemeClr>
        </a:solidFill>
      </dgm:spPr>
      <dgm:t>
        <a:bodyPr/>
        <a:lstStyle/>
        <a:p>
          <a:r>
            <a:rPr lang="pl-PL" b="1" dirty="0" smtClean="0"/>
            <a:t>Opis znaczenia kryterium </a:t>
          </a:r>
          <a:endParaRPr lang="pl-PL" dirty="0"/>
        </a:p>
      </dgm:t>
    </dgm:pt>
    <dgm:pt modelId="{964822F2-1551-4AB0-A9CF-E8141568E59B}" type="parTrans" cxnId="{9460A717-9F43-4F1C-A0EE-76C3446A3CE0}">
      <dgm:prSet/>
      <dgm:spPr/>
      <dgm:t>
        <a:bodyPr/>
        <a:lstStyle/>
        <a:p>
          <a:endParaRPr lang="pl-PL"/>
        </a:p>
      </dgm:t>
    </dgm:pt>
    <dgm:pt modelId="{399399C1-2F4F-4425-87AF-384D3A4DF1C6}" type="sibTrans" cxnId="{9460A717-9F43-4F1C-A0EE-76C3446A3CE0}">
      <dgm:prSet/>
      <dgm:spPr/>
      <dgm:t>
        <a:bodyPr/>
        <a:lstStyle/>
        <a:p>
          <a:endParaRPr lang="pl-PL"/>
        </a:p>
      </dgm:t>
    </dgm:pt>
    <dgm:pt modelId="{B3370285-A742-48A4-97A6-CF7FFB69A51C}">
      <dgm:prSet phldrT="[Tekst]"/>
      <dgm:spPr/>
      <dgm:t>
        <a:bodyPr/>
        <a:lstStyle/>
        <a:p>
          <a:r>
            <a:rPr lang="pl-PL" dirty="0" smtClean="0"/>
            <a:t>TAK/NIE</a:t>
          </a:r>
          <a:endParaRPr lang="pl-PL" dirty="0"/>
        </a:p>
      </dgm:t>
    </dgm:pt>
    <dgm:pt modelId="{66735042-A616-42BA-89CB-6EAAA55E097A}" type="parTrans" cxnId="{5C420063-5F14-40A6-8482-E9EC808E8BEC}">
      <dgm:prSet/>
      <dgm:spPr/>
      <dgm:t>
        <a:bodyPr/>
        <a:lstStyle/>
        <a:p>
          <a:endParaRPr lang="pl-PL"/>
        </a:p>
      </dgm:t>
    </dgm:pt>
    <dgm:pt modelId="{4FD5E80A-C656-46AD-A793-1FFFC1848CA4}" type="sibTrans" cxnId="{5C420063-5F14-40A6-8482-E9EC808E8BEC}">
      <dgm:prSet/>
      <dgm:spPr/>
      <dgm:t>
        <a:bodyPr/>
        <a:lstStyle/>
        <a:p>
          <a:endParaRPr lang="pl-PL"/>
        </a:p>
      </dgm:t>
    </dgm:pt>
    <dgm:pt modelId="{B5413946-9DFF-405B-94E6-1BFBA25C922E}">
      <dgm:prSet phldrT="[Tekst]"/>
      <dgm:spPr/>
      <dgm:t>
        <a:bodyPr/>
        <a:lstStyle/>
        <a:p>
          <a:r>
            <a:rPr lang="pl-PL" dirty="0" smtClean="0"/>
            <a:t>Kryterium obligatoryjne (kluczowe) – niespełnienie oznacza odrzucenia wniosku</a:t>
          </a:r>
          <a:endParaRPr lang="pl-PL" dirty="0"/>
        </a:p>
      </dgm:t>
    </dgm:pt>
    <dgm:pt modelId="{E84745C2-C3EC-4096-9434-2894A651D09F}" type="parTrans" cxnId="{45F33D6F-0BF8-4296-8D62-AA912EEE58F5}">
      <dgm:prSet/>
      <dgm:spPr/>
      <dgm:t>
        <a:bodyPr/>
        <a:lstStyle/>
        <a:p>
          <a:endParaRPr lang="pl-PL"/>
        </a:p>
      </dgm:t>
    </dgm:pt>
    <dgm:pt modelId="{88FF4CCF-7731-4BFF-AA14-808A56D20BD0}" type="sibTrans" cxnId="{45F33D6F-0BF8-4296-8D62-AA912EEE58F5}">
      <dgm:prSet/>
      <dgm:spPr/>
      <dgm:t>
        <a:bodyPr/>
        <a:lstStyle/>
        <a:p>
          <a:endParaRPr lang="pl-PL"/>
        </a:p>
      </dgm:t>
    </dgm:pt>
    <dgm:pt modelId="{5B37F077-D944-43FF-AF61-540E5139F9C4}" type="pres">
      <dgm:prSet presAssocID="{369EB52A-0305-44AE-B671-F0D41254EE9E}" presName="linear" presStyleCnt="0">
        <dgm:presLayoutVars>
          <dgm:dir/>
          <dgm:animLvl val="lvl"/>
          <dgm:resizeHandles val="exact"/>
        </dgm:presLayoutVars>
      </dgm:prSet>
      <dgm:spPr/>
      <dgm:t>
        <a:bodyPr/>
        <a:lstStyle/>
        <a:p>
          <a:endParaRPr lang="pl-PL"/>
        </a:p>
      </dgm:t>
    </dgm:pt>
    <dgm:pt modelId="{22FBF7C0-9C13-4845-B629-74F081F47322}" type="pres">
      <dgm:prSet presAssocID="{4F47F3D5-32FB-431E-BCB4-D7CB4639981B}" presName="parentLin" presStyleCnt="0"/>
      <dgm:spPr/>
      <dgm:t>
        <a:bodyPr/>
        <a:lstStyle/>
        <a:p>
          <a:endParaRPr lang="pl-PL"/>
        </a:p>
      </dgm:t>
    </dgm:pt>
    <dgm:pt modelId="{7F32496B-A637-412C-B2A8-153E048FC2A3}" type="pres">
      <dgm:prSet presAssocID="{4F47F3D5-32FB-431E-BCB4-D7CB4639981B}" presName="parentLeftMargin" presStyleLbl="node1" presStyleIdx="0" presStyleCnt="2"/>
      <dgm:spPr/>
      <dgm:t>
        <a:bodyPr/>
        <a:lstStyle/>
        <a:p>
          <a:endParaRPr lang="pl-PL"/>
        </a:p>
      </dgm:t>
    </dgm:pt>
    <dgm:pt modelId="{C176DD39-EFDD-428B-805F-1A01238BAD0C}" type="pres">
      <dgm:prSet presAssocID="{4F47F3D5-32FB-431E-BCB4-D7CB4639981B}" presName="parentText" presStyleLbl="node1" presStyleIdx="0" presStyleCnt="2">
        <dgm:presLayoutVars>
          <dgm:chMax val="0"/>
          <dgm:bulletEnabled val="1"/>
        </dgm:presLayoutVars>
      </dgm:prSet>
      <dgm:spPr/>
      <dgm:t>
        <a:bodyPr/>
        <a:lstStyle/>
        <a:p>
          <a:endParaRPr lang="pl-PL"/>
        </a:p>
      </dgm:t>
    </dgm:pt>
    <dgm:pt modelId="{A8C3DF4F-1AA8-4B1C-8AEF-8EF698307A05}" type="pres">
      <dgm:prSet presAssocID="{4F47F3D5-32FB-431E-BCB4-D7CB4639981B}" presName="negativeSpace" presStyleCnt="0"/>
      <dgm:spPr/>
      <dgm:t>
        <a:bodyPr/>
        <a:lstStyle/>
        <a:p>
          <a:endParaRPr lang="pl-PL"/>
        </a:p>
      </dgm:t>
    </dgm:pt>
    <dgm:pt modelId="{361F29E8-2516-4D26-8726-B7B64CD43233}" type="pres">
      <dgm:prSet presAssocID="{4F47F3D5-32FB-431E-BCB4-D7CB4639981B}" presName="childText" presStyleLbl="conFgAcc1" presStyleIdx="0" presStyleCnt="2">
        <dgm:presLayoutVars>
          <dgm:bulletEnabled val="1"/>
        </dgm:presLayoutVars>
      </dgm:prSet>
      <dgm:spPr/>
      <dgm:t>
        <a:bodyPr/>
        <a:lstStyle/>
        <a:p>
          <a:endParaRPr lang="pl-PL"/>
        </a:p>
      </dgm:t>
    </dgm:pt>
    <dgm:pt modelId="{46855683-6F5F-48E8-B336-0D461F7C60C5}" type="pres">
      <dgm:prSet presAssocID="{4C095125-1476-40A0-BBDA-D37F2C982097}" presName="spaceBetweenRectangles" presStyleCnt="0"/>
      <dgm:spPr/>
      <dgm:t>
        <a:bodyPr/>
        <a:lstStyle/>
        <a:p>
          <a:endParaRPr lang="pl-PL"/>
        </a:p>
      </dgm:t>
    </dgm:pt>
    <dgm:pt modelId="{3035ADF1-B46B-45D5-94E8-D7DD92622F91}" type="pres">
      <dgm:prSet presAssocID="{F9775753-8A03-44AE-99A5-572FE98EBA6F}" presName="parentLin" presStyleCnt="0"/>
      <dgm:spPr/>
      <dgm:t>
        <a:bodyPr/>
        <a:lstStyle/>
        <a:p>
          <a:endParaRPr lang="pl-PL"/>
        </a:p>
      </dgm:t>
    </dgm:pt>
    <dgm:pt modelId="{B3071EC1-899D-4FBD-B74B-BC32E5BC52B8}" type="pres">
      <dgm:prSet presAssocID="{F9775753-8A03-44AE-99A5-572FE98EBA6F}" presName="parentLeftMargin" presStyleLbl="node1" presStyleIdx="0" presStyleCnt="2"/>
      <dgm:spPr/>
      <dgm:t>
        <a:bodyPr/>
        <a:lstStyle/>
        <a:p>
          <a:endParaRPr lang="pl-PL"/>
        </a:p>
      </dgm:t>
    </dgm:pt>
    <dgm:pt modelId="{2D38F825-5927-4837-992D-CAD51DAFE4D9}" type="pres">
      <dgm:prSet presAssocID="{F9775753-8A03-44AE-99A5-572FE98EBA6F}" presName="parentText" presStyleLbl="node1" presStyleIdx="1" presStyleCnt="2">
        <dgm:presLayoutVars>
          <dgm:chMax val="0"/>
          <dgm:bulletEnabled val="1"/>
        </dgm:presLayoutVars>
      </dgm:prSet>
      <dgm:spPr/>
      <dgm:t>
        <a:bodyPr/>
        <a:lstStyle/>
        <a:p>
          <a:endParaRPr lang="pl-PL"/>
        </a:p>
      </dgm:t>
    </dgm:pt>
    <dgm:pt modelId="{FB792FA7-7667-492D-BB25-CC8D36E8EF30}" type="pres">
      <dgm:prSet presAssocID="{F9775753-8A03-44AE-99A5-572FE98EBA6F}" presName="negativeSpace" presStyleCnt="0"/>
      <dgm:spPr/>
      <dgm:t>
        <a:bodyPr/>
        <a:lstStyle/>
        <a:p>
          <a:endParaRPr lang="pl-PL"/>
        </a:p>
      </dgm:t>
    </dgm:pt>
    <dgm:pt modelId="{CE649629-D04F-4C6A-B647-F0EB0256D431}" type="pres">
      <dgm:prSet presAssocID="{F9775753-8A03-44AE-99A5-572FE98EBA6F}" presName="childText" presStyleLbl="conFgAcc1" presStyleIdx="1" presStyleCnt="2">
        <dgm:presLayoutVars>
          <dgm:bulletEnabled val="1"/>
        </dgm:presLayoutVars>
      </dgm:prSet>
      <dgm:spPr/>
      <dgm:t>
        <a:bodyPr/>
        <a:lstStyle/>
        <a:p>
          <a:endParaRPr lang="pl-PL"/>
        </a:p>
      </dgm:t>
    </dgm:pt>
  </dgm:ptLst>
  <dgm:cxnLst>
    <dgm:cxn modelId="{45F33D6F-0BF8-4296-8D62-AA912EEE58F5}" srcId="{F9775753-8A03-44AE-99A5-572FE98EBA6F}" destId="{B5413946-9DFF-405B-94E6-1BFBA25C922E}" srcOrd="1" destOrd="0" parTransId="{E84745C2-C3EC-4096-9434-2894A651D09F}" sibTransId="{88FF4CCF-7731-4BFF-AA14-808A56D20BD0}"/>
    <dgm:cxn modelId="{9460A717-9F43-4F1C-A0EE-76C3446A3CE0}" srcId="{369EB52A-0305-44AE-B671-F0D41254EE9E}" destId="{F9775753-8A03-44AE-99A5-572FE98EBA6F}" srcOrd="1" destOrd="0" parTransId="{964822F2-1551-4AB0-A9CF-E8141568E59B}" sibTransId="{399399C1-2F4F-4425-87AF-384D3A4DF1C6}"/>
    <dgm:cxn modelId="{1ED5BEEE-8314-4786-B0D3-A1289E499302}" type="presOf" srcId="{D1CB20E5-8734-4C39-AF6F-A625C8F3ABDF}" destId="{361F29E8-2516-4D26-8726-B7B64CD43233}" srcOrd="0" destOrd="0" presId="urn:microsoft.com/office/officeart/2005/8/layout/list1"/>
    <dgm:cxn modelId="{14EBD5AD-13AC-4F0B-A886-1DD8C3AE36BD}" type="presOf" srcId="{F9775753-8A03-44AE-99A5-572FE98EBA6F}" destId="{B3071EC1-899D-4FBD-B74B-BC32E5BC52B8}" srcOrd="0" destOrd="0" presId="urn:microsoft.com/office/officeart/2005/8/layout/list1"/>
    <dgm:cxn modelId="{DA30E9CF-2B79-4ACA-9829-3A81FDB787F9}" type="presOf" srcId="{B3370285-A742-48A4-97A6-CF7FFB69A51C}" destId="{CE649629-D04F-4C6A-B647-F0EB0256D431}" srcOrd="0" destOrd="0" presId="urn:microsoft.com/office/officeart/2005/8/layout/list1"/>
    <dgm:cxn modelId="{5C420063-5F14-40A6-8482-E9EC808E8BEC}" srcId="{F9775753-8A03-44AE-99A5-572FE98EBA6F}" destId="{B3370285-A742-48A4-97A6-CF7FFB69A51C}" srcOrd="0" destOrd="0" parTransId="{66735042-A616-42BA-89CB-6EAAA55E097A}" sibTransId="{4FD5E80A-C656-46AD-A793-1FFFC1848CA4}"/>
    <dgm:cxn modelId="{4E6CE8C4-DE5C-4EE0-9124-41EF0B1399D1}" type="presOf" srcId="{369EB52A-0305-44AE-B671-F0D41254EE9E}" destId="{5B37F077-D944-43FF-AF61-540E5139F9C4}" srcOrd="0" destOrd="0" presId="urn:microsoft.com/office/officeart/2005/8/layout/list1"/>
    <dgm:cxn modelId="{43332DCC-9FF0-4425-89A5-2F1B2357C928}" type="presOf" srcId="{4F47F3D5-32FB-431E-BCB4-D7CB4639981B}" destId="{7F32496B-A637-412C-B2A8-153E048FC2A3}" srcOrd="0" destOrd="0" presId="urn:microsoft.com/office/officeart/2005/8/layout/list1"/>
    <dgm:cxn modelId="{2EBC3537-7DB1-470D-89A1-3CD81C431F71}" type="presOf" srcId="{F9775753-8A03-44AE-99A5-572FE98EBA6F}" destId="{2D38F825-5927-4837-992D-CAD51DAFE4D9}" srcOrd="1" destOrd="0" presId="urn:microsoft.com/office/officeart/2005/8/layout/list1"/>
    <dgm:cxn modelId="{BACA66FA-6158-46A4-931A-D14A6DC713E9}" srcId="{4F47F3D5-32FB-431E-BCB4-D7CB4639981B}" destId="{D1CB20E5-8734-4C39-AF6F-A625C8F3ABDF}" srcOrd="0" destOrd="0" parTransId="{5BA123B3-D308-458E-8203-EB86256244D2}" sibTransId="{1B4518B0-FCCD-4E90-AF4F-F80E00376B10}"/>
    <dgm:cxn modelId="{5743EE87-8E6F-407F-9F99-902CFF3FE07B}" type="presOf" srcId="{B5413946-9DFF-405B-94E6-1BFBA25C922E}" destId="{CE649629-D04F-4C6A-B647-F0EB0256D431}" srcOrd="0" destOrd="1" presId="urn:microsoft.com/office/officeart/2005/8/layout/list1"/>
    <dgm:cxn modelId="{A2357B04-F60C-446F-8EAD-6B646670D3FB}" type="presOf" srcId="{4F47F3D5-32FB-431E-BCB4-D7CB4639981B}" destId="{C176DD39-EFDD-428B-805F-1A01238BAD0C}" srcOrd="1" destOrd="0" presId="urn:microsoft.com/office/officeart/2005/8/layout/list1"/>
    <dgm:cxn modelId="{F407099C-B3CC-4D94-8759-71F23B76DA72}" srcId="{369EB52A-0305-44AE-B671-F0D41254EE9E}" destId="{4F47F3D5-32FB-431E-BCB4-D7CB4639981B}" srcOrd="0" destOrd="0" parTransId="{81B5E689-F82B-47B1-B377-26ADE0D99DAE}" sibTransId="{4C095125-1476-40A0-BBDA-D37F2C982097}"/>
    <dgm:cxn modelId="{4B79CC8C-7AC8-436F-B0DC-B3E2A031FF86}" type="presParOf" srcId="{5B37F077-D944-43FF-AF61-540E5139F9C4}" destId="{22FBF7C0-9C13-4845-B629-74F081F47322}" srcOrd="0" destOrd="0" presId="urn:microsoft.com/office/officeart/2005/8/layout/list1"/>
    <dgm:cxn modelId="{7CA251AF-174A-4456-ADF5-D7C0622DEFA2}" type="presParOf" srcId="{22FBF7C0-9C13-4845-B629-74F081F47322}" destId="{7F32496B-A637-412C-B2A8-153E048FC2A3}" srcOrd="0" destOrd="0" presId="urn:microsoft.com/office/officeart/2005/8/layout/list1"/>
    <dgm:cxn modelId="{D861267D-2DE3-48B0-B880-CE23FB4A5FDC}" type="presParOf" srcId="{22FBF7C0-9C13-4845-B629-74F081F47322}" destId="{C176DD39-EFDD-428B-805F-1A01238BAD0C}" srcOrd="1" destOrd="0" presId="urn:microsoft.com/office/officeart/2005/8/layout/list1"/>
    <dgm:cxn modelId="{A03E4C0D-E58D-4BDC-AFC6-1385D961EFE8}" type="presParOf" srcId="{5B37F077-D944-43FF-AF61-540E5139F9C4}" destId="{A8C3DF4F-1AA8-4B1C-8AEF-8EF698307A05}" srcOrd="1" destOrd="0" presId="urn:microsoft.com/office/officeart/2005/8/layout/list1"/>
    <dgm:cxn modelId="{1E04F4EA-B852-48B6-A5DF-CF205D83C4B4}" type="presParOf" srcId="{5B37F077-D944-43FF-AF61-540E5139F9C4}" destId="{361F29E8-2516-4D26-8726-B7B64CD43233}" srcOrd="2" destOrd="0" presId="urn:microsoft.com/office/officeart/2005/8/layout/list1"/>
    <dgm:cxn modelId="{0AC56350-FAD4-4CCE-9AA3-064BA2144C05}" type="presParOf" srcId="{5B37F077-D944-43FF-AF61-540E5139F9C4}" destId="{46855683-6F5F-48E8-B336-0D461F7C60C5}" srcOrd="3" destOrd="0" presId="urn:microsoft.com/office/officeart/2005/8/layout/list1"/>
    <dgm:cxn modelId="{DFEE7E97-7FD0-4E1B-8D12-E3BE48D7621F}" type="presParOf" srcId="{5B37F077-D944-43FF-AF61-540E5139F9C4}" destId="{3035ADF1-B46B-45D5-94E8-D7DD92622F91}" srcOrd="4" destOrd="0" presId="urn:microsoft.com/office/officeart/2005/8/layout/list1"/>
    <dgm:cxn modelId="{36A96875-227E-4B14-8C2C-A8319DF7F0D2}" type="presParOf" srcId="{3035ADF1-B46B-45D5-94E8-D7DD92622F91}" destId="{B3071EC1-899D-4FBD-B74B-BC32E5BC52B8}" srcOrd="0" destOrd="0" presId="urn:microsoft.com/office/officeart/2005/8/layout/list1"/>
    <dgm:cxn modelId="{B24F5CCB-E0F9-4DC1-9EE1-1DD6C4A37873}" type="presParOf" srcId="{3035ADF1-B46B-45D5-94E8-D7DD92622F91}" destId="{2D38F825-5927-4837-992D-CAD51DAFE4D9}" srcOrd="1" destOrd="0" presId="urn:microsoft.com/office/officeart/2005/8/layout/list1"/>
    <dgm:cxn modelId="{BC1F42C6-6258-4EF0-B5C7-A8DD5FFC333D}" type="presParOf" srcId="{5B37F077-D944-43FF-AF61-540E5139F9C4}" destId="{FB792FA7-7667-492D-BB25-CC8D36E8EF30}" srcOrd="5" destOrd="0" presId="urn:microsoft.com/office/officeart/2005/8/layout/list1"/>
    <dgm:cxn modelId="{30F6315A-C99D-467D-9BD0-CDB7EE01A4BF}" type="presParOf" srcId="{5B37F077-D944-43FF-AF61-540E5139F9C4}" destId="{CE649629-D04F-4C6A-B647-F0EB0256D431}" srcOrd="6"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369EB52A-0305-44AE-B671-F0D41254EE9E}" type="doc">
      <dgm:prSet loTypeId="urn:microsoft.com/office/officeart/2005/8/layout/list1" loCatId="list" qsTypeId="urn:microsoft.com/office/officeart/2005/8/quickstyle/simple2" qsCatId="simple" csTypeId="urn:microsoft.com/office/officeart/2005/8/colors/accent1_2" csCatId="accent1" phldr="1"/>
      <dgm:spPr/>
      <dgm:t>
        <a:bodyPr/>
        <a:lstStyle/>
        <a:p>
          <a:endParaRPr lang="pl-PL"/>
        </a:p>
      </dgm:t>
    </dgm:pt>
    <dgm:pt modelId="{B3370285-A742-48A4-97A6-CF7FFB69A51C}">
      <dgm:prSet phldrT="[Tekst]" custT="1"/>
      <dgm:spPr>
        <a:solidFill>
          <a:schemeClr val="tx2">
            <a:lumMod val="50000"/>
          </a:schemeClr>
        </a:solidFill>
      </dgm:spPr>
      <dgm:t>
        <a:bodyPr/>
        <a:lstStyle/>
        <a:p>
          <a:pPr algn="ctr"/>
          <a:r>
            <a:rPr lang="pl-PL" sz="3600" dirty="0" smtClean="0"/>
            <a:t>Limit alokacji</a:t>
          </a:r>
          <a:endParaRPr lang="pl-PL" sz="3600" dirty="0"/>
        </a:p>
      </dgm:t>
    </dgm:pt>
    <dgm:pt modelId="{4FD5E80A-C656-46AD-A793-1FFFC1848CA4}" type="sibTrans" cxnId="{5C420063-5F14-40A6-8482-E9EC808E8BEC}">
      <dgm:prSet/>
      <dgm:spPr/>
      <dgm:t>
        <a:bodyPr/>
        <a:lstStyle/>
        <a:p>
          <a:endParaRPr lang="pl-PL"/>
        </a:p>
      </dgm:t>
    </dgm:pt>
    <dgm:pt modelId="{66735042-A616-42BA-89CB-6EAAA55E097A}" type="parTrans" cxnId="{5C420063-5F14-40A6-8482-E9EC808E8BEC}">
      <dgm:prSet/>
      <dgm:spPr/>
      <dgm:t>
        <a:bodyPr/>
        <a:lstStyle/>
        <a:p>
          <a:endParaRPr lang="pl-PL"/>
        </a:p>
      </dgm:t>
    </dgm:pt>
    <dgm:pt modelId="{B5413946-9DFF-405B-94E6-1BFBA25C922E}">
      <dgm:prSet phldrT="[Tekst]" custT="1"/>
      <dgm:spPr/>
      <dgm:t>
        <a:bodyPr/>
        <a:lstStyle/>
        <a:p>
          <a:pPr algn="l"/>
          <a:endParaRPr lang="pl-PL" sz="2200" dirty="0"/>
        </a:p>
      </dgm:t>
    </dgm:pt>
    <dgm:pt modelId="{88FF4CCF-7731-4BFF-AA14-808A56D20BD0}" type="sibTrans" cxnId="{45F33D6F-0BF8-4296-8D62-AA912EEE58F5}">
      <dgm:prSet/>
      <dgm:spPr/>
      <dgm:t>
        <a:bodyPr/>
        <a:lstStyle/>
        <a:p>
          <a:endParaRPr lang="pl-PL"/>
        </a:p>
      </dgm:t>
    </dgm:pt>
    <dgm:pt modelId="{E84745C2-C3EC-4096-9434-2894A651D09F}" type="parTrans" cxnId="{45F33D6F-0BF8-4296-8D62-AA912EEE58F5}">
      <dgm:prSet/>
      <dgm:spPr/>
      <dgm:t>
        <a:bodyPr/>
        <a:lstStyle/>
        <a:p>
          <a:endParaRPr lang="pl-PL"/>
        </a:p>
      </dgm:t>
    </dgm:pt>
    <dgm:pt modelId="{1FC3EA9D-60BF-4FB1-A1F4-88498BA5D40B}">
      <dgm:prSet custT="1"/>
      <dgm:spPr/>
      <dgm:t>
        <a:bodyPr/>
        <a:lstStyle/>
        <a:p>
          <a:pPr algn="just"/>
          <a:r>
            <a:rPr lang="pl-PL" sz="2200" b="1" dirty="0" smtClean="0"/>
            <a:t>W ramach tego kryterium utworzona zostanie lista projektów  wg liczby zdobytych punktów wraz z wyszczególnieniem wnioskowanego dofinansowania dla każdego projektu. W sytuacji, w której projekty uzyskają taką samą liczbę punktów o kolejności na liście rankingowej zdecyduje liczba punktów w kryterium „Wpływ projektu na  realizację Strategii ZIT”, a następnie liczba punktów w kryterium „Wpływ realizacji projektu na realizację wartości docelowej wskaźników monitoringu realizacji celów Strategii ZIT”. </a:t>
          </a:r>
          <a:endParaRPr lang="pl-PL" sz="2200" dirty="0"/>
        </a:p>
      </dgm:t>
    </dgm:pt>
    <dgm:pt modelId="{78C26C55-42F0-4548-B9EC-647404B847DB}" type="parTrans" cxnId="{CCC50DB2-E50E-42CF-A332-2C193DEAA6AE}">
      <dgm:prSet/>
      <dgm:spPr/>
      <dgm:t>
        <a:bodyPr/>
        <a:lstStyle/>
        <a:p>
          <a:endParaRPr lang="pl-PL"/>
        </a:p>
      </dgm:t>
    </dgm:pt>
    <dgm:pt modelId="{24C614F9-F395-40B8-B911-51C32FB918DB}" type="sibTrans" cxnId="{CCC50DB2-E50E-42CF-A332-2C193DEAA6AE}">
      <dgm:prSet/>
      <dgm:spPr/>
      <dgm:t>
        <a:bodyPr/>
        <a:lstStyle/>
        <a:p>
          <a:endParaRPr lang="pl-PL"/>
        </a:p>
      </dgm:t>
    </dgm:pt>
    <dgm:pt modelId="{78275053-EB53-444A-B491-5362C81ED6C7}">
      <dgm:prSet custT="1"/>
      <dgm:spPr/>
      <dgm:t>
        <a:bodyPr/>
        <a:lstStyle/>
        <a:p>
          <a:pPr algn="l"/>
          <a:endParaRPr lang="pl-PL" sz="2200" dirty="0"/>
        </a:p>
      </dgm:t>
    </dgm:pt>
    <dgm:pt modelId="{1A039E82-6283-41AE-9B49-A2C4399CCBB0}" type="parTrans" cxnId="{E32E6210-28DF-4EAD-81BE-0B09F5927CEE}">
      <dgm:prSet/>
      <dgm:spPr/>
    </dgm:pt>
    <dgm:pt modelId="{B6C643EC-2BC2-4E40-B836-907DB25021D3}" type="sibTrans" cxnId="{E32E6210-28DF-4EAD-81BE-0B09F5927CEE}">
      <dgm:prSet/>
      <dgm:spPr/>
    </dgm:pt>
    <dgm:pt modelId="{6EE9491E-5DDE-471B-80F5-E92B683D6C73}">
      <dgm:prSet custT="1"/>
      <dgm:spPr/>
      <dgm:t>
        <a:bodyPr/>
        <a:lstStyle/>
        <a:p>
          <a:pPr algn="l"/>
          <a:endParaRPr lang="pl-PL" sz="2200" dirty="0"/>
        </a:p>
      </dgm:t>
    </dgm:pt>
    <dgm:pt modelId="{DC6F2780-DF31-4350-8C3E-28DDC7B861A8}" type="sibTrans" cxnId="{F90867FF-B582-4FD5-ABC4-2F06F272ED21}">
      <dgm:prSet/>
      <dgm:spPr/>
    </dgm:pt>
    <dgm:pt modelId="{E8CD3DE7-E12A-4A90-B46D-095DDB2D61EB}" type="parTrans" cxnId="{F90867FF-B582-4FD5-ABC4-2F06F272ED21}">
      <dgm:prSet/>
      <dgm:spPr/>
    </dgm:pt>
    <dgm:pt modelId="{5B37F077-D944-43FF-AF61-540E5139F9C4}" type="pres">
      <dgm:prSet presAssocID="{369EB52A-0305-44AE-B671-F0D41254EE9E}" presName="linear" presStyleCnt="0">
        <dgm:presLayoutVars>
          <dgm:dir/>
          <dgm:animLvl val="lvl"/>
          <dgm:resizeHandles val="exact"/>
        </dgm:presLayoutVars>
      </dgm:prSet>
      <dgm:spPr/>
      <dgm:t>
        <a:bodyPr/>
        <a:lstStyle/>
        <a:p>
          <a:endParaRPr lang="pl-PL"/>
        </a:p>
      </dgm:t>
    </dgm:pt>
    <dgm:pt modelId="{DD60F75A-3431-4AA0-B3D9-5626EA937593}" type="pres">
      <dgm:prSet presAssocID="{B3370285-A742-48A4-97A6-CF7FFB69A51C}" presName="parentLin" presStyleCnt="0"/>
      <dgm:spPr/>
    </dgm:pt>
    <dgm:pt modelId="{5001B97A-2981-4ADD-89A9-B9F08430CA90}" type="pres">
      <dgm:prSet presAssocID="{B3370285-A742-48A4-97A6-CF7FFB69A51C}" presName="parentLeftMargin" presStyleLbl="node1" presStyleIdx="0" presStyleCnt="1"/>
      <dgm:spPr/>
      <dgm:t>
        <a:bodyPr/>
        <a:lstStyle/>
        <a:p>
          <a:endParaRPr lang="pl-PL"/>
        </a:p>
      </dgm:t>
    </dgm:pt>
    <dgm:pt modelId="{16C939BD-A8CC-4AB7-8EB7-26B247A12425}" type="pres">
      <dgm:prSet presAssocID="{B3370285-A742-48A4-97A6-CF7FFB69A51C}" presName="parentText" presStyleLbl="node1" presStyleIdx="0" presStyleCnt="1" custScaleX="109000" custScaleY="444173" custLinFactY="85754" custLinFactNeighborX="96954" custLinFactNeighborY="100000">
        <dgm:presLayoutVars>
          <dgm:chMax val="0"/>
          <dgm:bulletEnabled val="1"/>
        </dgm:presLayoutVars>
      </dgm:prSet>
      <dgm:spPr/>
      <dgm:t>
        <a:bodyPr/>
        <a:lstStyle/>
        <a:p>
          <a:endParaRPr lang="pl-PL"/>
        </a:p>
      </dgm:t>
    </dgm:pt>
    <dgm:pt modelId="{AB101589-B536-40AB-B401-034A8EA632A8}" type="pres">
      <dgm:prSet presAssocID="{B3370285-A742-48A4-97A6-CF7FFB69A51C}" presName="negativeSpace" presStyleCnt="0"/>
      <dgm:spPr/>
    </dgm:pt>
    <dgm:pt modelId="{410E0C83-F739-4CDA-ACEA-440E1FC081C9}" type="pres">
      <dgm:prSet presAssocID="{B3370285-A742-48A4-97A6-CF7FFB69A51C}" presName="childText" presStyleLbl="conFgAcc1" presStyleIdx="0" presStyleCnt="1" custScaleY="115253" custLinFactNeighborY="-51027">
        <dgm:presLayoutVars>
          <dgm:bulletEnabled val="1"/>
        </dgm:presLayoutVars>
      </dgm:prSet>
      <dgm:spPr/>
      <dgm:t>
        <a:bodyPr/>
        <a:lstStyle/>
        <a:p>
          <a:endParaRPr lang="pl-PL"/>
        </a:p>
      </dgm:t>
    </dgm:pt>
  </dgm:ptLst>
  <dgm:cxnLst>
    <dgm:cxn modelId="{16C69D7D-7F30-4222-B67E-3043466E8BD1}" type="presOf" srcId="{B3370285-A742-48A4-97A6-CF7FFB69A51C}" destId="{16C939BD-A8CC-4AB7-8EB7-26B247A12425}" srcOrd="1" destOrd="0" presId="urn:microsoft.com/office/officeart/2005/8/layout/list1"/>
    <dgm:cxn modelId="{B76F8214-9649-40E6-99FB-E6B1381C84A8}" type="presOf" srcId="{B5413946-9DFF-405B-94E6-1BFBA25C922E}" destId="{410E0C83-F739-4CDA-ACEA-440E1FC081C9}" srcOrd="0" destOrd="0" presId="urn:microsoft.com/office/officeart/2005/8/layout/list1"/>
    <dgm:cxn modelId="{85C7EA08-0734-46F9-8399-2C015E808AE9}" type="presOf" srcId="{78275053-EB53-444A-B491-5362C81ED6C7}" destId="{410E0C83-F739-4CDA-ACEA-440E1FC081C9}" srcOrd="0" destOrd="1" presId="urn:microsoft.com/office/officeart/2005/8/layout/list1"/>
    <dgm:cxn modelId="{6F59DFBB-9E61-46ED-803E-020D5A184267}" type="presOf" srcId="{369EB52A-0305-44AE-B671-F0D41254EE9E}" destId="{5B37F077-D944-43FF-AF61-540E5139F9C4}" srcOrd="0" destOrd="0" presId="urn:microsoft.com/office/officeart/2005/8/layout/list1"/>
    <dgm:cxn modelId="{45F33D6F-0BF8-4296-8D62-AA912EEE58F5}" srcId="{B3370285-A742-48A4-97A6-CF7FFB69A51C}" destId="{B5413946-9DFF-405B-94E6-1BFBA25C922E}" srcOrd="0" destOrd="0" parTransId="{E84745C2-C3EC-4096-9434-2894A651D09F}" sibTransId="{88FF4CCF-7731-4BFF-AA14-808A56D20BD0}"/>
    <dgm:cxn modelId="{CCC50DB2-E50E-42CF-A332-2C193DEAA6AE}" srcId="{B3370285-A742-48A4-97A6-CF7FFB69A51C}" destId="{1FC3EA9D-60BF-4FB1-A1F4-88498BA5D40B}" srcOrd="3" destOrd="0" parTransId="{78C26C55-42F0-4548-B9EC-647404B847DB}" sibTransId="{24C614F9-F395-40B8-B911-51C32FB918DB}"/>
    <dgm:cxn modelId="{5120D123-1C4B-45B1-8E91-882494050EEF}" type="presOf" srcId="{B3370285-A742-48A4-97A6-CF7FFB69A51C}" destId="{5001B97A-2981-4ADD-89A9-B9F08430CA90}" srcOrd="0" destOrd="0" presId="urn:microsoft.com/office/officeart/2005/8/layout/list1"/>
    <dgm:cxn modelId="{F90867FF-B582-4FD5-ABC4-2F06F272ED21}" srcId="{B3370285-A742-48A4-97A6-CF7FFB69A51C}" destId="{6EE9491E-5DDE-471B-80F5-E92B683D6C73}" srcOrd="2" destOrd="0" parTransId="{E8CD3DE7-E12A-4A90-B46D-095DDB2D61EB}" sibTransId="{DC6F2780-DF31-4350-8C3E-28DDC7B861A8}"/>
    <dgm:cxn modelId="{5C420063-5F14-40A6-8482-E9EC808E8BEC}" srcId="{369EB52A-0305-44AE-B671-F0D41254EE9E}" destId="{B3370285-A742-48A4-97A6-CF7FFB69A51C}" srcOrd="0" destOrd="0" parTransId="{66735042-A616-42BA-89CB-6EAAA55E097A}" sibTransId="{4FD5E80A-C656-46AD-A793-1FFFC1848CA4}"/>
    <dgm:cxn modelId="{242B6F1E-E4BC-4848-A6AC-CAC479CA1971}" type="presOf" srcId="{6EE9491E-5DDE-471B-80F5-E92B683D6C73}" destId="{410E0C83-F739-4CDA-ACEA-440E1FC081C9}" srcOrd="0" destOrd="2" presId="urn:microsoft.com/office/officeart/2005/8/layout/list1"/>
    <dgm:cxn modelId="{E32E6210-28DF-4EAD-81BE-0B09F5927CEE}" srcId="{B3370285-A742-48A4-97A6-CF7FFB69A51C}" destId="{78275053-EB53-444A-B491-5362C81ED6C7}" srcOrd="1" destOrd="0" parTransId="{1A039E82-6283-41AE-9B49-A2C4399CCBB0}" sibTransId="{B6C643EC-2BC2-4E40-B836-907DB25021D3}"/>
    <dgm:cxn modelId="{D1767B7B-1EF0-48F7-9224-4042CE22D548}" type="presOf" srcId="{1FC3EA9D-60BF-4FB1-A1F4-88498BA5D40B}" destId="{410E0C83-F739-4CDA-ACEA-440E1FC081C9}" srcOrd="0" destOrd="3" presId="urn:microsoft.com/office/officeart/2005/8/layout/list1"/>
    <dgm:cxn modelId="{8F7946B6-2618-4686-869B-B5BFFFC244E3}" type="presParOf" srcId="{5B37F077-D944-43FF-AF61-540E5139F9C4}" destId="{DD60F75A-3431-4AA0-B3D9-5626EA937593}" srcOrd="0" destOrd="0" presId="urn:microsoft.com/office/officeart/2005/8/layout/list1"/>
    <dgm:cxn modelId="{786B0543-E08E-4CA9-AEAD-F789530FC942}" type="presParOf" srcId="{DD60F75A-3431-4AA0-B3D9-5626EA937593}" destId="{5001B97A-2981-4ADD-89A9-B9F08430CA90}" srcOrd="0" destOrd="0" presId="urn:microsoft.com/office/officeart/2005/8/layout/list1"/>
    <dgm:cxn modelId="{2ACD6C60-5416-43EB-BAFB-075119AC6377}" type="presParOf" srcId="{DD60F75A-3431-4AA0-B3D9-5626EA937593}" destId="{16C939BD-A8CC-4AB7-8EB7-26B247A12425}" srcOrd="1" destOrd="0" presId="urn:microsoft.com/office/officeart/2005/8/layout/list1"/>
    <dgm:cxn modelId="{3C775904-9E0D-4B7B-AAF9-4A915445F475}" type="presParOf" srcId="{5B37F077-D944-43FF-AF61-540E5139F9C4}" destId="{AB101589-B536-40AB-B401-034A8EA632A8}" srcOrd="1" destOrd="0" presId="urn:microsoft.com/office/officeart/2005/8/layout/list1"/>
    <dgm:cxn modelId="{4961265A-B411-4F8E-94E3-284E7B9F34CD}" type="presParOf" srcId="{5B37F077-D944-43FF-AF61-540E5139F9C4}" destId="{410E0C83-F739-4CDA-ACEA-440E1FC081C9}" srcOrd="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369EB52A-0305-44AE-B671-F0D41254EE9E}" type="doc">
      <dgm:prSet loTypeId="urn:microsoft.com/office/officeart/2005/8/layout/list1" loCatId="list" qsTypeId="urn:microsoft.com/office/officeart/2005/8/quickstyle/simple2" qsCatId="simple" csTypeId="urn:microsoft.com/office/officeart/2005/8/colors/accent1_2" csCatId="accent1" phldr="1"/>
      <dgm:spPr/>
      <dgm:t>
        <a:bodyPr/>
        <a:lstStyle/>
        <a:p>
          <a:endParaRPr lang="pl-PL"/>
        </a:p>
      </dgm:t>
    </dgm:pt>
    <dgm:pt modelId="{B3370285-A742-48A4-97A6-CF7FFB69A51C}">
      <dgm:prSet phldrT="[Tekst]" custT="1"/>
      <dgm:spPr>
        <a:solidFill>
          <a:schemeClr val="tx2">
            <a:lumMod val="50000"/>
          </a:schemeClr>
        </a:solidFill>
      </dgm:spPr>
      <dgm:t>
        <a:bodyPr/>
        <a:lstStyle/>
        <a:p>
          <a:pPr algn="ctr"/>
          <a:r>
            <a:rPr lang="pl-PL" sz="3600" dirty="0" smtClean="0"/>
            <a:t>Limit alokacji</a:t>
          </a:r>
          <a:endParaRPr lang="pl-PL" sz="3600" dirty="0"/>
        </a:p>
      </dgm:t>
    </dgm:pt>
    <dgm:pt modelId="{4FD5E80A-C656-46AD-A793-1FFFC1848CA4}" type="sibTrans" cxnId="{5C420063-5F14-40A6-8482-E9EC808E8BEC}">
      <dgm:prSet/>
      <dgm:spPr/>
      <dgm:t>
        <a:bodyPr/>
        <a:lstStyle/>
        <a:p>
          <a:endParaRPr lang="pl-PL"/>
        </a:p>
      </dgm:t>
    </dgm:pt>
    <dgm:pt modelId="{66735042-A616-42BA-89CB-6EAAA55E097A}" type="parTrans" cxnId="{5C420063-5F14-40A6-8482-E9EC808E8BEC}">
      <dgm:prSet/>
      <dgm:spPr/>
      <dgm:t>
        <a:bodyPr/>
        <a:lstStyle/>
        <a:p>
          <a:endParaRPr lang="pl-PL"/>
        </a:p>
      </dgm:t>
    </dgm:pt>
    <dgm:pt modelId="{B5413946-9DFF-405B-94E6-1BFBA25C922E}">
      <dgm:prSet phldrT="[Tekst]" custT="1"/>
      <dgm:spPr/>
      <dgm:t>
        <a:bodyPr/>
        <a:lstStyle/>
        <a:p>
          <a:pPr algn="l"/>
          <a:endParaRPr lang="pl-PL" sz="2200" dirty="0"/>
        </a:p>
      </dgm:t>
    </dgm:pt>
    <dgm:pt modelId="{88FF4CCF-7731-4BFF-AA14-808A56D20BD0}" type="sibTrans" cxnId="{45F33D6F-0BF8-4296-8D62-AA912EEE58F5}">
      <dgm:prSet/>
      <dgm:spPr/>
      <dgm:t>
        <a:bodyPr/>
        <a:lstStyle/>
        <a:p>
          <a:endParaRPr lang="pl-PL"/>
        </a:p>
      </dgm:t>
    </dgm:pt>
    <dgm:pt modelId="{E84745C2-C3EC-4096-9434-2894A651D09F}" type="parTrans" cxnId="{45F33D6F-0BF8-4296-8D62-AA912EEE58F5}">
      <dgm:prSet/>
      <dgm:spPr/>
      <dgm:t>
        <a:bodyPr/>
        <a:lstStyle/>
        <a:p>
          <a:endParaRPr lang="pl-PL"/>
        </a:p>
      </dgm:t>
    </dgm:pt>
    <dgm:pt modelId="{78275053-EB53-444A-B491-5362C81ED6C7}">
      <dgm:prSet custT="1"/>
      <dgm:spPr/>
      <dgm:t>
        <a:bodyPr/>
        <a:lstStyle/>
        <a:p>
          <a:pPr algn="just"/>
          <a:endParaRPr lang="pl-PL" sz="2200" dirty="0"/>
        </a:p>
      </dgm:t>
    </dgm:pt>
    <dgm:pt modelId="{1A039E82-6283-41AE-9B49-A2C4399CCBB0}" type="parTrans" cxnId="{E32E6210-28DF-4EAD-81BE-0B09F5927CEE}">
      <dgm:prSet/>
      <dgm:spPr/>
      <dgm:t>
        <a:bodyPr/>
        <a:lstStyle/>
        <a:p>
          <a:endParaRPr lang="pl-PL"/>
        </a:p>
      </dgm:t>
    </dgm:pt>
    <dgm:pt modelId="{B6C643EC-2BC2-4E40-B836-907DB25021D3}" type="sibTrans" cxnId="{E32E6210-28DF-4EAD-81BE-0B09F5927CEE}">
      <dgm:prSet/>
      <dgm:spPr/>
      <dgm:t>
        <a:bodyPr/>
        <a:lstStyle/>
        <a:p>
          <a:endParaRPr lang="pl-PL"/>
        </a:p>
      </dgm:t>
    </dgm:pt>
    <dgm:pt modelId="{6EE9491E-5DDE-471B-80F5-E92B683D6C73}">
      <dgm:prSet custT="1"/>
      <dgm:spPr/>
      <dgm:t>
        <a:bodyPr/>
        <a:lstStyle/>
        <a:p>
          <a:pPr algn="just"/>
          <a:r>
            <a:rPr lang="pl-PL" sz="2200" b="1" dirty="0" smtClean="0"/>
            <a:t>Następnie biorąc pod uwagę określoną w regulaminie konkursu kwotę alokacji (tj. 200% alokacji przewidzianej na nabór) nastąpi ocena wszystkich projektów, które przeszły do tego etapu oceny. Kryterium to spełnią te projekty, których łączna wartość wnioskowanej dotacji (uwzględniając kolejność projektów na liście) nie przekroczy 200% środków przewidzianych na konkurs, z zastrzeżeniem dwóch sytuacji:</a:t>
          </a:r>
          <a:endParaRPr lang="pl-PL" sz="2200" dirty="0"/>
        </a:p>
      </dgm:t>
    </dgm:pt>
    <dgm:pt modelId="{DC6F2780-DF31-4350-8C3E-28DDC7B861A8}" type="sibTrans" cxnId="{F90867FF-B582-4FD5-ABC4-2F06F272ED21}">
      <dgm:prSet/>
      <dgm:spPr/>
      <dgm:t>
        <a:bodyPr/>
        <a:lstStyle/>
        <a:p>
          <a:endParaRPr lang="pl-PL"/>
        </a:p>
      </dgm:t>
    </dgm:pt>
    <dgm:pt modelId="{E8CD3DE7-E12A-4A90-B46D-095DDB2D61EB}" type="parTrans" cxnId="{F90867FF-B582-4FD5-ABC4-2F06F272ED21}">
      <dgm:prSet/>
      <dgm:spPr/>
      <dgm:t>
        <a:bodyPr/>
        <a:lstStyle/>
        <a:p>
          <a:endParaRPr lang="pl-PL"/>
        </a:p>
      </dgm:t>
    </dgm:pt>
    <dgm:pt modelId="{97AC7B2B-E6D8-401C-A00A-64BD920D32C8}">
      <dgm:prSet custT="1"/>
      <dgm:spPr/>
      <dgm:t>
        <a:bodyPr/>
        <a:lstStyle/>
        <a:p>
          <a:pPr algn="l"/>
          <a:endParaRPr lang="pl-PL" sz="2200" dirty="0"/>
        </a:p>
      </dgm:t>
    </dgm:pt>
    <dgm:pt modelId="{17F37D04-58FB-46D4-8BFC-859832A60F32}" type="parTrans" cxnId="{BDD7A461-2633-4517-8735-A8EDB952E1F0}">
      <dgm:prSet/>
      <dgm:spPr/>
      <dgm:t>
        <a:bodyPr/>
        <a:lstStyle/>
        <a:p>
          <a:endParaRPr lang="pl-PL"/>
        </a:p>
      </dgm:t>
    </dgm:pt>
    <dgm:pt modelId="{A2AE6225-7820-49CA-B9A6-9119F392B49F}" type="sibTrans" cxnId="{BDD7A461-2633-4517-8735-A8EDB952E1F0}">
      <dgm:prSet/>
      <dgm:spPr/>
      <dgm:t>
        <a:bodyPr/>
        <a:lstStyle/>
        <a:p>
          <a:endParaRPr lang="pl-PL"/>
        </a:p>
      </dgm:t>
    </dgm:pt>
    <dgm:pt modelId="{3A0C9B74-B980-43C2-962F-3FFFAF948BF0}">
      <dgm:prSet custT="1"/>
      <dgm:spPr/>
      <dgm:t>
        <a:bodyPr/>
        <a:lstStyle/>
        <a:p>
          <a:pPr algn="l"/>
          <a:endParaRPr lang="pl-PL" sz="2200" dirty="0"/>
        </a:p>
      </dgm:t>
    </dgm:pt>
    <dgm:pt modelId="{87D789ED-66AE-46EF-B186-36BD34B4D957}" type="parTrans" cxnId="{34211B3B-F514-4978-BCB5-74E538990DB3}">
      <dgm:prSet/>
      <dgm:spPr/>
      <dgm:t>
        <a:bodyPr/>
        <a:lstStyle/>
        <a:p>
          <a:endParaRPr lang="pl-PL"/>
        </a:p>
      </dgm:t>
    </dgm:pt>
    <dgm:pt modelId="{9DDCD9D7-1682-4E42-AA58-3AE70C383713}" type="sibTrans" cxnId="{34211B3B-F514-4978-BCB5-74E538990DB3}">
      <dgm:prSet/>
      <dgm:spPr/>
      <dgm:t>
        <a:bodyPr/>
        <a:lstStyle/>
        <a:p>
          <a:endParaRPr lang="pl-PL"/>
        </a:p>
      </dgm:t>
    </dgm:pt>
    <dgm:pt modelId="{5B37F077-D944-43FF-AF61-540E5139F9C4}" type="pres">
      <dgm:prSet presAssocID="{369EB52A-0305-44AE-B671-F0D41254EE9E}" presName="linear" presStyleCnt="0">
        <dgm:presLayoutVars>
          <dgm:dir/>
          <dgm:animLvl val="lvl"/>
          <dgm:resizeHandles val="exact"/>
        </dgm:presLayoutVars>
      </dgm:prSet>
      <dgm:spPr/>
      <dgm:t>
        <a:bodyPr/>
        <a:lstStyle/>
        <a:p>
          <a:endParaRPr lang="pl-PL"/>
        </a:p>
      </dgm:t>
    </dgm:pt>
    <dgm:pt modelId="{DD60F75A-3431-4AA0-B3D9-5626EA937593}" type="pres">
      <dgm:prSet presAssocID="{B3370285-A742-48A4-97A6-CF7FFB69A51C}" presName="parentLin" presStyleCnt="0"/>
      <dgm:spPr/>
    </dgm:pt>
    <dgm:pt modelId="{5001B97A-2981-4ADD-89A9-B9F08430CA90}" type="pres">
      <dgm:prSet presAssocID="{B3370285-A742-48A4-97A6-CF7FFB69A51C}" presName="parentLeftMargin" presStyleLbl="node1" presStyleIdx="0" presStyleCnt="1"/>
      <dgm:spPr/>
      <dgm:t>
        <a:bodyPr/>
        <a:lstStyle/>
        <a:p>
          <a:endParaRPr lang="pl-PL"/>
        </a:p>
      </dgm:t>
    </dgm:pt>
    <dgm:pt modelId="{16C939BD-A8CC-4AB7-8EB7-26B247A12425}" type="pres">
      <dgm:prSet presAssocID="{B3370285-A742-48A4-97A6-CF7FFB69A51C}" presName="parentText" presStyleLbl="node1" presStyleIdx="0" presStyleCnt="1" custScaleX="109000" custScaleY="149663" custLinFactX="2019" custLinFactNeighborX="100000" custLinFactNeighborY="38687">
        <dgm:presLayoutVars>
          <dgm:chMax val="0"/>
          <dgm:bulletEnabled val="1"/>
        </dgm:presLayoutVars>
      </dgm:prSet>
      <dgm:spPr/>
      <dgm:t>
        <a:bodyPr/>
        <a:lstStyle/>
        <a:p>
          <a:endParaRPr lang="pl-PL"/>
        </a:p>
      </dgm:t>
    </dgm:pt>
    <dgm:pt modelId="{AB101589-B536-40AB-B401-034A8EA632A8}" type="pres">
      <dgm:prSet presAssocID="{B3370285-A742-48A4-97A6-CF7FFB69A51C}" presName="negativeSpace" presStyleCnt="0"/>
      <dgm:spPr/>
    </dgm:pt>
    <dgm:pt modelId="{410E0C83-F739-4CDA-ACEA-440E1FC081C9}" type="pres">
      <dgm:prSet presAssocID="{B3370285-A742-48A4-97A6-CF7FFB69A51C}" presName="childText" presStyleLbl="conFgAcc1" presStyleIdx="0" presStyleCnt="1" custScaleY="123171" custLinFactNeighborY="-36079">
        <dgm:presLayoutVars>
          <dgm:bulletEnabled val="1"/>
        </dgm:presLayoutVars>
      </dgm:prSet>
      <dgm:spPr/>
      <dgm:t>
        <a:bodyPr/>
        <a:lstStyle/>
        <a:p>
          <a:endParaRPr lang="pl-PL"/>
        </a:p>
      </dgm:t>
    </dgm:pt>
  </dgm:ptLst>
  <dgm:cxnLst>
    <dgm:cxn modelId="{5932A79B-EA76-4C3E-93D9-75EF55922BD6}" type="presOf" srcId="{369EB52A-0305-44AE-B671-F0D41254EE9E}" destId="{5B37F077-D944-43FF-AF61-540E5139F9C4}" srcOrd="0" destOrd="0" presId="urn:microsoft.com/office/officeart/2005/8/layout/list1"/>
    <dgm:cxn modelId="{A81FF39B-6E5C-40CB-BC23-A9542904E198}" type="presOf" srcId="{B3370285-A742-48A4-97A6-CF7FFB69A51C}" destId="{16C939BD-A8CC-4AB7-8EB7-26B247A12425}" srcOrd="1" destOrd="0" presId="urn:microsoft.com/office/officeart/2005/8/layout/list1"/>
    <dgm:cxn modelId="{DD613C30-DCE1-4698-8858-CC513900E691}" type="presOf" srcId="{78275053-EB53-444A-B491-5362C81ED6C7}" destId="{410E0C83-F739-4CDA-ACEA-440E1FC081C9}" srcOrd="0" destOrd="1" presId="urn:microsoft.com/office/officeart/2005/8/layout/list1"/>
    <dgm:cxn modelId="{45F33D6F-0BF8-4296-8D62-AA912EEE58F5}" srcId="{B3370285-A742-48A4-97A6-CF7FFB69A51C}" destId="{B5413946-9DFF-405B-94E6-1BFBA25C922E}" srcOrd="0" destOrd="0" parTransId="{E84745C2-C3EC-4096-9434-2894A651D09F}" sibTransId="{88FF4CCF-7731-4BFF-AA14-808A56D20BD0}"/>
    <dgm:cxn modelId="{88E7B42C-239D-4B30-AF98-BE3288E9294E}" type="presOf" srcId="{B5413946-9DFF-405B-94E6-1BFBA25C922E}" destId="{410E0C83-F739-4CDA-ACEA-440E1FC081C9}" srcOrd="0" destOrd="0" presId="urn:microsoft.com/office/officeart/2005/8/layout/list1"/>
    <dgm:cxn modelId="{F90867FF-B582-4FD5-ABC4-2F06F272ED21}" srcId="{B3370285-A742-48A4-97A6-CF7FFB69A51C}" destId="{6EE9491E-5DDE-471B-80F5-E92B683D6C73}" srcOrd="2" destOrd="0" parTransId="{E8CD3DE7-E12A-4A90-B46D-095DDB2D61EB}" sibTransId="{DC6F2780-DF31-4350-8C3E-28DDC7B861A8}"/>
    <dgm:cxn modelId="{0309D201-0034-4BA3-81E9-EBC6CBC6CD3D}" type="presOf" srcId="{B3370285-A742-48A4-97A6-CF7FFB69A51C}" destId="{5001B97A-2981-4ADD-89A9-B9F08430CA90}" srcOrd="0" destOrd="0" presId="urn:microsoft.com/office/officeart/2005/8/layout/list1"/>
    <dgm:cxn modelId="{34211B3B-F514-4978-BCB5-74E538990DB3}" srcId="{B3370285-A742-48A4-97A6-CF7FFB69A51C}" destId="{3A0C9B74-B980-43C2-962F-3FFFAF948BF0}" srcOrd="4" destOrd="0" parTransId="{87D789ED-66AE-46EF-B186-36BD34B4D957}" sibTransId="{9DDCD9D7-1682-4E42-AA58-3AE70C383713}"/>
    <dgm:cxn modelId="{BDD7A461-2633-4517-8735-A8EDB952E1F0}" srcId="{B3370285-A742-48A4-97A6-CF7FFB69A51C}" destId="{97AC7B2B-E6D8-401C-A00A-64BD920D32C8}" srcOrd="3" destOrd="0" parTransId="{17F37D04-58FB-46D4-8BFC-859832A60F32}" sibTransId="{A2AE6225-7820-49CA-B9A6-9119F392B49F}"/>
    <dgm:cxn modelId="{5C420063-5F14-40A6-8482-E9EC808E8BEC}" srcId="{369EB52A-0305-44AE-B671-F0D41254EE9E}" destId="{B3370285-A742-48A4-97A6-CF7FFB69A51C}" srcOrd="0" destOrd="0" parTransId="{66735042-A616-42BA-89CB-6EAAA55E097A}" sibTransId="{4FD5E80A-C656-46AD-A793-1FFFC1848CA4}"/>
    <dgm:cxn modelId="{11E7F597-2AC1-4282-BC7C-30A07F4575A2}" type="presOf" srcId="{3A0C9B74-B980-43C2-962F-3FFFAF948BF0}" destId="{410E0C83-F739-4CDA-ACEA-440E1FC081C9}" srcOrd="0" destOrd="4" presId="urn:microsoft.com/office/officeart/2005/8/layout/list1"/>
    <dgm:cxn modelId="{E32E6210-28DF-4EAD-81BE-0B09F5927CEE}" srcId="{B3370285-A742-48A4-97A6-CF7FFB69A51C}" destId="{78275053-EB53-444A-B491-5362C81ED6C7}" srcOrd="1" destOrd="0" parTransId="{1A039E82-6283-41AE-9B49-A2C4399CCBB0}" sibTransId="{B6C643EC-2BC2-4E40-B836-907DB25021D3}"/>
    <dgm:cxn modelId="{E95184EB-22DE-4E64-BA9F-FC1A0A1BD15B}" type="presOf" srcId="{97AC7B2B-E6D8-401C-A00A-64BD920D32C8}" destId="{410E0C83-F739-4CDA-ACEA-440E1FC081C9}" srcOrd="0" destOrd="3" presId="urn:microsoft.com/office/officeart/2005/8/layout/list1"/>
    <dgm:cxn modelId="{032F4458-C74A-48CC-9249-9086C989D77F}" type="presOf" srcId="{6EE9491E-5DDE-471B-80F5-E92B683D6C73}" destId="{410E0C83-F739-4CDA-ACEA-440E1FC081C9}" srcOrd="0" destOrd="2" presId="urn:microsoft.com/office/officeart/2005/8/layout/list1"/>
    <dgm:cxn modelId="{CD44AEEB-744E-4236-BDE4-6187A8E228B1}" type="presParOf" srcId="{5B37F077-D944-43FF-AF61-540E5139F9C4}" destId="{DD60F75A-3431-4AA0-B3D9-5626EA937593}" srcOrd="0" destOrd="0" presId="urn:microsoft.com/office/officeart/2005/8/layout/list1"/>
    <dgm:cxn modelId="{564FF437-060B-4D70-952A-846BDB5477B2}" type="presParOf" srcId="{DD60F75A-3431-4AA0-B3D9-5626EA937593}" destId="{5001B97A-2981-4ADD-89A9-B9F08430CA90}" srcOrd="0" destOrd="0" presId="urn:microsoft.com/office/officeart/2005/8/layout/list1"/>
    <dgm:cxn modelId="{B5CD5E50-B431-4BB3-BA71-CC75D95CF6C0}" type="presParOf" srcId="{DD60F75A-3431-4AA0-B3D9-5626EA937593}" destId="{16C939BD-A8CC-4AB7-8EB7-26B247A12425}" srcOrd="1" destOrd="0" presId="urn:microsoft.com/office/officeart/2005/8/layout/list1"/>
    <dgm:cxn modelId="{3526A148-B02D-47CD-AFD8-23342565C9D1}" type="presParOf" srcId="{5B37F077-D944-43FF-AF61-540E5139F9C4}" destId="{AB101589-B536-40AB-B401-034A8EA632A8}" srcOrd="1" destOrd="0" presId="urn:microsoft.com/office/officeart/2005/8/layout/list1"/>
    <dgm:cxn modelId="{44117A37-C95D-44FB-B2A0-D22B2D19306D}" type="presParOf" srcId="{5B37F077-D944-43FF-AF61-540E5139F9C4}" destId="{410E0C83-F739-4CDA-ACEA-440E1FC081C9}" srcOrd="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369EB52A-0305-44AE-B671-F0D41254EE9E}" type="doc">
      <dgm:prSet loTypeId="urn:microsoft.com/office/officeart/2005/8/layout/list1" loCatId="list" qsTypeId="urn:microsoft.com/office/officeart/2005/8/quickstyle/simple2" qsCatId="simple" csTypeId="urn:microsoft.com/office/officeart/2005/8/colors/accent1_2" csCatId="accent1" phldr="1"/>
      <dgm:spPr/>
      <dgm:t>
        <a:bodyPr/>
        <a:lstStyle/>
        <a:p>
          <a:endParaRPr lang="pl-PL"/>
        </a:p>
      </dgm:t>
    </dgm:pt>
    <dgm:pt modelId="{B3370285-A742-48A4-97A6-CF7FFB69A51C}">
      <dgm:prSet phldrT="[Tekst]" custT="1"/>
      <dgm:spPr>
        <a:solidFill>
          <a:schemeClr val="tx2">
            <a:lumMod val="50000"/>
          </a:schemeClr>
        </a:solidFill>
      </dgm:spPr>
      <dgm:t>
        <a:bodyPr/>
        <a:lstStyle/>
        <a:p>
          <a:pPr algn="ctr"/>
          <a:r>
            <a:rPr lang="pl-PL" sz="3600" dirty="0" smtClean="0"/>
            <a:t>Limit alokacji</a:t>
          </a:r>
          <a:endParaRPr lang="pl-PL" sz="3600" dirty="0"/>
        </a:p>
      </dgm:t>
    </dgm:pt>
    <dgm:pt modelId="{4FD5E80A-C656-46AD-A793-1FFFC1848CA4}" type="sibTrans" cxnId="{5C420063-5F14-40A6-8482-E9EC808E8BEC}">
      <dgm:prSet/>
      <dgm:spPr/>
      <dgm:t>
        <a:bodyPr/>
        <a:lstStyle/>
        <a:p>
          <a:endParaRPr lang="pl-PL"/>
        </a:p>
      </dgm:t>
    </dgm:pt>
    <dgm:pt modelId="{66735042-A616-42BA-89CB-6EAAA55E097A}" type="parTrans" cxnId="{5C420063-5F14-40A6-8482-E9EC808E8BEC}">
      <dgm:prSet/>
      <dgm:spPr/>
      <dgm:t>
        <a:bodyPr/>
        <a:lstStyle/>
        <a:p>
          <a:endParaRPr lang="pl-PL"/>
        </a:p>
      </dgm:t>
    </dgm:pt>
    <dgm:pt modelId="{B5413946-9DFF-405B-94E6-1BFBA25C922E}">
      <dgm:prSet phldrT="[Tekst]" custT="1"/>
      <dgm:spPr/>
      <dgm:t>
        <a:bodyPr/>
        <a:lstStyle/>
        <a:p>
          <a:pPr algn="l"/>
          <a:endParaRPr lang="pl-PL" sz="2200" dirty="0"/>
        </a:p>
      </dgm:t>
    </dgm:pt>
    <dgm:pt modelId="{88FF4CCF-7731-4BFF-AA14-808A56D20BD0}" type="sibTrans" cxnId="{45F33D6F-0BF8-4296-8D62-AA912EEE58F5}">
      <dgm:prSet/>
      <dgm:spPr/>
      <dgm:t>
        <a:bodyPr/>
        <a:lstStyle/>
        <a:p>
          <a:endParaRPr lang="pl-PL"/>
        </a:p>
      </dgm:t>
    </dgm:pt>
    <dgm:pt modelId="{E84745C2-C3EC-4096-9434-2894A651D09F}" type="parTrans" cxnId="{45F33D6F-0BF8-4296-8D62-AA912EEE58F5}">
      <dgm:prSet/>
      <dgm:spPr/>
      <dgm:t>
        <a:bodyPr/>
        <a:lstStyle/>
        <a:p>
          <a:endParaRPr lang="pl-PL"/>
        </a:p>
      </dgm:t>
    </dgm:pt>
    <dgm:pt modelId="{3A0C9B74-B980-43C2-962F-3FFFAF948BF0}">
      <dgm:prSet custT="1"/>
      <dgm:spPr/>
      <dgm:t>
        <a:bodyPr/>
        <a:lstStyle/>
        <a:p>
          <a:pPr algn="l"/>
          <a:endParaRPr lang="pl-PL" sz="2200" dirty="0"/>
        </a:p>
      </dgm:t>
    </dgm:pt>
    <dgm:pt modelId="{87D789ED-66AE-46EF-B186-36BD34B4D957}" type="parTrans" cxnId="{34211B3B-F514-4978-BCB5-74E538990DB3}">
      <dgm:prSet/>
      <dgm:spPr/>
      <dgm:t>
        <a:bodyPr/>
        <a:lstStyle/>
        <a:p>
          <a:endParaRPr lang="pl-PL"/>
        </a:p>
      </dgm:t>
    </dgm:pt>
    <dgm:pt modelId="{9DDCD9D7-1682-4E42-AA58-3AE70C383713}" type="sibTrans" cxnId="{34211B3B-F514-4978-BCB5-74E538990DB3}">
      <dgm:prSet/>
      <dgm:spPr/>
      <dgm:t>
        <a:bodyPr/>
        <a:lstStyle/>
        <a:p>
          <a:endParaRPr lang="pl-PL"/>
        </a:p>
      </dgm:t>
    </dgm:pt>
    <dgm:pt modelId="{78275053-EB53-444A-B491-5362C81ED6C7}">
      <dgm:prSet custT="1"/>
      <dgm:spPr/>
      <dgm:t>
        <a:bodyPr/>
        <a:lstStyle/>
        <a:p>
          <a:pPr algn="l"/>
          <a:endParaRPr lang="pl-PL" sz="2200" dirty="0"/>
        </a:p>
      </dgm:t>
    </dgm:pt>
    <dgm:pt modelId="{B6C643EC-2BC2-4E40-B836-907DB25021D3}" type="sibTrans" cxnId="{E32E6210-28DF-4EAD-81BE-0B09F5927CEE}">
      <dgm:prSet/>
      <dgm:spPr/>
      <dgm:t>
        <a:bodyPr/>
        <a:lstStyle/>
        <a:p>
          <a:endParaRPr lang="pl-PL"/>
        </a:p>
      </dgm:t>
    </dgm:pt>
    <dgm:pt modelId="{1A039E82-6283-41AE-9B49-A2C4399CCBB0}" type="parTrans" cxnId="{E32E6210-28DF-4EAD-81BE-0B09F5927CEE}">
      <dgm:prSet/>
      <dgm:spPr/>
      <dgm:t>
        <a:bodyPr/>
        <a:lstStyle/>
        <a:p>
          <a:endParaRPr lang="pl-PL"/>
        </a:p>
      </dgm:t>
    </dgm:pt>
    <dgm:pt modelId="{6EE9491E-5DDE-471B-80F5-E92B683D6C73}">
      <dgm:prSet custT="1"/>
      <dgm:spPr/>
      <dgm:t>
        <a:bodyPr/>
        <a:lstStyle/>
        <a:p>
          <a:pPr algn="just"/>
          <a:r>
            <a:rPr lang="pl-PL" sz="2200" b="1" dirty="0" smtClean="0"/>
            <a:t>gdy pomimo zastosowania kryteriów różnicujących ostatni projekt na liście mieszczący się w 200 % dostępnej alokacji przeznaczonej na nabór ma równorzędną pozycję z innym/ innymi projektami na liście , które wykraczają poza 200 % dostępnej alokacji na nabór, kryterium spełniają wszystkie ww. projekty znajdujące się na równorzędnej pozycji w liście projektów i tym samym alokacja 200 % jest przekraczana. </a:t>
          </a:r>
          <a:endParaRPr lang="pl-PL" sz="2200" dirty="0"/>
        </a:p>
      </dgm:t>
    </dgm:pt>
    <dgm:pt modelId="{DC6F2780-DF31-4350-8C3E-28DDC7B861A8}" type="sibTrans" cxnId="{F90867FF-B582-4FD5-ABC4-2F06F272ED21}">
      <dgm:prSet/>
      <dgm:spPr/>
      <dgm:t>
        <a:bodyPr/>
        <a:lstStyle/>
        <a:p>
          <a:endParaRPr lang="pl-PL"/>
        </a:p>
      </dgm:t>
    </dgm:pt>
    <dgm:pt modelId="{E8CD3DE7-E12A-4A90-B46D-095DDB2D61EB}" type="parTrans" cxnId="{F90867FF-B582-4FD5-ABC4-2F06F272ED21}">
      <dgm:prSet/>
      <dgm:spPr/>
      <dgm:t>
        <a:bodyPr/>
        <a:lstStyle/>
        <a:p>
          <a:endParaRPr lang="pl-PL"/>
        </a:p>
      </dgm:t>
    </dgm:pt>
    <dgm:pt modelId="{5B37F077-D944-43FF-AF61-540E5139F9C4}" type="pres">
      <dgm:prSet presAssocID="{369EB52A-0305-44AE-B671-F0D41254EE9E}" presName="linear" presStyleCnt="0">
        <dgm:presLayoutVars>
          <dgm:dir/>
          <dgm:animLvl val="lvl"/>
          <dgm:resizeHandles val="exact"/>
        </dgm:presLayoutVars>
      </dgm:prSet>
      <dgm:spPr/>
      <dgm:t>
        <a:bodyPr/>
        <a:lstStyle/>
        <a:p>
          <a:endParaRPr lang="pl-PL"/>
        </a:p>
      </dgm:t>
    </dgm:pt>
    <dgm:pt modelId="{DD60F75A-3431-4AA0-B3D9-5626EA937593}" type="pres">
      <dgm:prSet presAssocID="{B3370285-A742-48A4-97A6-CF7FFB69A51C}" presName="parentLin" presStyleCnt="0"/>
      <dgm:spPr/>
    </dgm:pt>
    <dgm:pt modelId="{5001B97A-2981-4ADD-89A9-B9F08430CA90}" type="pres">
      <dgm:prSet presAssocID="{B3370285-A742-48A4-97A6-CF7FFB69A51C}" presName="parentLeftMargin" presStyleLbl="node1" presStyleIdx="0" presStyleCnt="1"/>
      <dgm:spPr/>
      <dgm:t>
        <a:bodyPr/>
        <a:lstStyle/>
        <a:p>
          <a:endParaRPr lang="pl-PL"/>
        </a:p>
      </dgm:t>
    </dgm:pt>
    <dgm:pt modelId="{16C939BD-A8CC-4AB7-8EB7-26B247A12425}" type="pres">
      <dgm:prSet presAssocID="{B3370285-A742-48A4-97A6-CF7FFB69A51C}" presName="parentText" presStyleLbl="node1" presStyleIdx="0" presStyleCnt="1" custScaleX="109000" custScaleY="149663" custLinFactX="2019" custLinFactNeighborX="100000" custLinFactNeighborY="38687">
        <dgm:presLayoutVars>
          <dgm:chMax val="0"/>
          <dgm:bulletEnabled val="1"/>
        </dgm:presLayoutVars>
      </dgm:prSet>
      <dgm:spPr/>
      <dgm:t>
        <a:bodyPr/>
        <a:lstStyle/>
        <a:p>
          <a:endParaRPr lang="pl-PL"/>
        </a:p>
      </dgm:t>
    </dgm:pt>
    <dgm:pt modelId="{AB101589-B536-40AB-B401-034A8EA632A8}" type="pres">
      <dgm:prSet presAssocID="{B3370285-A742-48A4-97A6-CF7FFB69A51C}" presName="negativeSpace" presStyleCnt="0"/>
      <dgm:spPr/>
    </dgm:pt>
    <dgm:pt modelId="{410E0C83-F739-4CDA-ACEA-440E1FC081C9}" type="pres">
      <dgm:prSet presAssocID="{B3370285-A742-48A4-97A6-CF7FFB69A51C}" presName="childText" presStyleLbl="conFgAcc1" presStyleIdx="0" presStyleCnt="1" custScaleY="123171" custLinFactNeighborY="-36079">
        <dgm:presLayoutVars>
          <dgm:bulletEnabled val="1"/>
        </dgm:presLayoutVars>
      </dgm:prSet>
      <dgm:spPr/>
      <dgm:t>
        <a:bodyPr/>
        <a:lstStyle/>
        <a:p>
          <a:endParaRPr lang="pl-PL"/>
        </a:p>
      </dgm:t>
    </dgm:pt>
  </dgm:ptLst>
  <dgm:cxnLst>
    <dgm:cxn modelId="{5DD2D18E-624D-433B-905B-EB020D0AB459}" type="presOf" srcId="{B3370285-A742-48A4-97A6-CF7FFB69A51C}" destId="{5001B97A-2981-4ADD-89A9-B9F08430CA90}" srcOrd="0" destOrd="0" presId="urn:microsoft.com/office/officeart/2005/8/layout/list1"/>
    <dgm:cxn modelId="{0B76672B-35DE-44D0-A2EA-3B088A89C253}" type="presOf" srcId="{B3370285-A742-48A4-97A6-CF7FFB69A51C}" destId="{16C939BD-A8CC-4AB7-8EB7-26B247A12425}" srcOrd="1" destOrd="0" presId="urn:microsoft.com/office/officeart/2005/8/layout/list1"/>
    <dgm:cxn modelId="{877D4B95-3065-44FB-BF45-5FE242FCA7A6}" type="presOf" srcId="{3A0C9B74-B980-43C2-962F-3FFFAF948BF0}" destId="{410E0C83-F739-4CDA-ACEA-440E1FC081C9}" srcOrd="0" destOrd="3" presId="urn:microsoft.com/office/officeart/2005/8/layout/list1"/>
    <dgm:cxn modelId="{AFA9533D-95A6-4569-8DEF-518B1BBB821B}" type="presOf" srcId="{B5413946-9DFF-405B-94E6-1BFBA25C922E}" destId="{410E0C83-F739-4CDA-ACEA-440E1FC081C9}" srcOrd="0" destOrd="0" presId="urn:microsoft.com/office/officeart/2005/8/layout/list1"/>
    <dgm:cxn modelId="{426F0B55-C1B2-4CD9-9D08-25B6D12BEB6F}" type="presOf" srcId="{369EB52A-0305-44AE-B671-F0D41254EE9E}" destId="{5B37F077-D944-43FF-AF61-540E5139F9C4}" srcOrd="0" destOrd="0" presId="urn:microsoft.com/office/officeart/2005/8/layout/list1"/>
    <dgm:cxn modelId="{45F33D6F-0BF8-4296-8D62-AA912EEE58F5}" srcId="{B3370285-A742-48A4-97A6-CF7FFB69A51C}" destId="{B5413946-9DFF-405B-94E6-1BFBA25C922E}" srcOrd="0" destOrd="0" parTransId="{E84745C2-C3EC-4096-9434-2894A651D09F}" sibTransId="{88FF4CCF-7731-4BFF-AA14-808A56D20BD0}"/>
    <dgm:cxn modelId="{F90867FF-B582-4FD5-ABC4-2F06F272ED21}" srcId="{B3370285-A742-48A4-97A6-CF7FFB69A51C}" destId="{6EE9491E-5DDE-471B-80F5-E92B683D6C73}" srcOrd="2" destOrd="0" parTransId="{E8CD3DE7-E12A-4A90-B46D-095DDB2D61EB}" sibTransId="{DC6F2780-DF31-4350-8C3E-28DDC7B861A8}"/>
    <dgm:cxn modelId="{34211B3B-F514-4978-BCB5-74E538990DB3}" srcId="{B3370285-A742-48A4-97A6-CF7FFB69A51C}" destId="{3A0C9B74-B980-43C2-962F-3FFFAF948BF0}" srcOrd="3" destOrd="0" parTransId="{87D789ED-66AE-46EF-B186-36BD34B4D957}" sibTransId="{9DDCD9D7-1682-4E42-AA58-3AE70C383713}"/>
    <dgm:cxn modelId="{B27DA482-7305-4E17-91A8-B8B9A1D8FA2A}" type="presOf" srcId="{6EE9491E-5DDE-471B-80F5-E92B683D6C73}" destId="{410E0C83-F739-4CDA-ACEA-440E1FC081C9}" srcOrd="0" destOrd="2" presId="urn:microsoft.com/office/officeart/2005/8/layout/list1"/>
    <dgm:cxn modelId="{5C420063-5F14-40A6-8482-E9EC808E8BEC}" srcId="{369EB52A-0305-44AE-B671-F0D41254EE9E}" destId="{B3370285-A742-48A4-97A6-CF7FFB69A51C}" srcOrd="0" destOrd="0" parTransId="{66735042-A616-42BA-89CB-6EAAA55E097A}" sibTransId="{4FD5E80A-C656-46AD-A793-1FFFC1848CA4}"/>
    <dgm:cxn modelId="{61694974-2AA1-4215-802B-9F54266D2C2F}" type="presOf" srcId="{78275053-EB53-444A-B491-5362C81ED6C7}" destId="{410E0C83-F739-4CDA-ACEA-440E1FC081C9}" srcOrd="0" destOrd="1" presId="urn:microsoft.com/office/officeart/2005/8/layout/list1"/>
    <dgm:cxn modelId="{E32E6210-28DF-4EAD-81BE-0B09F5927CEE}" srcId="{B3370285-A742-48A4-97A6-CF7FFB69A51C}" destId="{78275053-EB53-444A-B491-5362C81ED6C7}" srcOrd="1" destOrd="0" parTransId="{1A039E82-6283-41AE-9B49-A2C4399CCBB0}" sibTransId="{B6C643EC-2BC2-4E40-B836-907DB25021D3}"/>
    <dgm:cxn modelId="{C61B72A9-FE89-487D-96B8-C250484C405E}" type="presParOf" srcId="{5B37F077-D944-43FF-AF61-540E5139F9C4}" destId="{DD60F75A-3431-4AA0-B3D9-5626EA937593}" srcOrd="0" destOrd="0" presId="urn:microsoft.com/office/officeart/2005/8/layout/list1"/>
    <dgm:cxn modelId="{3C9EB0C0-60CE-443C-A0E9-480C83B86EAF}" type="presParOf" srcId="{DD60F75A-3431-4AA0-B3D9-5626EA937593}" destId="{5001B97A-2981-4ADD-89A9-B9F08430CA90}" srcOrd="0" destOrd="0" presId="urn:microsoft.com/office/officeart/2005/8/layout/list1"/>
    <dgm:cxn modelId="{79210ECD-32F4-4BDD-950F-12F13CC18691}" type="presParOf" srcId="{DD60F75A-3431-4AA0-B3D9-5626EA937593}" destId="{16C939BD-A8CC-4AB7-8EB7-26B247A12425}" srcOrd="1" destOrd="0" presId="urn:microsoft.com/office/officeart/2005/8/layout/list1"/>
    <dgm:cxn modelId="{7E5B9A4D-A62D-464B-9A3B-6B57A287209D}" type="presParOf" srcId="{5B37F077-D944-43FF-AF61-540E5139F9C4}" destId="{AB101589-B536-40AB-B401-034A8EA632A8}" srcOrd="1" destOrd="0" presId="urn:microsoft.com/office/officeart/2005/8/layout/list1"/>
    <dgm:cxn modelId="{04BCDB21-F167-4727-A3F8-F4C2BFE937E8}" type="presParOf" srcId="{5B37F077-D944-43FF-AF61-540E5139F9C4}" destId="{410E0C83-F739-4CDA-ACEA-440E1FC081C9}" srcOrd="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C5409EB-2CCF-42F2-9A8F-446629E52C7C}">
      <dsp:nvSpPr>
        <dsp:cNvPr id="0" name=""/>
        <dsp:cNvSpPr/>
      </dsp:nvSpPr>
      <dsp:spPr>
        <a:xfrm>
          <a:off x="0" y="547893"/>
          <a:ext cx="8686800" cy="1195425"/>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74192" tIns="687324" rIns="674192" bIns="170688" numCol="1" spcCol="1270" anchor="t" anchorCtr="0">
          <a:noAutofit/>
        </a:bodyPr>
        <a:lstStyle/>
        <a:p>
          <a:pPr marL="228600" lvl="1" indent="-228600" algn="l" defTabSz="1066800">
            <a:lnSpc>
              <a:spcPct val="90000"/>
            </a:lnSpc>
            <a:spcBef>
              <a:spcPct val="0"/>
            </a:spcBef>
            <a:spcAft>
              <a:spcPct val="15000"/>
            </a:spcAft>
            <a:buChar char="••"/>
          </a:pPr>
          <a:r>
            <a:rPr lang="pl-PL" sz="2400" kern="1200" dirty="0" smtClean="0"/>
            <a:t>Weryfikacja czy projekt wpisuje się w Strategię ZIT AJ</a:t>
          </a:r>
          <a:endParaRPr lang="pl-PL" sz="2400" kern="1200" dirty="0"/>
        </a:p>
      </dsp:txBody>
      <dsp:txXfrm>
        <a:off x="0" y="547893"/>
        <a:ext cx="8686800" cy="1195425"/>
      </dsp:txXfrm>
    </dsp:sp>
    <dsp:sp modelId="{68456774-487D-4596-B5AA-E3E5F65F425D}">
      <dsp:nvSpPr>
        <dsp:cNvPr id="0" name=""/>
        <dsp:cNvSpPr/>
      </dsp:nvSpPr>
      <dsp:spPr>
        <a:xfrm>
          <a:off x="434340" y="60813"/>
          <a:ext cx="6080760" cy="974160"/>
        </a:xfrm>
        <a:prstGeom prst="roundRect">
          <a:avLst/>
        </a:prstGeom>
        <a:solidFill>
          <a:schemeClr val="tx2">
            <a:lumMod val="5000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29838" tIns="0" rIns="229838" bIns="0" numCol="1" spcCol="1270" anchor="ctr" anchorCtr="0">
          <a:noAutofit/>
        </a:bodyPr>
        <a:lstStyle/>
        <a:p>
          <a:pPr lvl="0" algn="l" defTabSz="1466850">
            <a:lnSpc>
              <a:spcPct val="90000"/>
            </a:lnSpc>
            <a:spcBef>
              <a:spcPct val="0"/>
            </a:spcBef>
            <a:spcAft>
              <a:spcPct val="35000"/>
            </a:spcAft>
          </a:pPr>
          <a:r>
            <a:rPr lang="pl-PL" sz="3300" b="1" kern="1200" dirty="0" smtClean="0"/>
            <a:t>Definicja kryterium </a:t>
          </a:r>
          <a:endParaRPr lang="pl-PL" sz="3300" kern="1200" dirty="0"/>
        </a:p>
      </dsp:txBody>
      <dsp:txXfrm>
        <a:off x="481895" y="108368"/>
        <a:ext cx="5985650" cy="879050"/>
      </dsp:txXfrm>
    </dsp:sp>
    <dsp:sp modelId="{0532035D-FDC7-44C7-9CC8-609CC32D390E}">
      <dsp:nvSpPr>
        <dsp:cNvPr id="0" name=""/>
        <dsp:cNvSpPr/>
      </dsp:nvSpPr>
      <dsp:spPr>
        <a:xfrm>
          <a:off x="0" y="2408598"/>
          <a:ext cx="8686800" cy="1923075"/>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74192" tIns="687324" rIns="674192" bIns="170688" numCol="1" spcCol="1270" anchor="t" anchorCtr="0">
          <a:noAutofit/>
        </a:bodyPr>
        <a:lstStyle/>
        <a:p>
          <a:pPr marL="228600" lvl="1" indent="-228600" algn="l" defTabSz="1066800">
            <a:lnSpc>
              <a:spcPct val="90000"/>
            </a:lnSpc>
            <a:spcBef>
              <a:spcPct val="0"/>
            </a:spcBef>
            <a:spcAft>
              <a:spcPct val="15000"/>
            </a:spcAft>
            <a:buChar char="••"/>
          </a:pPr>
          <a:r>
            <a:rPr lang="pl-PL" sz="2400" kern="1200" dirty="0" smtClean="0"/>
            <a:t>TAK/NIE</a:t>
          </a:r>
          <a:endParaRPr lang="pl-PL" sz="2400" kern="1200" dirty="0"/>
        </a:p>
        <a:p>
          <a:pPr marL="228600" lvl="1" indent="-228600" algn="l" defTabSz="1066800">
            <a:lnSpc>
              <a:spcPct val="90000"/>
            </a:lnSpc>
            <a:spcBef>
              <a:spcPct val="0"/>
            </a:spcBef>
            <a:spcAft>
              <a:spcPct val="15000"/>
            </a:spcAft>
            <a:buChar char="••"/>
          </a:pPr>
          <a:r>
            <a:rPr lang="pl-PL" sz="2400" kern="1200" dirty="0" smtClean="0"/>
            <a:t>Kryterium obligatoryjne (kluczowe) – niespełnienie oznacza odrzucenie wniosku</a:t>
          </a:r>
          <a:endParaRPr lang="pl-PL" sz="2400" kern="1200" dirty="0"/>
        </a:p>
      </dsp:txBody>
      <dsp:txXfrm>
        <a:off x="0" y="2408598"/>
        <a:ext cx="8686800" cy="1923075"/>
      </dsp:txXfrm>
    </dsp:sp>
    <dsp:sp modelId="{653E8C6F-9477-4E4A-B3C1-C0CA6ED51ACB}">
      <dsp:nvSpPr>
        <dsp:cNvPr id="0" name=""/>
        <dsp:cNvSpPr/>
      </dsp:nvSpPr>
      <dsp:spPr>
        <a:xfrm>
          <a:off x="434340" y="1921519"/>
          <a:ext cx="6080760" cy="974160"/>
        </a:xfrm>
        <a:prstGeom prst="roundRect">
          <a:avLst/>
        </a:prstGeom>
        <a:solidFill>
          <a:schemeClr val="tx2">
            <a:lumMod val="5000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29838" tIns="0" rIns="229838" bIns="0" numCol="1" spcCol="1270" anchor="ctr" anchorCtr="0">
          <a:noAutofit/>
        </a:bodyPr>
        <a:lstStyle/>
        <a:p>
          <a:pPr lvl="0" algn="l" defTabSz="1066800">
            <a:lnSpc>
              <a:spcPct val="90000"/>
            </a:lnSpc>
            <a:spcBef>
              <a:spcPct val="0"/>
            </a:spcBef>
            <a:spcAft>
              <a:spcPct val="35000"/>
            </a:spcAft>
          </a:pPr>
          <a:r>
            <a:rPr lang="pl-PL" sz="2400" b="1" kern="1200" dirty="0" smtClean="0"/>
            <a:t>Opis znaczenia kryterium </a:t>
          </a:r>
          <a:endParaRPr lang="pl-PL" sz="2400" kern="1200" dirty="0"/>
        </a:p>
      </dsp:txBody>
      <dsp:txXfrm>
        <a:off x="481895" y="1969074"/>
        <a:ext cx="5985650" cy="879050"/>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10E0C83-F739-4CDA-ACEA-440E1FC081C9}">
      <dsp:nvSpPr>
        <dsp:cNvPr id="0" name=""/>
        <dsp:cNvSpPr/>
      </dsp:nvSpPr>
      <dsp:spPr>
        <a:xfrm>
          <a:off x="0" y="516224"/>
          <a:ext cx="9144000" cy="5012813"/>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09676" tIns="395732" rIns="709676" bIns="156464" numCol="1" spcCol="1270" anchor="t" anchorCtr="0">
          <a:noAutofit/>
        </a:bodyPr>
        <a:lstStyle/>
        <a:p>
          <a:pPr marL="228600" lvl="1" indent="-228600" algn="l" defTabSz="977900">
            <a:lnSpc>
              <a:spcPct val="90000"/>
            </a:lnSpc>
            <a:spcBef>
              <a:spcPct val="0"/>
            </a:spcBef>
            <a:spcAft>
              <a:spcPct val="15000"/>
            </a:spcAft>
            <a:buChar char="••"/>
          </a:pPr>
          <a:endParaRPr lang="pl-PL" sz="2200" kern="1200" dirty="0"/>
        </a:p>
        <a:p>
          <a:pPr marL="228600" lvl="1" indent="-228600" algn="l" defTabSz="977900">
            <a:lnSpc>
              <a:spcPct val="90000"/>
            </a:lnSpc>
            <a:spcBef>
              <a:spcPct val="0"/>
            </a:spcBef>
            <a:spcAft>
              <a:spcPct val="15000"/>
            </a:spcAft>
            <a:buChar char="••"/>
          </a:pPr>
          <a:endParaRPr lang="pl-PL" sz="2200" kern="1200" dirty="0"/>
        </a:p>
        <a:p>
          <a:pPr marL="228600" lvl="1" indent="-228600" algn="l" defTabSz="977900">
            <a:lnSpc>
              <a:spcPct val="90000"/>
            </a:lnSpc>
            <a:spcBef>
              <a:spcPct val="0"/>
            </a:spcBef>
            <a:spcAft>
              <a:spcPct val="15000"/>
            </a:spcAft>
            <a:buChar char="••"/>
          </a:pPr>
          <a:r>
            <a:rPr lang="pl-PL" sz="2200" b="1" kern="1200" dirty="0" smtClean="0"/>
            <a:t>gdy w danym naborze pierwszy lub dwa pierwsze projekty przekraczają 200 % dostępnej alokacji na nabór, ww. alokacja jest przekraczana i kryterium spełniają automatycznie 3 pierwsze projektu na liście, przy czym jeśli pomimo zastosowania kryteriów różnicujących trzeci projekt na liście ma równorzędną pozycję z innym/ innymi projektami na liście projektów, wówczas kryterium spełniają również pozostałe projekty znajdujące się na pozycji 3 listy, bez względu na ich liczbę.</a:t>
          </a:r>
          <a:endParaRPr lang="pl-PL" sz="2200" kern="1200" dirty="0"/>
        </a:p>
      </dsp:txBody>
      <dsp:txXfrm>
        <a:off x="0" y="516224"/>
        <a:ext cx="9144000" cy="5012813"/>
      </dsp:txXfrm>
    </dsp:sp>
    <dsp:sp modelId="{16C939BD-A8CC-4AB7-8EB7-26B247A12425}">
      <dsp:nvSpPr>
        <dsp:cNvPr id="0" name=""/>
        <dsp:cNvSpPr/>
      </dsp:nvSpPr>
      <dsp:spPr>
        <a:xfrm>
          <a:off x="1043632" y="275402"/>
          <a:ext cx="6976872" cy="839429"/>
        </a:xfrm>
        <a:prstGeom prst="roundRect">
          <a:avLst/>
        </a:prstGeom>
        <a:solidFill>
          <a:schemeClr val="tx2">
            <a:lumMod val="5000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41935" tIns="0" rIns="241935" bIns="0" numCol="1" spcCol="1270" anchor="ctr" anchorCtr="0">
          <a:noAutofit/>
        </a:bodyPr>
        <a:lstStyle/>
        <a:p>
          <a:pPr lvl="0" algn="ctr" defTabSz="1600200">
            <a:lnSpc>
              <a:spcPct val="90000"/>
            </a:lnSpc>
            <a:spcBef>
              <a:spcPct val="0"/>
            </a:spcBef>
            <a:spcAft>
              <a:spcPct val="35000"/>
            </a:spcAft>
          </a:pPr>
          <a:r>
            <a:rPr lang="pl-PL" sz="3600" kern="1200" dirty="0" smtClean="0"/>
            <a:t>Limit alokacji</a:t>
          </a:r>
          <a:endParaRPr lang="pl-PL" sz="3600" kern="1200" dirty="0"/>
        </a:p>
      </dsp:txBody>
      <dsp:txXfrm>
        <a:off x="1084610" y="316380"/>
        <a:ext cx="6894916" cy="757473"/>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10E0C83-F739-4CDA-ACEA-440E1FC081C9}">
      <dsp:nvSpPr>
        <dsp:cNvPr id="0" name=""/>
        <dsp:cNvSpPr/>
      </dsp:nvSpPr>
      <dsp:spPr>
        <a:xfrm>
          <a:off x="0" y="1080124"/>
          <a:ext cx="9144000" cy="4449522"/>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09676" tIns="1353820" rIns="709676" bIns="199136" numCol="1" spcCol="1270" anchor="t" anchorCtr="0">
          <a:noAutofit/>
        </a:bodyPr>
        <a:lstStyle/>
        <a:p>
          <a:pPr marL="285750" lvl="1" indent="-285750" algn="l" defTabSz="1244600">
            <a:lnSpc>
              <a:spcPct val="90000"/>
            </a:lnSpc>
            <a:spcBef>
              <a:spcPct val="0"/>
            </a:spcBef>
            <a:spcAft>
              <a:spcPct val="15000"/>
            </a:spcAft>
            <a:buChar char="••"/>
          </a:pPr>
          <a:r>
            <a:rPr lang="pl-PL" sz="2800" kern="1200" dirty="0" smtClean="0"/>
            <a:t>Za spełnianie kryteriów zgodności ze strategią ZIT AJ Wnioskodawca może otrzymać maksymalnie    </a:t>
          </a:r>
          <a:r>
            <a:rPr lang="pl-PL" sz="2800" b="1" kern="1200" dirty="0" smtClean="0"/>
            <a:t>45 </a:t>
          </a:r>
          <a:r>
            <a:rPr lang="pl-PL" sz="2800" b="1" kern="1200" dirty="0" smtClean="0"/>
            <a:t>punkty</a:t>
          </a:r>
          <a:endParaRPr lang="pl-PL" sz="2800" b="1" kern="1200" dirty="0"/>
        </a:p>
      </dsp:txBody>
      <dsp:txXfrm>
        <a:off x="0" y="1080124"/>
        <a:ext cx="9144000" cy="4449522"/>
      </dsp:txXfrm>
    </dsp:sp>
    <dsp:sp modelId="{16C939BD-A8CC-4AB7-8EB7-26B247A12425}">
      <dsp:nvSpPr>
        <dsp:cNvPr id="0" name=""/>
        <dsp:cNvSpPr/>
      </dsp:nvSpPr>
      <dsp:spPr>
        <a:xfrm>
          <a:off x="457200" y="122086"/>
          <a:ext cx="6976872" cy="1954336"/>
        </a:xfrm>
        <a:prstGeom prst="roundRect">
          <a:avLst/>
        </a:prstGeom>
        <a:solidFill>
          <a:schemeClr val="tx2">
            <a:lumMod val="5000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41935" tIns="0" rIns="241935" bIns="0" numCol="1" spcCol="1270" anchor="ctr" anchorCtr="0">
          <a:noAutofit/>
        </a:bodyPr>
        <a:lstStyle/>
        <a:p>
          <a:pPr lvl="0" algn="l" defTabSz="1600200">
            <a:lnSpc>
              <a:spcPct val="90000"/>
            </a:lnSpc>
            <a:spcBef>
              <a:spcPct val="0"/>
            </a:spcBef>
            <a:spcAft>
              <a:spcPct val="35000"/>
            </a:spcAft>
          </a:pPr>
          <a:r>
            <a:rPr lang="pl-PL" sz="3600" kern="1200" dirty="0" smtClean="0"/>
            <a:t>Waga oceny w zakresie zgodności ze Strategią ZIT AJ</a:t>
          </a:r>
          <a:endParaRPr lang="pl-PL" sz="3600" kern="1200" dirty="0"/>
        </a:p>
      </dsp:txBody>
      <dsp:txXfrm>
        <a:off x="552603" y="217489"/>
        <a:ext cx="6786066" cy="176353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E68C8B4-653B-41CD-8867-6D4B76C4AEDF}">
      <dsp:nvSpPr>
        <dsp:cNvPr id="0" name=""/>
        <dsp:cNvSpPr/>
      </dsp:nvSpPr>
      <dsp:spPr>
        <a:xfrm>
          <a:off x="0" y="479849"/>
          <a:ext cx="8686800" cy="18711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74192" tIns="458216" rIns="674192" bIns="156464" numCol="1" spcCol="1270" anchor="t" anchorCtr="0">
          <a:noAutofit/>
        </a:bodyPr>
        <a:lstStyle/>
        <a:p>
          <a:pPr marL="228600" lvl="1" indent="-228600" algn="l" defTabSz="977900">
            <a:lnSpc>
              <a:spcPct val="90000"/>
            </a:lnSpc>
            <a:spcBef>
              <a:spcPct val="0"/>
            </a:spcBef>
            <a:spcAft>
              <a:spcPct val="15000"/>
            </a:spcAft>
            <a:buChar char="••"/>
          </a:pPr>
          <a:r>
            <a:rPr lang="pl-PL" sz="2200" kern="1200" dirty="0" smtClean="0"/>
            <a:t>W ramach kryterium będzie sprawdzane czy wybrane wskaźniki produktu i rezultatu odzwierciedlają zakres rzeczowy projektu, a założone do osiągnięcia wartości są realne do osiągnięcia (nie zostały sztucznie zawyżone lub zaniżone)</a:t>
          </a:r>
          <a:endParaRPr lang="pl-PL" sz="2200" kern="1200" dirty="0"/>
        </a:p>
      </dsp:txBody>
      <dsp:txXfrm>
        <a:off x="0" y="479849"/>
        <a:ext cx="8686800" cy="1871100"/>
      </dsp:txXfrm>
    </dsp:sp>
    <dsp:sp modelId="{A6EDCFBE-EC3C-4383-9D19-EDF7E94187B5}">
      <dsp:nvSpPr>
        <dsp:cNvPr id="0" name=""/>
        <dsp:cNvSpPr/>
      </dsp:nvSpPr>
      <dsp:spPr>
        <a:xfrm>
          <a:off x="434340" y="155129"/>
          <a:ext cx="6080760" cy="649440"/>
        </a:xfrm>
        <a:prstGeom prst="roundRect">
          <a:avLst/>
        </a:prstGeom>
        <a:solidFill>
          <a:schemeClr val="tx2">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9838" tIns="0" rIns="229838" bIns="0" numCol="1" spcCol="1270" anchor="ctr" anchorCtr="0">
          <a:noAutofit/>
        </a:bodyPr>
        <a:lstStyle/>
        <a:p>
          <a:pPr lvl="0" algn="l" defTabSz="977900">
            <a:lnSpc>
              <a:spcPct val="90000"/>
            </a:lnSpc>
            <a:spcBef>
              <a:spcPct val="0"/>
            </a:spcBef>
            <a:spcAft>
              <a:spcPct val="35000"/>
            </a:spcAft>
          </a:pPr>
          <a:r>
            <a:rPr lang="pl-PL" sz="2200" b="1" kern="1200" dirty="0" smtClean="0"/>
            <a:t>Definicja kryterium </a:t>
          </a:r>
          <a:endParaRPr lang="pl-PL" sz="2200" kern="1200" dirty="0"/>
        </a:p>
      </dsp:txBody>
      <dsp:txXfrm>
        <a:off x="466043" y="186832"/>
        <a:ext cx="6017354" cy="586034"/>
      </dsp:txXfrm>
    </dsp:sp>
    <dsp:sp modelId="{F191104C-2BDE-4FBA-96AE-E978FA566A32}">
      <dsp:nvSpPr>
        <dsp:cNvPr id="0" name=""/>
        <dsp:cNvSpPr/>
      </dsp:nvSpPr>
      <dsp:spPr>
        <a:xfrm>
          <a:off x="0" y="2794469"/>
          <a:ext cx="8686800" cy="15939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74192" tIns="458216" rIns="674192" bIns="156464" numCol="1" spcCol="1270" anchor="t" anchorCtr="0">
          <a:noAutofit/>
        </a:bodyPr>
        <a:lstStyle/>
        <a:p>
          <a:pPr marL="228600" lvl="1" indent="-228600" algn="l" defTabSz="977900">
            <a:lnSpc>
              <a:spcPct val="90000"/>
            </a:lnSpc>
            <a:spcBef>
              <a:spcPct val="0"/>
            </a:spcBef>
            <a:spcAft>
              <a:spcPct val="15000"/>
            </a:spcAft>
            <a:buChar char="••"/>
          </a:pPr>
          <a:r>
            <a:rPr lang="pl-PL" sz="2200" kern="1200" dirty="0" smtClean="0"/>
            <a:t>TAK/NIE/NIE DOTYCZY</a:t>
          </a:r>
          <a:endParaRPr lang="pl-PL" sz="2200" kern="1200" dirty="0"/>
        </a:p>
        <a:p>
          <a:pPr marL="228600" lvl="1" indent="-228600" algn="l" defTabSz="977900">
            <a:lnSpc>
              <a:spcPct val="90000"/>
            </a:lnSpc>
            <a:spcBef>
              <a:spcPct val="0"/>
            </a:spcBef>
            <a:spcAft>
              <a:spcPct val="15000"/>
            </a:spcAft>
            <a:buChar char="••"/>
          </a:pPr>
          <a:r>
            <a:rPr lang="pl-PL" sz="2200" kern="1200" dirty="0" smtClean="0"/>
            <a:t>Kryterium obligatoryjne (kluczowe) – niespełnienie oznacza odrzucenie wniosku </a:t>
          </a:r>
          <a:endParaRPr lang="pl-PL" sz="2200" kern="1200" dirty="0"/>
        </a:p>
      </dsp:txBody>
      <dsp:txXfrm>
        <a:off x="0" y="2794469"/>
        <a:ext cx="8686800" cy="1593900"/>
      </dsp:txXfrm>
    </dsp:sp>
    <dsp:sp modelId="{FCD44274-ECF4-45BF-990A-74DB8DFD38D5}">
      <dsp:nvSpPr>
        <dsp:cNvPr id="0" name=""/>
        <dsp:cNvSpPr/>
      </dsp:nvSpPr>
      <dsp:spPr>
        <a:xfrm>
          <a:off x="434340" y="2469749"/>
          <a:ext cx="6080760" cy="649440"/>
        </a:xfrm>
        <a:prstGeom prst="roundRect">
          <a:avLst/>
        </a:prstGeom>
        <a:solidFill>
          <a:schemeClr val="tx2">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9838" tIns="0" rIns="229838" bIns="0" numCol="1" spcCol="1270" anchor="ctr" anchorCtr="0">
          <a:noAutofit/>
        </a:bodyPr>
        <a:lstStyle/>
        <a:p>
          <a:pPr lvl="0" algn="l" defTabSz="977900">
            <a:lnSpc>
              <a:spcPct val="90000"/>
            </a:lnSpc>
            <a:spcBef>
              <a:spcPct val="0"/>
            </a:spcBef>
            <a:spcAft>
              <a:spcPct val="35000"/>
            </a:spcAft>
          </a:pPr>
          <a:r>
            <a:rPr lang="pl-PL" sz="2200" b="1" kern="1200" dirty="0" smtClean="0"/>
            <a:t>Opis znaczenia kryterium </a:t>
          </a:r>
          <a:endParaRPr lang="pl-PL" sz="2200" kern="1200" dirty="0"/>
        </a:p>
      </dsp:txBody>
      <dsp:txXfrm>
        <a:off x="466043" y="2501452"/>
        <a:ext cx="6017354" cy="58603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E68C8B4-653B-41CD-8867-6D4B76C4AEDF}">
      <dsp:nvSpPr>
        <dsp:cNvPr id="0" name=""/>
        <dsp:cNvSpPr/>
      </dsp:nvSpPr>
      <dsp:spPr>
        <a:xfrm>
          <a:off x="0" y="374635"/>
          <a:ext cx="9144000" cy="20412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09676" tIns="374904" rIns="709676" bIns="128016" numCol="1" spcCol="1270" anchor="t" anchorCtr="0">
          <a:noAutofit/>
        </a:bodyPr>
        <a:lstStyle/>
        <a:p>
          <a:pPr marL="171450" lvl="1" indent="-171450" algn="l" defTabSz="800100">
            <a:lnSpc>
              <a:spcPct val="90000"/>
            </a:lnSpc>
            <a:spcBef>
              <a:spcPct val="0"/>
            </a:spcBef>
            <a:spcAft>
              <a:spcPct val="15000"/>
            </a:spcAft>
            <a:buChar char="••"/>
          </a:pPr>
          <a:r>
            <a:rPr lang="pl-PL" sz="1800" kern="1200" dirty="0" smtClean="0"/>
            <a:t>Weryfikowany będzie faktyczny wpływ przedsięwzięcia na minimalizację negatywnych zjawisk  opisanych w  Strategii ZIT AJ oraz faktyczny wpływ projektu na realizację zamierzeń strategicznych ZIT AJ. Sprawdzana  będzie zbieżność zapisów dokumentacji aplikacyjnej z zapisami Strategii ZIT AJ. Ocena w tym aspekcie będzie opisowa i będzie zawierała szczegółowe  uzasadnienie dla przyznanej liczby punktów.</a:t>
          </a:r>
          <a:endParaRPr lang="pl-PL" sz="1800" kern="1200" dirty="0"/>
        </a:p>
      </dsp:txBody>
      <dsp:txXfrm>
        <a:off x="0" y="374635"/>
        <a:ext cx="9144000" cy="2041200"/>
      </dsp:txXfrm>
    </dsp:sp>
    <dsp:sp modelId="{A6EDCFBE-EC3C-4383-9D19-EDF7E94187B5}">
      <dsp:nvSpPr>
        <dsp:cNvPr id="0" name=""/>
        <dsp:cNvSpPr/>
      </dsp:nvSpPr>
      <dsp:spPr>
        <a:xfrm>
          <a:off x="457200" y="108955"/>
          <a:ext cx="6400800" cy="531360"/>
        </a:xfrm>
        <a:prstGeom prst="roundRect">
          <a:avLst/>
        </a:prstGeom>
        <a:solidFill>
          <a:schemeClr val="tx2">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935" tIns="0" rIns="241935" bIns="0" numCol="1" spcCol="1270" anchor="ctr" anchorCtr="0">
          <a:noAutofit/>
        </a:bodyPr>
        <a:lstStyle/>
        <a:p>
          <a:pPr lvl="0" algn="l" defTabSz="800100">
            <a:lnSpc>
              <a:spcPct val="90000"/>
            </a:lnSpc>
            <a:spcBef>
              <a:spcPct val="0"/>
            </a:spcBef>
            <a:spcAft>
              <a:spcPct val="35000"/>
            </a:spcAft>
          </a:pPr>
          <a:r>
            <a:rPr lang="pl-PL" sz="1800" b="1" kern="1200" dirty="0" smtClean="0"/>
            <a:t>Definicja kryterium </a:t>
          </a:r>
          <a:endParaRPr lang="pl-PL" sz="1800" kern="1200" dirty="0"/>
        </a:p>
      </dsp:txBody>
      <dsp:txXfrm>
        <a:off x="483139" y="134894"/>
        <a:ext cx="6348922" cy="479482"/>
      </dsp:txXfrm>
    </dsp:sp>
    <dsp:sp modelId="{F191104C-2BDE-4FBA-96AE-E978FA566A32}">
      <dsp:nvSpPr>
        <dsp:cNvPr id="0" name=""/>
        <dsp:cNvSpPr/>
      </dsp:nvSpPr>
      <dsp:spPr>
        <a:xfrm>
          <a:off x="0" y="2808312"/>
          <a:ext cx="9144000" cy="13608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09676" tIns="374904" rIns="709676" bIns="128016" numCol="1" spcCol="1270" anchor="t" anchorCtr="0">
          <a:noAutofit/>
        </a:bodyPr>
        <a:lstStyle/>
        <a:p>
          <a:pPr marL="171450" lvl="1" indent="-171450" algn="l" defTabSz="800100">
            <a:lnSpc>
              <a:spcPct val="90000"/>
            </a:lnSpc>
            <a:spcBef>
              <a:spcPct val="0"/>
            </a:spcBef>
            <a:spcAft>
              <a:spcPct val="15000"/>
            </a:spcAft>
            <a:buChar char="••"/>
          </a:pPr>
          <a:r>
            <a:rPr lang="pl-PL" sz="1800" kern="1200" dirty="0" smtClean="0"/>
            <a:t>Kryterium punktowe</a:t>
          </a:r>
          <a:endParaRPr lang="pl-PL" sz="1800" kern="1200" dirty="0"/>
        </a:p>
        <a:p>
          <a:pPr marL="171450" lvl="1" indent="-171450" algn="l" defTabSz="800100">
            <a:lnSpc>
              <a:spcPct val="90000"/>
            </a:lnSpc>
            <a:spcBef>
              <a:spcPct val="0"/>
            </a:spcBef>
            <a:spcAft>
              <a:spcPct val="15000"/>
            </a:spcAft>
            <a:buChar char="••"/>
          </a:pPr>
          <a:r>
            <a:rPr lang="pl-PL" sz="1800" kern="1200" dirty="0" smtClean="0"/>
            <a:t>skala punktowa od 0 do </a:t>
          </a:r>
          <a:r>
            <a:rPr lang="pl-PL" sz="1800" kern="1200" dirty="0" smtClean="0"/>
            <a:t>22,5 pkt</a:t>
          </a:r>
          <a:endParaRPr lang="pl-PL" sz="1800" kern="1200" dirty="0"/>
        </a:p>
        <a:p>
          <a:pPr marL="171450" lvl="1" indent="-171450" algn="l" defTabSz="800100">
            <a:lnSpc>
              <a:spcPct val="90000"/>
            </a:lnSpc>
            <a:spcBef>
              <a:spcPct val="0"/>
            </a:spcBef>
            <a:spcAft>
              <a:spcPct val="15000"/>
            </a:spcAft>
            <a:buChar char="••"/>
          </a:pPr>
          <a:endParaRPr lang="pl-PL" sz="1800" kern="1200" dirty="0"/>
        </a:p>
      </dsp:txBody>
      <dsp:txXfrm>
        <a:off x="0" y="2808312"/>
        <a:ext cx="9144000" cy="1360800"/>
      </dsp:txXfrm>
    </dsp:sp>
    <dsp:sp modelId="{FCD44274-ECF4-45BF-990A-74DB8DFD38D5}">
      <dsp:nvSpPr>
        <dsp:cNvPr id="0" name=""/>
        <dsp:cNvSpPr/>
      </dsp:nvSpPr>
      <dsp:spPr>
        <a:xfrm>
          <a:off x="457200" y="2513035"/>
          <a:ext cx="6400800" cy="531360"/>
        </a:xfrm>
        <a:prstGeom prst="roundRect">
          <a:avLst/>
        </a:prstGeom>
        <a:solidFill>
          <a:schemeClr val="tx2">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935" tIns="0" rIns="241935" bIns="0" numCol="1" spcCol="1270" anchor="ctr" anchorCtr="0">
          <a:noAutofit/>
        </a:bodyPr>
        <a:lstStyle/>
        <a:p>
          <a:pPr lvl="0" algn="l" defTabSz="800100">
            <a:lnSpc>
              <a:spcPct val="90000"/>
            </a:lnSpc>
            <a:spcBef>
              <a:spcPct val="0"/>
            </a:spcBef>
            <a:spcAft>
              <a:spcPct val="35000"/>
            </a:spcAft>
          </a:pPr>
          <a:r>
            <a:rPr lang="pl-PL" sz="1800" b="1" kern="1200" dirty="0" smtClean="0"/>
            <a:t>Opis znaczenia kryterium </a:t>
          </a:r>
          <a:endParaRPr lang="pl-PL" sz="1800" kern="1200" dirty="0"/>
        </a:p>
      </dsp:txBody>
      <dsp:txXfrm>
        <a:off x="483139" y="2538974"/>
        <a:ext cx="6348922" cy="47948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E68C8B4-653B-41CD-8867-6D4B76C4AEDF}">
      <dsp:nvSpPr>
        <dsp:cNvPr id="0" name=""/>
        <dsp:cNvSpPr/>
      </dsp:nvSpPr>
      <dsp:spPr>
        <a:xfrm>
          <a:off x="0" y="350540"/>
          <a:ext cx="9144000" cy="20412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09676" tIns="374904" rIns="709676" bIns="128016" numCol="1" spcCol="1270" anchor="t" anchorCtr="0">
          <a:noAutofit/>
        </a:bodyPr>
        <a:lstStyle/>
        <a:p>
          <a:pPr marL="171450" lvl="1" indent="-171450" algn="l" defTabSz="800100">
            <a:lnSpc>
              <a:spcPct val="90000"/>
            </a:lnSpc>
            <a:spcBef>
              <a:spcPct val="0"/>
            </a:spcBef>
            <a:spcAft>
              <a:spcPct val="15000"/>
            </a:spcAft>
            <a:buChar char="••"/>
          </a:pPr>
          <a:r>
            <a:rPr lang="pl-PL" sz="1800" kern="1200" dirty="0" smtClean="0"/>
            <a:t>Weryfikowany będzie poziom wpływu wskaźników zawartych w projekcie na realizację wartości docelowych wskaźników Strategii ZIT AJ wynikających z Porozumienia (wskaźników Ram Wykonania i pozostałych z RPO).  Regulamin konkursu określa, jakie wskaźniki będą brane pod uwagę przy tym kryterium, a także potwierdza wagę poszczególnych wskaźników oraz progi wartości wskaźnika niezbędne dla przyznania punktów. </a:t>
          </a:r>
          <a:endParaRPr lang="pl-PL" sz="1800" kern="1200" dirty="0"/>
        </a:p>
      </dsp:txBody>
      <dsp:txXfrm>
        <a:off x="0" y="350540"/>
        <a:ext cx="9144000" cy="2041200"/>
      </dsp:txXfrm>
    </dsp:sp>
    <dsp:sp modelId="{A6EDCFBE-EC3C-4383-9D19-EDF7E94187B5}">
      <dsp:nvSpPr>
        <dsp:cNvPr id="0" name=""/>
        <dsp:cNvSpPr/>
      </dsp:nvSpPr>
      <dsp:spPr>
        <a:xfrm>
          <a:off x="457200" y="84860"/>
          <a:ext cx="6400800" cy="531360"/>
        </a:xfrm>
        <a:prstGeom prst="roundRect">
          <a:avLst/>
        </a:prstGeom>
        <a:solidFill>
          <a:schemeClr val="tx2">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935" tIns="0" rIns="241935" bIns="0" numCol="1" spcCol="1270" anchor="ctr" anchorCtr="0">
          <a:noAutofit/>
        </a:bodyPr>
        <a:lstStyle/>
        <a:p>
          <a:pPr lvl="0" algn="l" defTabSz="800100">
            <a:lnSpc>
              <a:spcPct val="90000"/>
            </a:lnSpc>
            <a:spcBef>
              <a:spcPct val="0"/>
            </a:spcBef>
            <a:spcAft>
              <a:spcPct val="35000"/>
            </a:spcAft>
          </a:pPr>
          <a:r>
            <a:rPr lang="pl-PL" sz="1800" b="1" kern="1200" dirty="0" smtClean="0"/>
            <a:t>Definicja kryterium </a:t>
          </a:r>
          <a:endParaRPr lang="pl-PL" sz="1800" kern="1200" dirty="0"/>
        </a:p>
      </dsp:txBody>
      <dsp:txXfrm>
        <a:off x="483139" y="110799"/>
        <a:ext cx="6348922" cy="479482"/>
      </dsp:txXfrm>
    </dsp:sp>
    <dsp:sp modelId="{F191104C-2BDE-4FBA-96AE-E978FA566A32}">
      <dsp:nvSpPr>
        <dsp:cNvPr id="0" name=""/>
        <dsp:cNvSpPr/>
      </dsp:nvSpPr>
      <dsp:spPr>
        <a:xfrm>
          <a:off x="0" y="2754621"/>
          <a:ext cx="9144000" cy="104895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09676" tIns="374904" rIns="709676" bIns="128016" numCol="1" spcCol="1270" anchor="t" anchorCtr="0">
          <a:noAutofit/>
        </a:bodyPr>
        <a:lstStyle/>
        <a:p>
          <a:pPr marL="171450" lvl="1" indent="-171450" algn="l" defTabSz="800100">
            <a:lnSpc>
              <a:spcPct val="90000"/>
            </a:lnSpc>
            <a:spcBef>
              <a:spcPct val="0"/>
            </a:spcBef>
            <a:spcAft>
              <a:spcPct val="15000"/>
            </a:spcAft>
            <a:buChar char="••"/>
          </a:pPr>
          <a:r>
            <a:rPr lang="pl-PL" sz="1800" kern="1200" dirty="0" smtClean="0"/>
            <a:t>Kryterium punktowe</a:t>
          </a:r>
          <a:endParaRPr lang="pl-PL" sz="1800" kern="1200" dirty="0"/>
        </a:p>
        <a:p>
          <a:pPr marL="171450" lvl="1" indent="-171450" algn="l" defTabSz="800100">
            <a:lnSpc>
              <a:spcPct val="90000"/>
            </a:lnSpc>
            <a:spcBef>
              <a:spcPct val="0"/>
            </a:spcBef>
            <a:spcAft>
              <a:spcPct val="15000"/>
            </a:spcAft>
            <a:buChar char="••"/>
          </a:pPr>
          <a:r>
            <a:rPr lang="pl-PL" sz="1800" kern="1200" dirty="0" smtClean="0"/>
            <a:t>skala punktowa od 0 do </a:t>
          </a:r>
          <a:r>
            <a:rPr lang="pl-PL" sz="1800" kern="1200" dirty="0" smtClean="0"/>
            <a:t>18 pkt</a:t>
          </a:r>
          <a:endParaRPr lang="pl-PL" sz="1800" kern="1200" dirty="0"/>
        </a:p>
      </dsp:txBody>
      <dsp:txXfrm>
        <a:off x="0" y="2754621"/>
        <a:ext cx="9144000" cy="1048950"/>
      </dsp:txXfrm>
    </dsp:sp>
    <dsp:sp modelId="{FCD44274-ECF4-45BF-990A-74DB8DFD38D5}">
      <dsp:nvSpPr>
        <dsp:cNvPr id="0" name=""/>
        <dsp:cNvSpPr/>
      </dsp:nvSpPr>
      <dsp:spPr>
        <a:xfrm>
          <a:off x="457200" y="2488940"/>
          <a:ext cx="6400800" cy="531360"/>
        </a:xfrm>
        <a:prstGeom prst="roundRect">
          <a:avLst/>
        </a:prstGeom>
        <a:solidFill>
          <a:schemeClr val="tx2">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935" tIns="0" rIns="241935" bIns="0" numCol="1" spcCol="1270" anchor="ctr" anchorCtr="0">
          <a:noAutofit/>
        </a:bodyPr>
        <a:lstStyle/>
        <a:p>
          <a:pPr lvl="0" algn="l" defTabSz="800100">
            <a:lnSpc>
              <a:spcPct val="90000"/>
            </a:lnSpc>
            <a:spcBef>
              <a:spcPct val="0"/>
            </a:spcBef>
            <a:spcAft>
              <a:spcPct val="35000"/>
            </a:spcAft>
          </a:pPr>
          <a:r>
            <a:rPr lang="pl-PL" sz="1800" b="1" kern="1200" dirty="0" smtClean="0"/>
            <a:t>Opis znaczenia kryterium </a:t>
          </a:r>
          <a:endParaRPr lang="pl-PL" sz="1800" kern="1200" dirty="0"/>
        </a:p>
      </dsp:txBody>
      <dsp:txXfrm>
        <a:off x="483139" y="2514879"/>
        <a:ext cx="6348922" cy="47948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6213A6D-5AD7-47E1-B637-0BB3A3B64CD3}">
      <dsp:nvSpPr>
        <dsp:cNvPr id="0" name=""/>
        <dsp:cNvSpPr/>
      </dsp:nvSpPr>
      <dsp:spPr>
        <a:xfrm>
          <a:off x="0" y="824879"/>
          <a:ext cx="8435280" cy="3275873"/>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54671" tIns="164458" rIns="654671" bIns="142240" numCol="1" spcCol="1270" anchor="t" anchorCtr="0">
          <a:noAutofit/>
        </a:bodyPr>
        <a:lstStyle/>
        <a:p>
          <a:pPr marL="228600" lvl="1" indent="-228600" algn="l" defTabSz="889000">
            <a:lnSpc>
              <a:spcPct val="90000"/>
            </a:lnSpc>
            <a:spcBef>
              <a:spcPct val="0"/>
            </a:spcBef>
            <a:spcAft>
              <a:spcPct val="15000"/>
            </a:spcAft>
            <a:buChar char="••"/>
          </a:pPr>
          <a:r>
            <a:rPr lang="pl-PL" sz="2000" kern="1200" dirty="0" smtClean="0"/>
            <a:t>W ramach tego kryterium będzie weryfikowane czy istnieją projekty powiązane ze zgłoszonym projektem, które zostały zrealizowane, bądź są w trakcie realizacji, bądź zostały zgłoszone w ramach tego samego naboru</a:t>
          </a:r>
          <a:endParaRPr lang="pl-PL" sz="2000" kern="1200" dirty="0"/>
        </a:p>
        <a:p>
          <a:pPr marL="228600" lvl="1" indent="-228600" algn="l" defTabSz="889000">
            <a:lnSpc>
              <a:spcPct val="90000"/>
            </a:lnSpc>
            <a:spcBef>
              <a:spcPct val="0"/>
            </a:spcBef>
            <a:spcAft>
              <a:spcPct val="15000"/>
            </a:spcAft>
            <a:buChar char="••"/>
          </a:pPr>
          <a:r>
            <a:rPr lang="pl-PL" sz="2000" kern="1200" dirty="0" smtClean="0"/>
            <a:t>Projekty te mogą polegać na wykorzystywaniu efektów realizacji innego projektu, wzmocnieniu trwałości efektów jednego przedsięwzięcia realizacją drugiego, bardziej kompleksowym potraktowaniem problemu m.in. poprzez zaadresowanie projektu do tej samej grupy docelowej, tego samego beneficjenta, tego samego terytorium, uzależnienia realizacji jednego projektu od przeprowadzenia innego przedsięwzięcia itd.</a:t>
          </a:r>
          <a:endParaRPr lang="pl-PL" sz="2000" kern="1200" dirty="0"/>
        </a:p>
      </dsp:txBody>
      <dsp:txXfrm>
        <a:off x="0" y="824879"/>
        <a:ext cx="8435280" cy="3275873"/>
      </dsp:txXfrm>
    </dsp:sp>
    <dsp:sp modelId="{DE19788E-CB1E-4686-8529-019E14551624}">
      <dsp:nvSpPr>
        <dsp:cNvPr id="0" name=""/>
        <dsp:cNvSpPr/>
      </dsp:nvSpPr>
      <dsp:spPr>
        <a:xfrm>
          <a:off x="421352" y="3702"/>
          <a:ext cx="4313946" cy="892241"/>
        </a:xfrm>
        <a:prstGeom prst="roundRect">
          <a:avLst/>
        </a:prstGeom>
        <a:solidFill>
          <a:schemeClr val="tx2">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3183" tIns="0" rIns="223183" bIns="0" numCol="1" spcCol="1270" anchor="ctr" anchorCtr="0">
          <a:noAutofit/>
        </a:bodyPr>
        <a:lstStyle/>
        <a:p>
          <a:pPr lvl="0" algn="l" defTabSz="1244600">
            <a:lnSpc>
              <a:spcPct val="90000"/>
            </a:lnSpc>
            <a:spcBef>
              <a:spcPct val="0"/>
            </a:spcBef>
            <a:spcAft>
              <a:spcPct val="35000"/>
            </a:spcAft>
          </a:pPr>
          <a:r>
            <a:rPr lang="pl-PL" sz="2800" b="1" kern="1200" dirty="0" smtClean="0"/>
            <a:t>Definicja kryterium </a:t>
          </a:r>
          <a:endParaRPr lang="pl-PL" sz="2800" kern="1200" dirty="0"/>
        </a:p>
      </dsp:txBody>
      <dsp:txXfrm>
        <a:off x="464908" y="47258"/>
        <a:ext cx="4226834" cy="805129"/>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61F29E8-2516-4D26-8726-B7B64CD43233}">
      <dsp:nvSpPr>
        <dsp:cNvPr id="0" name=""/>
        <dsp:cNvSpPr/>
      </dsp:nvSpPr>
      <dsp:spPr>
        <a:xfrm>
          <a:off x="0" y="396682"/>
          <a:ext cx="8435280" cy="155925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54671" tIns="458216" rIns="654671" bIns="156464" numCol="1" spcCol="1270" anchor="t" anchorCtr="0">
          <a:noAutofit/>
        </a:bodyPr>
        <a:lstStyle/>
        <a:p>
          <a:pPr marL="228600" lvl="1" indent="-228600" algn="l" defTabSz="977900">
            <a:lnSpc>
              <a:spcPct val="90000"/>
            </a:lnSpc>
            <a:spcBef>
              <a:spcPct val="0"/>
            </a:spcBef>
            <a:spcAft>
              <a:spcPct val="15000"/>
            </a:spcAft>
            <a:buChar char="••"/>
          </a:pPr>
          <a:r>
            <a:rPr lang="pl-PL" sz="2200" kern="1200" dirty="0" smtClean="0"/>
            <a:t>W ramach tego kryterium będzie sprawdzane czy, projekt otrzymał co najmniej 15% możliwych do uzyskania punktów na tym etapie oceny </a:t>
          </a:r>
          <a:r>
            <a:rPr lang="pl-PL" sz="2200" kern="1200" dirty="0" smtClean="0"/>
            <a:t>(</a:t>
          </a:r>
          <a:r>
            <a:rPr lang="pl-PL" sz="2200" b="1" kern="1200" dirty="0" smtClean="0"/>
            <a:t>6,75  </a:t>
          </a:r>
          <a:r>
            <a:rPr lang="pl-PL" sz="2200" b="1" kern="1200" dirty="0" smtClean="0"/>
            <a:t>pkt</a:t>
          </a:r>
          <a:r>
            <a:rPr lang="pl-PL" sz="2200" kern="1200" dirty="0" smtClean="0"/>
            <a:t>)</a:t>
          </a:r>
          <a:endParaRPr lang="pl-PL" sz="2200" kern="1200" dirty="0"/>
        </a:p>
      </dsp:txBody>
      <dsp:txXfrm>
        <a:off x="0" y="396682"/>
        <a:ext cx="8435280" cy="1559250"/>
      </dsp:txXfrm>
    </dsp:sp>
    <dsp:sp modelId="{C176DD39-EFDD-428B-805F-1A01238BAD0C}">
      <dsp:nvSpPr>
        <dsp:cNvPr id="0" name=""/>
        <dsp:cNvSpPr/>
      </dsp:nvSpPr>
      <dsp:spPr>
        <a:xfrm>
          <a:off x="421764" y="71962"/>
          <a:ext cx="5904696" cy="649440"/>
        </a:xfrm>
        <a:prstGeom prst="roundRect">
          <a:avLst/>
        </a:prstGeom>
        <a:solidFill>
          <a:schemeClr val="tx2">
            <a:lumMod val="5000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23183" tIns="0" rIns="223183" bIns="0" numCol="1" spcCol="1270" anchor="ctr" anchorCtr="0">
          <a:noAutofit/>
        </a:bodyPr>
        <a:lstStyle/>
        <a:p>
          <a:pPr lvl="0" algn="l" defTabSz="977900">
            <a:lnSpc>
              <a:spcPct val="90000"/>
            </a:lnSpc>
            <a:spcBef>
              <a:spcPct val="0"/>
            </a:spcBef>
            <a:spcAft>
              <a:spcPct val="35000"/>
            </a:spcAft>
          </a:pPr>
          <a:r>
            <a:rPr lang="pl-PL" sz="2200" b="1" kern="1200" dirty="0" smtClean="0"/>
            <a:t>Definicja kryterium </a:t>
          </a:r>
          <a:endParaRPr lang="pl-PL" sz="2200" kern="1200" dirty="0"/>
        </a:p>
      </dsp:txBody>
      <dsp:txXfrm>
        <a:off x="453467" y="103665"/>
        <a:ext cx="5841290" cy="586034"/>
      </dsp:txXfrm>
    </dsp:sp>
    <dsp:sp modelId="{CE649629-D04F-4C6A-B647-F0EB0256D431}">
      <dsp:nvSpPr>
        <dsp:cNvPr id="0" name=""/>
        <dsp:cNvSpPr/>
      </dsp:nvSpPr>
      <dsp:spPr>
        <a:xfrm>
          <a:off x="0" y="2399452"/>
          <a:ext cx="8435280" cy="15939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54671" tIns="458216" rIns="654671" bIns="156464" numCol="1" spcCol="1270" anchor="t" anchorCtr="0">
          <a:noAutofit/>
        </a:bodyPr>
        <a:lstStyle/>
        <a:p>
          <a:pPr marL="228600" lvl="1" indent="-228600" algn="l" defTabSz="977900">
            <a:lnSpc>
              <a:spcPct val="90000"/>
            </a:lnSpc>
            <a:spcBef>
              <a:spcPct val="0"/>
            </a:spcBef>
            <a:spcAft>
              <a:spcPct val="15000"/>
            </a:spcAft>
            <a:buChar char="••"/>
          </a:pPr>
          <a:r>
            <a:rPr lang="pl-PL" sz="2200" kern="1200" dirty="0" smtClean="0"/>
            <a:t>TAK/NIE</a:t>
          </a:r>
          <a:endParaRPr lang="pl-PL" sz="2200" kern="1200" dirty="0"/>
        </a:p>
        <a:p>
          <a:pPr marL="228600" lvl="1" indent="-228600" algn="l" defTabSz="977900">
            <a:lnSpc>
              <a:spcPct val="90000"/>
            </a:lnSpc>
            <a:spcBef>
              <a:spcPct val="0"/>
            </a:spcBef>
            <a:spcAft>
              <a:spcPct val="15000"/>
            </a:spcAft>
            <a:buChar char="••"/>
          </a:pPr>
          <a:r>
            <a:rPr lang="pl-PL" sz="2200" kern="1200" dirty="0" smtClean="0"/>
            <a:t>Kryterium obligatoryjne (kluczowe) – niespełnienie oznacza odrzucenia wniosku</a:t>
          </a:r>
          <a:endParaRPr lang="pl-PL" sz="2200" kern="1200" dirty="0"/>
        </a:p>
      </dsp:txBody>
      <dsp:txXfrm>
        <a:off x="0" y="2399452"/>
        <a:ext cx="8435280" cy="1593900"/>
      </dsp:txXfrm>
    </dsp:sp>
    <dsp:sp modelId="{2D38F825-5927-4837-992D-CAD51DAFE4D9}">
      <dsp:nvSpPr>
        <dsp:cNvPr id="0" name=""/>
        <dsp:cNvSpPr/>
      </dsp:nvSpPr>
      <dsp:spPr>
        <a:xfrm>
          <a:off x="421764" y="2074732"/>
          <a:ext cx="5904696" cy="649440"/>
        </a:xfrm>
        <a:prstGeom prst="roundRect">
          <a:avLst/>
        </a:prstGeom>
        <a:solidFill>
          <a:schemeClr val="tx2">
            <a:lumMod val="5000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23183" tIns="0" rIns="223183" bIns="0" numCol="1" spcCol="1270" anchor="ctr" anchorCtr="0">
          <a:noAutofit/>
        </a:bodyPr>
        <a:lstStyle/>
        <a:p>
          <a:pPr lvl="0" algn="l" defTabSz="977900">
            <a:lnSpc>
              <a:spcPct val="90000"/>
            </a:lnSpc>
            <a:spcBef>
              <a:spcPct val="0"/>
            </a:spcBef>
            <a:spcAft>
              <a:spcPct val="35000"/>
            </a:spcAft>
          </a:pPr>
          <a:r>
            <a:rPr lang="pl-PL" sz="2200" b="1" kern="1200" dirty="0" smtClean="0"/>
            <a:t>Opis znaczenia kryterium </a:t>
          </a:r>
          <a:endParaRPr lang="pl-PL" sz="2200" kern="1200" dirty="0"/>
        </a:p>
      </dsp:txBody>
      <dsp:txXfrm>
        <a:off x="453467" y="2106435"/>
        <a:ext cx="5841290" cy="586034"/>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10E0C83-F739-4CDA-ACEA-440E1FC081C9}">
      <dsp:nvSpPr>
        <dsp:cNvPr id="0" name=""/>
        <dsp:cNvSpPr/>
      </dsp:nvSpPr>
      <dsp:spPr>
        <a:xfrm>
          <a:off x="0" y="810005"/>
          <a:ext cx="9144000" cy="4777697"/>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09676" tIns="145796" rIns="709676" bIns="156464" numCol="1" spcCol="1270" anchor="t" anchorCtr="0">
          <a:noAutofit/>
        </a:bodyPr>
        <a:lstStyle/>
        <a:p>
          <a:pPr marL="228600" lvl="1" indent="-228600" algn="l" defTabSz="977900">
            <a:lnSpc>
              <a:spcPct val="90000"/>
            </a:lnSpc>
            <a:spcBef>
              <a:spcPct val="0"/>
            </a:spcBef>
            <a:spcAft>
              <a:spcPct val="15000"/>
            </a:spcAft>
            <a:buChar char="••"/>
          </a:pPr>
          <a:endParaRPr lang="pl-PL" sz="2200" kern="1200" dirty="0"/>
        </a:p>
        <a:p>
          <a:pPr marL="228600" lvl="1" indent="-228600" algn="l" defTabSz="977900">
            <a:lnSpc>
              <a:spcPct val="90000"/>
            </a:lnSpc>
            <a:spcBef>
              <a:spcPct val="0"/>
            </a:spcBef>
            <a:spcAft>
              <a:spcPct val="15000"/>
            </a:spcAft>
            <a:buChar char="••"/>
          </a:pPr>
          <a:endParaRPr lang="pl-PL" sz="2200" kern="1200" dirty="0"/>
        </a:p>
        <a:p>
          <a:pPr marL="228600" lvl="1" indent="-228600" algn="l" defTabSz="977900">
            <a:lnSpc>
              <a:spcPct val="90000"/>
            </a:lnSpc>
            <a:spcBef>
              <a:spcPct val="0"/>
            </a:spcBef>
            <a:spcAft>
              <a:spcPct val="15000"/>
            </a:spcAft>
            <a:buChar char="••"/>
          </a:pPr>
          <a:endParaRPr lang="pl-PL" sz="2200" kern="1200" dirty="0"/>
        </a:p>
        <a:p>
          <a:pPr marL="228600" lvl="1" indent="-228600" algn="just" defTabSz="977900">
            <a:lnSpc>
              <a:spcPct val="90000"/>
            </a:lnSpc>
            <a:spcBef>
              <a:spcPct val="0"/>
            </a:spcBef>
            <a:spcAft>
              <a:spcPct val="15000"/>
            </a:spcAft>
            <a:buChar char="••"/>
          </a:pPr>
          <a:r>
            <a:rPr lang="pl-PL" sz="2200" b="1" kern="1200" dirty="0" smtClean="0"/>
            <a:t>W ramach tego kryterium utworzona zostanie lista projektów  wg liczby zdobytych punktów wraz z wyszczególnieniem wnioskowanego dofinansowania dla każdego projektu. W sytuacji, w której projekty uzyskają taką samą liczbę punktów o kolejności na liście rankingowej zdecyduje liczba punktów w kryterium „Wpływ projektu na  realizację Strategii ZIT”, a następnie liczba punktów w kryterium „Wpływ realizacji projektu na realizację wartości docelowej wskaźników monitoringu realizacji celów Strategii ZIT”. </a:t>
          </a:r>
          <a:endParaRPr lang="pl-PL" sz="2200" kern="1200" dirty="0"/>
        </a:p>
      </dsp:txBody>
      <dsp:txXfrm>
        <a:off x="0" y="810005"/>
        <a:ext cx="9144000" cy="4777697"/>
      </dsp:txXfrm>
    </dsp:sp>
    <dsp:sp modelId="{16C939BD-A8CC-4AB7-8EB7-26B247A12425}">
      <dsp:nvSpPr>
        <dsp:cNvPr id="0" name=""/>
        <dsp:cNvSpPr/>
      </dsp:nvSpPr>
      <dsp:spPr>
        <a:xfrm>
          <a:off x="899594" y="432049"/>
          <a:ext cx="6970058" cy="917839"/>
        </a:xfrm>
        <a:prstGeom prst="roundRect">
          <a:avLst/>
        </a:prstGeom>
        <a:solidFill>
          <a:schemeClr val="tx2">
            <a:lumMod val="5000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41935" tIns="0" rIns="241935" bIns="0" numCol="1" spcCol="1270" anchor="ctr" anchorCtr="0">
          <a:noAutofit/>
        </a:bodyPr>
        <a:lstStyle/>
        <a:p>
          <a:pPr lvl="0" algn="ctr" defTabSz="1600200">
            <a:lnSpc>
              <a:spcPct val="90000"/>
            </a:lnSpc>
            <a:spcBef>
              <a:spcPct val="0"/>
            </a:spcBef>
            <a:spcAft>
              <a:spcPct val="35000"/>
            </a:spcAft>
          </a:pPr>
          <a:r>
            <a:rPr lang="pl-PL" sz="3600" kern="1200" dirty="0" smtClean="0"/>
            <a:t>Limit alokacji</a:t>
          </a:r>
          <a:endParaRPr lang="pl-PL" sz="3600" kern="1200" dirty="0"/>
        </a:p>
      </dsp:txBody>
      <dsp:txXfrm>
        <a:off x="944399" y="476854"/>
        <a:ext cx="6880448" cy="828229"/>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10E0C83-F739-4CDA-ACEA-440E1FC081C9}">
      <dsp:nvSpPr>
        <dsp:cNvPr id="0" name=""/>
        <dsp:cNvSpPr/>
      </dsp:nvSpPr>
      <dsp:spPr>
        <a:xfrm>
          <a:off x="0" y="431496"/>
          <a:ext cx="9144000" cy="5144729"/>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09676" tIns="354076" rIns="709676" bIns="156464" numCol="1" spcCol="1270" anchor="t" anchorCtr="0">
          <a:noAutofit/>
        </a:bodyPr>
        <a:lstStyle/>
        <a:p>
          <a:pPr marL="228600" lvl="1" indent="-228600" algn="l" defTabSz="977900">
            <a:lnSpc>
              <a:spcPct val="90000"/>
            </a:lnSpc>
            <a:spcBef>
              <a:spcPct val="0"/>
            </a:spcBef>
            <a:spcAft>
              <a:spcPct val="15000"/>
            </a:spcAft>
            <a:buChar char="••"/>
          </a:pPr>
          <a:endParaRPr lang="pl-PL" sz="2200" kern="1200" dirty="0"/>
        </a:p>
        <a:p>
          <a:pPr marL="228600" lvl="1" indent="-228600" algn="just" defTabSz="977900">
            <a:lnSpc>
              <a:spcPct val="90000"/>
            </a:lnSpc>
            <a:spcBef>
              <a:spcPct val="0"/>
            </a:spcBef>
            <a:spcAft>
              <a:spcPct val="15000"/>
            </a:spcAft>
            <a:buChar char="••"/>
          </a:pPr>
          <a:endParaRPr lang="pl-PL" sz="2200" kern="1200" dirty="0"/>
        </a:p>
        <a:p>
          <a:pPr marL="228600" lvl="1" indent="-228600" algn="just" defTabSz="977900">
            <a:lnSpc>
              <a:spcPct val="90000"/>
            </a:lnSpc>
            <a:spcBef>
              <a:spcPct val="0"/>
            </a:spcBef>
            <a:spcAft>
              <a:spcPct val="15000"/>
            </a:spcAft>
            <a:buChar char="••"/>
          </a:pPr>
          <a:r>
            <a:rPr lang="pl-PL" sz="2200" b="1" kern="1200" dirty="0" smtClean="0"/>
            <a:t>Następnie biorąc pod uwagę określoną w regulaminie konkursu kwotę alokacji (tj. 200% alokacji przewidzianej na nabór) nastąpi ocena wszystkich projektów, które przeszły do tego etapu oceny. Kryterium to spełnią te projekty, których łączna wartość wnioskowanej dotacji (uwzględniając kolejność projektów na liście) nie przekroczy 200% środków przewidzianych na konkurs, z zastrzeżeniem dwóch sytuacji:</a:t>
          </a:r>
          <a:endParaRPr lang="pl-PL" sz="2200" kern="1200" dirty="0"/>
        </a:p>
        <a:p>
          <a:pPr marL="228600" lvl="1" indent="-228600" algn="l" defTabSz="977900">
            <a:lnSpc>
              <a:spcPct val="90000"/>
            </a:lnSpc>
            <a:spcBef>
              <a:spcPct val="0"/>
            </a:spcBef>
            <a:spcAft>
              <a:spcPct val="15000"/>
            </a:spcAft>
            <a:buChar char="••"/>
          </a:pPr>
          <a:endParaRPr lang="pl-PL" sz="2200" kern="1200" dirty="0"/>
        </a:p>
        <a:p>
          <a:pPr marL="228600" lvl="1" indent="-228600" algn="l" defTabSz="977900">
            <a:lnSpc>
              <a:spcPct val="90000"/>
            </a:lnSpc>
            <a:spcBef>
              <a:spcPct val="0"/>
            </a:spcBef>
            <a:spcAft>
              <a:spcPct val="15000"/>
            </a:spcAft>
            <a:buChar char="••"/>
          </a:pPr>
          <a:endParaRPr lang="pl-PL" sz="2200" kern="1200" dirty="0"/>
        </a:p>
      </dsp:txBody>
      <dsp:txXfrm>
        <a:off x="0" y="431496"/>
        <a:ext cx="9144000" cy="5144729"/>
      </dsp:txXfrm>
    </dsp:sp>
    <dsp:sp modelId="{16C939BD-A8CC-4AB7-8EB7-26B247A12425}">
      <dsp:nvSpPr>
        <dsp:cNvPr id="0" name=""/>
        <dsp:cNvSpPr/>
      </dsp:nvSpPr>
      <dsp:spPr>
        <a:xfrm>
          <a:off x="1043632" y="216023"/>
          <a:ext cx="6976872" cy="751068"/>
        </a:xfrm>
        <a:prstGeom prst="roundRect">
          <a:avLst/>
        </a:prstGeom>
        <a:solidFill>
          <a:schemeClr val="tx2">
            <a:lumMod val="5000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41935" tIns="0" rIns="241935" bIns="0" numCol="1" spcCol="1270" anchor="ctr" anchorCtr="0">
          <a:noAutofit/>
        </a:bodyPr>
        <a:lstStyle/>
        <a:p>
          <a:pPr lvl="0" algn="ctr" defTabSz="1600200">
            <a:lnSpc>
              <a:spcPct val="90000"/>
            </a:lnSpc>
            <a:spcBef>
              <a:spcPct val="0"/>
            </a:spcBef>
            <a:spcAft>
              <a:spcPct val="35000"/>
            </a:spcAft>
          </a:pPr>
          <a:r>
            <a:rPr lang="pl-PL" sz="3600" kern="1200" dirty="0" smtClean="0"/>
            <a:t>Limit alokacji</a:t>
          </a:r>
          <a:endParaRPr lang="pl-PL" sz="3600" kern="1200" dirty="0"/>
        </a:p>
      </dsp:txBody>
      <dsp:txXfrm>
        <a:off x="1080296" y="252687"/>
        <a:ext cx="6903544" cy="677740"/>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10E0C83-F739-4CDA-ACEA-440E1FC081C9}">
      <dsp:nvSpPr>
        <dsp:cNvPr id="0" name=""/>
        <dsp:cNvSpPr/>
      </dsp:nvSpPr>
      <dsp:spPr>
        <a:xfrm>
          <a:off x="0" y="667276"/>
          <a:ext cx="9144000" cy="4842098"/>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09676" tIns="541528" rIns="709676" bIns="156464" numCol="1" spcCol="1270" anchor="t" anchorCtr="0">
          <a:noAutofit/>
        </a:bodyPr>
        <a:lstStyle/>
        <a:p>
          <a:pPr marL="228600" lvl="1" indent="-228600" algn="l" defTabSz="977900">
            <a:lnSpc>
              <a:spcPct val="90000"/>
            </a:lnSpc>
            <a:spcBef>
              <a:spcPct val="0"/>
            </a:spcBef>
            <a:spcAft>
              <a:spcPct val="15000"/>
            </a:spcAft>
            <a:buChar char="••"/>
          </a:pPr>
          <a:endParaRPr lang="pl-PL" sz="2200" kern="1200" dirty="0"/>
        </a:p>
        <a:p>
          <a:pPr marL="228600" lvl="1" indent="-228600" algn="l" defTabSz="977900">
            <a:lnSpc>
              <a:spcPct val="90000"/>
            </a:lnSpc>
            <a:spcBef>
              <a:spcPct val="0"/>
            </a:spcBef>
            <a:spcAft>
              <a:spcPct val="15000"/>
            </a:spcAft>
            <a:buChar char="••"/>
          </a:pPr>
          <a:endParaRPr lang="pl-PL" sz="2200" kern="1200" dirty="0"/>
        </a:p>
        <a:p>
          <a:pPr marL="228600" lvl="1" indent="-228600" algn="just" defTabSz="977900">
            <a:lnSpc>
              <a:spcPct val="90000"/>
            </a:lnSpc>
            <a:spcBef>
              <a:spcPct val="0"/>
            </a:spcBef>
            <a:spcAft>
              <a:spcPct val="15000"/>
            </a:spcAft>
            <a:buChar char="••"/>
          </a:pPr>
          <a:r>
            <a:rPr lang="pl-PL" sz="2200" b="1" kern="1200" dirty="0" smtClean="0"/>
            <a:t>gdy pomimo zastosowania kryteriów różnicujących ostatni projekt na liście mieszczący się w 200 % dostępnej alokacji przeznaczonej na nabór ma równorzędną pozycję z innym/ innymi projektami na liście , które wykraczają poza 200 % dostępnej alokacji na nabór, kryterium spełniają wszystkie ww. projekty znajdujące się na równorzędnej pozycji w liście projektów i tym samym alokacja 200 % jest przekraczana. </a:t>
          </a:r>
          <a:endParaRPr lang="pl-PL" sz="2200" kern="1200" dirty="0"/>
        </a:p>
        <a:p>
          <a:pPr marL="228600" lvl="1" indent="-228600" algn="l" defTabSz="977900">
            <a:lnSpc>
              <a:spcPct val="90000"/>
            </a:lnSpc>
            <a:spcBef>
              <a:spcPct val="0"/>
            </a:spcBef>
            <a:spcAft>
              <a:spcPct val="15000"/>
            </a:spcAft>
            <a:buChar char="••"/>
          </a:pPr>
          <a:endParaRPr lang="pl-PL" sz="2200" kern="1200" dirty="0"/>
        </a:p>
      </dsp:txBody>
      <dsp:txXfrm>
        <a:off x="0" y="667276"/>
        <a:ext cx="9144000" cy="4842098"/>
      </dsp:txXfrm>
    </dsp:sp>
    <dsp:sp modelId="{16C939BD-A8CC-4AB7-8EB7-26B247A12425}">
      <dsp:nvSpPr>
        <dsp:cNvPr id="0" name=""/>
        <dsp:cNvSpPr/>
      </dsp:nvSpPr>
      <dsp:spPr>
        <a:xfrm>
          <a:off x="1043632" y="337730"/>
          <a:ext cx="6976872" cy="1148693"/>
        </a:xfrm>
        <a:prstGeom prst="roundRect">
          <a:avLst/>
        </a:prstGeom>
        <a:solidFill>
          <a:schemeClr val="tx2">
            <a:lumMod val="5000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41935" tIns="0" rIns="241935" bIns="0" numCol="1" spcCol="1270" anchor="ctr" anchorCtr="0">
          <a:noAutofit/>
        </a:bodyPr>
        <a:lstStyle/>
        <a:p>
          <a:pPr lvl="0" algn="ctr" defTabSz="1600200">
            <a:lnSpc>
              <a:spcPct val="90000"/>
            </a:lnSpc>
            <a:spcBef>
              <a:spcPct val="0"/>
            </a:spcBef>
            <a:spcAft>
              <a:spcPct val="35000"/>
            </a:spcAft>
          </a:pPr>
          <a:r>
            <a:rPr lang="pl-PL" sz="3600" kern="1200" dirty="0" smtClean="0"/>
            <a:t>Limit alokacji</a:t>
          </a:r>
          <a:endParaRPr lang="pl-PL" sz="3600" kern="1200" dirty="0"/>
        </a:p>
      </dsp:txBody>
      <dsp:txXfrm>
        <a:off x="1099707" y="393805"/>
        <a:ext cx="6864722" cy="1036543"/>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211E651-0328-44B1-A099-24B6C26F7631}" type="datetimeFigureOut">
              <a:rPr lang="pl-PL" smtClean="0"/>
              <a:pPr/>
              <a:t>2016-05-12</a:t>
            </a:fld>
            <a:endParaRPr lang="pl-PL"/>
          </a:p>
        </p:txBody>
      </p:sp>
      <p:sp>
        <p:nvSpPr>
          <p:cNvPr id="4" name="Symbol zastępczy obrazu slajd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stop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5E9112E-5992-4055-9AE3-9B795A5D6268}" type="slidenum">
              <a:rPr lang="pl-PL" smtClean="0"/>
              <a:pPr/>
              <a:t>‹#›</a:t>
            </a:fld>
            <a:endParaRPr lang="pl-PL"/>
          </a:p>
        </p:txBody>
      </p:sp>
    </p:spTree>
    <p:extLst>
      <p:ext uri="{BB962C8B-B14F-4D97-AF65-F5344CB8AC3E}">
        <p14:creationId xmlns:p14="http://schemas.microsoft.com/office/powerpoint/2010/main" val="29282321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a:xfrm>
            <a:off x="1143000" y="685800"/>
            <a:ext cx="4572000" cy="3429000"/>
          </a:xfrm>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95E9112E-5992-4055-9AE3-9B795A5D6268}" type="slidenum">
              <a:rPr lang="pl-PL" smtClean="0"/>
              <a:pPr/>
              <a:t>4</a:t>
            </a:fld>
            <a:endParaRPr lang="pl-PL"/>
          </a:p>
        </p:txBody>
      </p:sp>
    </p:spTree>
    <p:extLst>
      <p:ext uri="{BB962C8B-B14F-4D97-AF65-F5344CB8AC3E}">
        <p14:creationId xmlns:p14="http://schemas.microsoft.com/office/powerpoint/2010/main" val="36722964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95E9112E-5992-4055-9AE3-9B795A5D6268}" type="slidenum">
              <a:rPr lang="pl-PL" smtClean="0"/>
              <a:pPr/>
              <a:t>12</a:t>
            </a:fld>
            <a:endParaRPr lang="pl-PL"/>
          </a:p>
        </p:txBody>
      </p:sp>
    </p:spTree>
    <p:extLst>
      <p:ext uri="{BB962C8B-B14F-4D97-AF65-F5344CB8AC3E}">
        <p14:creationId xmlns:p14="http://schemas.microsoft.com/office/powerpoint/2010/main" val="2261661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95E9112E-5992-4055-9AE3-9B795A5D6268}" type="slidenum">
              <a:rPr lang="pl-PL" smtClean="0"/>
              <a:pPr/>
              <a:t>16</a:t>
            </a:fld>
            <a:endParaRPr lang="pl-PL"/>
          </a:p>
        </p:txBody>
      </p:sp>
    </p:spTree>
    <p:extLst>
      <p:ext uri="{BB962C8B-B14F-4D97-AF65-F5344CB8AC3E}">
        <p14:creationId xmlns:p14="http://schemas.microsoft.com/office/powerpoint/2010/main" val="10950419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1" y="2130427"/>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1"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pPr/>
              <a:t>2016-05-12</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1653238-6498-42C9-B41E-DC417AC75BA7}" type="slidenum">
              <a:rPr lang="pl-PL" smtClean="0"/>
              <a:pPr/>
              <a:t>‹#›</a:t>
            </a:fld>
            <a:endParaRPr lang="pl-PL"/>
          </a:p>
        </p:txBody>
      </p:sp>
    </p:spTree>
    <p:extLst>
      <p:ext uri="{BB962C8B-B14F-4D97-AF65-F5344CB8AC3E}">
        <p14:creationId xmlns:p14="http://schemas.microsoft.com/office/powerpoint/2010/main" val="13249124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pPr/>
              <a:t>2016-05-12</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1653238-6498-42C9-B41E-DC417AC75BA7}" type="slidenum">
              <a:rPr lang="pl-PL" smtClean="0"/>
              <a:pPr/>
              <a:t>‹#›</a:t>
            </a:fld>
            <a:endParaRPr lang="pl-PL"/>
          </a:p>
        </p:txBody>
      </p:sp>
    </p:spTree>
    <p:extLst>
      <p:ext uri="{BB962C8B-B14F-4D97-AF65-F5344CB8AC3E}">
        <p14:creationId xmlns:p14="http://schemas.microsoft.com/office/powerpoint/2010/main" val="28828727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1" y="274640"/>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40"/>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pPr/>
              <a:t>2016-05-12</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1653238-6498-42C9-B41E-DC417AC75BA7}" type="slidenum">
              <a:rPr lang="pl-PL" smtClean="0"/>
              <a:pPr/>
              <a:t>‹#›</a:t>
            </a:fld>
            <a:endParaRPr lang="pl-PL"/>
          </a:p>
        </p:txBody>
      </p:sp>
    </p:spTree>
    <p:extLst>
      <p:ext uri="{BB962C8B-B14F-4D97-AF65-F5344CB8AC3E}">
        <p14:creationId xmlns:p14="http://schemas.microsoft.com/office/powerpoint/2010/main" val="33604643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1" y="2130427"/>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1"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2016-05-12</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99928303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2016-05-12</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150802700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2"/>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2016-05-12</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66538523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1"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2016-05-12</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236944940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2016-05-12</a:t>
            </a:fld>
            <a:endParaRPr lang="pl-PL">
              <a:solidFill>
                <a:prstClr val="black">
                  <a:tint val="75000"/>
                </a:prstClr>
              </a:solidFill>
            </a:endParaRPr>
          </a:p>
        </p:txBody>
      </p:sp>
      <p:sp>
        <p:nvSpPr>
          <p:cNvPr id="8" name="Symbol zastępczy stopki 7"/>
          <p:cNvSpPr>
            <a:spLocks noGrp="1"/>
          </p:cNvSpPr>
          <p:nvPr>
            <p:ph type="ftr" sz="quarter" idx="11"/>
          </p:nvPr>
        </p:nvSpPr>
        <p:spPr/>
        <p:txBody>
          <a:bodyPr/>
          <a:lstStyle/>
          <a:p>
            <a:endParaRPr lang="pl-PL">
              <a:solidFill>
                <a:prstClr val="black">
                  <a:tint val="75000"/>
                </a:prstClr>
              </a:solidFill>
            </a:endParaRPr>
          </a:p>
        </p:txBody>
      </p:sp>
      <p:sp>
        <p:nvSpPr>
          <p:cNvPr id="9" name="Symbol zastępczy numeru slajdu 8"/>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214485012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2016-05-12</a:t>
            </a:fld>
            <a:endParaRPr lang="pl-PL">
              <a:solidFill>
                <a:prstClr val="black">
                  <a:tint val="75000"/>
                </a:prstClr>
              </a:solidFill>
            </a:endParaRPr>
          </a:p>
        </p:txBody>
      </p:sp>
      <p:sp>
        <p:nvSpPr>
          <p:cNvPr id="4" name="Symbol zastępczy stopki 3"/>
          <p:cNvSpPr>
            <a:spLocks noGrp="1"/>
          </p:cNvSpPr>
          <p:nvPr>
            <p:ph type="ftr" sz="quarter" idx="11"/>
          </p:nvPr>
        </p:nvSpPr>
        <p:spPr/>
        <p:txBody>
          <a:bodyPr/>
          <a:lstStyle/>
          <a:p>
            <a:endParaRPr lang="pl-PL">
              <a:solidFill>
                <a:prstClr val="black">
                  <a:tint val="75000"/>
                </a:prstClr>
              </a:solidFill>
            </a:endParaRPr>
          </a:p>
        </p:txBody>
      </p:sp>
      <p:sp>
        <p:nvSpPr>
          <p:cNvPr id="5" name="Symbol zastępczy numeru slajdu 4"/>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291185758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2016-05-12</a:t>
            </a:fld>
            <a:endParaRPr lang="pl-PL">
              <a:solidFill>
                <a:prstClr val="black">
                  <a:tint val="75000"/>
                </a:prstClr>
              </a:solidFill>
            </a:endParaRPr>
          </a:p>
        </p:txBody>
      </p:sp>
      <p:sp>
        <p:nvSpPr>
          <p:cNvPr id="3" name="Symbol zastępczy stopki 2"/>
          <p:cNvSpPr>
            <a:spLocks noGrp="1"/>
          </p:cNvSpPr>
          <p:nvPr>
            <p:ph type="ftr" sz="quarter" idx="11"/>
          </p:nvPr>
        </p:nvSpPr>
        <p:spPr/>
        <p:txBody>
          <a:bodyPr/>
          <a:lstStyle/>
          <a:p>
            <a:endParaRPr lang="pl-PL">
              <a:solidFill>
                <a:prstClr val="black">
                  <a:tint val="75000"/>
                </a:prstClr>
              </a:solidFill>
            </a:endParaRPr>
          </a:p>
        </p:txBody>
      </p:sp>
      <p:sp>
        <p:nvSpPr>
          <p:cNvPr id="4" name="Symbol zastępczy numeru slajdu 3"/>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53206133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1"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1"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2016-05-12</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1085699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pPr/>
              <a:t>2016-05-12</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1653238-6498-42C9-B41E-DC417AC75BA7}" type="slidenum">
              <a:rPr lang="pl-PL" smtClean="0"/>
              <a:pPr/>
              <a:t>‹#›</a:t>
            </a:fld>
            <a:endParaRPr lang="pl-PL"/>
          </a:p>
        </p:txBody>
      </p:sp>
    </p:spTree>
    <p:extLst>
      <p:ext uri="{BB962C8B-B14F-4D97-AF65-F5344CB8AC3E}">
        <p14:creationId xmlns:p14="http://schemas.microsoft.com/office/powerpoint/2010/main" val="343697527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9"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9"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9"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2016-05-12</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351178915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2016-05-12</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197161679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1" y="274640"/>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40"/>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2016-05-12</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421501511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1" y="2130427"/>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1"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2016-05-12</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148028822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2016-05-12</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106662833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2"/>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2016-05-12</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123310947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1"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2016-05-12</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423710855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2016-05-12</a:t>
            </a:fld>
            <a:endParaRPr lang="pl-PL">
              <a:solidFill>
                <a:prstClr val="black">
                  <a:tint val="75000"/>
                </a:prstClr>
              </a:solidFill>
            </a:endParaRPr>
          </a:p>
        </p:txBody>
      </p:sp>
      <p:sp>
        <p:nvSpPr>
          <p:cNvPr id="8" name="Symbol zastępczy stopki 7"/>
          <p:cNvSpPr>
            <a:spLocks noGrp="1"/>
          </p:cNvSpPr>
          <p:nvPr>
            <p:ph type="ftr" sz="quarter" idx="11"/>
          </p:nvPr>
        </p:nvSpPr>
        <p:spPr/>
        <p:txBody>
          <a:bodyPr/>
          <a:lstStyle/>
          <a:p>
            <a:endParaRPr lang="pl-PL">
              <a:solidFill>
                <a:prstClr val="black">
                  <a:tint val="75000"/>
                </a:prstClr>
              </a:solidFill>
            </a:endParaRPr>
          </a:p>
        </p:txBody>
      </p:sp>
      <p:sp>
        <p:nvSpPr>
          <p:cNvPr id="9" name="Symbol zastępczy numeru slajdu 8"/>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245988211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2016-05-12</a:t>
            </a:fld>
            <a:endParaRPr lang="pl-PL">
              <a:solidFill>
                <a:prstClr val="black">
                  <a:tint val="75000"/>
                </a:prstClr>
              </a:solidFill>
            </a:endParaRPr>
          </a:p>
        </p:txBody>
      </p:sp>
      <p:sp>
        <p:nvSpPr>
          <p:cNvPr id="4" name="Symbol zastępczy stopki 3"/>
          <p:cNvSpPr>
            <a:spLocks noGrp="1"/>
          </p:cNvSpPr>
          <p:nvPr>
            <p:ph type="ftr" sz="quarter" idx="11"/>
          </p:nvPr>
        </p:nvSpPr>
        <p:spPr/>
        <p:txBody>
          <a:bodyPr/>
          <a:lstStyle/>
          <a:p>
            <a:endParaRPr lang="pl-PL">
              <a:solidFill>
                <a:prstClr val="black">
                  <a:tint val="75000"/>
                </a:prstClr>
              </a:solidFill>
            </a:endParaRPr>
          </a:p>
        </p:txBody>
      </p:sp>
      <p:sp>
        <p:nvSpPr>
          <p:cNvPr id="5" name="Symbol zastępczy numeru slajdu 4"/>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59941143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2016-05-12</a:t>
            </a:fld>
            <a:endParaRPr lang="pl-PL">
              <a:solidFill>
                <a:prstClr val="black">
                  <a:tint val="75000"/>
                </a:prstClr>
              </a:solidFill>
            </a:endParaRPr>
          </a:p>
        </p:txBody>
      </p:sp>
      <p:sp>
        <p:nvSpPr>
          <p:cNvPr id="3" name="Symbol zastępczy stopki 2"/>
          <p:cNvSpPr>
            <a:spLocks noGrp="1"/>
          </p:cNvSpPr>
          <p:nvPr>
            <p:ph type="ftr" sz="quarter" idx="11"/>
          </p:nvPr>
        </p:nvSpPr>
        <p:spPr/>
        <p:txBody>
          <a:bodyPr/>
          <a:lstStyle/>
          <a:p>
            <a:endParaRPr lang="pl-PL">
              <a:solidFill>
                <a:prstClr val="black">
                  <a:tint val="75000"/>
                </a:prstClr>
              </a:solidFill>
            </a:endParaRPr>
          </a:p>
        </p:txBody>
      </p:sp>
      <p:sp>
        <p:nvSpPr>
          <p:cNvPr id="4" name="Symbol zastępczy numeru slajdu 3"/>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8578631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2"/>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6380BA3F-33EE-4B10-A7A9-11EA9EFA526F}" type="datetimeFigureOut">
              <a:rPr lang="pl-PL" smtClean="0"/>
              <a:pPr/>
              <a:t>2016-05-12</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1653238-6498-42C9-B41E-DC417AC75BA7}" type="slidenum">
              <a:rPr lang="pl-PL" smtClean="0"/>
              <a:pPr/>
              <a:t>‹#›</a:t>
            </a:fld>
            <a:endParaRPr lang="pl-PL"/>
          </a:p>
        </p:txBody>
      </p:sp>
    </p:spTree>
    <p:extLst>
      <p:ext uri="{BB962C8B-B14F-4D97-AF65-F5344CB8AC3E}">
        <p14:creationId xmlns:p14="http://schemas.microsoft.com/office/powerpoint/2010/main" val="228590920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1"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1"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2016-05-12</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399473569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9"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9"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9"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2016-05-12</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278393563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2016-05-12</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38747139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1" y="274640"/>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40"/>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2016-05-12</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175125105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1" y="2130427"/>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1"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2016-05-12</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5994624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2016-05-12</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223698319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2"/>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2016-05-12</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336280081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1"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2016-05-12</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351216581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2016-05-12</a:t>
            </a:fld>
            <a:endParaRPr lang="pl-PL">
              <a:solidFill>
                <a:prstClr val="black">
                  <a:tint val="75000"/>
                </a:prstClr>
              </a:solidFill>
            </a:endParaRPr>
          </a:p>
        </p:txBody>
      </p:sp>
      <p:sp>
        <p:nvSpPr>
          <p:cNvPr id="8" name="Symbol zastępczy stopki 7"/>
          <p:cNvSpPr>
            <a:spLocks noGrp="1"/>
          </p:cNvSpPr>
          <p:nvPr>
            <p:ph type="ftr" sz="quarter" idx="11"/>
          </p:nvPr>
        </p:nvSpPr>
        <p:spPr/>
        <p:txBody>
          <a:bodyPr/>
          <a:lstStyle/>
          <a:p>
            <a:endParaRPr lang="pl-PL">
              <a:solidFill>
                <a:prstClr val="black">
                  <a:tint val="75000"/>
                </a:prstClr>
              </a:solidFill>
            </a:endParaRPr>
          </a:p>
        </p:txBody>
      </p:sp>
      <p:sp>
        <p:nvSpPr>
          <p:cNvPr id="9" name="Symbol zastępczy numeru slajdu 8"/>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251637058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2016-05-12</a:t>
            </a:fld>
            <a:endParaRPr lang="pl-PL">
              <a:solidFill>
                <a:prstClr val="black">
                  <a:tint val="75000"/>
                </a:prstClr>
              </a:solidFill>
            </a:endParaRPr>
          </a:p>
        </p:txBody>
      </p:sp>
      <p:sp>
        <p:nvSpPr>
          <p:cNvPr id="4" name="Symbol zastępczy stopki 3"/>
          <p:cNvSpPr>
            <a:spLocks noGrp="1"/>
          </p:cNvSpPr>
          <p:nvPr>
            <p:ph type="ftr" sz="quarter" idx="11"/>
          </p:nvPr>
        </p:nvSpPr>
        <p:spPr/>
        <p:txBody>
          <a:bodyPr/>
          <a:lstStyle/>
          <a:p>
            <a:endParaRPr lang="pl-PL">
              <a:solidFill>
                <a:prstClr val="black">
                  <a:tint val="75000"/>
                </a:prstClr>
              </a:solidFill>
            </a:endParaRPr>
          </a:p>
        </p:txBody>
      </p:sp>
      <p:sp>
        <p:nvSpPr>
          <p:cNvPr id="5" name="Symbol zastępczy numeru slajdu 4"/>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24025450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1"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6380BA3F-33EE-4B10-A7A9-11EA9EFA526F}" type="datetimeFigureOut">
              <a:rPr lang="pl-PL" smtClean="0"/>
              <a:pPr/>
              <a:t>2016-05-12</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01653238-6498-42C9-B41E-DC417AC75BA7}" type="slidenum">
              <a:rPr lang="pl-PL" smtClean="0"/>
              <a:pPr/>
              <a:t>‹#›</a:t>
            </a:fld>
            <a:endParaRPr lang="pl-PL"/>
          </a:p>
        </p:txBody>
      </p:sp>
    </p:spTree>
    <p:extLst>
      <p:ext uri="{BB962C8B-B14F-4D97-AF65-F5344CB8AC3E}">
        <p14:creationId xmlns:p14="http://schemas.microsoft.com/office/powerpoint/2010/main" val="3418455098"/>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2016-05-12</a:t>
            </a:fld>
            <a:endParaRPr lang="pl-PL">
              <a:solidFill>
                <a:prstClr val="black">
                  <a:tint val="75000"/>
                </a:prstClr>
              </a:solidFill>
            </a:endParaRPr>
          </a:p>
        </p:txBody>
      </p:sp>
      <p:sp>
        <p:nvSpPr>
          <p:cNvPr id="3" name="Symbol zastępczy stopki 2"/>
          <p:cNvSpPr>
            <a:spLocks noGrp="1"/>
          </p:cNvSpPr>
          <p:nvPr>
            <p:ph type="ftr" sz="quarter" idx="11"/>
          </p:nvPr>
        </p:nvSpPr>
        <p:spPr/>
        <p:txBody>
          <a:bodyPr/>
          <a:lstStyle/>
          <a:p>
            <a:endParaRPr lang="pl-PL">
              <a:solidFill>
                <a:prstClr val="black">
                  <a:tint val="75000"/>
                </a:prstClr>
              </a:solidFill>
            </a:endParaRPr>
          </a:p>
        </p:txBody>
      </p:sp>
      <p:sp>
        <p:nvSpPr>
          <p:cNvPr id="4" name="Symbol zastępczy numeru slajdu 3"/>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596232768"/>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1"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1"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2016-05-12</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2937685330"/>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9"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9"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9"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2016-05-12</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15015249"/>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2016-05-12</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1169096019"/>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1" y="274640"/>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40"/>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2016-05-12</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2004438346"/>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1" y="2130427"/>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1"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2016-05-12</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4026426279"/>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2016-05-12</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3720468614"/>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2"/>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2016-05-12</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3283733229"/>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1"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2016-05-12</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2356881377"/>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2016-05-12</a:t>
            </a:fld>
            <a:endParaRPr lang="pl-PL">
              <a:solidFill>
                <a:prstClr val="black">
                  <a:tint val="75000"/>
                </a:prstClr>
              </a:solidFill>
            </a:endParaRPr>
          </a:p>
        </p:txBody>
      </p:sp>
      <p:sp>
        <p:nvSpPr>
          <p:cNvPr id="8" name="Symbol zastępczy stopki 7"/>
          <p:cNvSpPr>
            <a:spLocks noGrp="1"/>
          </p:cNvSpPr>
          <p:nvPr>
            <p:ph type="ftr" sz="quarter" idx="11"/>
          </p:nvPr>
        </p:nvSpPr>
        <p:spPr/>
        <p:txBody>
          <a:bodyPr/>
          <a:lstStyle/>
          <a:p>
            <a:endParaRPr lang="pl-PL">
              <a:solidFill>
                <a:prstClr val="black">
                  <a:tint val="75000"/>
                </a:prstClr>
              </a:solidFill>
            </a:endParaRPr>
          </a:p>
        </p:txBody>
      </p:sp>
      <p:sp>
        <p:nvSpPr>
          <p:cNvPr id="9" name="Symbol zastępczy numeru slajdu 8"/>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18382148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6380BA3F-33EE-4B10-A7A9-11EA9EFA526F}" type="datetimeFigureOut">
              <a:rPr lang="pl-PL" smtClean="0"/>
              <a:pPr/>
              <a:t>2016-05-12</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01653238-6498-42C9-B41E-DC417AC75BA7}" type="slidenum">
              <a:rPr lang="pl-PL" smtClean="0"/>
              <a:pPr/>
              <a:t>‹#›</a:t>
            </a:fld>
            <a:endParaRPr lang="pl-PL"/>
          </a:p>
        </p:txBody>
      </p:sp>
    </p:spTree>
    <p:extLst>
      <p:ext uri="{BB962C8B-B14F-4D97-AF65-F5344CB8AC3E}">
        <p14:creationId xmlns:p14="http://schemas.microsoft.com/office/powerpoint/2010/main" val="3569287823"/>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2016-05-12</a:t>
            </a:fld>
            <a:endParaRPr lang="pl-PL">
              <a:solidFill>
                <a:prstClr val="black">
                  <a:tint val="75000"/>
                </a:prstClr>
              </a:solidFill>
            </a:endParaRPr>
          </a:p>
        </p:txBody>
      </p:sp>
      <p:sp>
        <p:nvSpPr>
          <p:cNvPr id="4" name="Symbol zastępczy stopki 3"/>
          <p:cNvSpPr>
            <a:spLocks noGrp="1"/>
          </p:cNvSpPr>
          <p:nvPr>
            <p:ph type="ftr" sz="quarter" idx="11"/>
          </p:nvPr>
        </p:nvSpPr>
        <p:spPr/>
        <p:txBody>
          <a:bodyPr/>
          <a:lstStyle/>
          <a:p>
            <a:endParaRPr lang="pl-PL">
              <a:solidFill>
                <a:prstClr val="black">
                  <a:tint val="75000"/>
                </a:prstClr>
              </a:solidFill>
            </a:endParaRPr>
          </a:p>
        </p:txBody>
      </p:sp>
      <p:sp>
        <p:nvSpPr>
          <p:cNvPr id="5" name="Symbol zastępczy numeru slajdu 4"/>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3390619946"/>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2016-05-12</a:t>
            </a:fld>
            <a:endParaRPr lang="pl-PL">
              <a:solidFill>
                <a:prstClr val="black">
                  <a:tint val="75000"/>
                </a:prstClr>
              </a:solidFill>
            </a:endParaRPr>
          </a:p>
        </p:txBody>
      </p:sp>
      <p:sp>
        <p:nvSpPr>
          <p:cNvPr id="3" name="Symbol zastępczy stopki 2"/>
          <p:cNvSpPr>
            <a:spLocks noGrp="1"/>
          </p:cNvSpPr>
          <p:nvPr>
            <p:ph type="ftr" sz="quarter" idx="11"/>
          </p:nvPr>
        </p:nvSpPr>
        <p:spPr/>
        <p:txBody>
          <a:bodyPr/>
          <a:lstStyle/>
          <a:p>
            <a:endParaRPr lang="pl-PL">
              <a:solidFill>
                <a:prstClr val="black">
                  <a:tint val="75000"/>
                </a:prstClr>
              </a:solidFill>
            </a:endParaRPr>
          </a:p>
        </p:txBody>
      </p:sp>
      <p:sp>
        <p:nvSpPr>
          <p:cNvPr id="4" name="Symbol zastępczy numeru slajdu 3"/>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2701064955"/>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1"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1"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2016-05-12</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1501182270"/>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9"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9"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9"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2016-05-12</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3342847841"/>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2016-05-12</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595459339"/>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1" y="274640"/>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40"/>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2016-05-12</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1312201650"/>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1" y="2130427"/>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1"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2016-05-12</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127293052"/>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2016-05-12</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1494371391"/>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2"/>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2016-05-12</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4007486270"/>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1"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2016-05-12</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14965639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6380BA3F-33EE-4B10-A7A9-11EA9EFA526F}" type="datetimeFigureOut">
              <a:rPr lang="pl-PL" smtClean="0"/>
              <a:pPr/>
              <a:t>2016-05-12</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01653238-6498-42C9-B41E-DC417AC75BA7}" type="slidenum">
              <a:rPr lang="pl-PL" smtClean="0"/>
              <a:pPr/>
              <a:t>‹#›</a:t>
            </a:fld>
            <a:endParaRPr lang="pl-PL"/>
          </a:p>
        </p:txBody>
      </p:sp>
    </p:spTree>
    <p:extLst>
      <p:ext uri="{BB962C8B-B14F-4D97-AF65-F5344CB8AC3E}">
        <p14:creationId xmlns:p14="http://schemas.microsoft.com/office/powerpoint/2010/main" val="2659912423"/>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2016-05-12</a:t>
            </a:fld>
            <a:endParaRPr lang="pl-PL">
              <a:solidFill>
                <a:prstClr val="black">
                  <a:tint val="75000"/>
                </a:prstClr>
              </a:solidFill>
            </a:endParaRPr>
          </a:p>
        </p:txBody>
      </p:sp>
      <p:sp>
        <p:nvSpPr>
          <p:cNvPr id="8" name="Symbol zastępczy stopki 7"/>
          <p:cNvSpPr>
            <a:spLocks noGrp="1"/>
          </p:cNvSpPr>
          <p:nvPr>
            <p:ph type="ftr" sz="quarter" idx="11"/>
          </p:nvPr>
        </p:nvSpPr>
        <p:spPr/>
        <p:txBody>
          <a:bodyPr/>
          <a:lstStyle/>
          <a:p>
            <a:endParaRPr lang="pl-PL">
              <a:solidFill>
                <a:prstClr val="black">
                  <a:tint val="75000"/>
                </a:prstClr>
              </a:solidFill>
            </a:endParaRPr>
          </a:p>
        </p:txBody>
      </p:sp>
      <p:sp>
        <p:nvSpPr>
          <p:cNvPr id="9" name="Symbol zastępczy numeru slajdu 8"/>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1131737621"/>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2016-05-12</a:t>
            </a:fld>
            <a:endParaRPr lang="pl-PL">
              <a:solidFill>
                <a:prstClr val="black">
                  <a:tint val="75000"/>
                </a:prstClr>
              </a:solidFill>
            </a:endParaRPr>
          </a:p>
        </p:txBody>
      </p:sp>
      <p:sp>
        <p:nvSpPr>
          <p:cNvPr id="4" name="Symbol zastępczy stopki 3"/>
          <p:cNvSpPr>
            <a:spLocks noGrp="1"/>
          </p:cNvSpPr>
          <p:nvPr>
            <p:ph type="ftr" sz="quarter" idx="11"/>
          </p:nvPr>
        </p:nvSpPr>
        <p:spPr/>
        <p:txBody>
          <a:bodyPr/>
          <a:lstStyle/>
          <a:p>
            <a:endParaRPr lang="pl-PL">
              <a:solidFill>
                <a:prstClr val="black">
                  <a:tint val="75000"/>
                </a:prstClr>
              </a:solidFill>
            </a:endParaRPr>
          </a:p>
        </p:txBody>
      </p:sp>
      <p:sp>
        <p:nvSpPr>
          <p:cNvPr id="5" name="Symbol zastępczy numeru slajdu 4"/>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2781015236"/>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2016-05-12</a:t>
            </a:fld>
            <a:endParaRPr lang="pl-PL">
              <a:solidFill>
                <a:prstClr val="black">
                  <a:tint val="75000"/>
                </a:prstClr>
              </a:solidFill>
            </a:endParaRPr>
          </a:p>
        </p:txBody>
      </p:sp>
      <p:sp>
        <p:nvSpPr>
          <p:cNvPr id="3" name="Symbol zastępczy stopki 2"/>
          <p:cNvSpPr>
            <a:spLocks noGrp="1"/>
          </p:cNvSpPr>
          <p:nvPr>
            <p:ph type="ftr" sz="quarter" idx="11"/>
          </p:nvPr>
        </p:nvSpPr>
        <p:spPr/>
        <p:txBody>
          <a:bodyPr/>
          <a:lstStyle/>
          <a:p>
            <a:endParaRPr lang="pl-PL">
              <a:solidFill>
                <a:prstClr val="black">
                  <a:tint val="75000"/>
                </a:prstClr>
              </a:solidFill>
            </a:endParaRPr>
          </a:p>
        </p:txBody>
      </p:sp>
      <p:sp>
        <p:nvSpPr>
          <p:cNvPr id="4" name="Symbol zastępczy numeru slajdu 3"/>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2590829031"/>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1"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1"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2016-05-12</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513283561"/>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9"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9"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9"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2016-05-12</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1839724795"/>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2016-05-12</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2342309822"/>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1" y="274640"/>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40"/>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2016-05-12</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3357694981"/>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1" y="2130427"/>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1"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2016-05-12</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214330163"/>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2016-05-12</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328675153"/>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2"/>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2016-05-12</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4549706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6380BA3F-33EE-4B10-A7A9-11EA9EFA526F}" type="datetimeFigureOut">
              <a:rPr lang="pl-PL" smtClean="0"/>
              <a:pPr/>
              <a:t>2016-05-12</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01653238-6498-42C9-B41E-DC417AC75BA7}" type="slidenum">
              <a:rPr lang="pl-PL" smtClean="0"/>
              <a:pPr/>
              <a:t>‹#›</a:t>
            </a:fld>
            <a:endParaRPr lang="pl-PL"/>
          </a:p>
        </p:txBody>
      </p:sp>
    </p:spTree>
    <p:extLst>
      <p:ext uri="{BB962C8B-B14F-4D97-AF65-F5344CB8AC3E}">
        <p14:creationId xmlns:p14="http://schemas.microsoft.com/office/powerpoint/2010/main" val="3997632531"/>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1"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2016-05-12</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3300504679"/>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2016-05-12</a:t>
            </a:fld>
            <a:endParaRPr lang="pl-PL">
              <a:solidFill>
                <a:prstClr val="black">
                  <a:tint val="75000"/>
                </a:prstClr>
              </a:solidFill>
            </a:endParaRPr>
          </a:p>
        </p:txBody>
      </p:sp>
      <p:sp>
        <p:nvSpPr>
          <p:cNvPr id="8" name="Symbol zastępczy stopki 7"/>
          <p:cNvSpPr>
            <a:spLocks noGrp="1"/>
          </p:cNvSpPr>
          <p:nvPr>
            <p:ph type="ftr" sz="quarter" idx="11"/>
          </p:nvPr>
        </p:nvSpPr>
        <p:spPr/>
        <p:txBody>
          <a:bodyPr/>
          <a:lstStyle/>
          <a:p>
            <a:endParaRPr lang="pl-PL">
              <a:solidFill>
                <a:prstClr val="black">
                  <a:tint val="75000"/>
                </a:prstClr>
              </a:solidFill>
            </a:endParaRPr>
          </a:p>
        </p:txBody>
      </p:sp>
      <p:sp>
        <p:nvSpPr>
          <p:cNvPr id="9" name="Symbol zastępczy numeru slajdu 8"/>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2319447483"/>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2016-05-12</a:t>
            </a:fld>
            <a:endParaRPr lang="pl-PL">
              <a:solidFill>
                <a:prstClr val="black">
                  <a:tint val="75000"/>
                </a:prstClr>
              </a:solidFill>
            </a:endParaRPr>
          </a:p>
        </p:txBody>
      </p:sp>
      <p:sp>
        <p:nvSpPr>
          <p:cNvPr id="4" name="Symbol zastępczy stopki 3"/>
          <p:cNvSpPr>
            <a:spLocks noGrp="1"/>
          </p:cNvSpPr>
          <p:nvPr>
            <p:ph type="ftr" sz="quarter" idx="11"/>
          </p:nvPr>
        </p:nvSpPr>
        <p:spPr/>
        <p:txBody>
          <a:bodyPr/>
          <a:lstStyle/>
          <a:p>
            <a:endParaRPr lang="pl-PL">
              <a:solidFill>
                <a:prstClr val="black">
                  <a:tint val="75000"/>
                </a:prstClr>
              </a:solidFill>
            </a:endParaRPr>
          </a:p>
        </p:txBody>
      </p:sp>
      <p:sp>
        <p:nvSpPr>
          <p:cNvPr id="5" name="Symbol zastępczy numeru slajdu 4"/>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1350486100"/>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2016-05-12</a:t>
            </a:fld>
            <a:endParaRPr lang="pl-PL">
              <a:solidFill>
                <a:prstClr val="black">
                  <a:tint val="75000"/>
                </a:prstClr>
              </a:solidFill>
            </a:endParaRPr>
          </a:p>
        </p:txBody>
      </p:sp>
      <p:sp>
        <p:nvSpPr>
          <p:cNvPr id="3" name="Symbol zastępczy stopki 2"/>
          <p:cNvSpPr>
            <a:spLocks noGrp="1"/>
          </p:cNvSpPr>
          <p:nvPr>
            <p:ph type="ftr" sz="quarter" idx="11"/>
          </p:nvPr>
        </p:nvSpPr>
        <p:spPr/>
        <p:txBody>
          <a:bodyPr/>
          <a:lstStyle/>
          <a:p>
            <a:endParaRPr lang="pl-PL">
              <a:solidFill>
                <a:prstClr val="black">
                  <a:tint val="75000"/>
                </a:prstClr>
              </a:solidFill>
            </a:endParaRPr>
          </a:p>
        </p:txBody>
      </p:sp>
      <p:sp>
        <p:nvSpPr>
          <p:cNvPr id="4" name="Symbol zastępczy numeru slajdu 3"/>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3079184187"/>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1"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1"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2016-05-12</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1602039083"/>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9"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9"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9"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2016-05-12</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240598786"/>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2016-05-12</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1829676781"/>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1" y="274640"/>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40"/>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2016-05-12</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754235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1"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1"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6380BA3F-33EE-4B10-A7A9-11EA9EFA526F}" type="datetimeFigureOut">
              <a:rPr lang="pl-PL" smtClean="0"/>
              <a:pPr/>
              <a:t>2016-05-12</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01653238-6498-42C9-B41E-DC417AC75BA7}" type="slidenum">
              <a:rPr lang="pl-PL" smtClean="0"/>
              <a:pPr/>
              <a:t>‹#›</a:t>
            </a:fld>
            <a:endParaRPr lang="pl-PL"/>
          </a:p>
        </p:txBody>
      </p:sp>
    </p:spTree>
    <p:extLst>
      <p:ext uri="{BB962C8B-B14F-4D97-AF65-F5344CB8AC3E}">
        <p14:creationId xmlns:p14="http://schemas.microsoft.com/office/powerpoint/2010/main" val="2405749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9"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9"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9"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6380BA3F-33EE-4B10-A7A9-11EA9EFA526F}" type="datetimeFigureOut">
              <a:rPr lang="pl-PL" smtClean="0"/>
              <a:pPr/>
              <a:t>2016-05-12</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01653238-6498-42C9-B41E-DC417AC75BA7}" type="slidenum">
              <a:rPr lang="pl-PL" smtClean="0"/>
              <a:pPr/>
              <a:t>‹#›</a:t>
            </a:fld>
            <a:endParaRPr lang="pl-PL"/>
          </a:p>
        </p:txBody>
      </p:sp>
    </p:spTree>
    <p:extLst>
      <p:ext uri="{BB962C8B-B14F-4D97-AF65-F5344CB8AC3E}">
        <p14:creationId xmlns:p14="http://schemas.microsoft.com/office/powerpoint/2010/main" val="3572862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1"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2"/>
            <a:ext cx="8229601"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2"/>
            <a:ext cx="2133601"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80BA3F-33EE-4B10-A7A9-11EA9EFA526F}" type="datetimeFigureOut">
              <a:rPr lang="pl-PL" smtClean="0"/>
              <a:pPr/>
              <a:t>2016-05-12</a:t>
            </a:fld>
            <a:endParaRPr lang="pl-PL"/>
          </a:p>
        </p:txBody>
      </p:sp>
      <p:sp>
        <p:nvSpPr>
          <p:cNvPr id="5" name="Symbol zastępczy stopki 4"/>
          <p:cNvSpPr>
            <a:spLocks noGrp="1"/>
          </p:cNvSpPr>
          <p:nvPr>
            <p:ph type="ftr" sz="quarter" idx="3"/>
          </p:nvPr>
        </p:nvSpPr>
        <p:spPr>
          <a:xfrm>
            <a:off x="3124201"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2"/>
            <a:ext cx="2133601"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653238-6498-42C9-B41E-DC417AC75BA7}" type="slidenum">
              <a:rPr lang="pl-PL" smtClean="0"/>
              <a:pPr/>
              <a:t>‹#›</a:t>
            </a:fld>
            <a:endParaRPr lang="pl-PL"/>
          </a:p>
        </p:txBody>
      </p:sp>
    </p:spTree>
    <p:extLst>
      <p:ext uri="{BB962C8B-B14F-4D97-AF65-F5344CB8AC3E}">
        <p14:creationId xmlns:p14="http://schemas.microsoft.com/office/powerpoint/2010/main" val="41198509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1"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2"/>
            <a:ext cx="8229601"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2"/>
            <a:ext cx="2133601"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80BA3F-33EE-4B10-A7A9-11EA9EFA526F}" type="datetimeFigureOut">
              <a:rPr lang="pl-PL" smtClean="0">
                <a:solidFill>
                  <a:prstClr val="black">
                    <a:tint val="75000"/>
                  </a:prstClr>
                </a:solidFill>
              </a:rPr>
              <a:pPr/>
              <a:t>2016-05-12</a:t>
            </a:fld>
            <a:endParaRPr lang="pl-PL">
              <a:solidFill>
                <a:prstClr val="black">
                  <a:tint val="75000"/>
                </a:prstClr>
              </a:solidFill>
            </a:endParaRPr>
          </a:p>
        </p:txBody>
      </p:sp>
      <p:sp>
        <p:nvSpPr>
          <p:cNvPr id="5" name="Symbol zastępczy stopki 4"/>
          <p:cNvSpPr>
            <a:spLocks noGrp="1"/>
          </p:cNvSpPr>
          <p:nvPr>
            <p:ph type="ftr" sz="quarter" idx="3"/>
          </p:nvPr>
        </p:nvSpPr>
        <p:spPr>
          <a:xfrm>
            <a:off x="3124201"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solidFill>
                <a:prstClr val="black">
                  <a:tint val="75000"/>
                </a:prstClr>
              </a:solidFill>
            </a:endParaRPr>
          </a:p>
        </p:txBody>
      </p:sp>
      <p:sp>
        <p:nvSpPr>
          <p:cNvPr id="6" name="Symbol zastępczy numeru slajdu 5"/>
          <p:cNvSpPr>
            <a:spLocks noGrp="1"/>
          </p:cNvSpPr>
          <p:nvPr>
            <p:ph type="sldNum" sz="quarter" idx="4"/>
          </p:nvPr>
        </p:nvSpPr>
        <p:spPr>
          <a:xfrm>
            <a:off x="6553200" y="6356352"/>
            <a:ext cx="2133601"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425215510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1"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2"/>
            <a:ext cx="8229601"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2"/>
            <a:ext cx="2133601"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80BA3F-33EE-4B10-A7A9-11EA9EFA526F}" type="datetimeFigureOut">
              <a:rPr lang="pl-PL" smtClean="0">
                <a:solidFill>
                  <a:prstClr val="black">
                    <a:tint val="75000"/>
                  </a:prstClr>
                </a:solidFill>
              </a:rPr>
              <a:pPr/>
              <a:t>2016-05-12</a:t>
            </a:fld>
            <a:endParaRPr lang="pl-PL">
              <a:solidFill>
                <a:prstClr val="black">
                  <a:tint val="75000"/>
                </a:prstClr>
              </a:solidFill>
            </a:endParaRPr>
          </a:p>
        </p:txBody>
      </p:sp>
      <p:sp>
        <p:nvSpPr>
          <p:cNvPr id="5" name="Symbol zastępczy stopki 4"/>
          <p:cNvSpPr>
            <a:spLocks noGrp="1"/>
          </p:cNvSpPr>
          <p:nvPr>
            <p:ph type="ftr" sz="quarter" idx="3"/>
          </p:nvPr>
        </p:nvSpPr>
        <p:spPr>
          <a:xfrm>
            <a:off x="3124201"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solidFill>
                <a:prstClr val="black">
                  <a:tint val="75000"/>
                </a:prstClr>
              </a:solidFill>
            </a:endParaRPr>
          </a:p>
        </p:txBody>
      </p:sp>
      <p:sp>
        <p:nvSpPr>
          <p:cNvPr id="6" name="Symbol zastępczy numeru slajdu 5"/>
          <p:cNvSpPr>
            <a:spLocks noGrp="1"/>
          </p:cNvSpPr>
          <p:nvPr>
            <p:ph type="sldNum" sz="quarter" idx="4"/>
          </p:nvPr>
        </p:nvSpPr>
        <p:spPr>
          <a:xfrm>
            <a:off x="6553200" y="6356352"/>
            <a:ext cx="2133601"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1852125778"/>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1"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2"/>
            <a:ext cx="8229601"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2"/>
            <a:ext cx="2133601"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80BA3F-33EE-4B10-A7A9-11EA9EFA526F}" type="datetimeFigureOut">
              <a:rPr lang="pl-PL" smtClean="0">
                <a:solidFill>
                  <a:prstClr val="black">
                    <a:tint val="75000"/>
                  </a:prstClr>
                </a:solidFill>
              </a:rPr>
              <a:pPr/>
              <a:t>2016-05-12</a:t>
            </a:fld>
            <a:endParaRPr lang="pl-PL">
              <a:solidFill>
                <a:prstClr val="black">
                  <a:tint val="75000"/>
                </a:prstClr>
              </a:solidFill>
            </a:endParaRPr>
          </a:p>
        </p:txBody>
      </p:sp>
      <p:sp>
        <p:nvSpPr>
          <p:cNvPr id="5" name="Symbol zastępczy stopki 4"/>
          <p:cNvSpPr>
            <a:spLocks noGrp="1"/>
          </p:cNvSpPr>
          <p:nvPr>
            <p:ph type="ftr" sz="quarter" idx="3"/>
          </p:nvPr>
        </p:nvSpPr>
        <p:spPr>
          <a:xfrm>
            <a:off x="3124201"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solidFill>
                <a:prstClr val="black">
                  <a:tint val="75000"/>
                </a:prstClr>
              </a:solidFill>
            </a:endParaRPr>
          </a:p>
        </p:txBody>
      </p:sp>
      <p:sp>
        <p:nvSpPr>
          <p:cNvPr id="6" name="Symbol zastępczy numeru slajdu 5"/>
          <p:cNvSpPr>
            <a:spLocks noGrp="1"/>
          </p:cNvSpPr>
          <p:nvPr>
            <p:ph type="sldNum" sz="quarter" idx="4"/>
          </p:nvPr>
        </p:nvSpPr>
        <p:spPr>
          <a:xfrm>
            <a:off x="6553200" y="6356352"/>
            <a:ext cx="2133601"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4066278206"/>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1"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2"/>
            <a:ext cx="8229601"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2"/>
            <a:ext cx="2133601"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80BA3F-33EE-4B10-A7A9-11EA9EFA526F}" type="datetimeFigureOut">
              <a:rPr lang="pl-PL" smtClean="0">
                <a:solidFill>
                  <a:prstClr val="black">
                    <a:tint val="75000"/>
                  </a:prstClr>
                </a:solidFill>
              </a:rPr>
              <a:pPr/>
              <a:t>2016-05-12</a:t>
            </a:fld>
            <a:endParaRPr lang="pl-PL">
              <a:solidFill>
                <a:prstClr val="black">
                  <a:tint val="75000"/>
                </a:prstClr>
              </a:solidFill>
            </a:endParaRPr>
          </a:p>
        </p:txBody>
      </p:sp>
      <p:sp>
        <p:nvSpPr>
          <p:cNvPr id="5" name="Symbol zastępczy stopki 4"/>
          <p:cNvSpPr>
            <a:spLocks noGrp="1"/>
          </p:cNvSpPr>
          <p:nvPr>
            <p:ph type="ftr" sz="quarter" idx="3"/>
          </p:nvPr>
        </p:nvSpPr>
        <p:spPr>
          <a:xfrm>
            <a:off x="3124201"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solidFill>
                <a:prstClr val="black">
                  <a:tint val="75000"/>
                </a:prstClr>
              </a:solidFill>
            </a:endParaRPr>
          </a:p>
        </p:txBody>
      </p:sp>
      <p:sp>
        <p:nvSpPr>
          <p:cNvPr id="6" name="Symbol zastępczy numeru slajdu 5"/>
          <p:cNvSpPr>
            <a:spLocks noGrp="1"/>
          </p:cNvSpPr>
          <p:nvPr>
            <p:ph type="sldNum" sz="quarter" idx="4"/>
          </p:nvPr>
        </p:nvSpPr>
        <p:spPr>
          <a:xfrm>
            <a:off x="6553200" y="6356352"/>
            <a:ext cx="2133601"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1638431125"/>
      </p:ext>
    </p:extLst>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1"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2"/>
            <a:ext cx="8229601"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2"/>
            <a:ext cx="2133601"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80BA3F-33EE-4B10-A7A9-11EA9EFA526F}" type="datetimeFigureOut">
              <a:rPr lang="pl-PL" smtClean="0">
                <a:solidFill>
                  <a:prstClr val="black">
                    <a:tint val="75000"/>
                  </a:prstClr>
                </a:solidFill>
              </a:rPr>
              <a:pPr/>
              <a:t>2016-05-12</a:t>
            </a:fld>
            <a:endParaRPr lang="pl-PL">
              <a:solidFill>
                <a:prstClr val="black">
                  <a:tint val="75000"/>
                </a:prstClr>
              </a:solidFill>
            </a:endParaRPr>
          </a:p>
        </p:txBody>
      </p:sp>
      <p:sp>
        <p:nvSpPr>
          <p:cNvPr id="5" name="Symbol zastępczy stopki 4"/>
          <p:cNvSpPr>
            <a:spLocks noGrp="1"/>
          </p:cNvSpPr>
          <p:nvPr>
            <p:ph type="ftr" sz="quarter" idx="3"/>
          </p:nvPr>
        </p:nvSpPr>
        <p:spPr>
          <a:xfrm>
            <a:off x="3124201"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solidFill>
                <a:prstClr val="black">
                  <a:tint val="75000"/>
                </a:prstClr>
              </a:solidFill>
            </a:endParaRPr>
          </a:p>
        </p:txBody>
      </p:sp>
      <p:sp>
        <p:nvSpPr>
          <p:cNvPr id="6" name="Symbol zastępczy numeru slajdu 5"/>
          <p:cNvSpPr>
            <a:spLocks noGrp="1"/>
          </p:cNvSpPr>
          <p:nvPr>
            <p:ph type="sldNum" sz="quarter" idx="4"/>
          </p:nvPr>
        </p:nvSpPr>
        <p:spPr>
          <a:xfrm>
            <a:off x="6553200" y="6356352"/>
            <a:ext cx="2133601"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2614310664"/>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1"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2"/>
            <a:ext cx="8229601"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2"/>
            <a:ext cx="2133601"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80BA3F-33EE-4B10-A7A9-11EA9EFA526F}" type="datetimeFigureOut">
              <a:rPr lang="pl-PL" smtClean="0">
                <a:solidFill>
                  <a:prstClr val="black">
                    <a:tint val="75000"/>
                  </a:prstClr>
                </a:solidFill>
              </a:rPr>
              <a:pPr/>
              <a:t>2016-05-12</a:t>
            </a:fld>
            <a:endParaRPr lang="pl-PL">
              <a:solidFill>
                <a:prstClr val="black">
                  <a:tint val="75000"/>
                </a:prstClr>
              </a:solidFill>
            </a:endParaRPr>
          </a:p>
        </p:txBody>
      </p:sp>
      <p:sp>
        <p:nvSpPr>
          <p:cNvPr id="5" name="Symbol zastępczy stopki 4"/>
          <p:cNvSpPr>
            <a:spLocks noGrp="1"/>
          </p:cNvSpPr>
          <p:nvPr>
            <p:ph type="ftr" sz="quarter" idx="3"/>
          </p:nvPr>
        </p:nvSpPr>
        <p:spPr>
          <a:xfrm>
            <a:off x="3124201"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solidFill>
                <a:prstClr val="black">
                  <a:tint val="75000"/>
                </a:prstClr>
              </a:solidFill>
            </a:endParaRPr>
          </a:p>
        </p:txBody>
      </p:sp>
      <p:sp>
        <p:nvSpPr>
          <p:cNvPr id="6" name="Symbol zastępczy numeru slajdu 5"/>
          <p:cNvSpPr>
            <a:spLocks noGrp="1"/>
          </p:cNvSpPr>
          <p:nvPr>
            <p:ph type="sldNum" sz="quarter" idx="4"/>
          </p:nvPr>
        </p:nvSpPr>
        <p:spPr>
          <a:xfrm>
            <a:off x="6553200" y="6356352"/>
            <a:ext cx="2133601"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2831281321"/>
      </p:ext>
    </p:extLst>
  </p:cSld>
  <p:clrMap bg1="lt1" tx1="dk1" bg2="lt2" tx2="dk2" accent1="accent1" accent2="accent2" accent3="accent3" accent4="accent4" accent5="accent5" accent6="accent6" hlink="hlink" folHlink="folHlink"/>
  <p:sldLayoutIdLst>
    <p:sldLayoutId id="2147483925" r:id="rId1"/>
    <p:sldLayoutId id="2147483926" r:id="rId2"/>
    <p:sldLayoutId id="2147483927" r:id="rId3"/>
    <p:sldLayoutId id="2147483928" r:id="rId4"/>
    <p:sldLayoutId id="2147483929" r:id="rId5"/>
    <p:sldLayoutId id="2147483930" r:id="rId6"/>
    <p:sldLayoutId id="2147483931" r:id="rId7"/>
    <p:sldLayoutId id="2147483932" r:id="rId8"/>
    <p:sldLayoutId id="2147483933" r:id="rId9"/>
    <p:sldLayoutId id="2147483934" r:id="rId10"/>
    <p:sldLayoutId id="214748393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3.xml"/><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image" Target="../media/image3.png"/><Relationship Id="rId1" Type="http://schemas.openxmlformats.org/officeDocument/2006/relationships/slideLayout" Target="../slideLayouts/slideLayout24.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35.xml"/><Relationship Id="rId4" Type="http://schemas.openxmlformats.org/officeDocument/2006/relationships/image" Target="../media/image4.png"/></Relationships>
</file>

<file path=ppt/slides/_rels/slide17.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image" Target="../media/image3.png"/><Relationship Id="rId1" Type="http://schemas.openxmlformats.org/officeDocument/2006/relationships/slideLayout" Target="../slideLayouts/slideLayout46.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8.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image" Target="../media/image3.png"/><Relationship Id="rId1" Type="http://schemas.openxmlformats.org/officeDocument/2006/relationships/slideLayout" Target="../slideLayouts/slideLayout46.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9.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image" Target="../media/image3.png"/><Relationship Id="rId1" Type="http://schemas.openxmlformats.org/officeDocument/2006/relationships/slideLayout" Target="../slideLayouts/slideLayout46.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0.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image" Target="../media/image3.png"/><Relationship Id="rId1" Type="http://schemas.openxmlformats.org/officeDocument/2006/relationships/slideLayout" Target="../slideLayouts/slideLayout46.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21.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image" Target="../media/image3.png"/><Relationship Id="rId1" Type="http://schemas.openxmlformats.org/officeDocument/2006/relationships/slideLayout" Target="../slideLayouts/slideLayout46.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22.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diagramData" Target="../diagrams/data11.xml"/><Relationship Id="rId7" Type="http://schemas.microsoft.com/office/2007/relationships/diagramDrawing" Target="../diagrams/drawing11.xml"/><Relationship Id="rId2" Type="http://schemas.openxmlformats.org/officeDocument/2006/relationships/image" Target="../media/image3.png"/><Relationship Id="rId1" Type="http://schemas.openxmlformats.org/officeDocument/2006/relationships/slideLayout" Target="../slideLayouts/slideLayout46.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s>
</file>

<file path=ppt/slides/_rels/slide23.xml.rels><?xml version="1.0" encoding="UTF-8" standalone="yes"?>
<Relationships xmlns="http://schemas.openxmlformats.org/package/2006/relationships"><Relationship Id="rId3" Type="http://schemas.openxmlformats.org/officeDocument/2006/relationships/hyperlink" Target="http://www.zitaj.jeleniagora.pl/" TargetMode="External"/><Relationship Id="rId2" Type="http://schemas.openxmlformats.org/officeDocument/2006/relationships/image" Target="../media/image3.png"/><Relationship Id="rId1" Type="http://schemas.openxmlformats.org/officeDocument/2006/relationships/slideLayout" Target="../slideLayouts/slideLayout57.xml"/><Relationship Id="rId5" Type="http://schemas.openxmlformats.org/officeDocument/2006/relationships/image" Target="../media/image4.png"/><Relationship Id="rId4" Type="http://schemas.openxmlformats.org/officeDocument/2006/relationships/hyperlink" Target="mailto:zitaj@jeleniagora.pl" TargetMode="Externa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8.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pic>
        <p:nvPicPr>
          <p:cNvPr id="6" name="Obraz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1521" y="260650"/>
            <a:ext cx="4680520" cy="469169"/>
          </a:xfrm>
          <a:prstGeom prst="rect">
            <a:avLst/>
          </a:prstGeom>
        </p:spPr>
      </p:pic>
      <p:sp>
        <p:nvSpPr>
          <p:cNvPr id="7" name="Tytuł 2"/>
          <p:cNvSpPr txBox="1">
            <a:spLocks/>
          </p:cNvSpPr>
          <p:nvPr/>
        </p:nvSpPr>
        <p:spPr>
          <a:xfrm>
            <a:off x="785733" y="2852936"/>
            <a:ext cx="7772400" cy="1061559"/>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pl-PL" sz="4000" b="1" dirty="0" smtClean="0">
                <a:latin typeface="Verdana" panose="020B0604030504040204" pitchFamily="34" charset="0"/>
                <a:ea typeface="Verdana" panose="020B0604030504040204" pitchFamily="34" charset="0"/>
                <a:cs typeface="Verdana" panose="020B0604030504040204" pitchFamily="34" charset="0"/>
              </a:rPr>
              <a:t>Zintegrowane Inwestycje Terytorialne Aglomeracji Jeleniogórskiej</a:t>
            </a:r>
            <a:endParaRPr lang="pl-PL" sz="4000" b="1" dirty="0">
              <a:latin typeface="Verdana" panose="020B0604030504040204" pitchFamily="34" charset="0"/>
              <a:ea typeface="Verdana" panose="020B0604030504040204" pitchFamily="34" charset="0"/>
              <a:cs typeface="Verdana" panose="020B0604030504040204" pitchFamily="34" charset="0"/>
            </a:endParaRPr>
          </a:p>
        </p:txBody>
      </p:sp>
      <p:sp>
        <p:nvSpPr>
          <p:cNvPr id="3" name="Prostokąt 2"/>
          <p:cNvSpPr/>
          <p:nvPr/>
        </p:nvSpPr>
        <p:spPr>
          <a:xfrm>
            <a:off x="1619673" y="4437112"/>
            <a:ext cx="6938460" cy="830997"/>
          </a:xfrm>
          <a:prstGeom prst="rect">
            <a:avLst/>
          </a:prstGeom>
        </p:spPr>
        <p:txBody>
          <a:bodyPr wrap="square">
            <a:spAutoFit/>
          </a:bodyPr>
          <a:lstStyle/>
          <a:p>
            <a:pPr algn="r"/>
            <a:r>
              <a:rPr lang="pl-PL" sz="2400" dirty="0"/>
              <a:t>Wydział Zarządzania Zintegrowanymi Inwestycjami Terytorialnymi Aglomeracji Jeleniogórskiej</a:t>
            </a:r>
          </a:p>
        </p:txBody>
      </p:sp>
    </p:spTree>
    <p:extLst>
      <p:ext uri="{BB962C8B-B14F-4D97-AF65-F5344CB8AC3E}">
        <p14:creationId xmlns:p14="http://schemas.microsoft.com/office/powerpoint/2010/main" val="340549105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graphicFrame>
        <p:nvGraphicFramePr>
          <p:cNvPr id="7" name="Symbol zastępczy zawartości 6"/>
          <p:cNvGraphicFramePr>
            <a:graphicFrameLocks noGrp="1"/>
          </p:cNvGraphicFramePr>
          <p:nvPr>
            <p:ph idx="1"/>
            <p:extLst>
              <p:ext uri="{D42A27DB-BD31-4B8C-83A1-F6EECF244321}">
                <p14:modId xmlns:p14="http://schemas.microsoft.com/office/powerpoint/2010/main" val="1130297772"/>
              </p:ext>
            </p:extLst>
          </p:nvPr>
        </p:nvGraphicFramePr>
        <p:xfrm>
          <a:off x="34335" y="980728"/>
          <a:ext cx="9109665" cy="5806321"/>
        </p:xfrm>
        <a:graphic>
          <a:graphicData uri="http://schemas.openxmlformats.org/drawingml/2006/table">
            <a:tbl>
              <a:tblPr firstRow="1" firstCol="1" bandRow="1">
                <a:tableStyleId>{5C22544A-7EE6-4342-B048-85BDC9FD1C3A}</a:tableStyleId>
              </a:tblPr>
              <a:tblGrid>
                <a:gridCol w="6913929"/>
                <a:gridCol w="2195736"/>
              </a:tblGrid>
              <a:tr h="1226212">
                <a:tc>
                  <a:txBody>
                    <a:bodyPr/>
                    <a:lstStyle/>
                    <a:p>
                      <a:pPr algn="ctr">
                        <a:spcAft>
                          <a:spcPts val="0"/>
                        </a:spcAft>
                      </a:pPr>
                      <a:endParaRPr lang="pl-PL" sz="3000" dirty="0" smtClean="0">
                        <a:effectLst/>
                      </a:endParaRPr>
                    </a:p>
                    <a:p>
                      <a:pPr algn="ctr">
                        <a:spcAft>
                          <a:spcPts val="0"/>
                        </a:spcAft>
                      </a:pPr>
                      <a:r>
                        <a:rPr lang="pl-PL" sz="3000" dirty="0" smtClean="0">
                          <a:effectLst/>
                        </a:rPr>
                        <a:t>Nazwa </a:t>
                      </a:r>
                      <a:r>
                        <a:rPr lang="pl-PL" sz="3000" dirty="0">
                          <a:effectLst/>
                        </a:rPr>
                        <a:t>wskaźnika</a:t>
                      </a:r>
                      <a:endParaRPr lang="pl-PL" sz="3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4290" marR="34925" marT="34925" marB="34925">
                    <a:solidFill>
                      <a:schemeClr val="tx2">
                        <a:lumMod val="50000"/>
                      </a:schemeClr>
                    </a:solidFill>
                  </a:tcPr>
                </a:tc>
                <a:tc>
                  <a:txBody>
                    <a:bodyPr/>
                    <a:lstStyle/>
                    <a:p>
                      <a:pPr algn="ctr">
                        <a:spcAft>
                          <a:spcPts val="0"/>
                        </a:spcAft>
                      </a:pPr>
                      <a:r>
                        <a:rPr lang="pl-PL" sz="3000" dirty="0" smtClean="0">
                          <a:effectLst/>
                        </a:rPr>
                        <a:t>Typ </a:t>
                      </a:r>
                      <a:r>
                        <a:rPr lang="pl-PL" sz="3000" dirty="0" smtClean="0">
                          <a:effectLst/>
                        </a:rPr>
                        <a:t>wskaźnika</a:t>
                      </a:r>
                      <a:endParaRPr lang="pl-PL" sz="3000" dirty="0">
                        <a:effectLst/>
                      </a:endParaRPr>
                    </a:p>
                  </a:txBody>
                  <a:tcPr marL="34290" marR="34925" marT="34925" marB="34925">
                    <a:solidFill>
                      <a:schemeClr val="tx2">
                        <a:lumMod val="50000"/>
                      </a:schemeClr>
                    </a:solidFill>
                  </a:tcPr>
                </a:tc>
              </a:tr>
              <a:tr h="1366076">
                <a:tc>
                  <a:txBody>
                    <a:bodyPr/>
                    <a:lstStyle/>
                    <a:p>
                      <a:pPr algn="ctr">
                        <a:spcAft>
                          <a:spcPts val="0"/>
                        </a:spcAft>
                      </a:pPr>
                      <a:endParaRPr lang="pl-PL" sz="3000" b="1"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spcAft>
                          <a:spcPts val="0"/>
                        </a:spcAft>
                      </a:pPr>
                      <a:r>
                        <a:rPr lang="pl-PL" sz="3000" b="1" dirty="0" smtClean="0">
                          <a:effectLst/>
                          <a:latin typeface="Calibri" panose="020F0502020204030204" pitchFamily="34" charset="0"/>
                          <a:ea typeface="Calibri" panose="020F0502020204030204" pitchFamily="34" charset="0"/>
                          <a:cs typeface="Times New Roman" panose="02020603050405020304" pitchFamily="18" charset="0"/>
                        </a:rPr>
                        <a:t>Liczba</a:t>
                      </a:r>
                      <a:r>
                        <a:rPr lang="pl-PL" sz="3000" b="1" baseline="0" dirty="0" smtClean="0">
                          <a:effectLst/>
                          <a:latin typeface="Calibri" panose="020F0502020204030204" pitchFamily="34" charset="0"/>
                          <a:ea typeface="Calibri" panose="020F0502020204030204" pitchFamily="34" charset="0"/>
                          <a:cs typeface="Times New Roman" panose="02020603050405020304" pitchFamily="18" charset="0"/>
                        </a:rPr>
                        <a:t> wspartych form ochrony przyrody</a:t>
                      </a:r>
                      <a:endParaRPr lang="pl-PL" sz="3000" b="1" dirty="0">
                        <a:effectLst/>
                        <a:latin typeface="Calibri" panose="020F0502020204030204" pitchFamily="34" charset="0"/>
                        <a:ea typeface="Calibri" panose="020F0502020204030204" pitchFamily="34" charset="0"/>
                        <a:cs typeface="Times New Roman" panose="02020603050405020304" pitchFamily="18" charset="0"/>
                      </a:endParaRPr>
                    </a:p>
                  </a:txBody>
                  <a:tcPr marL="34290" marR="34925" marT="34925" marB="34925">
                    <a:solidFill>
                      <a:schemeClr val="tx2">
                        <a:lumMod val="75000"/>
                      </a:schemeClr>
                    </a:solidFill>
                  </a:tcPr>
                </a:tc>
                <a:tc>
                  <a:txBody>
                    <a:bodyPr/>
                    <a:lstStyle/>
                    <a:p>
                      <a:pPr algn="ctr">
                        <a:spcAft>
                          <a:spcPts val="0"/>
                        </a:spcAft>
                      </a:pPr>
                      <a:endParaRPr lang="pl-PL" sz="25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spcAft>
                          <a:spcPts val="0"/>
                        </a:spcAft>
                      </a:pPr>
                      <a:r>
                        <a:rPr lang="pl-PL" sz="2500" dirty="0" smtClean="0">
                          <a:effectLst/>
                          <a:latin typeface="Calibri" panose="020F0502020204030204" pitchFamily="34" charset="0"/>
                          <a:ea typeface="Calibri" panose="020F0502020204030204" pitchFamily="34" charset="0"/>
                          <a:cs typeface="Times New Roman" panose="02020603050405020304" pitchFamily="18" charset="0"/>
                        </a:rPr>
                        <a:t>Produktu</a:t>
                      </a:r>
                      <a:endParaRPr lang="pl-PL" sz="2500" dirty="0">
                        <a:effectLst/>
                        <a:latin typeface="Calibri" panose="020F0502020204030204" pitchFamily="34" charset="0"/>
                        <a:ea typeface="Calibri" panose="020F0502020204030204" pitchFamily="34" charset="0"/>
                        <a:cs typeface="Times New Roman" panose="02020603050405020304" pitchFamily="18" charset="0"/>
                      </a:endParaRPr>
                    </a:p>
                  </a:txBody>
                  <a:tcPr marL="34290" marR="34925" marT="34925" marB="34925"/>
                </a:tc>
              </a:tr>
              <a:tr h="3214033">
                <a:tc>
                  <a:txBody>
                    <a:bodyPr/>
                    <a:lstStyle/>
                    <a:p>
                      <a:pPr algn="ctr">
                        <a:spcAft>
                          <a:spcPts val="0"/>
                        </a:spcAft>
                      </a:pPr>
                      <a:endParaRPr lang="pl-PL" sz="3000" b="1"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spcAft>
                          <a:spcPts val="0"/>
                        </a:spcAft>
                      </a:pPr>
                      <a:endParaRPr lang="pl-PL" sz="3000" b="1"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spcAft>
                          <a:spcPts val="0"/>
                        </a:spcAft>
                      </a:pPr>
                      <a:r>
                        <a:rPr lang="pl-PL" sz="3000" b="1" dirty="0" smtClean="0">
                          <a:effectLst/>
                          <a:latin typeface="Calibri" panose="020F0502020204030204" pitchFamily="34" charset="0"/>
                          <a:ea typeface="Calibri" panose="020F0502020204030204" pitchFamily="34" charset="0"/>
                          <a:cs typeface="Times New Roman" panose="02020603050405020304" pitchFamily="18" charset="0"/>
                        </a:rPr>
                        <a:t>Powierzchnia siedlisk wspieranych w celu uzyskania lepszego statusu ochrony (CI</a:t>
                      </a:r>
                      <a:r>
                        <a:rPr lang="pl-PL" sz="3000" b="1" baseline="0" dirty="0" smtClean="0">
                          <a:effectLst/>
                          <a:latin typeface="Calibri" panose="020F0502020204030204" pitchFamily="34" charset="0"/>
                          <a:ea typeface="Calibri" panose="020F0502020204030204" pitchFamily="34" charset="0"/>
                          <a:cs typeface="Times New Roman" panose="02020603050405020304" pitchFamily="18" charset="0"/>
                        </a:rPr>
                        <a:t> 23)</a:t>
                      </a:r>
                      <a:endParaRPr lang="pl-PL" sz="3000" b="1" dirty="0">
                        <a:effectLst/>
                        <a:latin typeface="Calibri" panose="020F0502020204030204" pitchFamily="34" charset="0"/>
                        <a:ea typeface="Calibri" panose="020F0502020204030204" pitchFamily="34" charset="0"/>
                        <a:cs typeface="Times New Roman" panose="02020603050405020304" pitchFamily="18" charset="0"/>
                      </a:endParaRPr>
                    </a:p>
                  </a:txBody>
                  <a:tcPr marL="34290" marR="34925" marT="34925" marB="34925">
                    <a:solidFill>
                      <a:schemeClr val="tx2">
                        <a:lumMod val="75000"/>
                      </a:schemeClr>
                    </a:solidFill>
                  </a:tcPr>
                </a:tc>
                <a:tc>
                  <a:txBody>
                    <a:bodyPr/>
                    <a:lstStyle/>
                    <a:p>
                      <a:pPr algn="ctr">
                        <a:spcAft>
                          <a:spcPts val="0"/>
                        </a:spcAft>
                      </a:pPr>
                      <a:endParaRPr lang="pl-PL" sz="25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ctr">
                        <a:spcAft>
                          <a:spcPts val="0"/>
                        </a:spcAft>
                      </a:pPr>
                      <a:r>
                        <a:rPr lang="pl-PL" sz="25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Rezultatu</a:t>
                      </a:r>
                      <a:r>
                        <a:rPr lang="pl-PL" sz="2500"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bezpośredniego </a:t>
                      </a:r>
                    </a:p>
                    <a:p>
                      <a:pPr algn="ctr">
                        <a:spcAft>
                          <a:spcPts val="0"/>
                        </a:spcAft>
                      </a:pPr>
                      <a:r>
                        <a:rPr lang="pl-PL" sz="2500"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p>
                    <a:p>
                      <a:pPr algn="ctr">
                        <a:spcAft>
                          <a:spcPts val="0"/>
                        </a:spcAft>
                      </a:pPr>
                      <a:r>
                        <a:rPr lang="pl-PL" sz="2500"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Rezultatu strategicznego</a:t>
                      </a:r>
                      <a:endParaRPr lang="pl-PL" sz="25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4290" marR="34925" marT="34925" marB="34925"/>
                </a:tc>
              </a:tr>
            </a:tbl>
          </a:graphicData>
        </a:graphic>
      </p:graphicFrame>
      <p:pic>
        <p:nvPicPr>
          <p:cNvPr id="9218"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462463" y="332656"/>
            <a:ext cx="4681537" cy="46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5215463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ytuł 1"/>
          <p:cNvSpPr>
            <a:spLocks noGrp="1"/>
          </p:cNvSpPr>
          <p:nvPr>
            <p:ph type="title"/>
          </p:nvPr>
        </p:nvSpPr>
        <p:spPr>
          <a:xfrm>
            <a:off x="323528" y="1124744"/>
            <a:ext cx="8363273" cy="1224136"/>
          </a:xfrm>
        </p:spPr>
        <p:txBody>
          <a:bodyPr>
            <a:noAutofit/>
          </a:bodyPr>
          <a:lstStyle/>
          <a:p>
            <a:r>
              <a:rPr lang="pl-PL" sz="2800" b="1" dirty="0"/>
              <a:t>KRYTERIUM NR 3</a:t>
            </a:r>
            <a:r>
              <a:rPr lang="pl-PL" sz="2800" dirty="0"/>
              <a:t/>
            </a:r>
            <a:br>
              <a:rPr lang="pl-PL" sz="2800" dirty="0"/>
            </a:br>
            <a:r>
              <a:rPr lang="pl-PL" sz="2800" b="1" dirty="0"/>
              <a:t>Wpływ projektu na realizację </a:t>
            </a:r>
            <a:r>
              <a:rPr lang="pl-PL" sz="2800" b="1" dirty="0" smtClean="0"/>
              <a:t>Strategii </a:t>
            </a:r>
            <a:r>
              <a:rPr lang="pl-PL" sz="2800" b="1" dirty="0"/>
              <a:t>ZIT AJ</a:t>
            </a:r>
            <a:r>
              <a:rPr lang="pl-PL" sz="2800" dirty="0"/>
              <a:t/>
            </a:r>
            <a:br>
              <a:rPr lang="pl-PL" sz="2800" dirty="0"/>
            </a:br>
            <a:endParaRPr lang="pl-PL" sz="2800" dirty="0"/>
          </a:p>
        </p:txBody>
      </p:sp>
      <p:graphicFrame>
        <p:nvGraphicFramePr>
          <p:cNvPr id="5" name="Symbol zastępczy zawartości 4"/>
          <p:cNvGraphicFramePr>
            <a:graphicFrameLocks noGrp="1"/>
          </p:cNvGraphicFramePr>
          <p:nvPr>
            <p:ph idx="1"/>
            <p:extLst>
              <p:ext uri="{D42A27DB-BD31-4B8C-83A1-F6EECF244321}">
                <p14:modId xmlns:p14="http://schemas.microsoft.com/office/powerpoint/2010/main" val="2417971187"/>
              </p:ext>
            </p:extLst>
          </p:nvPr>
        </p:nvGraphicFramePr>
        <p:xfrm>
          <a:off x="0" y="2276872"/>
          <a:ext cx="9144000" cy="424847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6146" name="Picture 2"/>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3707904" y="39688"/>
            <a:ext cx="4978897" cy="46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6676132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a:bodyPr>
          <a:lstStyle/>
          <a:p>
            <a:pPr lvl="1" algn="ctr">
              <a:buNone/>
            </a:pPr>
            <a:endParaRPr lang="pl-PL" sz="2200" dirty="0" smtClean="0"/>
          </a:p>
          <a:p>
            <a:pPr lvl="0" algn="ctr">
              <a:buNone/>
            </a:pPr>
            <a:endParaRPr lang="pl-PL" sz="2200" dirty="0"/>
          </a:p>
        </p:txBody>
      </p:sp>
      <p:pic>
        <p:nvPicPr>
          <p:cNvPr id="4" name="Obraz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788024" y="260650"/>
            <a:ext cx="4355976" cy="436637"/>
          </a:xfrm>
          <a:prstGeom prst="rect">
            <a:avLst/>
          </a:prstGeom>
        </p:spPr>
      </p:pic>
      <p:sp>
        <p:nvSpPr>
          <p:cNvPr id="2" name="pole tekstowe 1"/>
          <p:cNvSpPr txBox="1"/>
          <p:nvPr/>
        </p:nvSpPr>
        <p:spPr>
          <a:xfrm>
            <a:off x="535174" y="1052736"/>
            <a:ext cx="7560840" cy="769441"/>
          </a:xfrm>
          <a:prstGeom prst="rect">
            <a:avLst/>
          </a:prstGeom>
          <a:noFill/>
        </p:spPr>
        <p:txBody>
          <a:bodyPr wrap="square" rtlCol="0">
            <a:spAutoFit/>
          </a:bodyPr>
          <a:lstStyle/>
          <a:p>
            <a:pPr algn="ctr"/>
            <a:endParaRPr lang="pl-PL" sz="2200" dirty="0" smtClean="0">
              <a:solidFill>
                <a:prstClr val="black"/>
              </a:solidFill>
            </a:endParaRPr>
          </a:p>
          <a:p>
            <a:pPr algn="ctr"/>
            <a:endParaRPr lang="pl-PL" sz="2200" dirty="0">
              <a:solidFill>
                <a:prstClr val="black"/>
              </a:solidFill>
            </a:endParaRPr>
          </a:p>
        </p:txBody>
      </p:sp>
      <p:graphicFrame>
        <p:nvGraphicFramePr>
          <p:cNvPr id="6" name="Tabela 5"/>
          <p:cNvGraphicFramePr>
            <a:graphicFrameLocks noGrp="1"/>
          </p:cNvGraphicFramePr>
          <p:nvPr>
            <p:extLst>
              <p:ext uri="{D42A27DB-BD31-4B8C-83A1-F6EECF244321}">
                <p14:modId xmlns:p14="http://schemas.microsoft.com/office/powerpoint/2010/main" val="2998918129"/>
              </p:ext>
            </p:extLst>
          </p:nvPr>
        </p:nvGraphicFramePr>
        <p:xfrm>
          <a:off x="0" y="908720"/>
          <a:ext cx="5580112" cy="5040560"/>
        </p:xfrm>
        <a:graphic>
          <a:graphicData uri="http://schemas.openxmlformats.org/drawingml/2006/table">
            <a:tbl>
              <a:tblPr firstRow="1" firstCol="1" bandRow="1">
                <a:tableStyleId>{5C22544A-7EE6-4342-B048-85BDC9FD1C3A}</a:tableStyleId>
              </a:tblPr>
              <a:tblGrid>
                <a:gridCol w="2195736"/>
                <a:gridCol w="3384376"/>
              </a:tblGrid>
              <a:tr h="2520280">
                <a:tc>
                  <a:txBody>
                    <a:bodyPr/>
                    <a:lstStyle/>
                    <a:p>
                      <a:pPr algn="ctr">
                        <a:lnSpc>
                          <a:spcPct val="150000"/>
                        </a:lnSpc>
                        <a:spcBef>
                          <a:spcPts val="1000"/>
                        </a:spcBef>
                        <a:spcAft>
                          <a:spcPts val="0"/>
                        </a:spcAft>
                      </a:pPr>
                      <a:r>
                        <a:rPr lang="pl-PL" sz="2200" b="1" kern="1200" dirty="0" smtClean="0">
                          <a:solidFill>
                            <a:schemeClr val="lt1"/>
                          </a:solidFill>
                          <a:effectLst/>
                          <a:latin typeface="+mn-lt"/>
                          <a:ea typeface="+mn-ea"/>
                          <a:cs typeface="+mn-cs"/>
                        </a:rPr>
                        <a:t>Wyszczególnienie</a:t>
                      </a:r>
                      <a:endParaRPr lang="pl-PL" sz="2200" b="1" kern="1200" dirty="0">
                        <a:solidFill>
                          <a:schemeClr val="lt1"/>
                        </a:solidFill>
                        <a:effectLst/>
                        <a:latin typeface="+mn-lt"/>
                        <a:ea typeface="+mn-ea"/>
                        <a:cs typeface="+mn-cs"/>
                      </a:endParaRPr>
                    </a:p>
                  </a:txBody>
                  <a:tcPr marL="58205" marR="58205" marT="0" marB="0" anchor="ctr">
                    <a:solidFill>
                      <a:schemeClr val="tx2">
                        <a:lumMod val="50000"/>
                      </a:schemeClr>
                    </a:solidFill>
                  </a:tcPr>
                </a:tc>
                <a:tc>
                  <a:txBody>
                    <a:bodyPr/>
                    <a:lstStyle/>
                    <a:p>
                      <a:pPr marL="0" algn="ctr" defTabSz="914400" rtl="0" eaLnBrk="1" latinLnBrk="0" hangingPunct="1">
                        <a:lnSpc>
                          <a:spcPct val="115000"/>
                        </a:lnSpc>
                        <a:spcBef>
                          <a:spcPts val="1000"/>
                        </a:spcBef>
                        <a:spcAft>
                          <a:spcPts val="1000"/>
                        </a:spcAft>
                      </a:pPr>
                      <a:r>
                        <a:rPr lang="pl-PL" sz="2200" b="1" kern="1200" dirty="0" smtClean="0">
                          <a:solidFill>
                            <a:schemeClr val="lt1"/>
                          </a:solidFill>
                          <a:effectLst/>
                          <a:latin typeface="+mn-lt"/>
                          <a:ea typeface="+mn-ea"/>
                          <a:cs typeface="+mn-cs"/>
                        </a:rPr>
                        <a:t>Zasięg</a:t>
                      </a:r>
                      <a:r>
                        <a:rPr lang="pl-PL" sz="2200" b="1" kern="1200" baseline="0" dirty="0" smtClean="0">
                          <a:solidFill>
                            <a:schemeClr val="lt1"/>
                          </a:solidFill>
                          <a:effectLst/>
                          <a:latin typeface="+mn-lt"/>
                          <a:ea typeface="+mn-ea"/>
                          <a:cs typeface="+mn-cs"/>
                        </a:rPr>
                        <a:t> realizacji projektu</a:t>
                      </a:r>
                      <a:endParaRPr lang="pl-PL" sz="2200" b="1" kern="1200" dirty="0" smtClean="0">
                        <a:solidFill>
                          <a:schemeClr val="lt1"/>
                        </a:solidFill>
                        <a:effectLst/>
                        <a:latin typeface="+mn-lt"/>
                        <a:ea typeface="+mn-ea"/>
                        <a:cs typeface="+mn-cs"/>
                      </a:endParaRPr>
                    </a:p>
                  </a:txBody>
                  <a:tcPr marL="58205" marR="58205" marT="0" marB="0" anchor="ctr">
                    <a:solidFill>
                      <a:schemeClr val="tx2">
                        <a:lumMod val="50000"/>
                      </a:schemeClr>
                    </a:solidFill>
                  </a:tcPr>
                </a:tc>
              </a:tr>
              <a:tr h="2520280">
                <a:tc>
                  <a:txBody>
                    <a:bodyPr/>
                    <a:lstStyle/>
                    <a:p>
                      <a:pPr algn="ctr">
                        <a:lnSpc>
                          <a:spcPct val="150000"/>
                        </a:lnSpc>
                        <a:spcBef>
                          <a:spcPts val="1000"/>
                        </a:spcBef>
                        <a:spcAft>
                          <a:spcPts val="0"/>
                        </a:spcAft>
                      </a:pPr>
                      <a:endParaRPr lang="pl-PL" sz="2000" b="1" kern="1200" dirty="0">
                        <a:solidFill>
                          <a:schemeClr val="lt1"/>
                        </a:solidFill>
                        <a:effectLst/>
                        <a:latin typeface="+mn-lt"/>
                        <a:ea typeface="+mn-ea"/>
                        <a:cs typeface="+mn-cs"/>
                      </a:endParaRPr>
                    </a:p>
                  </a:txBody>
                  <a:tcPr marL="58205" marR="58205" marT="0" marB="0" anchor="ctr">
                    <a:solidFill>
                      <a:schemeClr val="tx2">
                        <a:lumMod val="50000"/>
                      </a:schemeClr>
                    </a:solidFill>
                  </a:tcPr>
                </a:tc>
                <a:tc>
                  <a:txBody>
                    <a:bodyPr/>
                    <a:lstStyle/>
                    <a:p>
                      <a:pPr marL="0" algn="ctr" defTabSz="914400" rtl="0" eaLnBrk="1" latinLnBrk="0" hangingPunct="1">
                        <a:lnSpc>
                          <a:spcPct val="115000"/>
                        </a:lnSpc>
                        <a:spcBef>
                          <a:spcPts val="1000"/>
                        </a:spcBef>
                        <a:spcAft>
                          <a:spcPts val="1000"/>
                        </a:spcAft>
                      </a:pPr>
                      <a:endParaRPr lang="pl-PL" sz="2200" b="1" kern="1200" dirty="0" smtClean="0">
                        <a:solidFill>
                          <a:schemeClr val="lt1"/>
                        </a:solidFill>
                        <a:effectLst/>
                        <a:latin typeface="+mn-lt"/>
                        <a:ea typeface="+mn-ea"/>
                        <a:cs typeface="+mn-cs"/>
                      </a:endParaRPr>
                    </a:p>
                  </a:txBody>
                  <a:tcPr marL="58205" marR="58205" marT="0" marB="0" anchor="ctr">
                    <a:solidFill>
                      <a:schemeClr val="tx2">
                        <a:lumMod val="50000"/>
                      </a:schemeClr>
                    </a:solidFill>
                  </a:tcPr>
                </a:tc>
              </a:tr>
            </a:tbl>
          </a:graphicData>
        </a:graphic>
      </p:graphicFrame>
      <p:graphicFrame>
        <p:nvGraphicFramePr>
          <p:cNvPr id="7" name="Tabela 6"/>
          <p:cNvGraphicFramePr>
            <a:graphicFrameLocks noGrp="1"/>
          </p:cNvGraphicFramePr>
          <p:nvPr>
            <p:extLst>
              <p:ext uri="{D42A27DB-BD31-4B8C-83A1-F6EECF244321}">
                <p14:modId xmlns:p14="http://schemas.microsoft.com/office/powerpoint/2010/main" val="1378137774"/>
              </p:ext>
            </p:extLst>
          </p:nvPr>
        </p:nvGraphicFramePr>
        <p:xfrm>
          <a:off x="0" y="3140969"/>
          <a:ext cx="9144000" cy="3900630"/>
        </p:xfrm>
        <a:graphic>
          <a:graphicData uri="http://schemas.openxmlformats.org/drawingml/2006/table">
            <a:tbl>
              <a:tblPr firstRow="1" firstCol="1" bandRow="1">
                <a:tableStyleId>{5C22544A-7EE6-4342-B048-85BDC9FD1C3A}</a:tableStyleId>
              </a:tblPr>
              <a:tblGrid>
                <a:gridCol w="2195736"/>
                <a:gridCol w="3312368"/>
                <a:gridCol w="3635896"/>
              </a:tblGrid>
              <a:tr h="830895">
                <a:tc>
                  <a:txBody>
                    <a:bodyPr/>
                    <a:lstStyle/>
                    <a:p>
                      <a:pPr algn="ctr">
                        <a:lnSpc>
                          <a:spcPts val="1600"/>
                        </a:lnSpc>
                        <a:spcBef>
                          <a:spcPts val="1000"/>
                        </a:spcBef>
                        <a:spcAft>
                          <a:spcPts val="0"/>
                        </a:spcAft>
                      </a:pPr>
                      <a:r>
                        <a:rPr lang="pl-PL" sz="1800" b="1" kern="1200" dirty="0" smtClean="0">
                          <a:solidFill>
                            <a:schemeClr val="lt1"/>
                          </a:solidFill>
                          <a:effectLst/>
                          <a:latin typeface="+mn-lt"/>
                          <a:ea typeface="+mn-ea"/>
                          <a:cs typeface="+mn-cs"/>
                        </a:rPr>
                        <a:t>0 pkt (brak wpływu i wpływ nieznaczący)</a:t>
                      </a:r>
                      <a:endParaRPr lang="pl-PL" sz="1800" b="1" kern="1200" dirty="0">
                        <a:solidFill>
                          <a:schemeClr val="lt1"/>
                        </a:solidFill>
                        <a:effectLst/>
                        <a:latin typeface="+mn-lt"/>
                        <a:ea typeface="+mn-ea"/>
                        <a:cs typeface="+mn-cs"/>
                      </a:endParaRPr>
                    </a:p>
                  </a:txBody>
                  <a:tcPr marL="58205" marR="58205" marT="0" marB="0" anchor="ctr" anchorCtr="1">
                    <a:lnL w="12700" cap="flat" cmpd="sng" algn="ctr">
                      <a:noFill/>
                      <a:prstDash val="solid"/>
                      <a:round/>
                      <a:headEnd type="none" w="med" len="med"/>
                      <a:tailEnd type="none" w="med" len="med"/>
                    </a:lnL>
                    <a:lnT w="12700" cap="flat" cmpd="sng" algn="ctr">
                      <a:noFill/>
                      <a:prstDash val="solid"/>
                      <a:round/>
                      <a:headEnd type="none" w="med" len="med"/>
                      <a:tailEnd type="none" w="med" len="med"/>
                    </a:lnT>
                    <a:solidFill>
                      <a:schemeClr val="tx2">
                        <a:lumMod val="75000"/>
                      </a:schemeClr>
                    </a:solidFill>
                  </a:tcPr>
                </a:tc>
                <a:tc>
                  <a:txBody>
                    <a:bodyPr/>
                    <a:lstStyle/>
                    <a:p>
                      <a:pPr algn="ctr"/>
                      <a:r>
                        <a:rPr lang="pl-PL" sz="1800" b="1" kern="1200" dirty="0" smtClean="0">
                          <a:solidFill>
                            <a:schemeClr val="tx1"/>
                          </a:solidFill>
                          <a:effectLst/>
                          <a:latin typeface="+mn-lt"/>
                          <a:ea typeface="+mn-ea"/>
                          <a:cs typeface="+mn-cs"/>
                        </a:rPr>
                        <a:t>0,00 pkt</a:t>
                      </a:r>
                    </a:p>
                    <a:p>
                      <a:pPr algn="ctr"/>
                      <a:r>
                        <a:rPr lang="pl-PL" sz="1800" b="1" kern="1200" dirty="0" smtClean="0">
                          <a:solidFill>
                            <a:schemeClr val="tx1"/>
                          </a:solidFill>
                          <a:effectLst/>
                          <a:latin typeface="+mn-lt"/>
                          <a:ea typeface="+mn-ea"/>
                          <a:cs typeface="+mn-cs"/>
                        </a:rPr>
                        <a:t>Realizacja projektu na obszarze jednej gminy</a:t>
                      </a:r>
                      <a:endParaRPr lang="pl-PL" sz="1800" b="1" kern="1200" dirty="0">
                        <a:solidFill>
                          <a:schemeClr val="tx1"/>
                        </a:solidFill>
                        <a:effectLst/>
                        <a:latin typeface="+mj-lt"/>
                        <a:ea typeface="Times New Roman" panose="02020603050405020304" pitchFamily="18" charset="0"/>
                        <a:cs typeface="Times New Roman" panose="02020603050405020304" pitchFamily="18" charset="0"/>
                      </a:endParaRPr>
                    </a:p>
                  </a:txBody>
                  <a:tcPr marL="68580" marR="68580" marT="0" marB="0" anchor="ctr">
                    <a:lnT w="12700" cap="flat" cmpd="sng" algn="ctr">
                      <a:noFill/>
                      <a:prstDash val="solid"/>
                      <a:round/>
                      <a:headEnd type="none" w="med" len="med"/>
                      <a:tailEnd type="none" w="med" len="med"/>
                    </a:lnT>
                    <a:solidFill>
                      <a:schemeClr val="accent5">
                        <a:lumMod val="20000"/>
                        <a:lumOff val="80000"/>
                      </a:schemeClr>
                    </a:solidFill>
                  </a:tcPr>
                </a:tc>
                <a:tc>
                  <a:txBody>
                    <a:bodyPr/>
                    <a:lstStyle/>
                    <a:p>
                      <a:pPr marL="0" algn="ctr" defTabSz="914400" rtl="0" eaLnBrk="1" latinLnBrk="0" hangingPunct="1">
                        <a:lnSpc>
                          <a:spcPct val="100000"/>
                        </a:lnSpc>
                        <a:spcAft>
                          <a:spcPts val="0"/>
                        </a:spcAft>
                      </a:pPr>
                      <a:r>
                        <a:rPr lang="pl-PL" sz="1800" b="1" kern="1200" dirty="0" smtClean="0">
                          <a:solidFill>
                            <a:schemeClr val="tx1"/>
                          </a:solidFill>
                          <a:effectLst/>
                          <a:latin typeface="+mn-lt"/>
                          <a:ea typeface="+mn-ea"/>
                          <a:cs typeface="+mn-cs"/>
                        </a:rPr>
                        <a:t>0,00 pkt</a:t>
                      </a:r>
                      <a:endParaRPr lang="pl-PL" sz="1800" b="1" kern="1200" dirty="0">
                        <a:solidFill>
                          <a:schemeClr val="tx1"/>
                        </a:solidFill>
                        <a:effectLst/>
                        <a:latin typeface="+mj-lt"/>
                        <a:ea typeface="Times New Roman" panose="02020603050405020304" pitchFamily="18" charset="0"/>
                        <a:cs typeface="Times New Roman" panose="02020603050405020304" pitchFamily="18" charset="0"/>
                      </a:endParaRPr>
                    </a:p>
                  </a:txBody>
                  <a:tcPr marL="68580" marR="68580" marT="0" marB="0" anchor="ctr">
                    <a:lnT w="12700" cap="flat" cmpd="sng" algn="ctr">
                      <a:noFill/>
                      <a:prstDash val="solid"/>
                      <a:round/>
                      <a:headEnd type="none" w="med" len="med"/>
                      <a:tailEnd type="none" w="med" len="med"/>
                    </a:lnT>
                    <a:solidFill>
                      <a:schemeClr val="accent5">
                        <a:lumMod val="20000"/>
                        <a:lumOff val="80000"/>
                      </a:schemeClr>
                    </a:solidFill>
                  </a:tcPr>
                </a:tc>
              </a:tr>
              <a:tr h="803486">
                <a:tc>
                  <a:txBody>
                    <a:bodyPr/>
                    <a:lstStyle/>
                    <a:p>
                      <a:pPr algn="ctr">
                        <a:lnSpc>
                          <a:spcPts val="1600"/>
                        </a:lnSpc>
                        <a:spcBef>
                          <a:spcPts val="1000"/>
                        </a:spcBef>
                        <a:spcAft>
                          <a:spcPts val="0"/>
                        </a:spcAft>
                      </a:pPr>
                      <a:r>
                        <a:rPr lang="pl-PL" sz="1800" b="1" kern="1200" dirty="0" smtClean="0">
                          <a:solidFill>
                            <a:schemeClr val="lt1"/>
                          </a:solidFill>
                          <a:effectLst/>
                          <a:latin typeface="+mn-lt"/>
                          <a:ea typeface="+mn-ea"/>
                          <a:cs typeface="+mn-cs"/>
                        </a:rPr>
                        <a:t>25% max. oceny (niski wpływ)</a:t>
                      </a:r>
                      <a:endParaRPr lang="pl-PL" sz="1800" b="1" kern="1200" dirty="0">
                        <a:solidFill>
                          <a:schemeClr val="lt1"/>
                        </a:solidFill>
                        <a:effectLst/>
                        <a:latin typeface="+mn-lt"/>
                        <a:ea typeface="+mn-ea"/>
                        <a:cs typeface="+mn-cs"/>
                      </a:endParaRPr>
                    </a:p>
                  </a:txBody>
                  <a:tcPr marL="58205" marR="58205" marT="0" marB="0" anchor="ctr" anchorCtr="1">
                    <a:lnL w="12700" cap="flat" cmpd="sng" algn="ctr">
                      <a:noFill/>
                      <a:prstDash val="solid"/>
                      <a:round/>
                      <a:headEnd type="none" w="med" len="med"/>
                      <a:tailEnd type="none" w="med" len="med"/>
                    </a:lnL>
                    <a:solidFill>
                      <a:schemeClr val="tx2">
                        <a:lumMod val="75000"/>
                      </a:schemeClr>
                    </a:solidFill>
                  </a:tcPr>
                </a:tc>
                <a:tc>
                  <a:txBody>
                    <a:bodyPr/>
                    <a:lstStyle/>
                    <a:p>
                      <a:pPr algn="ctr"/>
                      <a:r>
                        <a:rPr lang="pl-PL" sz="1800" b="1" kern="1200" dirty="0" smtClean="0">
                          <a:solidFill>
                            <a:schemeClr val="tx1"/>
                          </a:solidFill>
                          <a:effectLst/>
                          <a:latin typeface="+mn-lt"/>
                          <a:ea typeface="+mn-ea"/>
                          <a:cs typeface="+mn-cs"/>
                        </a:rPr>
                        <a:t>3,125 pkt</a:t>
                      </a:r>
                    </a:p>
                    <a:p>
                      <a:pPr algn="ctr"/>
                      <a:r>
                        <a:rPr lang="pl-PL" sz="1800" b="1" kern="1200" dirty="0" smtClean="0">
                          <a:solidFill>
                            <a:schemeClr val="tx1"/>
                          </a:solidFill>
                          <a:effectLst/>
                          <a:latin typeface="+mn-lt"/>
                          <a:ea typeface="+mn-ea"/>
                          <a:cs typeface="+mn-cs"/>
                        </a:rPr>
                        <a:t>Realizacja projektu na obszarze co najmniej 2 gmin</a:t>
                      </a:r>
                      <a:endParaRPr lang="pl-PL" sz="1800" b="1" kern="1200" dirty="0">
                        <a:solidFill>
                          <a:schemeClr val="tx1"/>
                        </a:solidFill>
                        <a:effectLst/>
                        <a:latin typeface="+mj-lt"/>
                        <a:ea typeface="Times New Roman" panose="02020603050405020304" pitchFamily="18" charset="0"/>
                        <a:cs typeface="Times New Roman" panose="02020603050405020304" pitchFamily="18" charset="0"/>
                      </a:endParaRPr>
                    </a:p>
                  </a:txBody>
                  <a:tcPr marL="68580" marR="68580" marT="0" marB="0" anchor="ctr">
                    <a:solidFill>
                      <a:schemeClr val="accent1">
                        <a:lumMod val="40000"/>
                        <a:lumOff val="60000"/>
                      </a:schemeClr>
                    </a:solidFill>
                  </a:tcPr>
                </a:tc>
                <a:tc>
                  <a:txBody>
                    <a:bodyPr/>
                    <a:lstStyle/>
                    <a:p>
                      <a:pPr marL="0" algn="ctr" defTabSz="914400" rtl="0" eaLnBrk="1" latinLnBrk="0" hangingPunct="1">
                        <a:lnSpc>
                          <a:spcPct val="100000"/>
                        </a:lnSpc>
                        <a:spcAft>
                          <a:spcPts val="0"/>
                        </a:spcAft>
                      </a:pPr>
                      <a:r>
                        <a:rPr lang="pl-PL" sz="1800" b="1" kern="1200" dirty="0" smtClean="0">
                          <a:solidFill>
                            <a:schemeClr val="tx1"/>
                          </a:solidFill>
                          <a:effectLst/>
                          <a:latin typeface="+mn-lt"/>
                          <a:ea typeface="+mn-ea"/>
                          <a:cs typeface="+mn-cs"/>
                        </a:rPr>
                        <a:t>2,50 pkt</a:t>
                      </a:r>
                      <a:endParaRPr lang="pl-PL" sz="1800" b="1" kern="1200" dirty="0">
                        <a:solidFill>
                          <a:schemeClr val="tx1"/>
                        </a:solidFill>
                        <a:effectLst/>
                        <a:latin typeface="+mj-lt"/>
                        <a:ea typeface="Times New Roman" panose="02020603050405020304" pitchFamily="18" charset="0"/>
                        <a:cs typeface="Times New Roman" panose="02020603050405020304" pitchFamily="18" charset="0"/>
                      </a:endParaRPr>
                    </a:p>
                  </a:txBody>
                  <a:tcPr marL="68580" marR="68580" marT="0" marB="0" anchor="ctr">
                    <a:solidFill>
                      <a:schemeClr val="accent1">
                        <a:lumMod val="40000"/>
                        <a:lumOff val="60000"/>
                      </a:schemeClr>
                    </a:solidFill>
                  </a:tcPr>
                </a:tc>
              </a:tr>
              <a:tr h="684221">
                <a:tc>
                  <a:txBody>
                    <a:bodyPr/>
                    <a:lstStyle/>
                    <a:p>
                      <a:pPr algn="ctr">
                        <a:lnSpc>
                          <a:spcPts val="1600"/>
                        </a:lnSpc>
                        <a:spcBef>
                          <a:spcPts val="1000"/>
                        </a:spcBef>
                        <a:spcAft>
                          <a:spcPts val="0"/>
                        </a:spcAft>
                      </a:pPr>
                      <a:r>
                        <a:rPr lang="pl-PL" sz="1800" b="1" kern="1200" dirty="0" smtClean="0">
                          <a:solidFill>
                            <a:schemeClr val="lt1"/>
                          </a:solidFill>
                          <a:effectLst/>
                          <a:latin typeface="+mn-lt"/>
                          <a:ea typeface="+mn-ea"/>
                          <a:cs typeface="+mn-cs"/>
                        </a:rPr>
                        <a:t>50 % max. oceny (średni wpływ)</a:t>
                      </a:r>
                      <a:endParaRPr lang="pl-PL" sz="1800" b="1" kern="1200" dirty="0">
                        <a:solidFill>
                          <a:schemeClr val="lt1"/>
                        </a:solidFill>
                        <a:effectLst/>
                        <a:latin typeface="+mn-lt"/>
                        <a:ea typeface="+mn-ea"/>
                        <a:cs typeface="+mn-cs"/>
                      </a:endParaRPr>
                    </a:p>
                  </a:txBody>
                  <a:tcPr marL="58205" marR="58205" marT="0" marB="0" anchor="ctr" anchorCtr="1">
                    <a:lnL w="12700" cap="flat" cmpd="sng" algn="ctr">
                      <a:noFill/>
                      <a:prstDash val="solid"/>
                      <a:round/>
                      <a:headEnd type="none" w="med" len="med"/>
                      <a:tailEnd type="none" w="med" len="med"/>
                    </a:lnL>
                    <a:solidFill>
                      <a:schemeClr val="tx2">
                        <a:lumMod val="75000"/>
                      </a:schemeClr>
                    </a:solidFill>
                  </a:tcPr>
                </a:tc>
                <a:tc>
                  <a:txBody>
                    <a:bodyPr/>
                    <a:lstStyle/>
                    <a:p>
                      <a:pPr algn="ctr"/>
                      <a:r>
                        <a:rPr lang="pl-PL" sz="1800" b="1" kern="1200" dirty="0" smtClean="0">
                          <a:solidFill>
                            <a:schemeClr val="tx1"/>
                          </a:solidFill>
                          <a:effectLst/>
                          <a:latin typeface="+mn-lt"/>
                          <a:ea typeface="+mn-ea"/>
                          <a:cs typeface="+mn-cs"/>
                        </a:rPr>
                        <a:t>6,25 pkt</a:t>
                      </a:r>
                    </a:p>
                    <a:p>
                      <a:pPr algn="ctr"/>
                      <a:r>
                        <a:rPr lang="pl-PL" sz="1800" b="1" kern="1200" dirty="0" smtClean="0">
                          <a:solidFill>
                            <a:schemeClr val="tx1"/>
                          </a:solidFill>
                          <a:effectLst/>
                          <a:latin typeface="+mn-lt"/>
                          <a:ea typeface="+mn-ea"/>
                          <a:cs typeface="+mn-cs"/>
                        </a:rPr>
                        <a:t>Realizacja projektu na obszarze co najmniej 3 gmin</a:t>
                      </a:r>
                      <a:endParaRPr lang="pl-PL" sz="1800" b="1" kern="1200" dirty="0">
                        <a:solidFill>
                          <a:schemeClr val="tx1"/>
                        </a:solidFill>
                        <a:effectLst/>
                        <a:latin typeface="+mj-lt"/>
                        <a:ea typeface="Times New Roman" panose="02020603050405020304" pitchFamily="18" charset="0"/>
                        <a:cs typeface="Times New Roman" panose="02020603050405020304" pitchFamily="18" charset="0"/>
                      </a:endParaRPr>
                    </a:p>
                  </a:txBody>
                  <a:tcPr marL="68580" marR="68580" marT="0" marB="0" anchor="ctr">
                    <a:solidFill>
                      <a:schemeClr val="accent5">
                        <a:lumMod val="20000"/>
                        <a:lumOff val="80000"/>
                      </a:schemeClr>
                    </a:solidFill>
                  </a:tcPr>
                </a:tc>
                <a:tc>
                  <a:txBody>
                    <a:bodyPr/>
                    <a:lstStyle/>
                    <a:p>
                      <a:pPr marL="0" algn="ctr" defTabSz="914400" rtl="0" eaLnBrk="1" latinLnBrk="0" hangingPunct="1">
                        <a:lnSpc>
                          <a:spcPct val="100000"/>
                        </a:lnSpc>
                        <a:spcAft>
                          <a:spcPts val="0"/>
                        </a:spcAft>
                      </a:pPr>
                      <a:r>
                        <a:rPr lang="pl-PL" sz="1800" b="1" kern="1200" dirty="0" smtClean="0">
                          <a:solidFill>
                            <a:schemeClr val="tx1"/>
                          </a:solidFill>
                          <a:effectLst/>
                          <a:latin typeface="+mn-lt"/>
                          <a:ea typeface="+mn-ea"/>
                          <a:cs typeface="+mn-cs"/>
                        </a:rPr>
                        <a:t>5,00 pkt</a:t>
                      </a:r>
                      <a:endParaRPr lang="pl-PL" sz="1800" b="1" kern="1200" dirty="0">
                        <a:solidFill>
                          <a:schemeClr val="tx1"/>
                        </a:solidFill>
                        <a:effectLst/>
                        <a:latin typeface="+mj-lt"/>
                        <a:ea typeface="Times New Roman" panose="02020603050405020304" pitchFamily="18" charset="0"/>
                        <a:cs typeface="Times New Roman" panose="02020603050405020304" pitchFamily="18" charset="0"/>
                      </a:endParaRPr>
                    </a:p>
                  </a:txBody>
                  <a:tcPr marL="68580" marR="68580" marT="0" marB="0" anchor="ctr">
                    <a:solidFill>
                      <a:schemeClr val="accent5">
                        <a:lumMod val="20000"/>
                        <a:lumOff val="80000"/>
                      </a:schemeClr>
                    </a:solidFill>
                  </a:tcPr>
                </a:tc>
              </a:tr>
              <a:tr h="595083">
                <a:tc>
                  <a:txBody>
                    <a:bodyPr/>
                    <a:lstStyle/>
                    <a:p>
                      <a:pPr algn="ctr">
                        <a:lnSpc>
                          <a:spcPts val="1600"/>
                        </a:lnSpc>
                        <a:spcBef>
                          <a:spcPts val="0"/>
                        </a:spcBef>
                        <a:spcAft>
                          <a:spcPts val="0"/>
                        </a:spcAft>
                      </a:pPr>
                      <a:r>
                        <a:rPr lang="pl-PL" sz="1800" b="1" kern="1200" dirty="0" smtClean="0">
                          <a:solidFill>
                            <a:schemeClr val="lt1"/>
                          </a:solidFill>
                          <a:effectLst/>
                          <a:latin typeface="+mn-lt"/>
                          <a:ea typeface="+mn-ea"/>
                          <a:cs typeface="+mn-cs"/>
                        </a:rPr>
                        <a:t>100  %  max. oceny</a:t>
                      </a:r>
                    </a:p>
                    <a:p>
                      <a:pPr algn="ctr">
                        <a:lnSpc>
                          <a:spcPts val="1600"/>
                        </a:lnSpc>
                        <a:spcBef>
                          <a:spcPts val="0"/>
                        </a:spcBef>
                        <a:spcAft>
                          <a:spcPts val="0"/>
                        </a:spcAft>
                      </a:pPr>
                      <a:r>
                        <a:rPr lang="pl-PL" sz="1800" b="1" kern="1200" dirty="0" smtClean="0">
                          <a:solidFill>
                            <a:schemeClr val="lt1"/>
                          </a:solidFill>
                          <a:effectLst/>
                          <a:latin typeface="+mn-lt"/>
                          <a:ea typeface="+mn-ea"/>
                          <a:cs typeface="+mn-cs"/>
                        </a:rPr>
                        <a:t>(wysoki wpływ)</a:t>
                      </a:r>
                    </a:p>
                  </a:txBody>
                  <a:tcPr marL="58205" marR="58205" marT="0" marB="0" anchor="ctr" anchorCtr="1">
                    <a:lnL w="12700" cap="flat" cmpd="sng" algn="ctr">
                      <a:noFill/>
                      <a:prstDash val="solid"/>
                      <a:round/>
                      <a:headEnd type="none" w="med" len="med"/>
                      <a:tailEnd type="none" w="med" len="med"/>
                    </a:lnL>
                    <a:solidFill>
                      <a:schemeClr val="tx2">
                        <a:lumMod val="75000"/>
                      </a:schemeClr>
                    </a:solidFill>
                  </a:tcPr>
                </a:tc>
                <a:tc>
                  <a:txBody>
                    <a:bodyPr/>
                    <a:lstStyle/>
                    <a:p>
                      <a:pPr algn="ctr"/>
                      <a:r>
                        <a:rPr lang="pl-PL" sz="1800" b="1" kern="1200" dirty="0" smtClean="0">
                          <a:solidFill>
                            <a:schemeClr val="tx1"/>
                          </a:solidFill>
                          <a:effectLst/>
                          <a:latin typeface="+mn-lt"/>
                          <a:ea typeface="+mn-ea"/>
                          <a:cs typeface="+mn-cs"/>
                        </a:rPr>
                        <a:t>12,50 pkt</a:t>
                      </a:r>
                    </a:p>
                    <a:p>
                      <a:pPr algn="ctr"/>
                      <a:r>
                        <a:rPr lang="pl-PL" sz="1800" b="1" kern="1200" dirty="0" smtClean="0">
                          <a:solidFill>
                            <a:schemeClr val="tx1"/>
                          </a:solidFill>
                          <a:effectLst/>
                          <a:latin typeface="+mn-lt"/>
                          <a:ea typeface="+mn-ea"/>
                          <a:cs typeface="+mn-cs"/>
                        </a:rPr>
                        <a:t>Realizacja projektu na obszarze co najmniej 4 gmin</a:t>
                      </a:r>
                      <a:endParaRPr lang="pl-PL" sz="1800" b="1" kern="1200" dirty="0">
                        <a:solidFill>
                          <a:schemeClr val="tx1"/>
                        </a:solidFill>
                        <a:effectLst/>
                        <a:latin typeface="+mj-lt"/>
                        <a:ea typeface="Times New Roman" panose="02020603050405020304" pitchFamily="18" charset="0"/>
                        <a:cs typeface="Times New Roman" panose="02020603050405020304" pitchFamily="18" charset="0"/>
                      </a:endParaRPr>
                    </a:p>
                  </a:txBody>
                  <a:tcPr marL="68580" marR="68580" marT="0" marB="0" anchor="ctr">
                    <a:solidFill>
                      <a:schemeClr val="accent1">
                        <a:lumMod val="40000"/>
                        <a:lumOff val="60000"/>
                      </a:schemeClr>
                    </a:solidFill>
                  </a:tcPr>
                </a:tc>
                <a:tc>
                  <a:txBody>
                    <a:bodyPr/>
                    <a:lstStyle/>
                    <a:p>
                      <a:pPr algn="ctr">
                        <a:lnSpc>
                          <a:spcPct val="115000"/>
                        </a:lnSpc>
                        <a:spcAft>
                          <a:spcPts val="1000"/>
                        </a:spcAft>
                      </a:pPr>
                      <a:r>
                        <a:rPr lang="pl-PL" sz="1800" b="1" kern="1200" dirty="0" smtClean="0">
                          <a:solidFill>
                            <a:schemeClr val="tx1"/>
                          </a:solidFill>
                          <a:effectLst/>
                          <a:latin typeface="+mn-lt"/>
                          <a:ea typeface="+mn-ea"/>
                          <a:cs typeface="+mn-cs"/>
                        </a:rPr>
                        <a:t>10,00 pkt</a:t>
                      </a:r>
                      <a:endParaRPr lang="pl-PL" sz="1800" b="1" kern="1200" dirty="0">
                        <a:solidFill>
                          <a:schemeClr val="tx1"/>
                        </a:solidFill>
                        <a:effectLst/>
                        <a:latin typeface="+mj-lt"/>
                        <a:ea typeface="Times New Roman" panose="02020603050405020304" pitchFamily="18" charset="0"/>
                        <a:cs typeface="Times New Roman" panose="02020603050405020304" pitchFamily="18" charset="0"/>
                      </a:endParaRPr>
                    </a:p>
                  </a:txBody>
                  <a:tcPr marL="68580" marR="68580" marT="0" marB="0" anchor="ctr">
                    <a:solidFill>
                      <a:schemeClr val="accent1">
                        <a:lumMod val="40000"/>
                        <a:lumOff val="60000"/>
                      </a:schemeClr>
                    </a:solidFill>
                  </a:tcPr>
                </a:tc>
              </a:tr>
              <a:tr h="600855">
                <a:tc gridSpan="3">
                  <a:txBody>
                    <a:bodyPr/>
                    <a:lstStyle/>
                    <a:p>
                      <a:pPr algn="ctr">
                        <a:lnSpc>
                          <a:spcPts val="1600"/>
                        </a:lnSpc>
                        <a:spcBef>
                          <a:spcPts val="0"/>
                        </a:spcBef>
                        <a:spcAft>
                          <a:spcPts val="0"/>
                        </a:spcAft>
                      </a:pPr>
                      <a:endParaRPr lang="pl-PL" sz="600" b="1" kern="1200" dirty="0" smtClean="0">
                        <a:solidFill>
                          <a:schemeClr val="lt1"/>
                        </a:solidFill>
                        <a:effectLst/>
                        <a:latin typeface="+mn-lt"/>
                        <a:ea typeface="+mn-ea"/>
                        <a:cs typeface="+mn-cs"/>
                      </a:endParaRPr>
                    </a:p>
                    <a:p>
                      <a:pPr algn="ctr">
                        <a:lnSpc>
                          <a:spcPts val="1600"/>
                        </a:lnSpc>
                        <a:spcBef>
                          <a:spcPts val="0"/>
                        </a:spcBef>
                        <a:spcAft>
                          <a:spcPts val="0"/>
                        </a:spcAft>
                      </a:pPr>
                      <a:r>
                        <a:rPr lang="pl-PL" sz="2200" b="1" kern="1200" dirty="0" smtClean="0">
                          <a:solidFill>
                            <a:schemeClr val="lt1"/>
                          </a:solidFill>
                          <a:effectLst/>
                          <a:latin typeface="+mn-lt"/>
                          <a:ea typeface="+mn-ea"/>
                          <a:cs typeface="+mn-cs"/>
                        </a:rPr>
                        <a:t>Ocena:</a:t>
                      </a:r>
                      <a:r>
                        <a:rPr lang="pl-PL" sz="2200" b="1" kern="1200" baseline="0" dirty="0" smtClean="0">
                          <a:solidFill>
                            <a:schemeClr val="lt1"/>
                          </a:solidFill>
                          <a:effectLst/>
                          <a:latin typeface="+mn-lt"/>
                          <a:ea typeface="+mn-ea"/>
                          <a:cs typeface="+mn-cs"/>
                        </a:rPr>
                        <a:t> </a:t>
                      </a:r>
                      <a:r>
                        <a:rPr lang="pl-PL" sz="2200" b="1" kern="1200" dirty="0" smtClean="0">
                          <a:solidFill>
                            <a:schemeClr val="lt1"/>
                          </a:solidFill>
                          <a:effectLst/>
                          <a:latin typeface="+mn-lt"/>
                          <a:ea typeface="+mn-ea"/>
                          <a:cs typeface="+mn-cs"/>
                        </a:rPr>
                        <a:t>max. </a:t>
                      </a:r>
                      <a:r>
                        <a:rPr lang="pl-PL" sz="2200" b="1" kern="1200" dirty="0" smtClean="0">
                          <a:solidFill>
                            <a:schemeClr val="lt1"/>
                          </a:solidFill>
                          <a:effectLst/>
                          <a:latin typeface="+mn-lt"/>
                          <a:ea typeface="+mn-ea"/>
                          <a:cs typeface="+mn-cs"/>
                        </a:rPr>
                        <a:t>22,5 </a:t>
                      </a:r>
                      <a:r>
                        <a:rPr lang="pl-PL" sz="2200" b="1" kern="1200" dirty="0" smtClean="0">
                          <a:solidFill>
                            <a:schemeClr val="lt1"/>
                          </a:solidFill>
                          <a:effectLst/>
                          <a:latin typeface="+mn-lt"/>
                          <a:ea typeface="+mn-ea"/>
                          <a:cs typeface="+mn-cs"/>
                        </a:rPr>
                        <a:t>pkt - 100%</a:t>
                      </a:r>
                      <a:endParaRPr lang="pl-PL" sz="2200" b="1" kern="1200" dirty="0">
                        <a:solidFill>
                          <a:schemeClr val="lt1"/>
                        </a:solidFill>
                        <a:effectLst/>
                        <a:latin typeface="+mn-lt"/>
                        <a:ea typeface="+mn-ea"/>
                        <a:cs typeface="+mn-cs"/>
                      </a:endParaRPr>
                    </a:p>
                  </a:txBody>
                  <a:tcPr marL="58205" marR="58205" marT="0" marB="0" anchorCtr="1">
                    <a:lnL w="12700" cap="flat" cmpd="sng" algn="ctr">
                      <a:noFill/>
                      <a:prstDash val="solid"/>
                      <a:round/>
                      <a:headEnd type="none" w="med" len="med"/>
                      <a:tailEnd type="none" w="med" len="med"/>
                    </a:lnL>
                    <a:lnB w="12700" cap="flat" cmpd="sng" algn="ctr">
                      <a:noFill/>
                      <a:prstDash val="solid"/>
                      <a:round/>
                      <a:headEnd type="none" w="med" len="med"/>
                      <a:tailEnd type="none" w="med" len="med"/>
                    </a:lnB>
                    <a:solidFill>
                      <a:schemeClr val="tx2">
                        <a:lumMod val="75000"/>
                      </a:schemeClr>
                    </a:solidFill>
                  </a:tcPr>
                </a:tc>
                <a:tc hMerge="1">
                  <a:txBody>
                    <a:bodyPr/>
                    <a:lstStyle/>
                    <a:p>
                      <a:pPr algn="ctr"/>
                      <a:endParaRPr lang="pl-PL" b="1" dirty="0"/>
                    </a:p>
                  </a:txBody>
                  <a:tcPr marL="58205" marR="58205" marT="0" marB="0" anchor="ctr" anchorCtr="1">
                    <a:lnB w="12700" cap="flat" cmpd="sng" algn="ctr">
                      <a:noFill/>
                      <a:prstDash val="solid"/>
                      <a:round/>
                      <a:headEnd type="none" w="med" len="med"/>
                      <a:tailEnd type="none" w="med" len="med"/>
                    </a:lnB>
                    <a:solidFill>
                      <a:schemeClr val="accent5">
                        <a:lumMod val="20000"/>
                        <a:lumOff val="80000"/>
                      </a:schemeClr>
                    </a:solidFill>
                  </a:tcPr>
                </a:tc>
                <a:tc hMerge="1">
                  <a:txBody>
                    <a:bodyPr/>
                    <a:lstStyle/>
                    <a:p>
                      <a:endParaRPr lang="pl-PL"/>
                    </a:p>
                  </a:txBody>
                  <a:tcPr/>
                </a:tc>
              </a:tr>
            </a:tbl>
          </a:graphicData>
        </a:graphic>
      </p:graphicFrame>
      <p:graphicFrame>
        <p:nvGraphicFramePr>
          <p:cNvPr id="5" name="Tabela 4"/>
          <p:cNvGraphicFramePr>
            <a:graphicFrameLocks noGrp="1"/>
          </p:cNvGraphicFramePr>
          <p:nvPr>
            <p:extLst>
              <p:ext uri="{D42A27DB-BD31-4B8C-83A1-F6EECF244321}">
                <p14:modId xmlns:p14="http://schemas.microsoft.com/office/powerpoint/2010/main" val="2968270046"/>
              </p:ext>
            </p:extLst>
          </p:nvPr>
        </p:nvGraphicFramePr>
        <p:xfrm>
          <a:off x="5508103" y="905373"/>
          <a:ext cx="3635895" cy="2235596"/>
        </p:xfrm>
        <a:graphic>
          <a:graphicData uri="http://schemas.openxmlformats.org/drawingml/2006/table">
            <a:tbl>
              <a:tblPr firstRow="1" firstCol="1" bandRow="1">
                <a:tableStyleId>{5C22544A-7EE6-4342-B048-85BDC9FD1C3A}</a:tableStyleId>
              </a:tblPr>
              <a:tblGrid>
                <a:gridCol w="3635895"/>
              </a:tblGrid>
              <a:tr h="2235596">
                <a:tc>
                  <a:txBody>
                    <a:bodyPr/>
                    <a:lstStyle/>
                    <a:p>
                      <a:pPr algn="ctr"/>
                      <a:r>
                        <a:rPr lang="pl-PL" sz="2200" dirty="0" smtClean="0">
                          <a:effectLst/>
                          <a:latin typeface="Calibri" panose="020F0502020204030204" pitchFamily="34" charset="0"/>
                          <a:ea typeface="Calibri" panose="020F0502020204030204" pitchFamily="34" charset="0"/>
                          <a:cs typeface="Times New Roman" panose="02020603050405020304" pitchFamily="18" charset="0"/>
                        </a:rPr>
                        <a:t>Adekwatność celów</a:t>
                      </a:r>
                      <a:r>
                        <a:rPr lang="pl-PL" sz="2200" baseline="0" dirty="0" smtClean="0">
                          <a:effectLst/>
                          <a:latin typeface="Calibri" panose="020F0502020204030204" pitchFamily="34" charset="0"/>
                          <a:ea typeface="Calibri" panose="020F0502020204030204" pitchFamily="34" charset="0"/>
                          <a:cs typeface="Times New Roman" panose="02020603050405020304" pitchFamily="18" charset="0"/>
                        </a:rPr>
                        <a:t> opisanych w projekcie do celów wskazanych w Strategii ZIT AJ</a:t>
                      </a:r>
                      <a:endParaRPr lang="pl-PL"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tx2">
                        <a:lumMod val="50000"/>
                      </a:schemeClr>
                    </a:solidFill>
                  </a:tcPr>
                </a:tc>
              </a:tr>
            </a:tbl>
          </a:graphicData>
        </a:graphic>
      </p:graphicFrame>
    </p:spTree>
    <p:extLst>
      <p:ext uri="{BB962C8B-B14F-4D97-AF65-F5344CB8AC3E}">
        <p14:creationId xmlns:p14="http://schemas.microsoft.com/office/powerpoint/2010/main" val="261112986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sz="2000" b="1" dirty="0" smtClean="0"/>
              <a:t/>
            </a:r>
            <a:br>
              <a:rPr lang="pl-PL" sz="2000" b="1" dirty="0" smtClean="0"/>
            </a:br>
            <a:r>
              <a:rPr lang="pl-PL" sz="2000" b="1" dirty="0"/>
              <a:t/>
            </a:r>
            <a:br>
              <a:rPr lang="pl-PL" sz="2000" b="1" dirty="0"/>
            </a:br>
            <a:r>
              <a:rPr lang="pl-PL" sz="2000" b="1" dirty="0" smtClean="0"/>
              <a:t/>
            </a:r>
            <a:br>
              <a:rPr lang="pl-PL" sz="2000" b="1" dirty="0" smtClean="0"/>
            </a:br>
            <a:r>
              <a:rPr lang="pl-PL" sz="2000" b="1" dirty="0"/>
              <a:t/>
            </a:r>
            <a:br>
              <a:rPr lang="pl-PL" sz="2000" b="1" dirty="0"/>
            </a:br>
            <a:r>
              <a:rPr lang="pl-PL" sz="2000" b="1" dirty="0" smtClean="0"/>
              <a:t/>
            </a:r>
            <a:br>
              <a:rPr lang="pl-PL" sz="2000" b="1" dirty="0" smtClean="0"/>
            </a:br>
            <a:r>
              <a:rPr lang="pl-PL" sz="2000" b="1" dirty="0"/>
              <a:t/>
            </a:r>
            <a:br>
              <a:rPr lang="pl-PL" sz="2000" b="1" dirty="0"/>
            </a:br>
            <a:r>
              <a:rPr lang="pl-PL" sz="2000" b="1" dirty="0" smtClean="0"/>
              <a:t/>
            </a:r>
            <a:br>
              <a:rPr lang="pl-PL" sz="2000" b="1" dirty="0" smtClean="0"/>
            </a:br>
            <a:r>
              <a:rPr lang="pl-PL" sz="2000" b="1" dirty="0"/>
              <a:t/>
            </a:r>
            <a:br>
              <a:rPr lang="pl-PL" sz="2000" b="1" dirty="0"/>
            </a:br>
            <a:r>
              <a:rPr lang="pl-PL" sz="2000" b="1" dirty="0" smtClean="0"/>
              <a:t/>
            </a:r>
            <a:br>
              <a:rPr lang="pl-PL" sz="2000" b="1" dirty="0" smtClean="0"/>
            </a:br>
            <a:r>
              <a:rPr lang="pl-PL" sz="3100" b="1" dirty="0" smtClean="0"/>
              <a:t>KRYTERIUM </a:t>
            </a:r>
            <a:r>
              <a:rPr lang="pl-PL" sz="3100" b="1" dirty="0"/>
              <a:t>NR 4</a:t>
            </a:r>
            <a:r>
              <a:rPr lang="pl-PL" sz="3100" dirty="0"/>
              <a:t/>
            </a:r>
            <a:br>
              <a:rPr lang="pl-PL" sz="3100" dirty="0"/>
            </a:br>
            <a:r>
              <a:rPr lang="pl-PL" sz="3100" b="1" dirty="0"/>
              <a:t>Wpływ realizacji projektu na realizację wartości docelowej wskaźników monitoringu realizacji celów Strategii ZIT AJ wynikających z Porozumienia </a:t>
            </a:r>
            <a:r>
              <a:rPr lang="pl-PL" sz="2200" b="1" dirty="0"/>
              <a:t/>
            </a:r>
            <a:br>
              <a:rPr lang="pl-PL" sz="2200" b="1" dirty="0"/>
            </a:br>
            <a:r>
              <a:rPr lang="pl-PL" sz="2200" dirty="0"/>
              <a:t/>
            </a:r>
            <a:br>
              <a:rPr lang="pl-PL" sz="2200" dirty="0"/>
            </a:br>
            <a:endParaRPr lang="pl-PL" sz="2200" dirty="0"/>
          </a:p>
        </p:txBody>
      </p:sp>
      <p:graphicFrame>
        <p:nvGraphicFramePr>
          <p:cNvPr id="5" name="Symbol zastępczy zawartości 4"/>
          <p:cNvGraphicFramePr>
            <a:graphicFrameLocks noGrp="1"/>
          </p:cNvGraphicFramePr>
          <p:nvPr>
            <p:ph idx="1"/>
            <p:extLst>
              <p:ext uri="{D42A27DB-BD31-4B8C-83A1-F6EECF244321}">
                <p14:modId xmlns:p14="http://schemas.microsoft.com/office/powerpoint/2010/main" val="2475071029"/>
              </p:ext>
            </p:extLst>
          </p:nvPr>
        </p:nvGraphicFramePr>
        <p:xfrm>
          <a:off x="0" y="2708920"/>
          <a:ext cx="9144000" cy="388843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6146" name="Picture 2"/>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4462463" y="260648"/>
            <a:ext cx="4681537" cy="46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6266239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a:bodyPr>
          <a:lstStyle/>
          <a:p>
            <a:pPr lvl="1" algn="ctr">
              <a:buNone/>
            </a:pPr>
            <a:endParaRPr lang="pl-PL" sz="2200" dirty="0" smtClean="0"/>
          </a:p>
          <a:p>
            <a:pPr lvl="0" algn="ctr">
              <a:buNone/>
            </a:pPr>
            <a:endParaRPr lang="pl-PL" sz="2200" dirty="0"/>
          </a:p>
        </p:txBody>
      </p:sp>
      <p:pic>
        <p:nvPicPr>
          <p:cNvPr id="4" name="Obraz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788024" y="260650"/>
            <a:ext cx="4355976" cy="436637"/>
          </a:xfrm>
          <a:prstGeom prst="rect">
            <a:avLst/>
          </a:prstGeom>
        </p:spPr>
      </p:pic>
      <p:sp>
        <p:nvSpPr>
          <p:cNvPr id="2" name="pole tekstowe 1"/>
          <p:cNvSpPr txBox="1"/>
          <p:nvPr/>
        </p:nvSpPr>
        <p:spPr>
          <a:xfrm>
            <a:off x="535174" y="1052736"/>
            <a:ext cx="7560840" cy="769441"/>
          </a:xfrm>
          <a:prstGeom prst="rect">
            <a:avLst/>
          </a:prstGeom>
          <a:noFill/>
        </p:spPr>
        <p:txBody>
          <a:bodyPr wrap="square" rtlCol="0">
            <a:spAutoFit/>
          </a:bodyPr>
          <a:lstStyle/>
          <a:p>
            <a:pPr algn="ctr"/>
            <a:endParaRPr lang="pl-PL" sz="2200" dirty="0" smtClean="0">
              <a:solidFill>
                <a:prstClr val="black"/>
              </a:solidFill>
            </a:endParaRPr>
          </a:p>
          <a:p>
            <a:pPr algn="ctr"/>
            <a:endParaRPr lang="pl-PL" sz="2200" dirty="0">
              <a:solidFill>
                <a:prstClr val="black"/>
              </a:solidFill>
            </a:endParaRPr>
          </a:p>
        </p:txBody>
      </p:sp>
      <p:graphicFrame>
        <p:nvGraphicFramePr>
          <p:cNvPr id="6" name="Tabela 5"/>
          <p:cNvGraphicFramePr>
            <a:graphicFrameLocks noGrp="1"/>
          </p:cNvGraphicFramePr>
          <p:nvPr>
            <p:extLst>
              <p:ext uri="{D42A27DB-BD31-4B8C-83A1-F6EECF244321}">
                <p14:modId xmlns:p14="http://schemas.microsoft.com/office/powerpoint/2010/main" val="4105751770"/>
              </p:ext>
            </p:extLst>
          </p:nvPr>
        </p:nvGraphicFramePr>
        <p:xfrm>
          <a:off x="1" y="980728"/>
          <a:ext cx="9143999" cy="1081379"/>
        </p:xfrm>
        <a:graphic>
          <a:graphicData uri="http://schemas.openxmlformats.org/drawingml/2006/table">
            <a:tbl>
              <a:tblPr firstRow="1" firstCol="1" bandRow="1">
                <a:tableStyleId>{5C22544A-7EE6-4342-B048-85BDC9FD1C3A}</a:tableStyleId>
              </a:tblPr>
              <a:tblGrid>
                <a:gridCol w="1835695"/>
                <a:gridCol w="3168352"/>
                <a:gridCol w="4139952"/>
              </a:tblGrid>
              <a:tr h="1081379">
                <a:tc>
                  <a:txBody>
                    <a:bodyPr/>
                    <a:lstStyle/>
                    <a:p>
                      <a:pPr algn="ctr">
                        <a:lnSpc>
                          <a:spcPts val="1600"/>
                        </a:lnSpc>
                        <a:spcBef>
                          <a:spcPts val="1000"/>
                        </a:spcBef>
                        <a:spcAft>
                          <a:spcPts val="0"/>
                        </a:spcAft>
                      </a:pPr>
                      <a:endParaRPr lang="pl-PL" sz="1800" kern="50" dirty="0" smtClean="0">
                        <a:solidFill>
                          <a:schemeClr val="bg1"/>
                        </a:solidFill>
                        <a:effectLst/>
                      </a:endParaRPr>
                    </a:p>
                    <a:p>
                      <a:pPr algn="ctr">
                        <a:lnSpc>
                          <a:spcPts val="1600"/>
                        </a:lnSpc>
                        <a:spcBef>
                          <a:spcPts val="1000"/>
                        </a:spcBef>
                        <a:spcAft>
                          <a:spcPts val="0"/>
                        </a:spcAft>
                      </a:pPr>
                      <a:r>
                        <a:rPr lang="pl-PL" sz="1800" kern="50" dirty="0" smtClean="0">
                          <a:solidFill>
                            <a:schemeClr val="bg1"/>
                          </a:solidFill>
                          <a:effectLst/>
                        </a:rPr>
                        <a:t>Wyszczególnienie</a:t>
                      </a:r>
                      <a:endParaRPr lang="pl-PL" sz="180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58205" marR="58205" marT="0" marB="0">
                    <a:solidFill>
                      <a:schemeClr val="tx2">
                        <a:lumMod val="50000"/>
                      </a:schemeClr>
                    </a:solidFill>
                  </a:tcPr>
                </a:tc>
                <a:tc>
                  <a:txBody>
                    <a:bodyPr/>
                    <a:lstStyle/>
                    <a:p>
                      <a:pPr algn="ctr">
                        <a:lnSpc>
                          <a:spcPts val="1600"/>
                        </a:lnSpc>
                        <a:spcBef>
                          <a:spcPts val="1000"/>
                        </a:spcBef>
                        <a:spcAft>
                          <a:spcPts val="0"/>
                        </a:spcAft>
                      </a:pPr>
                      <a:endParaRPr lang="pl-PL" sz="1800" b="1" kern="1200" dirty="0" smtClean="0">
                        <a:solidFill>
                          <a:schemeClr val="lt1"/>
                        </a:solidFill>
                        <a:effectLst/>
                        <a:latin typeface="+mn-lt"/>
                        <a:ea typeface="+mn-ea"/>
                        <a:cs typeface="+mn-cs"/>
                      </a:endParaRPr>
                    </a:p>
                    <a:p>
                      <a:pPr algn="ctr">
                        <a:lnSpc>
                          <a:spcPts val="1600"/>
                        </a:lnSpc>
                        <a:spcBef>
                          <a:spcPts val="1000"/>
                        </a:spcBef>
                        <a:spcAft>
                          <a:spcPts val="0"/>
                        </a:spcAft>
                      </a:pPr>
                      <a:r>
                        <a:rPr lang="pl-PL" sz="1800" b="1" kern="1200" dirty="0" smtClean="0">
                          <a:solidFill>
                            <a:schemeClr val="lt1"/>
                          </a:solidFill>
                          <a:effectLst/>
                          <a:latin typeface="+mn-lt"/>
                          <a:ea typeface="+mn-ea"/>
                          <a:cs typeface="+mn-cs"/>
                        </a:rPr>
                        <a:t>Liczba wspartych form ochrony przyrody </a:t>
                      </a:r>
                    </a:p>
                    <a:p>
                      <a:pPr algn="ctr">
                        <a:lnSpc>
                          <a:spcPts val="1600"/>
                        </a:lnSpc>
                        <a:spcBef>
                          <a:spcPts val="1000"/>
                        </a:spcBef>
                        <a:spcAft>
                          <a:spcPts val="0"/>
                        </a:spcAft>
                      </a:pPr>
                      <a:r>
                        <a:rPr lang="pl-PL" sz="1800" b="1" kern="1200" dirty="0" smtClean="0">
                          <a:solidFill>
                            <a:schemeClr val="lt1"/>
                          </a:solidFill>
                          <a:effectLst/>
                          <a:latin typeface="+mn-lt"/>
                          <a:ea typeface="+mn-ea"/>
                          <a:cs typeface="+mn-cs"/>
                        </a:rPr>
                        <a:t>(w sztukach)</a:t>
                      </a:r>
                      <a:endParaRPr lang="pl-PL" sz="1800" kern="50" dirty="0" smtClean="0">
                        <a:solidFill>
                          <a:schemeClr val="bg1"/>
                        </a:solidFill>
                        <a:effectLst/>
                        <a:latin typeface="+mn-lt"/>
                      </a:endParaRPr>
                    </a:p>
                  </a:txBody>
                  <a:tcPr marL="58205" marR="58205" marT="0" marB="0">
                    <a:solidFill>
                      <a:schemeClr val="tx2">
                        <a:lumMod val="50000"/>
                      </a:schemeClr>
                    </a:solidFill>
                  </a:tcPr>
                </a:tc>
                <a:tc>
                  <a:txBody>
                    <a:bodyPr/>
                    <a:lstStyle/>
                    <a:p>
                      <a:pPr algn="ctr">
                        <a:lnSpc>
                          <a:spcPts val="1600"/>
                        </a:lnSpc>
                        <a:spcBef>
                          <a:spcPts val="1000"/>
                        </a:spcBef>
                        <a:spcAft>
                          <a:spcPts val="0"/>
                        </a:spcAft>
                      </a:pPr>
                      <a:endParaRPr lang="pl-PL" sz="1800" kern="50" dirty="0" smtClean="0">
                        <a:solidFill>
                          <a:schemeClr val="bg1"/>
                        </a:solidFill>
                        <a:effectLst/>
                        <a:latin typeface="+mn-lt"/>
                      </a:endParaRPr>
                    </a:p>
                    <a:p>
                      <a:pPr algn="ctr">
                        <a:lnSpc>
                          <a:spcPts val="1600"/>
                        </a:lnSpc>
                        <a:spcBef>
                          <a:spcPts val="1000"/>
                        </a:spcBef>
                        <a:spcAft>
                          <a:spcPts val="0"/>
                        </a:spcAft>
                      </a:pPr>
                      <a:r>
                        <a:rPr lang="pl-PL" sz="1800" kern="50" dirty="0" smtClean="0">
                          <a:solidFill>
                            <a:schemeClr val="bg1"/>
                          </a:solidFill>
                          <a:effectLst/>
                          <a:latin typeface="+mn-lt"/>
                        </a:rPr>
                        <a:t>Powierzchnia</a:t>
                      </a:r>
                      <a:r>
                        <a:rPr lang="pl-PL" sz="1800" kern="50" baseline="0" dirty="0" smtClean="0">
                          <a:solidFill>
                            <a:schemeClr val="bg1"/>
                          </a:solidFill>
                          <a:effectLst/>
                          <a:latin typeface="+mn-lt"/>
                        </a:rPr>
                        <a:t> siedlisk wspieranych w celu uzyskania lepszego statusu ochrony (CI 23) (w hektarach)</a:t>
                      </a:r>
                      <a:endParaRPr lang="pl-PL" sz="1800" kern="50" dirty="0" smtClean="0">
                        <a:solidFill>
                          <a:schemeClr val="bg1"/>
                        </a:solidFill>
                        <a:effectLst/>
                        <a:latin typeface="+mn-lt"/>
                      </a:endParaRPr>
                    </a:p>
                  </a:txBody>
                  <a:tcPr marL="58205" marR="58205" marT="0" marB="0">
                    <a:solidFill>
                      <a:schemeClr val="tx2">
                        <a:lumMod val="50000"/>
                      </a:schemeClr>
                    </a:solidFill>
                  </a:tcPr>
                </a:tc>
              </a:tr>
            </a:tbl>
          </a:graphicData>
        </a:graphic>
      </p:graphicFrame>
      <p:graphicFrame>
        <p:nvGraphicFramePr>
          <p:cNvPr id="8" name="Tabela 7"/>
          <p:cNvGraphicFramePr>
            <a:graphicFrameLocks noGrp="1"/>
          </p:cNvGraphicFramePr>
          <p:nvPr>
            <p:extLst>
              <p:ext uri="{D42A27DB-BD31-4B8C-83A1-F6EECF244321}">
                <p14:modId xmlns:p14="http://schemas.microsoft.com/office/powerpoint/2010/main" val="3393042353"/>
              </p:ext>
            </p:extLst>
          </p:nvPr>
        </p:nvGraphicFramePr>
        <p:xfrm>
          <a:off x="-1" y="2062108"/>
          <a:ext cx="9144001" cy="1079312"/>
        </p:xfrm>
        <a:graphic>
          <a:graphicData uri="http://schemas.openxmlformats.org/drawingml/2006/table">
            <a:tbl>
              <a:tblPr firstRow="1" firstCol="1" bandRow="1">
                <a:tableStyleId>{5C22544A-7EE6-4342-B048-85BDC9FD1C3A}</a:tableStyleId>
              </a:tblPr>
              <a:tblGrid>
                <a:gridCol w="1835698"/>
                <a:gridCol w="3168351"/>
                <a:gridCol w="4139952"/>
              </a:tblGrid>
              <a:tr h="1079312">
                <a:tc>
                  <a:txBody>
                    <a:bodyPr/>
                    <a:lstStyle/>
                    <a:p>
                      <a:pPr algn="ctr">
                        <a:lnSpc>
                          <a:spcPts val="1600"/>
                        </a:lnSpc>
                        <a:spcBef>
                          <a:spcPts val="1000"/>
                        </a:spcBef>
                        <a:spcAft>
                          <a:spcPts val="0"/>
                        </a:spcAft>
                      </a:pPr>
                      <a:endParaRPr lang="pl-PL" sz="1600" kern="50" dirty="0" smtClean="0">
                        <a:solidFill>
                          <a:schemeClr val="bg1"/>
                        </a:solidFill>
                        <a:effectLst/>
                      </a:endParaRPr>
                    </a:p>
                    <a:p>
                      <a:pPr algn="ctr">
                        <a:lnSpc>
                          <a:spcPts val="1600"/>
                        </a:lnSpc>
                        <a:spcBef>
                          <a:spcPts val="1000"/>
                        </a:spcBef>
                        <a:spcAft>
                          <a:spcPts val="0"/>
                        </a:spcAft>
                      </a:pPr>
                      <a:r>
                        <a:rPr lang="pl-PL" sz="1600" kern="50" dirty="0" smtClean="0">
                          <a:solidFill>
                            <a:schemeClr val="bg1"/>
                          </a:solidFill>
                          <a:effectLst/>
                          <a:latin typeface="+mn-lt"/>
                        </a:rPr>
                        <a:t>0 </a:t>
                      </a:r>
                      <a:r>
                        <a:rPr lang="pl-PL" sz="1600" kern="50" dirty="0" smtClean="0">
                          <a:solidFill>
                            <a:schemeClr val="bg1"/>
                          </a:solidFill>
                          <a:effectLst/>
                          <a:latin typeface="+mn-lt"/>
                        </a:rPr>
                        <a:t>pkt (brak wpływu i wpływ nieznaczący)</a:t>
                      </a:r>
                      <a:endParaRPr lang="pl-PL" sz="1600" dirty="0">
                        <a:solidFill>
                          <a:schemeClr val="bg1"/>
                        </a:solidFill>
                        <a:effectLst/>
                        <a:latin typeface="+mn-lt"/>
                        <a:ea typeface="Times New Roman" panose="02020603050405020304" pitchFamily="18" charset="0"/>
                        <a:cs typeface="Times New Roman" panose="02020603050405020304" pitchFamily="18" charset="0"/>
                      </a:endParaRPr>
                    </a:p>
                  </a:txBody>
                  <a:tcPr marL="58205" marR="58205" marT="0" marB="0">
                    <a:solidFill>
                      <a:schemeClr val="tx2">
                        <a:lumMod val="75000"/>
                      </a:schemeClr>
                    </a:solidFill>
                  </a:tcPr>
                </a:tc>
                <a:tc>
                  <a:txBody>
                    <a:bodyPr/>
                    <a:lstStyle/>
                    <a:p>
                      <a:pPr algn="ctr">
                        <a:lnSpc>
                          <a:spcPct val="115000"/>
                        </a:lnSpc>
                        <a:spcAft>
                          <a:spcPts val="0"/>
                        </a:spcAft>
                      </a:pPr>
                      <a:endParaRPr lang="pl-PL" sz="1800" b="1" kern="50" dirty="0" smtClean="0">
                        <a:solidFill>
                          <a:schemeClr val="tx1"/>
                        </a:solidFill>
                        <a:effectLst/>
                        <a:latin typeface="+mn-lt"/>
                        <a:ea typeface="+mn-ea"/>
                        <a:cs typeface="+mn-cs"/>
                      </a:endParaRPr>
                    </a:p>
                    <a:p>
                      <a:pPr algn="ctr">
                        <a:lnSpc>
                          <a:spcPct val="115000"/>
                        </a:lnSpc>
                        <a:spcAft>
                          <a:spcPts val="0"/>
                        </a:spcAft>
                      </a:pPr>
                      <a:r>
                        <a:rPr lang="pl-PL" sz="1800" b="0" kern="50" dirty="0" smtClean="0">
                          <a:solidFill>
                            <a:schemeClr val="tx1"/>
                          </a:solidFill>
                          <a:effectLst/>
                          <a:latin typeface="+mn-lt"/>
                          <a:ea typeface="+mn-ea"/>
                          <a:cs typeface="+mn-cs"/>
                        </a:rPr>
                        <a:t>0</a:t>
                      </a:r>
                      <a:r>
                        <a:rPr lang="pl-PL" sz="1800" b="1" kern="50" dirty="0" smtClean="0">
                          <a:solidFill>
                            <a:schemeClr val="tx1"/>
                          </a:solidFill>
                          <a:effectLst/>
                          <a:latin typeface="+mn-lt"/>
                          <a:ea typeface="+mn-ea"/>
                          <a:cs typeface="+mn-cs"/>
                        </a:rPr>
                        <a:t/>
                      </a:r>
                      <a:br>
                        <a:rPr lang="pl-PL" sz="1800" b="1" kern="50" dirty="0" smtClean="0">
                          <a:solidFill>
                            <a:schemeClr val="tx1"/>
                          </a:solidFill>
                          <a:effectLst/>
                          <a:latin typeface="+mn-lt"/>
                          <a:ea typeface="+mn-ea"/>
                          <a:cs typeface="+mn-cs"/>
                        </a:rPr>
                      </a:br>
                      <a:r>
                        <a:rPr lang="pl-PL" sz="1800" b="1" kern="50" dirty="0" smtClean="0">
                          <a:solidFill>
                            <a:schemeClr val="tx1"/>
                          </a:solidFill>
                          <a:effectLst/>
                          <a:latin typeface="+mn-lt"/>
                          <a:ea typeface="+mn-ea"/>
                          <a:cs typeface="+mn-cs"/>
                        </a:rPr>
                        <a:t>0</a:t>
                      </a:r>
                      <a:r>
                        <a:rPr lang="pl-PL" sz="1800" b="1" kern="50" baseline="0" dirty="0" smtClean="0">
                          <a:solidFill>
                            <a:schemeClr val="tx1"/>
                          </a:solidFill>
                          <a:effectLst/>
                          <a:latin typeface="+mn-lt"/>
                          <a:ea typeface="+mn-ea"/>
                          <a:cs typeface="+mn-cs"/>
                        </a:rPr>
                        <a:t> pkt</a:t>
                      </a:r>
                      <a:endParaRPr lang="pl-PL" sz="1800" b="1" kern="50" dirty="0" smtClean="0">
                        <a:solidFill>
                          <a:schemeClr val="tx1"/>
                        </a:solidFill>
                        <a:effectLst/>
                        <a:latin typeface="+mn-lt"/>
                        <a:ea typeface="+mn-ea"/>
                        <a:cs typeface="+mn-cs"/>
                      </a:endParaRPr>
                    </a:p>
                  </a:txBody>
                  <a:tcPr marL="68580" marR="68580" marT="0" marB="0">
                    <a:solidFill>
                      <a:schemeClr val="accent5">
                        <a:lumMod val="20000"/>
                        <a:lumOff val="80000"/>
                      </a:schemeClr>
                    </a:solidFill>
                  </a:tcPr>
                </a:tc>
                <a:tc>
                  <a:txBody>
                    <a:bodyPr/>
                    <a:lstStyle/>
                    <a:p>
                      <a:pPr algn="ctr">
                        <a:lnSpc>
                          <a:spcPct val="115000"/>
                        </a:lnSpc>
                        <a:spcAft>
                          <a:spcPts val="0"/>
                        </a:spcAft>
                      </a:pPr>
                      <a:endParaRPr lang="pl-PL" sz="1800" b="1" kern="50" dirty="0" smtClean="0">
                        <a:solidFill>
                          <a:schemeClr val="tx1"/>
                        </a:solidFill>
                        <a:effectLst/>
                        <a:latin typeface="+mn-lt"/>
                        <a:ea typeface="+mn-ea"/>
                        <a:cs typeface="+mn-cs"/>
                      </a:endParaRPr>
                    </a:p>
                    <a:p>
                      <a:pPr algn="ctr">
                        <a:lnSpc>
                          <a:spcPct val="115000"/>
                        </a:lnSpc>
                        <a:spcAft>
                          <a:spcPts val="0"/>
                        </a:spcAft>
                      </a:pPr>
                      <a:r>
                        <a:rPr lang="pl-PL" sz="1800" b="0" kern="50" dirty="0" smtClean="0">
                          <a:solidFill>
                            <a:schemeClr val="tx1"/>
                          </a:solidFill>
                          <a:effectLst/>
                          <a:latin typeface="+mn-lt"/>
                          <a:ea typeface="+mn-ea"/>
                          <a:cs typeface="+mn-cs"/>
                        </a:rPr>
                        <a:t>poniżej 2 ha</a:t>
                      </a:r>
                      <a:r>
                        <a:rPr lang="pl-PL" sz="1800" b="1" kern="50" dirty="0" smtClean="0">
                          <a:solidFill>
                            <a:schemeClr val="tx1"/>
                          </a:solidFill>
                          <a:effectLst/>
                          <a:latin typeface="+mn-lt"/>
                          <a:ea typeface="+mn-ea"/>
                          <a:cs typeface="+mn-cs"/>
                        </a:rPr>
                        <a:t/>
                      </a:r>
                      <a:br>
                        <a:rPr lang="pl-PL" sz="1800" b="1" kern="50" dirty="0" smtClean="0">
                          <a:solidFill>
                            <a:schemeClr val="tx1"/>
                          </a:solidFill>
                          <a:effectLst/>
                          <a:latin typeface="+mn-lt"/>
                          <a:ea typeface="+mn-ea"/>
                          <a:cs typeface="+mn-cs"/>
                        </a:rPr>
                      </a:br>
                      <a:r>
                        <a:rPr lang="pl-PL" sz="1800" b="1" kern="50" dirty="0" smtClean="0">
                          <a:solidFill>
                            <a:schemeClr val="tx1"/>
                          </a:solidFill>
                          <a:effectLst/>
                          <a:latin typeface="+mn-lt"/>
                          <a:ea typeface="+mn-ea"/>
                          <a:cs typeface="+mn-cs"/>
                        </a:rPr>
                        <a:t>0</a:t>
                      </a:r>
                      <a:r>
                        <a:rPr lang="pl-PL" sz="1800" b="1" kern="50" baseline="0" dirty="0" smtClean="0">
                          <a:solidFill>
                            <a:schemeClr val="tx1"/>
                          </a:solidFill>
                          <a:effectLst/>
                          <a:latin typeface="+mn-lt"/>
                          <a:ea typeface="+mn-ea"/>
                          <a:cs typeface="+mn-cs"/>
                        </a:rPr>
                        <a:t> pkt</a:t>
                      </a:r>
                      <a:endParaRPr lang="pl-PL" sz="1800" b="1" kern="50" dirty="0" smtClean="0">
                        <a:solidFill>
                          <a:schemeClr val="tx1"/>
                        </a:solidFill>
                        <a:effectLst/>
                        <a:latin typeface="+mn-lt"/>
                        <a:ea typeface="+mn-ea"/>
                        <a:cs typeface="+mn-cs"/>
                      </a:endParaRPr>
                    </a:p>
                  </a:txBody>
                  <a:tcPr marL="68580" marR="68580" marT="0" marB="0">
                    <a:solidFill>
                      <a:schemeClr val="accent5">
                        <a:lumMod val="20000"/>
                        <a:lumOff val="80000"/>
                      </a:schemeClr>
                    </a:solidFill>
                  </a:tcPr>
                </a:tc>
              </a:tr>
            </a:tbl>
          </a:graphicData>
        </a:graphic>
      </p:graphicFrame>
      <p:graphicFrame>
        <p:nvGraphicFramePr>
          <p:cNvPr id="7" name="Tabela 6"/>
          <p:cNvGraphicFramePr>
            <a:graphicFrameLocks noGrp="1"/>
          </p:cNvGraphicFramePr>
          <p:nvPr>
            <p:extLst>
              <p:ext uri="{D42A27DB-BD31-4B8C-83A1-F6EECF244321}">
                <p14:modId xmlns:p14="http://schemas.microsoft.com/office/powerpoint/2010/main" val="1339068165"/>
              </p:ext>
            </p:extLst>
          </p:nvPr>
        </p:nvGraphicFramePr>
        <p:xfrm>
          <a:off x="4394" y="3153879"/>
          <a:ext cx="9144001" cy="1214029"/>
        </p:xfrm>
        <a:graphic>
          <a:graphicData uri="http://schemas.openxmlformats.org/drawingml/2006/table">
            <a:tbl>
              <a:tblPr firstRow="1" firstCol="1" bandRow="1">
                <a:tableStyleId>{5C22544A-7EE6-4342-B048-85BDC9FD1C3A}</a:tableStyleId>
              </a:tblPr>
              <a:tblGrid>
                <a:gridCol w="1835698"/>
                <a:gridCol w="3168352"/>
                <a:gridCol w="4139951"/>
              </a:tblGrid>
              <a:tr h="1214029">
                <a:tc>
                  <a:txBody>
                    <a:bodyPr/>
                    <a:lstStyle/>
                    <a:p>
                      <a:pPr algn="ctr">
                        <a:lnSpc>
                          <a:spcPts val="1600"/>
                        </a:lnSpc>
                        <a:spcBef>
                          <a:spcPts val="1000"/>
                        </a:spcBef>
                        <a:spcAft>
                          <a:spcPts val="0"/>
                        </a:spcAft>
                      </a:pPr>
                      <a:endParaRPr lang="pl-PL" sz="1600" kern="50" dirty="0" smtClean="0">
                        <a:solidFill>
                          <a:schemeClr val="bg1"/>
                        </a:solidFill>
                        <a:effectLst/>
                      </a:endParaRPr>
                    </a:p>
                    <a:p>
                      <a:pPr algn="ctr">
                        <a:lnSpc>
                          <a:spcPts val="1600"/>
                        </a:lnSpc>
                        <a:spcBef>
                          <a:spcPts val="1000"/>
                        </a:spcBef>
                        <a:spcAft>
                          <a:spcPts val="0"/>
                        </a:spcAft>
                      </a:pPr>
                      <a:r>
                        <a:rPr lang="pl-PL" sz="1600" kern="50" dirty="0" smtClean="0">
                          <a:solidFill>
                            <a:schemeClr val="bg1"/>
                          </a:solidFill>
                          <a:effectLst/>
                        </a:rPr>
                        <a:t>25% maksymalnej oceny </a:t>
                      </a:r>
                    </a:p>
                    <a:p>
                      <a:pPr algn="ctr">
                        <a:lnSpc>
                          <a:spcPts val="1600"/>
                        </a:lnSpc>
                        <a:spcBef>
                          <a:spcPts val="1000"/>
                        </a:spcBef>
                        <a:spcAft>
                          <a:spcPts val="0"/>
                        </a:spcAft>
                      </a:pPr>
                      <a:r>
                        <a:rPr lang="pl-PL" sz="1600" kern="50" dirty="0" smtClean="0">
                          <a:solidFill>
                            <a:schemeClr val="bg1"/>
                          </a:solidFill>
                          <a:effectLst/>
                        </a:rPr>
                        <a:t> (niski wpływ)</a:t>
                      </a:r>
                    </a:p>
                  </a:txBody>
                  <a:tcPr marL="58205" marR="58205" marT="0" marB="0">
                    <a:solidFill>
                      <a:schemeClr val="tx2">
                        <a:lumMod val="75000"/>
                      </a:schemeClr>
                    </a:solidFill>
                  </a:tcPr>
                </a:tc>
                <a:tc>
                  <a:txBody>
                    <a:bodyPr/>
                    <a:lstStyle/>
                    <a:p>
                      <a:pPr algn="ctr">
                        <a:lnSpc>
                          <a:spcPct val="115000"/>
                        </a:lnSpc>
                        <a:spcAft>
                          <a:spcPts val="0"/>
                        </a:spcAft>
                      </a:pPr>
                      <a:endParaRPr lang="pl-PL" sz="1800" b="1" kern="50" dirty="0" smtClean="0">
                        <a:solidFill>
                          <a:schemeClr val="tx1"/>
                        </a:solidFill>
                        <a:effectLst/>
                        <a:latin typeface="+mn-lt"/>
                        <a:ea typeface="+mn-ea"/>
                        <a:cs typeface="+mn-cs"/>
                      </a:endParaRPr>
                    </a:p>
                    <a:p>
                      <a:pPr algn="ctr">
                        <a:lnSpc>
                          <a:spcPct val="115000"/>
                        </a:lnSpc>
                        <a:spcAft>
                          <a:spcPts val="0"/>
                        </a:spcAft>
                      </a:pPr>
                      <a:r>
                        <a:rPr lang="pl-PL" sz="1800" b="0" kern="50" dirty="0" smtClean="0">
                          <a:solidFill>
                            <a:schemeClr val="tx1"/>
                          </a:solidFill>
                          <a:effectLst/>
                          <a:latin typeface="+mn-lt"/>
                          <a:ea typeface="+mn-ea"/>
                          <a:cs typeface="+mn-cs"/>
                        </a:rPr>
                        <a:t>od 1 do 2</a:t>
                      </a:r>
                    </a:p>
                    <a:p>
                      <a:pPr algn="ctr">
                        <a:lnSpc>
                          <a:spcPct val="115000"/>
                        </a:lnSpc>
                        <a:spcAft>
                          <a:spcPts val="0"/>
                        </a:spcAft>
                      </a:pPr>
                      <a:r>
                        <a:rPr lang="pl-PL" sz="1800" b="1" kern="50" dirty="0" smtClean="0">
                          <a:solidFill>
                            <a:schemeClr val="tx1"/>
                          </a:solidFill>
                          <a:effectLst/>
                          <a:latin typeface="+mn-lt"/>
                          <a:ea typeface="+mn-ea"/>
                          <a:cs typeface="+mn-cs"/>
                        </a:rPr>
                        <a:t>2,25 pkt</a:t>
                      </a:r>
                      <a:endParaRPr lang="pl-PL" sz="1800" b="1" kern="50" dirty="0" smtClean="0">
                        <a:solidFill>
                          <a:schemeClr val="tx1"/>
                        </a:solidFill>
                        <a:effectLst/>
                        <a:latin typeface="+mn-lt"/>
                        <a:ea typeface="+mn-ea"/>
                        <a:cs typeface="+mn-cs"/>
                      </a:endParaRPr>
                    </a:p>
                  </a:txBody>
                  <a:tcPr marL="68580" marR="68580" marT="0" marB="0">
                    <a:solidFill>
                      <a:schemeClr val="accent5">
                        <a:lumMod val="20000"/>
                        <a:lumOff val="80000"/>
                      </a:schemeClr>
                    </a:solidFill>
                  </a:tcPr>
                </a:tc>
                <a:tc>
                  <a:txBody>
                    <a:bodyPr/>
                    <a:lstStyle/>
                    <a:p>
                      <a:pPr algn="ctr">
                        <a:lnSpc>
                          <a:spcPct val="115000"/>
                        </a:lnSpc>
                        <a:spcAft>
                          <a:spcPts val="0"/>
                        </a:spcAft>
                      </a:pPr>
                      <a:endParaRPr lang="pl-PL" sz="1800" b="1" kern="50" dirty="0" smtClean="0">
                        <a:solidFill>
                          <a:schemeClr val="tx1"/>
                        </a:solidFill>
                        <a:effectLst/>
                        <a:latin typeface="+mn-lt"/>
                        <a:ea typeface="+mn-ea"/>
                        <a:cs typeface="+mn-cs"/>
                      </a:endParaRPr>
                    </a:p>
                    <a:p>
                      <a:pPr algn="ctr">
                        <a:lnSpc>
                          <a:spcPct val="115000"/>
                        </a:lnSpc>
                        <a:spcAft>
                          <a:spcPts val="0"/>
                        </a:spcAft>
                      </a:pPr>
                      <a:r>
                        <a:rPr lang="pl-PL" sz="1800" b="0" kern="50" dirty="0" smtClean="0">
                          <a:solidFill>
                            <a:schemeClr val="tx1"/>
                          </a:solidFill>
                          <a:effectLst/>
                          <a:latin typeface="+mn-lt"/>
                          <a:ea typeface="+mn-ea"/>
                          <a:cs typeface="+mn-cs"/>
                        </a:rPr>
                        <a:t>od 2 ha do 9 ha</a:t>
                      </a:r>
                    </a:p>
                    <a:p>
                      <a:pPr algn="ctr">
                        <a:lnSpc>
                          <a:spcPct val="115000"/>
                        </a:lnSpc>
                        <a:spcAft>
                          <a:spcPts val="0"/>
                        </a:spcAft>
                      </a:pPr>
                      <a:r>
                        <a:rPr lang="pl-PL" sz="1800" b="1" kern="50" dirty="0" smtClean="0">
                          <a:solidFill>
                            <a:schemeClr val="tx1"/>
                          </a:solidFill>
                          <a:effectLst/>
                          <a:latin typeface="+mn-lt"/>
                          <a:ea typeface="+mn-ea"/>
                          <a:cs typeface="+mn-cs"/>
                        </a:rPr>
                        <a:t>2,25</a:t>
                      </a:r>
                      <a:endParaRPr lang="pl-PL" sz="1800" b="1" kern="50" dirty="0" smtClean="0">
                        <a:solidFill>
                          <a:schemeClr val="tx1"/>
                        </a:solidFill>
                        <a:effectLst/>
                        <a:latin typeface="+mn-lt"/>
                        <a:ea typeface="+mn-ea"/>
                        <a:cs typeface="+mn-cs"/>
                      </a:endParaRPr>
                    </a:p>
                  </a:txBody>
                  <a:tcPr marL="68580" marR="68580" marT="0" marB="0">
                    <a:solidFill>
                      <a:schemeClr val="accent5">
                        <a:lumMod val="20000"/>
                        <a:lumOff val="80000"/>
                      </a:schemeClr>
                    </a:solidFill>
                  </a:tcPr>
                </a:tc>
              </a:tr>
            </a:tbl>
          </a:graphicData>
        </a:graphic>
      </p:graphicFrame>
      <p:graphicFrame>
        <p:nvGraphicFramePr>
          <p:cNvPr id="5" name="Tabela 4"/>
          <p:cNvGraphicFramePr>
            <a:graphicFrameLocks noGrp="1"/>
          </p:cNvGraphicFramePr>
          <p:nvPr>
            <p:extLst>
              <p:ext uri="{D42A27DB-BD31-4B8C-83A1-F6EECF244321}">
                <p14:modId xmlns:p14="http://schemas.microsoft.com/office/powerpoint/2010/main" val="1846765274"/>
              </p:ext>
            </p:extLst>
          </p:nvPr>
        </p:nvGraphicFramePr>
        <p:xfrm>
          <a:off x="0" y="4365104"/>
          <a:ext cx="9144001" cy="1196864"/>
        </p:xfrm>
        <a:graphic>
          <a:graphicData uri="http://schemas.openxmlformats.org/drawingml/2006/table">
            <a:tbl>
              <a:tblPr firstRow="1" firstCol="1" bandRow="1">
                <a:tableStyleId>{5C22544A-7EE6-4342-B048-85BDC9FD1C3A}</a:tableStyleId>
              </a:tblPr>
              <a:tblGrid>
                <a:gridCol w="1835698"/>
                <a:gridCol w="3168350"/>
                <a:gridCol w="4139953"/>
              </a:tblGrid>
              <a:tr h="1196864">
                <a:tc>
                  <a:txBody>
                    <a:bodyPr/>
                    <a:lstStyle/>
                    <a:p>
                      <a:pPr algn="ctr">
                        <a:lnSpc>
                          <a:spcPts val="1600"/>
                        </a:lnSpc>
                        <a:spcBef>
                          <a:spcPts val="1000"/>
                        </a:spcBef>
                        <a:spcAft>
                          <a:spcPts val="0"/>
                        </a:spcAft>
                      </a:pPr>
                      <a:endParaRPr lang="pl-PL" sz="800" kern="50" dirty="0" smtClean="0">
                        <a:solidFill>
                          <a:schemeClr val="bg1"/>
                        </a:solidFill>
                        <a:effectLst/>
                      </a:endParaRPr>
                    </a:p>
                    <a:p>
                      <a:pPr algn="ctr">
                        <a:lnSpc>
                          <a:spcPts val="1600"/>
                        </a:lnSpc>
                        <a:spcBef>
                          <a:spcPts val="1000"/>
                        </a:spcBef>
                        <a:spcAft>
                          <a:spcPts val="0"/>
                        </a:spcAft>
                      </a:pPr>
                      <a:r>
                        <a:rPr lang="pl-PL" sz="1600" kern="50" dirty="0" smtClean="0">
                          <a:solidFill>
                            <a:schemeClr val="bg1"/>
                          </a:solidFill>
                          <a:effectLst/>
                        </a:rPr>
                        <a:t>50% maksymalnej oceny </a:t>
                      </a:r>
                    </a:p>
                    <a:p>
                      <a:pPr algn="ctr">
                        <a:lnSpc>
                          <a:spcPts val="1600"/>
                        </a:lnSpc>
                        <a:spcBef>
                          <a:spcPts val="1000"/>
                        </a:spcBef>
                        <a:spcAft>
                          <a:spcPts val="0"/>
                        </a:spcAft>
                      </a:pPr>
                      <a:r>
                        <a:rPr lang="pl-PL" sz="1600" kern="50" dirty="0" smtClean="0">
                          <a:solidFill>
                            <a:schemeClr val="bg1"/>
                          </a:solidFill>
                          <a:effectLst/>
                        </a:rPr>
                        <a:t> (średni wpływ</a:t>
                      </a:r>
                      <a:r>
                        <a:rPr lang="pl-PL" sz="1200" kern="50" dirty="0" smtClean="0">
                          <a:solidFill>
                            <a:schemeClr val="bg1"/>
                          </a:solidFill>
                          <a:effectLst/>
                        </a:rPr>
                        <a:t>)</a:t>
                      </a:r>
                      <a:endParaRPr lang="pl-PL" sz="1200" dirty="0" smtClean="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58205" marR="58205" marT="0" marB="0">
                    <a:solidFill>
                      <a:schemeClr val="tx2">
                        <a:lumMod val="75000"/>
                      </a:schemeClr>
                    </a:solidFill>
                  </a:tcPr>
                </a:tc>
                <a:tc>
                  <a:txBody>
                    <a:bodyPr/>
                    <a:lstStyle/>
                    <a:p>
                      <a:pPr algn="ctr">
                        <a:lnSpc>
                          <a:spcPct val="115000"/>
                        </a:lnSpc>
                        <a:spcAft>
                          <a:spcPts val="0"/>
                        </a:spcAft>
                      </a:pPr>
                      <a:endParaRPr lang="pl-PL" sz="1800" b="0" kern="50" dirty="0" smtClean="0">
                        <a:solidFill>
                          <a:schemeClr val="tx1"/>
                        </a:solidFill>
                        <a:effectLst/>
                        <a:latin typeface="+mn-lt"/>
                        <a:ea typeface="+mn-ea"/>
                        <a:cs typeface="+mn-cs"/>
                      </a:endParaRPr>
                    </a:p>
                    <a:p>
                      <a:pPr algn="ctr">
                        <a:lnSpc>
                          <a:spcPct val="115000"/>
                        </a:lnSpc>
                        <a:spcAft>
                          <a:spcPts val="0"/>
                        </a:spcAft>
                      </a:pPr>
                      <a:r>
                        <a:rPr lang="pl-PL" sz="1800" b="0" kern="50" dirty="0" smtClean="0">
                          <a:solidFill>
                            <a:schemeClr val="tx1"/>
                          </a:solidFill>
                          <a:effectLst/>
                          <a:latin typeface="+mn-lt"/>
                          <a:ea typeface="+mn-ea"/>
                          <a:cs typeface="+mn-cs"/>
                        </a:rPr>
                        <a:t>od 3 do 4</a:t>
                      </a:r>
                    </a:p>
                    <a:p>
                      <a:pPr algn="ctr">
                        <a:lnSpc>
                          <a:spcPct val="115000"/>
                        </a:lnSpc>
                        <a:spcAft>
                          <a:spcPts val="0"/>
                        </a:spcAft>
                      </a:pPr>
                      <a:r>
                        <a:rPr lang="pl-PL" sz="1800" b="1" kern="50" dirty="0" smtClean="0">
                          <a:solidFill>
                            <a:schemeClr val="tx1"/>
                          </a:solidFill>
                          <a:effectLst/>
                          <a:latin typeface="+mn-lt"/>
                          <a:ea typeface="+mn-ea"/>
                          <a:cs typeface="+mn-cs"/>
                        </a:rPr>
                        <a:t>4,5 pkt</a:t>
                      </a:r>
                      <a:endParaRPr lang="pl-PL" sz="1800" b="1" kern="50" dirty="0" smtClean="0">
                        <a:solidFill>
                          <a:schemeClr val="tx1"/>
                        </a:solidFill>
                        <a:effectLst/>
                        <a:latin typeface="+mn-lt"/>
                        <a:ea typeface="+mn-ea"/>
                        <a:cs typeface="+mn-cs"/>
                      </a:endParaRPr>
                    </a:p>
                  </a:txBody>
                  <a:tcPr marL="68580" marR="68580" marT="0" marB="0">
                    <a:solidFill>
                      <a:schemeClr val="accent5">
                        <a:lumMod val="20000"/>
                        <a:lumOff val="80000"/>
                      </a:schemeClr>
                    </a:solidFill>
                  </a:tcPr>
                </a:tc>
                <a:tc>
                  <a:txBody>
                    <a:bodyPr/>
                    <a:lstStyle/>
                    <a:p>
                      <a:pPr algn="ctr">
                        <a:lnSpc>
                          <a:spcPct val="115000"/>
                        </a:lnSpc>
                        <a:spcAft>
                          <a:spcPts val="0"/>
                        </a:spcAft>
                      </a:pPr>
                      <a:endParaRPr lang="pl-PL" sz="1800" b="0" kern="50" dirty="0" smtClean="0">
                        <a:solidFill>
                          <a:schemeClr val="tx1"/>
                        </a:solidFill>
                        <a:effectLst/>
                        <a:latin typeface="+mn-lt"/>
                        <a:ea typeface="+mn-ea"/>
                        <a:cs typeface="+mn-cs"/>
                      </a:endParaRPr>
                    </a:p>
                    <a:p>
                      <a:pPr algn="ctr">
                        <a:lnSpc>
                          <a:spcPct val="115000"/>
                        </a:lnSpc>
                        <a:spcAft>
                          <a:spcPts val="0"/>
                        </a:spcAft>
                      </a:pPr>
                      <a:r>
                        <a:rPr lang="pl-PL" sz="1800" b="0" kern="50" dirty="0" smtClean="0">
                          <a:solidFill>
                            <a:schemeClr val="tx1"/>
                          </a:solidFill>
                          <a:effectLst/>
                          <a:latin typeface="+mn-lt"/>
                          <a:ea typeface="+mn-ea"/>
                          <a:cs typeface="+mn-cs"/>
                        </a:rPr>
                        <a:t>od</a:t>
                      </a:r>
                      <a:r>
                        <a:rPr lang="pl-PL" sz="1800" b="0" kern="50" baseline="0" dirty="0" smtClean="0">
                          <a:solidFill>
                            <a:schemeClr val="tx1"/>
                          </a:solidFill>
                          <a:effectLst/>
                          <a:latin typeface="+mn-lt"/>
                          <a:ea typeface="+mn-ea"/>
                          <a:cs typeface="+mn-cs"/>
                        </a:rPr>
                        <a:t> 10 ha do 20 ha</a:t>
                      </a:r>
                    </a:p>
                    <a:p>
                      <a:pPr algn="ctr">
                        <a:lnSpc>
                          <a:spcPct val="115000"/>
                        </a:lnSpc>
                        <a:spcAft>
                          <a:spcPts val="0"/>
                        </a:spcAft>
                      </a:pPr>
                      <a:r>
                        <a:rPr lang="pl-PL" sz="1800" b="1" kern="50" baseline="0" dirty="0" smtClean="0">
                          <a:solidFill>
                            <a:schemeClr val="tx1"/>
                          </a:solidFill>
                          <a:effectLst/>
                          <a:latin typeface="+mn-lt"/>
                          <a:ea typeface="+mn-ea"/>
                          <a:cs typeface="+mn-cs"/>
                        </a:rPr>
                        <a:t>4,5 pkt</a:t>
                      </a:r>
                      <a:endParaRPr lang="pl-PL" sz="1800" b="1" kern="50" dirty="0" smtClean="0">
                        <a:solidFill>
                          <a:schemeClr val="tx1"/>
                        </a:solidFill>
                        <a:effectLst/>
                        <a:latin typeface="+mn-lt"/>
                        <a:ea typeface="+mn-ea"/>
                        <a:cs typeface="+mn-cs"/>
                      </a:endParaRPr>
                    </a:p>
                  </a:txBody>
                  <a:tcPr marL="68580" marR="68580" marT="0" marB="0">
                    <a:solidFill>
                      <a:schemeClr val="accent5">
                        <a:lumMod val="20000"/>
                        <a:lumOff val="80000"/>
                      </a:schemeClr>
                    </a:solidFill>
                  </a:tcPr>
                </a:tc>
              </a:tr>
            </a:tbl>
          </a:graphicData>
        </a:graphic>
      </p:graphicFrame>
      <p:graphicFrame>
        <p:nvGraphicFramePr>
          <p:cNvPr id="9" name="Tabela 8"/>
          <p:cNvGraphicFramePr>
            <a:graphicFrameLocks noGrp="1"/>
          </p:cNvGraphicFramePr>
          <p:nvPr>
            <p:extLst>
              <p:ext uri="{D42A27DB-BD31-4B8C-83A1-F6EECF244321}">
                <p14:modId xmlns:p14="http://schemas.microsoft.com/office/powerpoint/2010/main" val="1895461334"/>
              </p:ext>
            </p:extLst>
          </p:nvPr>
        </p:nvGraphicFramePr>
        <p:xfrm>
          <a:off x="0" y="5551827"/>
          <a:ext cx="9144001" cy="1155558"/>
        </p:xfrm>
        <a:graphic>
          <a:graphicData uri="http://schemas.openxmlformats.org/drawingml/2006/table">
            <a:tbl>
              <a:tblPr firstRow="1" firstCol="1" bandRow="1">
                <a:tableStyleId>{5C22544A-7EE6-4342-B048-85BDC9FD1C3A}</a:tableStyleId>
              </a:tblPr>
              <a:tblGrid>
                <a:gridCol w="1835698"/>
                <a:gridCol w="3168350"/>
                <a:gridCol w="4139953"/>
              </a:tblGrid>
              <a:tr h="1155558">
                <a:tc>
                  <a:txBody>
                    <a:bodyPr/>
                    <a:lstStyle/>
                    <a:p>
                      <a:pPr algn="ctr">
                        <a:lnSpc>
                          <a:spcPts val="1600"/>
                        </a:lnSpc>
                        <a:spcBef>
                          <a:spcPts val="1000"/>
                        </a:spcBef>
                        <a:spcAft>
                          <a:spcPts val="0"/>
                        </a:spcAft>
                      </a:pPr>
                      <a:endParaRPr lang="pl-PL" sz="800" kern="50" dirty="0" smtClean="0">
                        <a:solidFill>
                          <a:schemeClr val="bg1"/>
                        </a:solidFill>
                        <a:effectLst/>
                      </a:endParaRPr>
                    </a:p>
                    <a:p>
                      <a:pPr algn="ctr">
                        <a:lnSpc>
                          <a:spcPts val="1600"/>
                        </a:lnSpc>
                        <a:spcBef>
                          <a:spcPts val="1000"/>
                        </a:spcBef>
                        <a:spcAft>
                          <a:spcPts val="0"/>
                        </a:spcAft>
                      </a:pPr>
                      <a:r>
                        <a:rPr lang="pl-PL" sz="1600" kern="50" dirty="0" smtClean="0">
                          <a:solidFill>
                            <a:schemeClr val="bg1"/>
                          </a:solidFill>
                          <a:effectLst/>
                        </a:rPr>
                        <a:t>100% maksymalnej oceny </a:t>
                      </a:r>
                    </a:p>
                    <a:p>
                      <a:pPr algn="ctr">
                        <a:lnSpc>
                          <a:spcPts val="1600"/>
                        </a:lnSpc>
                        <a:spcBef>
                          <a:spcPts val="1000"/>
                        </a:spcBef>
                        <a:spcAft>
                          <a:spcPts val="0"/>
                        </a:spcAft>
                      </a:pPr>
                      <a:r>
                        <a:rPr lang="pl-PL" sz="1600" kern="50" dirty="0" smtClean="0">
                          <a:solidFill>
                            <a:schemeClr val="bg1"/>
                          </a:solidFill>
                          <a:effectLst/>
                        </a:rPr>
                        <a:t> (wysoki wpływ</a:t>
                      </a:r>
                      <a:r>
                        <a:rPr lang="pl-PL" sz="1200" kern="50" dirty="0" smtClean="0">
                          <a:solidFill>
                            <a:schemeClr val="bg1"/>
                          </a:solidFill>
                          <a:effectLst/>
                        </a:rPr>
                        <a:t>)</a:t>
                      </a:r>
                      <a:endParaRPr lang="pl-PL" sz="1200" dirty="0" smtClean="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58205" marR="58205" marT="0" marB="0">
                    <a:solidFill>
                      <a:schemeClr val="tx2">
                        <a:lumMod val="75000"/>
                      </a:schemeClr>
                    </a:solidFill>
                  </a:tcPr>
                </a:tc>
                <a:tc>
                  <a:txBody>
                    <a:bodyPr/>
                    <a:lstStyle/>
                    <a:p>
                      <a:pPr algn="ctr">
                        <a:lnSpc>
                          <a:spcPct val="115000"/>
                        </a:lnSpc>
                        <a:spcAft>
                          <a:spcPts val="0"/>
                        </a:spcAft>
                      </a:pPr>
                      <a:endParaRPr lang="pl-PL" sz="1800" b="0" kern="50" dirty="0" smtClean="0">
                        <a:solidFill>
                          <a:schemeClr val="tx1"/>
                        </a:solidFill>
                        <a:effectLst/>
                        <a:latin typeface="+mn-lt"/>
                        <a:ea typeface="+mn-ea"/>
                        <a:cs typeface="+mn-cs"/>
                      </a:endParaRPr>
                    </a:p>
                    <a:p>
                      <a:pPr algn="ctr">
                        <a:lnSpc>
                          <a:spcPct val="115000"/>
                        </a:lnSpc>
                        <a:spcAft>
                          <a:spcPts val="0"/>
                        </a:spcAft>
                      </a:pPr>
                      <a:r>
                        <a:rPr lang="pl-PL" sz="1800" b="0" kern="50" dirty="0" smtClean="0">
                          <a:solidFill>
                            <a:schemeClr val="tx1"/>
                          </a:solidFill>
                          <a:effectLst/>
                          <a:latin typeface="+mn-lt"/>
                          <a:ea typeface="+mn-ea"/>
                          <a:cs typeface="+mn-cs"/>
                        </a:rPr>
                        <a:t>od 5</a:t>
                      </a:r>
                    </a:p>
                    <a:p>
                      <a:pPr algn="ctr">
                        <a:lnSpc>
                          <a:spcPct val="115000"/>
                        </a:lnSpc>
                        <a:spcAft>
                          <a:spcPts val="0"/>
                        </a:spcAft>
                      </a:pPr>
                      <a:r>
                        <a:rPr lang="pl-PL" sz="1800" b="1" kern="50" dirty="0" smtClean="0">
                          <a:solidFill>
                            <a:schemeClr val="tx1"/>
                          </a:solidFill>
                          <a:effectLst/>
                          <a:latin typeface="+mn-lt"/>
                          <a:ea typeface="+mn-ea"/>
                          <a:cs typeface="+mn-cs"/>
                        </a:rPr>
                        <a:t>9 pkt</a:t>
                      </a:r>
                      <a:endParaRPr lang="pl-PL" sz="1800" b="1" kern="50" dirty="0" smtClean="0">
                        <a:solidFill>
                          <a:schemeClr val="tx1"/>
                        </a:solidFill>
                        <a:effectLst/>
                        <a:latin typeface="+mn-lt"/>
                        <a:ea typeface="+mn-ea"/>
                        <a:cs typeface="+mn-cs"/>
                      </a:endParaRPr>
                    </a:p>
                  </a:txBody>
                  <a:tcPr marL="68580" marR="68580" marT="0" marB="0">
                    <a:solidFill>
                      <a:schemeClr val="accent5">
                        <a:lumMod val="20000"/>
                        <a:lumOff val="80000"/>
                      </a:schemeClr>
                    </a:solidFill>
                  </a:tcPr>
                </a:tc>
                <a:tc>
                  <a:txBody>
                    <a:bodyPr/>
                    <a:lstStyle/>
                    <a:p>
                      <a:pPr algn="ctr">
                        <a:lnSpc>
                          <a:spcPct val="115000"/>
                        </a:lnSpc>
                        <a:spcAft>
                          <a:spcPts val="0"/>
                        </a:spcAft>
                      </a:pPr>
                      <a:endParaRPr lang="pl-PL" sz="1800" b="0" kern="50" dirty="0" smtClean="0">
                        <a:solidFill>
                          <a:schemeClr val="tx1"/>
                        </a:solidFill>
                        <a:effectLst/>
                        <a:latin typeface="+mn-lt"/>
                        <a:ea typeface="+mn-ea"/>
                        <a:cs typeface="+mn-cs"/>
                      </a:endParaRPr>
                    </a:p>
                    <a:p>
                      <a:pPr algn="ctr">
                        <a:lnSpc>
                          <a:spcPct val="115000"/>
                        </a:lnSpc>
                        <a:spcAft>
                          <a:spcPts val="0"/>
                        </a:spcAft>
                      </a:pPr>
                      <a:r>
                        <a:rPr lang="pl-PL" sz="1800" b="0" kern="50" dirty="0" smtClean="0">
                          <a:solidFill>
                            <a:schemeClr val="tx1"/>
                          </a:solidFill>
                          <a:effectLst/>
                          <a:latin typeface="+mn-lt"/>
                          <a:ea typeface="+mn-ea"/>
                          <a:cs typeface="+mn-cs"/>
                        </a:rPr>
                        <a:t>powyżej 20 ha</a:t>
                      </a:r>
                    </a:p>
                    <a:p>
                      <a:pPr algn="ctr">
                        <a:lnSpc>
                          <a:spcPct val="115000"/>
                        </a:lnSpc>
                        <a:spcAft>
                          <a:spcPts val="0"/>
                        </a:spcAft>
                      </a:pPr>
                      <a:r>
                        <a:rPr lang="pl-PL" sz="1800" b="1" kern="50" dirty="0" smtClean="0">
                          <a:solidFill>
                            <a:schemeClr val="tx1"/>
                          </a:solidFill>
                          <a:effectLst/>
                          <a:latin typeface="+mn-lt"/>
                          <a:ea typeface="+mn-ea"/>
                          <a:cs typeface="+mn-cs"/>
                        </a:rPr>
                        <a:t>9 pkt</a:t>
                      </a:r>
                      <a:endParaRPr lang="pl-PL" sz="1800" b="1" kern="50" dirty="0" smtClean="0">
                        <a:solidFill>
                          <a:schemeClr val="tx1"/>
                        </a:solidFill>
                        <a:effectLst/>
                        <a:latin typeface="+mn-lt"/>
                        <a:ea typeface="+mn-ea"/>
                        <a:cs typeface="+mn-cs"/>
                      </a:endParaRPr>
                    </a:p>
                  </a:txBody>
                  <a:tcPr marL="68580" marR="68580" marT="0" marB="0">
                    <a:solidFill>
                      <a:schemeClr val="accent5">
                        <a:lumMod val="20000"/>
                        <a:lumOff val="80000"/>
                      </a:schemeClr>
                    </a:solidFill>
                  </a:tcPr>
                </a:tc>
              </a:tr>
            </a:tbl>
          </a:graphicData>
        </a:graphic>
      </p:graphicFrame>
    </p:spTree>
    <p:extLst>
      <p:ext uri="{BB962C8B-B14F-4D97-AF65-F5344CB8AC3E}">
        <p14:creationId xmlns:p14="http://schemas.microsoft.com/office/powerpoint/2010/main" val="72638401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ytuł 2"/>
          <p:cNvSpPr>
            <a:spLocks noGrp="1"/>
          </p:cNvSpPr>
          <p:nvPr>
            <p:ph type="title"/>
          </p:nvPr>
        </p:nvSpPr>
        <p:spPr/>
        <p:txBody>
          <a:bodyPr>
            <a:normAutofit fontScale="90000"/>
          </a:bodyPr>
          <a:lstStyle/>
          <a:p>
            <a:r>
              <a:rPr lang="pl-PL" sz="9600" dirty="0"/>
              <a:t/>
            </a:r>
            <a:br>
              <a:rPr lang="pl-PL" sz="9600" dirty="0"/>
            </a:br>
            <a:r>
              <a:rPr lang="pl-PL" sz="3100" b="1" dirty="0"/>
              <a:t>KRYTERIUM NR </a:t>
            </a:r>
            <a:r>
              <a:rPr lang="pl-PL" sz="3100" b="1" dirty="0" smtClean="0"/>
              <a:t>5</a:t>
            </a:r>
            <a:r>
              <a:rPr lang="pl-PL" sz="3100" b="1" dirty="0"/>
              <a:t/>
            </a:r>
            <a:br>
              <a:rPr lang="pl-PL" sz="3100" b="1" dirty="0"/>
            </a:br>
            <a:r>
              <a:rPr lang="pl-PL" sz="3100" b="1" kern="50" dirty="0">
                <a:ea typeface="Times New Roman" panose="02020603050405020304" pitchFamily="18" charset="0"/>
                <a:cs typeface="Arial" panose="020B0604020202020204" pitchFamily="34" charset="0"/>
              </a:rPr>
              <a:t>Komplementarny charakter projektu</a:t>
            </a:r>
            <a:endParaRPr lang="pl-PL" sz="3100" b="1" dirty="0"/>
          </a:p>
        </p:txBody>
      </p:sp>
      <p:graphicFrame>
        <p:nvGraphicFramePr>
          <p:cNvPr id="6" name="Symbol zastępczy zawartości 5"/>
          <p:cNvGraphicFramePr>
            <a:graphicFrameLocks noGrp="1"/>
          </p:cNvGraphicFramePr>
          <p:nvPr>
            <p:ph idx="1"/>
            <p:extLst>
              <p:ext uri="{D42A27DB-BD31-4B8C-83A1-F6EECF244321}">
                <p14:modId xmlns:p14="http://schemas.microsoft.com/office/powerpoint/2010/main" val="2377537015"/>
              </p:ext>
            </p:extLst>
          </p:nvPr>
        </p:nvGraphicFramePr>
        <p:xfrm>
          <a:off x="251520" y="2420888"/>
          <a:ext cx="8435280" cy="410445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4" name="Obraz 3"/>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4788024" y="260650"/>
            <a:ext cx="4355976" cy="436637"/>
          </a:xfrm>
          <a:prstGeom prst="rect">
            <a:avLst/>
          </a:prstGeom>
        </p:spPr>
      </p:pic>
    </p:spTree>
    <p:extLst>
      <p:ext uri="{BB962C8B-B14F-4D97-AF65-F5344CB8AC3E}">
        <p14:creationId xmlns:p14="http://schemas.microsoft.com/office/powerpoint/2010/main" val="247779462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a:bodyPr>
          <a:lstStyle/>
          <a:p>
            <a:pPr marL="0" indent="0" algn="ctr">
              <a:buNone/>
            </a:pPr>
            <a:endParaRPr lang="pl-PL" sz="2200" dirty="0" smtClean="0"/>
          </a:p>
          <a:p>
            <a:pPr marL="0" indent="0" algn="ctr">
              <a:buNone/>
            </a:pPr>
            <a:endParaRPr lang="pl-PL" sz="2200" dirty="0" smtClean="0"/>
          </a:p>
          <a:p>
            <a:pPr algn="ctr"/>
            <a:endParaRPr lang="pl-PL" sz="2000" dirty="0"/>
          </a:p>
        </p:txBody>
      </p:sp>
      <p:pic>
        <p:nvPicPr>
          <p:cNvPr id="4" name="Obraz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788024" y="260650"/>
            <a:ext cx="4355976" cy="436637"/>
          </a:xfrm>
          <a:prstGeom prst="rect">
            <a:avLst/>
          </a:prstGeom>
        </p:spPr>
      </p:pic>
      <p:graphicFrame>
        <p:nvGraphicFramePr>
          <p:cNvPr id="9" name="Tabela 8"/>
          <p:cNvGraphicFramePr>
            <a:graphicFrameLocks noGrp="1"/>
          </p:cNvGraphicFramePr>
          <p:nvPr>
            <p:extLst>
              <p:ext uri="{D42A27DB-BD31-4B8C-83A1-F6EECF244321}">
                <p14:modId xmlns:p14="http://schemas.microsoft.com/office/powerpoint/2010/main" val="3697050026"/>
              </p:ext>
            </p:extLst>
          </p:nvPr>
        </p:nvGraphicFramePr>
        <p:xfrm>
          <a:off x="0" y="980728"/>
          <a:ext cx="9144000" cy="5934836"/>
        </p:xfrm>
        <a:graphic>
          <a:graphicData uri="http://schemas.openxmlformats.org/drawingml/2006/table">
            <a:tbl>
              <a:tblPr firstRow="1" bandRow="1">
                <a:tableStyleId>{5C22544A-7EE6-4342-B048-85BDC9FD1C3A}</a:tableStyleId>
              </a:tblPr>
              <a:tblGrid>
                <a:gridCol w="3275856"/>
                <a:gridCol w="5868144"/>
              </a:tblGrid>
              <a:tr h="936104">
                <a:tc gridSpan="2">
                  <a:txBody>
                    <a:bodyPr/>
                    <a:lstStyle/>
                    <a:p>
                      <a:pPr algn="ctr"/>
                      <a:endParaRPr lang="pl-PL" sz="2400" dirty="0" smtClean="0">
                        <a:latin typeface="+mj-lt"/>
                      </a:endParaRPr>
                    </a:p>
                    <a:p>
                      <a:pPr algn="ctr"/>
                      <a:r>
                        <a:rPr lang="pl-PL" sz="2400" dirty="0" smtClean="0">
                          <a:latin typeface="+mj-lt"/>
                        </a:rPr>
                        <a:t>PUNKTACJA</a:t>
                      </a:r>
                      <a:endParaRPr lang="pl-PL" sz="2400" dirty="0">
                        <a:latin typeface="+mj-lt"/>
                      </a:endParaRPr>
                    </a:p>
                  </a:txBody>
                  <a:tcPr>
                    <a:solidFill>
                      <a:schemeClr val="tx2">
                        <a:lumMod val="50000"/>
                      </a:schemeClr>
                    </a:solidFill>
                  </a:tcPr>
                </a:tc>
                <a:tc hMerge="1">
                  <a:txBody>
                    <a:bodyPr/>
                    <a:lstStyle/>
                    <a:p>
                      <a:endParaRPr lang="pl-PL" dirty="0"/>
                    </a:p>
                  </a:txBody>
                  <a:tcPr/>
                </a:tc>
              </a:tr>
              <a:tr h="1041804">
                <a:tc>
                  <a:txBody>
                    <a:bodyPr/>
                    <a:lstStyle/>
                    <a:p>
                      <a:pPr marL="0" algn="ctr" defTabSz="914400" rtl="0" eaLnBrk="1" latinLnBrk="0" hangingPunct="1">
                        <a:lnSpc>
                          <a:spcPts val="1600"/>
                        </a:lnSpc>
                        <a:spcBef>
                          <a:spcPts val="1000"/>
                        </a:spcBef>
                        <a:spcAft>
                          <a:spcPts val="0"/>
                        </a:spcAft>
                      </a:pPr>
                      <a:endParaRPr lang="pl-PL" sz="2400" b="1" kern="50" dirty="0" smtClean="0">
                        <a:solidFill>
                          <a:schemeClr val="dk1"/>
                        </a:solidFill>
                        <a:effectLst/>
                        <a:latin typeface="+mj-lt"/>
                        <a:ea typeface="Times New Roman" panose="02020603050405020304" pitchFamily="18" charset="0"/>
                        <a:cs typeface="Arial" panose="020B0604020202020204" pitchFamily="34" charset="0"/>
                      </a:endParaRPr>
                    </a:p>
                    <a:p>
                      <a:pPr marL="0" algn="ctr" defTabSz="914400" rtl="0" eaLnBrk="1" latinLnBrk="0" hangingPunct="1">
                        <a:lnSpc>
                          <a:spcPts val="1600"/>
                        </a:lnSpc>
                        <a:spcBef>
                          <a:spcPts val="1000"/>
                        </a:spcBef>
                        <a:spcAft>
                          <a:spcPts val="0"/>
                        </a:spcAft>
                      </a:pPr>
                      <a:r>
                        <a:rPr lang="pl-PL" sz="2400" b="1" kern="50" dirty="0" smtClean="0">
                          <a:solidFill>
                            <a:schemeClr val="dk1"/>
                          </a:solidFill>
                          <a:effectLst/>
                          <a:latin typeface="+mj-lt"/>
                          <a:ea typeface="Times New Roman" panose="02020603050405020304" pitchFamily="18" charset="0"/>
                          <a:cs typeface="Arial" panose="020B0604020202020204" pitchFamily="34" charset="0"/>
                        </a:rPr>
                        <a:t>0 pkt</a:t>
                      </a:r>
                      <a:endParaRPr lang="pl-PL" sz="2400" b="1" kern="50" dirty="0">
                        <a:solidFill>
                          <a:schemeClr val="dk1"/>
                        </a:solidFill>
                        <a:effectLst/>
                        <a:latin typeface="+mj-lt"/>
                        <a:ea typeface="Times New Roman" panose="02020603050405020304" pitchFamily="18" charset="0"/>
                        <a:cs typeface="Arial" panose="020B0604020202020204" pitchFamily="34" charset="0"/>
                      </a:endParaRPr>
                    </a:p>
                  </a:txBody>
                  <a:tcPr/>
                </a:tc>
                <a:tc>
                  <a:txBody>
                    <a:bodyPr/>
                    <a:lstStyle/>
                    <a:p>
                      <a:pPr marL="0" algn="ctr" defTabSz="914400" rtl="0" eaLnBrk="1" latinLnBrk="0" hangingPunct="1">
                        <a:lnSpc>
                          <a:spcPts val="1600"/>
                        </a:lnSpc>
                        <a:spcBef>
                          <a:spcPts val="1000"/>
                        </a:spcBef>
                        <a:spcAft>
                          <a:spcPts val="0"/>
                        </a:spcAft>
                      </a:pPr>
                      <a:r>
                        <a:rPr lang="pl-PL" sz="2400" b="0" strike="noStrike" kern="50" dirty="0" smtClean="0">
                          <a:solidFill>
                            <a:schemeClr val="dk1"/>
                          </a:solidFill>
                          <a:effectLst/>
                          <a:latin typeface="+mj-lt"/>
                          <a:ea typeface="Times New Roman" panose="02020603050405020304" pitchFamily="18" charset="0"/>
                          <a:cs typeface="Arial" panose="020B0604020202020204" pitchFamily="34" charset="0"/>
                        </a:rPr>
                        <a:t>Brak</a:t>
                      </a:r>
                    </a:p>
                    <a:p>
                      <a:pPr marL="0" algn="ctr" defTabSz="914400" rtl="0" eaLnBrk="1" latinLnBrk="0" hangingPunct="1">
                        <a:lnSpc>
                          <a:spcPts val="1600"/>
                        </a:lnSpc>
                        <a:spcBef>
                          <a:spcPts val="1000"/>
                        </a:spcBef>
                        <a:spcAft>
                          <a:spcPts val="0"/>
                        </a:spcAft>
                      </a:pPr>
                      <a:r>
                        <a:rPr lang="pl-PL" sz="2400" b="0" strike="noStrike" kern="50" dirty="0" smtClean="0">
                          <a:solidFill>
                            <a:schemeClr val="dk1"/>
                          </a:solidFill>
                          <a:effectLst/>
                          <a:latin typeface="+mj-lt"/>
                          <a:ea typeface="Times New Roman" panose="02020603050405020304" pitchFamily="18" charset="0"/>
                          <a:cs typeface="Arial" panose="020B0604020202020204" pitchFamily="34" charset="0"/>
                        </a:rPr>
                        <a:t> </a:t>
                      </a:r>
                      <a:r>
                        <a:rPr lang="pl-PL" sz="2400" b="0" strike="noStrike" kern="50" dirty="0">
                          <a:solidFill>
                            <a:schemeClr val="dk1"/>
                          </a:solidFill>
                          <a:effectLst/>
                          <a:latin typeface="+mj-lt"/>
                          <a:ea typeface="Times New Roman" panose="02020603050405020304" pitchFamily="18" charset="0"/>
                          <a:cs typeface="Arial" panose="020B0604020202020204" pitchFamily="34" charset="0"/>
                        </a:rPr>
                        <a:t>komplementarności</a:t>
                      </a:r>
                    </a:p>
                  </a:txBody>
                  <a:tcPr marL="68580" marR="68580" marT="0" marB="0" anchor="ctr"/>
                </a:tc>
              </a:tr>
              <a:tr h="949576">
                <a:tc>
                  <a:txBody>
                    <a:bodyPr/>
                    <a:lstStyle/>
                    <a:p>
                      <a:pPr algn="ctr">
                        <a:lnSpc>
                          <a:spcPts val="1600"/>
                        </a:lnSpc>
                        <a:spcBef>
                          <a:spcPts val="1000"/>
                        </a:spcBef>
                        <a:spcAft>
                          <a:spcPts val="0"/>
                        </a:spcAft>
                      </a:pPr>
                      <a:endParaRPr lang="pl-PL" sz="2400" b="1" kern="50" dirty="0" smtClean="0">
                        <a:effectLst/>
                        <a:latin typeface="+mj-lt"/>
                        <a:ea typeface="Times New Roman" panose="02020603050405020304" pitchFamily="18" charset="0"/>
                        <a:cs typeface="Arial" panose="020B0604020202020204" pitchFamily="34" charset="0"/>
                      </a:endParaRPr>
                    </a:p>
                    <a:p>
                      <a:pPr algn="ctr">
                        <a:lnSpc>
                          <a:spcPts val="1600"/>
                        </a:lnSpc>
                        <a:spcBef>
                          <a:spcPts val="1000"/>
                        </a:spcBef>
                        <a:spcAft>
                          <a:spcPts val="0"/>
                        </a:spcAft>
                      </a:pPr>
                      <a:r>
                        <a:rPr lang="pl-PL" sz="2400" b="1" kern="50" dirty="0" smtClean="0">
                          <a:effectLst/>
                          <a:latin typeface="+mj-lt"/>
                          <a:ea typeface="Times New Roman" panose="02020603050405020304" pitchFamily="18" charset="0"/>
                          <a:cs typeface="Arial" panose="020B0604020202020204" pitchFamily="34" charset="0"/>
                        </a:rPr>
                        <a:t>1,125 </a:t>
                      </a:r>
                      <a:r>
                        <a:rPr lang="pl-PL" sz="2400" b="1" kern="50" dirty="0">
                          <a:effectLst/>
                          <a:latin typeface="+mj-lt"/>
                          <a:ea typeface="Times New Roman" panose="02020603050405020304" pitchFamily="18" charset="0"/>
                          <a:cs typeface="Arial" panose="020B0604020202020204" pitchFamily="34" charset="0"/>
                        </a:rPr>
                        <a:t>pkt</a:t>
                      </a:r>
                      <a:endParaRPr lang="pl-PL" sz="2400" b="1" dirty="0">
                        <a:effectLst/>
                        <a:latin typeface="+mj-lt"/>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ts val="1600"/>
                        </a:lnSpc>
                        <a:spcBef>
                          <a:spcPts val="1000"/>
                        </a:spcBef>
                        <a:spcAft>
                          <a:spcPts val="0"/>
                        </a:spcAft>
                      </a:pPr>
                      <a:r>
                        <a:rPr lang="pl-PL" sz="2400" b="0" strike="noStrike" kern="50" dirty="0" smtClean="0">
                          <a:effectLst/>
                          <a:latin typeface="+mj-lt"/>
                          <a:ea typeface="Times New Roman" panose="02020603050405020304" pitchFamily="18" charset="0"/>
                          <a:cs typeface="Arial" panose="020B0604020202020204" pitchFamily="34" charset="0"/>
                        </a:rPr>
                        <a:t>Projekt </a:t>
                      </a:r>
                      <a:r>
                        <a:rPr lang="pl-PL" sz="2400" b="0" strike="noStrike" kern="50" dirty="0">
                          <a:effectLst/>
                          <a:latin typeface="+mj-lt"/>
                          <a:ea typeface="Times New Roman" panose="02020603050405020304" pitchFamily="18" charset="0"/>
                          <a:cs typeface="Arial" panose="020B0604020202020204" pitchFamily="34" charset="0"/>
                        </a:rPr>
                        <a:t>komplementarny z co najmniej jednym  projektem</a:t>
                      </a:r>
                      <a:endParaRPr lang="pl-PL" sz="2400" b="0" strike="noStrike" dirty="0">
                        <a:effectLst/>
                        <a:latin typeface="+mj-lt"/>
                        <a:ea typeface="Times New Roman" panose="02020603050405020304" pitchFamily="18" charset="0"/>
                        <a:cs typeface="Times New Roman" panose="02020603050405020304" pitchFamily="18" charset="0"/>
                      </a:endParaRPr>
                    </a:p>
                  </a:txBody>
                  <a:tcPr marL="68580" marR="68580" marT="0" marB="0" anchor="ctr"/>
                </a:tc>
              </a:tr>
              <a:tr h="1104964">
                <a:tc>
                  <a:txBody>
                    <a:bodyPr/>
                    <a:lstStyle/>
                    <a:p>
                      <a:pPr algn="ctr">
                        <a:lnSpc>
                          <a:spcPts val="1600"/>
                        </a:lnSpc>
                        <a:spcBef>
                          <a:spcPts val="1000"/>
                        </a:spcBef>
                        <a:spcAft>
                          <a:spcPts val="0"/>
                        </a:spcAft>
                      </a:pPr>
                      <a:endParaRPr lang="pl-PL" sz="2400" b="1" kern="50" dirty="0" smtClean="0">
                        <a:effectLst/>
                        <a:latin typeface="+mj-lt"/>
                        <a:ea typeface="Times New Roman" panose="02020603050405020304" pitchFamily="18" charset="0"/>
                        <a:cs typeface="Arial" panose="020B0604020202020204" pitchFamily="34" charset="0"/>
                      </a:endParaRPr>
                    </a:p>
                    <a:p>
                      <a:pPr algn="ctr">
                        <a:lnSpc>
                          <a:spcPts val="1600"/>
                        </a:lnSpc>
                        <a:spcBef>
                          <a:spcPts val="1000"/>
                        </a:spcBef>
                        <a:spcAft>
                          <a:spcPts val="0"/>
                        </a:spcAft>
                      </a:pPr>
                      <a:r>
                        <a:rPr lang="pl-PL" sz="2400" b="1" kern="50" dirty="0" smtClean="0">
                          <a:effectLst/>
                          <a:latin typeface="+mj-lt"/>
                          <a:ea typeface="Times New Roman" panose="02020603050405020304" pitchFamily="18" charset="0"/>
                          <a:cs typeface="Arial" panose="020B0604020202020204" pitchFamily="34" charset="0"/>
                        </a:rPr>
                        <a:t>2,25 </a:t>
                      </a:r>
                      <a:r>
                        <a:rPr lang="pl-PL" sz="2400" b="1" kern="50" dirty="0">
                          <a:effectLst/>
                          <a:latin typeface="+mj-lt"/>
                          <a:ea typeface="Times New Roman" panose="02020603050405020304" pitchFamily="18" charset="0"/>
                          <a:cs typeface="Arial" panose="020B0604020202020204" pitchFamily="34" charset="0"/>
                        </a:rPr>
                        <a:t>pkt</a:t>
                      </a:r>
                      <a:endParaRPr lang="pl-PL" sz="2400" b="1" dirty="0">
                        <a:effectLst/>
                        <a:latin typeface="+mj-lt"/>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ts val="1600"/>
                        </a:lnSpc>
                        <a:spcBef>
                          <a:spcPts val="1000"/>
                        </a:spcBef>
                        <a:spcAft>
                          <a:spcPts val="0"/>
                        </a:spcAft>
                      </a:pPr>
                      <a:r>
                        <a:rPr lang="pl-PL" sz="2400" b="0" strike="noStrike" kern="50" dirty="0" smtClean="0">
                          <a:effectLst/>
                          <a:latin typeface="+mj-lt"/>
                          <a:ea typeface="Times New Roman" panose="02020603050405020304" pitchFamily="18" charset="0"/>
                          <a:cs typeface="Arial" panose="020B0604020202020204" pitchFamily="34" charset="0"/>
                        </a:rPr>
                        <a:t>Projekt </a:t>
                      </a:r>
                      <a:r>
                        <a:rPr lang="pl-PL" sz="2400" b="0" strike="noStrike" kern="50" dirty="0">
                          <a:effectLst/>
                          <a:latin typeface="+mj-lt"/>
                          <a:ea typeface="Times New Roman" panose="02020603050405020304" pitchFamily="18" charset="0"/>
                          <a:cs typeface="Arial" panose="020B0604020202020204" pitchFamily="34" charset="0"/>
                        </a:rPr>
                        <a:t>komplementarny z co najmniej trzema projektami, w tym minimum jednym w ramach naboru </a:t>
                      </a:r>
                      <a:endParaRPr lang="pl-PL" sz="2400" b="0" strike="noStrike" dirty="0">
                        <a:effectLst/>
                        <a:latin typeface="+mj-lt"/>
                        <a:ea typeface="Times New Roman" panose="02020603050405020304" pitchFamily="18" charset="0"/>
                        <a:cs typeface="Times New Roman" panose="02020603050405020304" pitchFamily="18" charset="0"/>
                      </a:endParaRPr>
                    </a:p>
                  </a:txBody>
                  <a:tcPr marL="68580" marR="68580" marT="0" marB="0" anchor="ctr"/>
                </a:tc>
              </a:tr>
              <a:tr h="949576">
                <a:tc>
                  <a:txBody>
                    <a:bodyPr/>
                    <a:lstStyle/>
                    <a:p>
                      <a:pPr algn="ctr">
                        <a:lnSpc>
                          <a:spcPts val="1600"/>
                        </a:lnSpc>
                        <a:spcBef>
                          <a:spcPts val="1000"/>
                        </a:spcBef>
                        <a:spcAft>
                          <a:spcPts val="0"/>
                        </a:spcAft>
                      </a:pPr>
                      <a:endParaRPr lang="pl-PL" sz="2400" b="1" kern="50" dirty="0" smtClean="0">
                        <a:effectLst/>
                        <a:latin typeface="+mj-lt"/>
                        <a:ea typeface="Times New Roman" panose="02020603050405020304" pitchFamily="18" charset="0"/>
                        <a:cs typeface="Arial" panose="020B0604020202020204" pitchFamily="34" charset="0"/>
                      </a:endParaRPr>
                    </a:p>
                    <a:p>
                      <a:pPr algn="ctr">
                        <a:lnSpc>
                          <a:spcPts val="1600"/>
                        </a:lnSpc>
                        <a:spcBef>
                          <a:spcPts val="1000"/>
                        </a:spcBef>
                        <a:spcAft>
                          <a:spcPts val="0"/>
                        </a:spcAft>
                      </a:pPr>
                      <a:r>
                        <a:rPr lang="pl-PL" sz="2400" b="1" kern="50" dirty="0" smtClean="0">
                          <a:effectLst/>
                          <a:latin typeface="+mj-lt"/>
                          <a:ea typeface="Times New Roman" panose="02020603050405020304" pitchFamily="18" charset="0"/>
                          <a:cs typeface="Arial" panose="020B0604020202020204" pitchFamily="34" charset="0"/>
                        </a:rPr>
                        <a:t>4,5 </a:t>
                      </a:r>
                      <a:r>
                        <a:rPr lang="pl-PL" sz="2400" b="1" kern="50" dirty="0">
                          <a:effectLst/>
                          <a:latin typeface="+mj-lt"/>
                          <a:ea typeface="Times New Roman" panose="02020603050405020304" pitchFamily="18" charset="0"/>
                          <a:cs typeface="Arial" panose="020B0604020202020204" pitchFamily="34" charset="0"/>
                        </a:rPr>
                        <a:t>pkt</a:t>
                      </a:r>
                      <a:endParaRPr lang="pl-PL" sz="2400" b="1" dirty="0">
                        <a:effectLst/>
                        <a:latin typeface="+mj-lt"/>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ts val="1600"/>
                        </a:lnSpc>
                        <a:spcBef>
                          <a:spcPts val="1000"/>
                        </a:spcBef>
                        <a:spcAft>
                          <a:spcPts val="0"/>
                        </a:spcAft>
                      </a:pPr>
                      <a:r>
                        <a:rPr lang="pl-PL" sz="2400" b="0" strike="noStrike" kern="50" dirty="0" smtClean="0">
                          <a:effectLst/>
                          <a:latin typeface="+mj-lt"/>
                          <a:ea typeface="Times New Roman" panose="02020603050405020304" pitchFamily="18" charset="0"/>
                          <a:cs typeface="Arial" panose="020B0604020202020204" pitchFamily="34" charset="0"/>
                        </a:rPr>
                        <a:t>Projekt </a:t>
                      </a:r>
                      <a:r>
                        <a:rPr lang="pl-PL" sz="2400" b="0" strike="noStrike" kern="50" dirty="0">
                          <a:effectLst/>
                          <a:latin typeface="+mj-lt"/>
                          <a:ea typeface="Times New Roman" panose="02020603050405020304" pitchFamily="18" charset="0"/>
                          <a:cs typeface="Arial" panose="020B0604020202020204" pitchFamily="34" charset="0"/>
                        </a:rPr>
                        <a:t>komplementarny z co najmniej pięcioma projektami, w tym minimum trzema w ramach naboru</a:t>
                      </a:r>
                      <a:endParaRPr lang="pl-PL" sz="2400" b="0" strike="noStrike" dirty="0">
                        <a:effectLst/>
                        <a:latin typeface="+mj-lt"/>
                        <a:ea typeface="Times New Roman" panose="02020603050405020304" pitchFamily="18" charset="0"/>
                        <a:cs typeface="Times New Roman" panose="02020603050405020304" pitchFamily="18" charset="0"/>
                      </a:endParaRPr>
                    </a:p>
                  </a:txBody>
                  <a:tcPr marL="68580" marR="68580" marT="0" marB="0" anchor="ctr"/>
                </a:tc>
              </a:tr>
              <a:tr h="952812">
                <a:tc gridSpan="2">
                  <a:txBody>
                    <a:bodyPr/>
                    <a:lstStyle/>
                    <a:p>
                      <a:pPr algn="ctr">
                        <a:lnSpc>
                          <a:spcPts val="1600"/>
                        </a:lnSpc>
                        <a:spcBef>
                          <a:spcPts val="1000"/>
                        </a:spcBef>
                        <a:spcAft>
                          <a:spcPts val="0"/>
                        </a:spcAft>
                      </a:pPr>
                      <a:endParaRPr lang="pl-PL" sz="2400" kern="50" dirty="0" smtClean="0">
                        <a:solidFill>
                          <a:schemeClr val="dk1"/>
                        </a:solidFill>
                        <a:effectLst/>
                        <a:latin typeface="+mj-lt"/>
                        <a:ea typeface="Times New Roman" panose="02020603050405020304" pitchFamily="18" charset="0"/>
                        <a:cs typeface="Arial" panose="020B0604020202020204" pitchFamily="34" charset="0"/>
                      </a:endParaRPr>
                    </a:p>
                    <a:p>
                      <a:pPr algn="ctr">
                        <a:lnSpc>
                          <a:spcPts val="1600"/>
                        </a:lnSpc>
                        <a:spcBef>
                          <a:spcPts val="1000"/>
                        </a:spcBef>
                        <a:spcAft>
                          <a:spcPts val="0"/>
                        </a:spcAft>
                      </a:pPr>
                      <a:r>
                        <a:rPr lang="pl-PL" sz="2400" kern="50" dirty="0" smtClean="0">
                          <a:solidFill>
                            <a:schemeClr val="tx1">
                              <a:lumMod val="95000"/>
                              <a:lumOff val="5000"/>
                            </a:schemeClr>
                          </a:solidFill>
                          <a:effectLst/>
                          <a:latin typeface="+mj-lt"/>
                          <a:ea typeface="Times New Roman" panose="02020603050405020304" pitchFamily="18" charset="0"/>
                          <a:cs typeface="Arial" panose="020B0604020202020204" pitchFamily="34" charset="0"/>
                        </a:rPr>
                        <a:t>Ocena</a:t>
                      </a:r>
                      <a:r>
                        <a:rPr lang="pl-PL" sz="2400" kern="50" dirty="0">
                          <a:solidFill>
                            <a:schemeClr val="tx1">
                              <a:lumMod val="95000"/>
                              <a:lumOff val="5000"/>
                            </a:schemeClr>
                          </a:solidFill>
                          <a:effectLst/>
                          <a:latin typeface="+mj-lt"/>
                          <a:ea typeface="Times New Roman" panose="02020603050405020304" pitchFamily="18" charset="0"/>
                          <a:cs typeface="Arial" panose="020B0604020202020204" pitchFamily="34" charset="0"/>
                        </a:rPr>
                        <a:t>:</a:t>
                      </a:r>
                      <a:endParaRPr lang="pl-PL" sz="2400" dirty="0">
                        <a:solidFill>
                          <a:schemeClr val="tx1">
                            <a:lumMod val="95000"/>
                            <a:lumOff val="5000"/>
                          </a:schemeClr>
                        </a:solidFill>
                        <a:effectLst/>
                        <a:latin typeface="+mj-lt"/>
                        <a:ea typeface="Times New Roman" panose="02020603050405020304" pitchFamily="18" charset="0"/>
                        <a:cs typeface="Times New Roman" panose="02020603050405020304" pitchFamily="18" charset="0"/>
                      </a:endParaRPr>
                    </a:p>
                    <a:p>
                      <a:pPr algn="ctr">
                        <a:lnSpc>
                          <a:spcPts val="1600"/>
                        </a:lnSpc>
                        <a:spcBef>
                          <a:spcPts val="1000"/>
                        </a:spcBef>
                        <a:spcAft>
                          <a:spcPts val="0"/>
                        </a:spcAft>
                      </a:pPr>
                      <a:r>
                        <a:rPr lang="pl-PL" sz="2400" b="1" kern="50" dirty="0">
                          <a:solidFill>
                            <a:schemeClr val="tx1">
                              <a:lumMod val="95000"/>
                              <a:lumOff val="5000"/>
                            </a:schemeClr>
                          </a:solidFill>
                          <a:effectLst/>
                          <a:latin typeface="+mj-lt"/>
                          <a:ea typeface="Times New Roman" panose="02020603050405020304" pitchFamily="18" charset="0"/>
                          <a:cs typeface="Arial" panose="020B0604020202020204" pitchFamily="34" charset="0"/>
                        </a:rPr>
                        <a:t>(max </a:t>
                      </a:r>
                      <a:r>
                        <a:rPr lang="pl-PL" sz="2400" b="1" kern="50" dirty="0" smtClean="0">
                          <a:solidFill>
                            <a:schemeClr val="tx1">
                              <a:lumMod val="95000"/>
                              <a:lumOff val="5000"/>
                            </a:schemeClr>
                          </a:solidFill>
                          <a:effectLst/>
                          <a:latin typeface="+mj-lt"/>
                          <a:ea typeface="Times New Roman" panose="02020603050405020304" pitchFamily="18" charset="0"/>
                          <a:cs typeface="Arial" panose="020B0604020202020204" pitchFamily="34" charset="0"/>
                        </a:rPr>
                        <a:t>4,5 </a:t>
                      </a:r>
                      <a:r>
                        <a:rPr lang="pl-PL" sz="2400" b="1" kern="50" dirty="0">
                          <a:solidFill>
                            <a:schemeClr val="tx1">
                              <a:lumMod val="95000"/>
                              <a:lumOff val="5000"/>
                            </a:schemeClr>
                          </a:solidFill>
                          <a:effectLst/>
                          <a:latin typeface="+mj-lt"/>
                          <a:ea typeface="Times New Roman" panose="02020603050405020304" pitchFamily="18" charset="0"/>
                          <a:cs typeface="Arial" panose="020B0604020202020204" pitchFamily="34" charset="0"/>
                        </a:rPr>
                        <a:t>pkt. – 100</a:t>
                      </a:r>
                      <a:r>
                        <a:rPr lang="pl-PL" sz="2400" b="1" kern="50" dirty="0" smtClean="0">
                          <a:solidFill>
                            <a:schemeClr val="tx1">
                              <a:lumMod val="95000"/>
                              <a:lumOff val="5000"/>
                            </a:schemeClr>
                          </a:solidFill>
                          <a:effectLst/>
                          <a:latin typeface="+mj-lt"/>
                          <a:ea typeface="Times New Roman" panose="02020603050405020304" pitchFamily="18" charset="0"/>
                          <a:cs typeface="Arial" panose="020B0604020202020204" pitchFamily="34" charset="0"/>
                        </a:rPr>
                        <a:t>%)</a:t>
                      </a:r>
                      <a:r>
                        <a:rPr lang="pl-PL" sz="2400" kern="50" dirty="0">
                          <a:solidFill>
                            <a:schemeClr val="tx1">
                              <a:lumMod val="95000"/>
                              <a:lumOff val="5000"/>
                            </a:schemeClr>
                          </a:solidFill>
                          <a:effectLst/>
                          <a:latin typeface="+mj-lt"/>
                          <a:ea typeface="Times New Roman" panose="02020603050405020304" pitchFamily="18" charset="0"/>
                          <a:cs typeface="Arial" panose="020B0604020202020204" pitchFamily="34" charset="0"/>
                        </a:rPr>
                        <a:t> </a:t>
                      </a:r>
                      <a:endParaRPr lang="pl-PL" sz="2400" dirty="0">
                        <a:solidFill>
                          <a:schemeClr val="tx1">
                            <a:lumMod val="95000"/>
                            <a:lumOff val="5000"/>
                          </a:schemeClr>
                        </a:solidFill>
                        <a:effectLst/>
                        <a:latin typeface="+mj-lt"/>
                        <a:ea typeface="Times New Roman" panose="02020603050405020304" pitchFamily="18" charset="0"/>
                        <a:cs typeface="Times New Roman" panose="02020603050405020304" pitchFamily="18" charset="0"/>
                      </a:endParaRPr>
                    </a:p>
                  </a:txBody>
                  <a:tcPr marL="68580" marR="68580" marT="0" marB="0"/>
                </a:tc>
                <a:tc hMerge="1">
                  <a:txBody>
                    <a:bodyPr/>
                    <a:lstStyle/>
                    <a:p>
                      <a:endParaRPr lang="pl-PL" dirty="0"/>
                    </a:p>
                  </a:txBody>
                  <a:tcPr/>
                </a:tc>
              </a:tr>
            </a:tbl>
          </a:graphicData>
        </a:graphic>
      </p:graphicFrame>
    </p:spTree>
    <p:extLst>
      <p:ext uri="{BB962C8B-B14F-4D97-AF65-F5344CB8AC3E}">
        <p14:creationId xmlns:p14="http://schemas.microsoft.com/office/powerpoint/2010/main" val="629738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sz="2200" b="1" dirty="0" smtClean="0"/>
              <a:t/>
            </a:r>
            <a:br>
              <a:rPr lang="pl-PL" sz="2200" b="1" dirty="0" smtClean="0"/>
            </a:br>
            <a:r>
              <a:rPr lang="pl-PL" sz="2200" b="1" dirty="0"/>
              <a:t/>
            </a:r>
            <a:br>
              <a:rPr lang="pl-PL" sz="2200" b="1" dirty="0"/>
            </a:br>
            <a:r>
              <a:rPr lang="pl-PL" sz="2200" b="1" dirty="0" smtClean="0"/>
              <a:t/>
            </a:r>
            <a:br>
              <a:rPr lang="pl-PL" sz="2200" b="1" dirty="0" smtClean="0"/>
            </a:br>
            <a:r>
              <a:rPr lang="pl-PL" sz="2200" b="1" dirty="0"/>
              <a:t/>
            </a:r>
            <a:br>
              <a:rPr lang="pl-PL" sz="2200" b="1" dirty="0"/>
            </a:br>
            <a:r>
              <a:rPr lang="pl-PL" sz="2200" b="1" dirty="0" smtClean="0"/>
              <a:t/>
            </a:r>
            <a:br>
              <a:rPr lang="pl-PL" sz="2200" b="1" dirty="0" smtClean="0"/>
            </a:br>
            <a:r>
              <a:rPr lang="pl-PL" sz="2700" b="1" dirty="0" smtClean="0"/>
              <a:t>MINIMUM </a:t>
            </a:r>
            <a:r>
              <a:rPr lang="pl-PL" sz="2700" b="1" dirty="0"/>
              <a:t>PUNKTOWE</a:t>
            </a:r>
            <a:br>
              <a:rPr lang="pl-PL" sz="2700" b="1" dirty="0"/>
            </a:br>
            <a:r>
              <a:rPr lang="pl-PL" sz="2700" b="1" dirty="0"/>
              <a:t>Uzyskanie przez projekt minimum punktowego </a:t>
            </a:r>
            <a:br>
              <a:rPr lang="pl-PL" sz="2700" b="1" dirty="0"/>
            </a:br>
            <a:endParaRPr lang="pl-PL" sz="2700" dirty="0"/>
          </a:p>
        </p:txBody>
      </p:sp>
      <p:graphicFrame>
        <p:nvGraphicFramePr>
          <p:cNvPr id="6" name="Symbol zastępczy zawartości 5"/>
          <p:cNvGraphicFramePr>
            <a:graphicFrameLocks noGrp="1"/>
          </p:cNvGraphicFramePr>
          <p:nvPr>
            <p:ph idx="1"/>
            <p:extLst>
              <p:ext uri="{D42A27DB-BD31-4B8C-83A1-F6EECF244321}">
                <p14:modId xmlns:p14="http://schemas.microsoft.com/office/powerpoint/2010/main" val="43601970"/>
              </p:ext>
            </p:extLst>
          </p:nvPr>
        </p:nvGraphicFramePr>
        <p:xfrm>
          <a:off x="251520" y="2060848"/>
          <a:ext cx="8435280" cy="406531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4" name="Obraz 3"/>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4788024" y="260650"/>
            <a:ext cx="4355976" cy="436637"/>
          </a:xfrm>
          <a:prstGeom prst="rect">
            <a:avLst/>
          </a:prstGeom>
        </p:spPr>
      </p:pic>
    </p:spTree>
    <p:extLst>
      <p:ext uri="{BB962C8B-B14F-4D97-AF65-F5344CB8AC3E}">
        <p14:creationId xmlns:p14="http://schemas.microsoft.com/office/powerpoint/2010/main" val="225401003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graphicFrame>
        <p:nvGraphicFramePr>
          <p:cNvPr id="6" name="Symbol zastępczy zawartości 5"/>
          <p:cNvGraphicFramePr>
            <a:graphicFrameLocks noGrp="1"/>
          </p:cNvGraphicFramePr>
          <p:nvPr>
            <p:ph idx="1"/>
            <p:extLst>
              <p:ext uri="{D42A27DB-BD31-4B8C-83A1-F6EECF244321}">
                <p14:modId xmlns:p14="http://schemas.microsoft.com/office/powerpoint/2010/main" val="1894229595"/>
              </p:ext>
            </p:extLst>
          </p:nvPr>
        </p:nvGraphicFramePr>
        <p:xfrm>
          <a:off x="0" y="980728"/>
          <a:ext cx="9144000" cy="568863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4" name="Obraz 3"/>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4788024" y="260650"/>
            <a:ext cx="4355976" cy="436637"/>
          </a:xfrm>
          <a:prstGeom prst="rect">
            <a:avLst/>
          </a:prstGeom>
        </p:spPr>
      </p:pic>
    </p:spTree>
    <p:extLst>
      <p:ext uri="{BB962C8B-B14F-4D97-AF65-F5344CB8AC3E}">
        <p14:creationId xmlns:p14="http://schemas.microsoft.com/office/powerpoint/2010/main" val="170281646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graphicFrame>
        <p:nvGraphicFramePr>
          <p:cNvPr id="6" name="Symbol zastępczy zawartości 5"/>
          <p:cNvGraphicFramePr>
            <a:graphicFrameLocks noGrp="1"/>
          </p:cNvGraphicFramePr>
          <p:nvPr>
            <p:ph idx="1"/>
            <p:extLst>
              <p:ext uri="{D42A27DB-BD31-4B8C-83A1-F6EECF244321}">
                <p14:modId xmlns:p14="http://schemas.microsoft.com/office/powerpoint/2010/main" val="3581249290"/>
              </p:ext>
            </p:extLst>
          </p:nvPr>
        </p:nvGraphicFramePr>
        <p:xfrm>
          <a:off x="0" y="980728"/>
          <a:ext cx="9144000" cy="568863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4" name="Obraz 3"/>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4788024" y="260650"/>
            <a:ext cx="4355976" cy="436637"/>
          </a:xfrm>
          <a:prstGeom prst="rect">
            <a:avLst/>
          </a:prstGeom>
        </p:spPr>
      </p:pic>
    </p:spTree>
    <p:extLst>
      <p:ext uri="{BB962C8B-B14F-4D97-AF65-F5344CB8AC3E}">
        <p14:creationId xmlns:p14="http://schemas.microsoft.com/office/powerpoint/2010/main" val="5259428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ytuł 1"/>
          <p:cNvSpPr>
            <a:spLocks noGrp="1"/>
          </p:cNvSpPr>
          <p:nvPr>
            <p:ph type="title"/>
          </p:nvPr>
        </p:nvSpPr>
        <p:spPr>
          <a:xfrm>
            <a:off x="539552" y="693532"/>
            <a:ext cx="8229601" cy="1143000"/>
          </a:xfrm>
        </p:spPr>
        <p:txBody>
          <a:bodyPr>
            <a:normAutofit fontScale="90000"/>
          </a:bodyPr>
          <a:lstStyle/>
          <a:p>
            <a:r>
              <a:rPr lang="pl-PL" sz="3800" b="1" dirty="0" smtClean="0"/>
              <a:t/>
            </a:r>
            <a:br>
              <a:rPr lang="pl-PL" sz="3800" b="1" dirty="0" smtClean="0"/>
            </a:br>
            <a:r>
              <a:rPr lang="pl-PL" sz="3800" b="1" dirty="0"/>
              <a:t/>
            </a:r>
            <a:br>
              <a:rPr lang="pl-PL" sz="3800" b="1" dirty="0"/>
            </a:br>
            <a:r>
              <a:rPr lang="pl-PL" sz="3800" b="1" dirty="0" smtClean="0"/>
              <a:t/>
            </a:r>
            <a:br>
              <a:rPr lang="pl-PL" sz="3800" b="1" dirty="0" smtClean="0"/>
            </a:br>
            <a:r>
              <a:rPr lang="pl-PL" sz="3800" b="1" dirty="0" smtClean="0"/>
              <a:t>Obszar realizacji ZIT AJ</a:t>
            </a:r>
            <a:br>
              <a:rPr lang="pl-PL" sz="3800" b="1" dirty="0" smtClean="0"/>
            </a:br>
            <a:r>
              <a:rPr lang="pl-PL" sz="2000" dirty="0">
                <a:solidFill>
                  <a:srgbClr val="000000"/>
                </a:solidFill>
                <a:latin typeface="Arial"/>
                <a:ea typeface="DejaVu Sans"/>
              </a:rPr>
              <a:t>Obszarem realizacji ZIT AJ jest obszar jednostek samorządu terytorialnego, </a:t>
            </a:r>
            <a:r>
              <a:rPr lang="pl-PL" sz="2000" dirty="0"/>
              <a:t/>
            </a:r>
            <a:br>
              <a:rPr lang="pl-PL" sz="2000" dirty="0"/>
            </a:br>
            <a:r>
              <a:rPr lang="pl-PL" sz="2000" dirty="0">
                <a:solidFill>
                  <a:srgbClr val="000000"/>
                </a:solidFill>
                <a:latin typeface="Arial"/>
                <a:ea typeface="DejaVu Sans"/>
              </a:rPr>
              <a:t>które przystąpiły do Porozumienia w celu wspólnej realizacji ZIT. </a:t>
            </a:r>
            <a:r>
              <a:rPr lang="pl-PL" sz="2000" dirty="0"/>
              <a:t/>
            </a:r>
            <a:br>
              <a:rPr lang="pl-PL" sz="2000" dirty="0"/>
            </a:br>
            <a:r>
              <a:rPr lang="pl-PL" sz="3600" dirty="0"/>
              <a:t/>
            </a:r>
            <a:br>
              <a:rPr lang="pl-PL" sz="3600" dirty="0"/>
            </a:br>
            <a:endParaRPr lang="pl-PL" sz="3800" dirty="0"/>
          </a:p>
        </p:txBody>
      </p:sp>
      <p:pic>
        <p:nvPicPr>
          <p:cNvPr id="4" name="Obraz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788024" y="260650"/>
            <a:ext cx="4355976" cy="436637"/>
          </a:xfrm>
          <a:prstGeom prst="rect">
            <a:avLst/>
          </a:prstGeom>
        </p:spPr>
      </p:pic>
      <p:sp>
        <p:nvSpPr>
          <p:cNvPr id="10" name="pole tekstowe 9"/>
          <p:cNvSpPr txBox="1"/>
          <p:nvPr/>
        </p:nvSpPr>
        <p:spPr>
          <a:xfrm>
            <a:off x="179512" y="1635073"/>
            <a:ext cx="7416824" cy="1938992"/>
          </a:xfrm>
          <a:prstGeom prst="rect">
            <a:avLst/>
          </a:prstGeom>
          <a:noFill/>
        </p:spPr>
        <p:txBody>
          <a:bodyPr wrap="square" rtlCol="0">
            <a:spAutoFit/>
          </a:bodyPr>
          <a:lstStyle/>
          <a:p>
            <a:pPr algn="ctr"/>
            <a:endParaRPr lang="pl-PL" sz="2400" b="1" dirty="0" smtClean="0"/>
          </a:p>
          <a:p>
            <a:pPr marL="400050" indent="-400050" algn="ctr">
              <a:buFont typeface="+mj-lt"/>
              <a:buAutoNum type="romanUcPeriod"/>
            </a:pPr>
            <a:endParaRPr lang="pl-PL" sz="2400" b="1" dirty="0" smtClean="0"/>
          </a:p>
          <a:p>
            <a:pPr marL="400050" indent="-400050" algn="ctr">
              <a:buFont typeface="+mj-lt"/>
              <a:buAutoNum type="romanUcPeriod"/>
            </a:pPr>
            <a:endParaRPr lang="pl-PL" sz="2400" dirty="0"/>
          </a:p>
          <a:p>
            <a:pPr marL="400050" indent="-400050" algn="ctr">
              <a:buFont typeface="+mj-lt"/>
              <a:buAutoNum type="romanUcPeriod"/>
            </a:pPr>
            <a:endParaRPr lang="pl-PL" sz="2400" b="1" dirty="0" smtClean="0"/>
          </a:p>
          <a:p>
            <a:pPr marL="400050" indent="-400050" algn="ctr">
              <a:buFont typeface="+mj-lt"/>
              <a:buAutoNum type="romanUcPeriod"/>
            </a:pPr>
            <a:endParaRPr lang="pl-PL" sz="2400" dirty="0"/>
          </a:p>
        </p:txBody>
      </p:sp>
      <p:pic>
        <p:nvPicPr>
          <p:cNvPr id="5" name="Obraz 160"/>
          <p:cNvPicPr/>
          <p:nvPr/>
        </p:nvPicPr>
        <p:blipFill>
          <a:blip r:embed="rId4"/>
          <a:stretch/>
        </p:blipFill>
        <p:spPr>
          <a:xfrm>
            <a:off x="1988592" y="2269414"/>
            <a:ext cx="5616624" cy="4258076"/>
          </a:xfrm>
          <a:prstGeom prst="rect">
            <a:avLst/>
          </a:prstGeom>
          <a:ln>
            <a:noFill/>
          </a:ln>
        </p:spPr>
      </p:pic>
    </p:spTree>
    <p:extLst>
      <p:ext uri="{BB962C8B-B14F-4D97-AF65-F5344CB8AC3E}">
        <p14:creationId xmlns:p14="http://schemas.microsoft.com/office/powerpoint/2010/main" val="315483049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graphicFrame>
        <p:nvGraphicFramePr>
          <p:cNvPr id="6" name="Symbol zastępczy zawartości 5"/>
          <p:cNvGraphicFramePr>
            <a:graphicFrameLocks noGrp="1"/>
          </p:cNvGraphicFramePr>
          <p:nvPr>
            <p:ph idx="1"/>
            <p:extLst>
              <p:ext uri="{D42A27DB-BD31-4B8C-83A1-F6EECF244321}">
                <p14:modId xmlns:p14="http://schemas.microsoft.com/office/powerpoint/2010/main" val="595159053"/>
              </p:ext>
            </p:extLst>
          </p:nvPr>
        </p:nvGraphicFramePr>
        <p:xfrm>
          <a:off x="0" y="980728"/>
          <a:ext cx="9144000" cy="568863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4" name="Obraz 3"/>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4788024" y="260650"/>
            <a:ext cx="4355976" cy="436637"/>
          </a:xfrm>
          <a:prstGeom prst="rect">
            <a:avLst/>
          </a:prstGeom>
        </p:spPr>
      </p:pic>
    </p:spTree>
    <p:extLst>
      <p:ext uri="{BB962C8B-B14F-4D97-AF65-F5344CB8AC3E}">
        <p14:creationId xmlns:p14="http://schemas.microsoft.com/office/powerpoint/2010/main" val="360195025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graphicFrame>
        <p:nvGraphicFramePr>
          <p:cNvPr id="6" name="Symbol zastępczy zawartości 5"/>
          <p:cNvGraphicFramePr>
            <a:graphicFrameLocks noGrp="1"/>
          </p:cNvGraphicFramePr>
          <p:nvPr>
            <p:ph idx="1"/>
            <p:extLst>
              <p:ext uri="{D42A27DB-BD31-4B8C-83A1-F6EECF244321}">
                <p14:modId xmlns:p14="http://schemas.microsoft.com/office/powerpoint/2010/main" val="1341139599"/>
              </p:ext>
            </p:extLst>
          </p:nvPr>
        </p:nvGraphicFramePr>
        <p:xfrm>
          <a:off x="0" y="980728"/>
          <a:ext cx="9144000" cy="568863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4" name="Obraz 3"/>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4788024" y="260650"/>
            <a:ext cx="4355976" cy="436637"/>
          </a:xfrm>
          <a:prstGeom prst="rect">
            <a:avLst/>
          </a:prstGeom>
        </p:spPr>
      </p:pic>
    </p:spTree>
    <p:extLst>
      <p:ext uri="{BB962C8B-B14F-4D97-AF65-F5344CB8AC3E}">
        <p14:creationId xmlns:p14="http://schemas.microsoft.com/office/powerpoint/2010/main" val="173422263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graphicFrame>
        <p:nvGraphicFramePr>
          <p:cNvPr id="6" name="Symbol zastępczy zawartości 5"/>
          <p:cNvGraphicFramePr>
            <a:graphicFrameLocks noGrp="1"/>
          </p:cNvGraphicFramePr>
          <p:nvPr>
            <p:ph idx="1"/>
            <p:extLst>
              <p:ext uri="{D42A27DB-BD31-4B8C-83A1-F6EECF244321}">
                <p14:modId xmlns:p14="http://schemas.microsoft.com/office/powerpoint/2010/main" val="2038730287"/>
              </p:ext>
            </p:extLst>
          </p:nvPr>
        </p:nvGraphicFramePr>
        <p:xfrm>
          <a:off x="0" y="980728"/>
          <a:ext cx="9144000" cy="568863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4" name="Obraz 3"/>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4788024" y="260650"/>
            <a:ext cx="4355976" cy="436637"/>
          </a:xfrm>
          <a:prstGeom prst="rect">
            <a:avLst/>
          </a:prstGeom>
        </p:spPr>
      </p:pic>
    </p:spTree>
    <p:extLst>
      <p:ext uri="{BB962C8B-B14F-4D97-AF65-F5344CB8AC3E}">
        <p14:creationId xmlns:p14="http://schemas.microsoft.com/office/powerpoint/2010/main" val="192551627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67544" y="1340768"/>
            <a:ext cx="8229601" cy="4525963"/>
          </a:xfrm>
        </p:spPr>
        <p:txBody>
          <a:bodyPr>
            <a:normAutofit/>
          </a:bodyPr>
          <a:lstStyle/>
          <a:p>
            <a:pPr marL="457200" indent="-457200">
              <a:buFont typeface="+mj-lt"/>
              <a:buAutoNum type="arabicPeriod"/>
            </a:pPr>
            <a:r>
              <a:rPr lang="pl-PL" sz="2400" dirty="0"/>
              <a:t>Wyjaśnienia o charakterze ogólnym publikowane są na stronie </a:t>
            </a:r>
            <a:r>
              <a:rPr lang="pl-PL" sz="2400" dirty="0" smtClean="0"/>
              <a:t>internetowej </a:t>
            </a:r>
            <a:r>
              <a:rPr lang="pl-PL" sz="2400" dirty="0"/>
              <a:t> </a:t>
            </a:r>
            <a:r>
              <a:rPr lang="pl-PL" sz="2400" u="sng" dirty="0">
                <a:hlinkClick r:id="rId3"/>
              </a:rPr>
              <a:t>www.zitaj.jeleniagora.pl</a:t>
            </a:r>
            <a:r>
              <a:rPr lang="pl-PL" sz="2400" dirty="0" smtClean="0"/>
              <a:t>.</a:t>
            </a:r>
          </a:p>
          <a:p>
            <a:pPr marL="457200" indent="-457200">
              <a:buFont typeface="+mj-lt"/>
              <a:buAutoNum type="arabicPeriod"/>
            </a:pPr>
            <a:endParaRPr lang="pl-PL" sz="2400" dirty="0" smtClean="0"/>
          </a:p>
          <a:p>
            <a:pPr marL="457200" indent="-457200">
              <a:buFont typeface="+mj-lt"/>
              <a:buAutoNum type="arabicPeriod"/>
            </a:pPr>
            <a:r>
              <a:rPr lang="pl-PL" sz="2400" dirty="0"/>
              <a:t>Zapytania w zakresie oceny zgodności projektu ze Strategią ZIT AJ można składać do ZIT AJ:</a:t>
            </a:r>
          </a:p>
          <a:p>
            <a:pPr marL="0" indent="0">
              <a:buNone/>
            </a:pPr>
            <a:endParaRPr lang="pl-PL" sz="2400" dirty="0" smtClean="0"/>
          </a:p>
          <a:p>
            <a:r>
              <a:rPr lang="pl-PL" sz="2400" dirty="0" smtClean="0"/>
              <a:t>na </a:t>
            </a:r>
            <a:r>
              <a:rPr lang="pl-PL" sz="2400" dirty="0"/>
              <a:t>adres: </a:t>
            </a:r>
            <a:r>
              <a:rPr lang="pl-PL" sz="2400" dirty="0">
                <a:hlinkClick r:id="rId4"/>
              </a:rPr>
              <a:t>zitaj@jeleniagora.pl</a:t>
            </a:r>
            <a:endParaRPr lang="pl-PL" sz="2400" dirty="0"/>
          </a:p>
          <a:p>
            <a:r>
              <a:rPr lang="pl-PL" sz="2400" dirty="0"/>
              <a:t>telefonicznie: 75 75 46 </a:t>
            </a:r>
            <a:r>
              <a:rPr lang="pl-PL" sz="2400" dirty="0" smtClean="0"/>
              <a:t>255</a:t>
            </a:r>
            <a:r>
              <a:rPr lang="pl-PL" sz="2400" dirty="0"/>
              <a:t>  oraz 75 75 46 </a:t>
            </a:r>
            <a:r>
              <a:rPr lang="pl-PL" sz="2400" dirty="0" smtClean="0"/>
              <a:t>288</a:t>
            </a:r>
            <a:endParaRPr lang="pl-PL" sz="2400" dirty="0" smtClean="0"/>
          </a:p>
          <a:p>
            <a:endParaRPr lang="pl-PL" sz="2400" dirty="0"/>
          </a:p>
          <a:p>
            <a:pPr marL="0" indent="0" algn="ctr">
              <a:buNone/>
            </a:pPr>
            <a:endParaRPr lang="pl-PL" sz="2200" dirty="0" smtClean="0"/>
          </a:p>
        </p:txBody>
      </p:sp>
      <p:pic>
        <p:nvPicPr>
          <p:cNvPr id="4" name="Obraz 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788024" y="260650"/>
            <a:ext cx="4355976" cy="436637"/>
          </a:xfrm>
          <a:prstGeom prst="rect">
            <a:avLst/>
          </a:prstGeom>
        </p:spPr>
      </p:pic>
    </p:spTree>
    <p:extLst>
      <p:ext uri="{BB962C8B-B14F-4D97-AF65-F5344CB8AC3E}">
        <p14:creationId xmlns:p14="http://schemas.microsoft.com/office/powerpoint/2010/main" val="182427616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t/>
            </a:r>
            <a:br>
              <a:rPr lang="pl-PL" b="1" dirty="0"/>
            </a:br>
            <a:endParaRPr lang="pl-PL" b="1" dirty="0"/>
          </a:p>
        </p:txBody>
      </p:sp>
      <p:sp>
        <p:nvSpPr>
          <p:cNvPr id="3" name="Symbol zastępczy zawartości 2"/>
          <p:cNvSpPr>
            <a:spLocks noGrp="1"/>
          </p:cNvSpPr>
          <p:nvPr>
            <p:ph idx="1"/>
          </p:nvPr>
        </p:nvSpPr>
        <p:spPr>
          <a:xfrm>
            <a:off x="466348" y="2204864"/>
            <a:ext cx="8229601" cy="2160240"/>
          </a:xfrm>
        </p:spPr>
        <p:txBody>
          <a:bodyPr/>
          <a:lstStyle/>
          <a:p>
            <a:pPr marL="0" indent="0" algn="ctr">
              <a:buNone/>
            </a:pPr>
            <a:r>
              <a:rPr lang="pl-PL" dirty="0" smtClean="0"/>
              <a:t> </a:t>
            </a:r>
          </a:p>
          <a:p>
            <a:pPr marL="0" indent="0" algn="ctr">
              <a:buNone/>
            </a:pPr>
            <a:r>
              <a:rPr lang="pl-PL" sz="6600" b="1" dirty="0" smtClean="0"/>
              <a:t>Dziękujemy  za uwagę </a:t>
            </a:r>
            <a:endParaRPr lang="pl-PL" sz="6600" b="1" dirty="0"/>
          </a:p>
        </p:txBody>
      </p:sp>
      <p:pic>
        <p:nvPicPr>
          <p:cNvPr id="6" name="Obraz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1521" y="260650"/>
            <a:ext cx="4680520" cy="469169"/>
          </a:xfrm>
          <a:prstGeom prst="rect">
            <a:avLst/>
          </a:prstGeom>
        </p:spPr>
      </p:pic>
    </p:spTree>
    <p:extLst>
      <p:ext uri="{BB962C8B-B14F-4D97-AF65-F5344CB8AC3E}">
        <p14:creationId xmlns:p14="http://schemas.microsoft.com/office/powerpoint/2010/main" val="42485964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ytuł 1"/>
          <p:cNvSpPr>
            <a:spLocks noGrp="1"/>
          </p:cNvSpPr>
          <p:nvPr>
            <p:ph type="title"/>
          </p:nvPr>
        </p:nvSpPr>
        <p:spPr>
          <a:xfrm>
            <a:off x="539552" y="693532"/>
            <a:ext cx="8229601" cy="1143000"/>
          </a:xfrm>
        </p:spPr>
        <p:txBody>
          <a:bodyPr>
            <a:normAutofit/>
          </a:bodyPr>
          <a:lstStyle/>
          <a:p>
            <a:r>
              <a:rPr lang="pl-PL" sz="3800" b="1" dirty="0" smtClean="0"/>
              <a:t>Członkowie ZIT AJ</a:t>
            </a:r>
            <a:endParaRPr lang="pl-PL" sz="3800" dirty="0"/>
          </a:p>
        </p:txBody>
      </p:sp>
      <p:pic>
        <p:nvPicPr>
          <p:cNvPr id="4" name="Obraz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788024" y="260650"/>
            <a:ext cx="4355976" cy="436637"/>
          </a:xfrm>
          <a:prstGeom prst="rect">
            <a:avLst/>
          </a:prstGeom>
        </p:spPr>
      </p:pic>
      <p:sp>
        <p:nvSpPr>
          <p:cNvPr id="10" name="pole tekstowe 9"/>
          <p:cNvSpPr txBox="1"/>
          <p:nvPr/>
        </p:nvSpPr>
        <p:spPr>
          <a:xfrm>
            <a:off x="395536" y="1628800"/>
            <a:ext cx="7416824" cy="1569660"/>
          </a:xfrm>
          <a:prstGeom prst="rect">
            <a:avLst/>
          </a:prstGeom>
          <a:noFill/>
        </p:spPr>
        <p:txBody>
          <a:bodyPr wrap="square" rtlCol="0">
            <a:spAutoFit/>
          </a:bodyPr>
          <a:lstStyle/>
          <a:p>
            <a:pPr algn="ctr"/>
            <a:endParaRPr lang="pl-PL" sz="2400" b="1" dirty="0" smtClean="0"/>
          </a:p>
          <a:p>
            <a:pPr marL="400050" indent="-400050" algn="ctr">
              <a:buFont typeface="+mj-lt"/>
              <a:buAutoNum type="romanUcPeriod"/>
            </a:pPr>
            <a:endParaRPr lang="pl-PL" sz="2400" dirty="0"/>
          </a:p>
          <a:p>
            <a:pPr marL="400050" indent="-400050" algn="ctr">
              <a:buFont typeface="+mj-lt"/>
              <a:buAutoNum type="romanUcPeriod"/>
            </a:pPr>
            <a:endParaRPr lang="pl-PL" sz="2400" b="1" dirty="0" smtClean="0"/>
          </a:p>
          <a:p>
            <a:pPr marL="400050" indent="-400050" algn="ctr">
              <a:buFont typeface="+mj-lt"/>
              <a:buAutoNum type="romanUcPeriod"/>
            </a:pPr>
            <a:endParaRPr lang="pl-PL" sz="2400" dirty="0"/>
          </a:p>
        </p:txBody>
      </p:sp>
      <p:graphicFrame>
        <p:nvGraphicFramePr>
          <p:cNvPr id="5" name="Tabela 4"/>
          <p:cNvGraphicFramePr>
            <a:graphicFrameLocks noGrp="1"/>
          </p:cNvGraphicFramePr>
          <p:nvPr>
            <p:extLst>
              <p:ext uri="{D42A27DB-BD31-4B8C-83A1-F6EECF244321}">
                <p14:modId xmlns:p14="http://schemas.microsoft.com/office/powerpoint/2010/main" val="3536123301"/>
              </p:ext>
            </p:extLst>
          </p:nvPr>
        </p:nvGraphicFramePr>
        <p:xfrm>
          <a:off x="251519" y="1836532"/>
          <a:ext cx="8712969" cy="4184756"/>
        </p:xfrm>
        <a:graphic>
          <a:graphicData uri="http://schemas.openxmlformats.org/drawingml/2006/table">
            <a:tbl>
              <a:tblPr firstRow="1" bandRow="1">
                <a:tableStyleId>{5C22544A-7EE6-4342-B048-85BDC9FD1C3A}</a:tableStyleId>
              </a:tblPr>
              <a:tblGrid>
                <a:gridCol w="2085155"/>
                <a:gridCol w="2085155"/>
                <a:gridCol w="2085155"/>
                <a:gridCol w="2457504"/>
              </a:tblGrid>
              <a:tr h="144351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pl-PL" sz="1800" strike="noStrike" dirty="0" smtClean="0">
                        <a:solidFill>
                          <a:schemeClr val="bg1"/>
                        </a:solidFill>
                        <a:latin typeface="Arial"/>
                      </a:endParaRPr>
                    </a:p>
                    <a:p>
                      <a:pPr marL="0" marR="0" indent="0" algn="l" defTabSz="914400" rtl="0" eaLnBrk="1" fontAlgn="auto" latinLnBrk="0" hangingPunct="1">
                        <a:lnSpc>
                          <a:spcPct val="100000"/>
                        </a:lnSpc>
                        <a:spcBef>
                          <a:spcPts val="0"/>
                        </a:spcBef>
                        <a:spcAft>
                          <a:spcPts val="0"/>
                        </a:spcAft>
                        <a:buClrTx/>
                        <a:buSzTx/>
                        <a:buFontTx/>
                        <a:buNone/>
                        <a:tabLst/>
                        <a:defRPr/>
                      </a:pPr>
                      <a:r>
                        <a:rPr lang="pl-PL" sz="1800" strike="noStrike" dirty="0" smtClean="0">
                          <a:solidFill>
                            <a:schemeClr val="bg1"/>
                          </a:solidFill>
                          <a:latin typeface="Arial"/>
                        </a:rPr>
                        <a:t>Gmina miejska</a:t>
                      </a:r>
                      <a:endParaRPr lang="pl-PL" sz="1800" dirty="0" smtClean="0">
                        <a:solidFill>
                          <a:schemeClr val="bg1"/>
                        </a:solidFill>
                      </a:endParaRPr>
                    </a:p>
                    <a:p>
                      <a:endParaRPr lang="pl-PL" dirty="0">
                        <a:solidFill>
                          <a:schemeClr val="bg1"/>
                        </a:solidFill>
                      </a:endParaRPr>
                    </a:p>
                  </a:txBody>
                  <a:tcPr>
                    <a:solidFill>
                      <a:schemeClr val="tx2">
                        <a:lumMod val="7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pl-PL" sz="1800" strike="noStrike" dirty="0" smtClean="0">
                        <a:solidFill>
                          <a:schemeClr val="bg1"/>
                        </a:solidFill>
                        <a:latin typeface="Arial"/>
                      </a:endParaRPr>
                    </a:p>
                    <a:p>
                      <a:pPr marL="0" marR="0" indent="0" algn="l" defTabSz="914400" rtl="0" eaLnBrk="1" fontAlgn="auto" latinLnBrk="0" hangingPunct="1">
                        <a:lnSpc>
                          <a:spcPct val="100000"/>
                        </a:lnSpc>
                        <a:spcBef>
                          <a:spcPts val="0"/>
                        </a:spcBef>
                        <a:spcAft>
                          <a:spcPts val="0"/>
                        </a:spcAft>
                        <a:buClrTx/>
                        <a:buSzTx/>
                        <a:buFontTx/>
                        <a:buNone/>
                        <a:tabLst/>
                        <a:defRPr/>
                      </a:pPr>
                      <a:r>
                        <a:rPr lang="pl-PL" sz="1800" strike="noStrike" dirty="0" smtClean="0">
                          <a:solidFill>
                            <a:schemeClr val="bg1"/>
                          </a:solidFill>
                          <a:latin typeface="Arial"/>
                        </a:rPr>
                        <a:t>Gmina miejsko-wiejska</a:t>
                      </a:r>
                      <a:endParaRPr lang="pl-PL" sz="1800" dirty="0" smtClean="0">
                        <a:solidFill>
                          <a:schemeClr val="bg1"/>
                        </a:solidFill>
                      </a:endParaRPr>
                    </a:p>
                    <a:p>
                      <a:endParaRPr lang="pl-PL" dirty="0">
                        <a:solidFill>
                          <a:schemeClr val="bg1"/>
                        </a:solidFill>
                      </a:endParaRPr>
                    </a:p>
                  </a:txBody>
                  <a:tcPr>
                    <a:solidFill>
                      <a:schemeClr val="tx2">
                        <a:lumMod val="7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pl-PL" sz="1800" strike="noStrike" dirty="0" smtClean="0">
                        <a:solidFill>
                          <a:schemeClr val="bg1"/>
                        </a:solidFill>
                        <a:latin typeface="Arial"/>
                      </a:endParaRPr>
                    </a:p>
                    <a:p>
                      <a:pPr marL="0" marR="0" indent="0" algn="l" defTabSz="914400" rtl="0" eaLnBrk="1" fontAlgn="auto" latinLnBrk="0" hangingPunct="1">
                        <a:lnSpc>
                          <a:spcPct val="100000"/>
                        </a:lnSpc>
                        <a:spcBef>
                          <a:spcPts val="0"/>
                        </a:spcBef>
                        <a:spcAft>
                          <a:spcPts val="0"/>
                        </a:spcAft>
                        <a:buClrTx/>
                        <a:buSzTx/>
                        <a:buFontTx/>
                        <a:buNone/>
                        <a:tabLst/>
                        <a:defRPr/>
                      </a:pPr>
                      <a:r>
                        <a:rPr lang="pl-PL" sz="1800" strike="noStrike" dirty="0" smtClean="0">
                          <a:solidFill>
                            <a:schemeClr val="bg1"/>
                          </a:solidFill>
                          <a:latin typeface="Arial"/>
                        </a:rPr>
                        <a:t>Gmina wiejska</a:t>
                      </a:r>
                      <a:endParaRPr lang="pl-PL" sz="1800" dirty="0" smtClean="0">
                        <a:solidFill>
                          <a:schemeClr val="bg1"/>
                        </a:solidFill>
                      </a:endParaRPr>
                    </a:p>
                    <a:p>
                      <a:endParaRPr lang="pl-PL" dirty="0">
                        <a:solidFill>
                          <a:schemeClr val="bg1"/>
                        </a:solidFill>
                      </a:endParaRPr>
                    </a:p>
                  </a:txBody>
                  <a:tcPr>
                    <a:solidFill>
                      <a:schemeClr val="tx2">
                        <a:lumMod val="7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pl-PL" sz="1800" strike="noStrike" dirty="0" smtClean="0">
                        <a:solidFill>
                          <a:schemeClr val="bg1"/>
                        </a:solidFill>
                        <a:latin typeface="Arial"/>
                      </a:endParaRPr>
                    </a:p>
                    <a:p>
                      <a:pPr marL="0" marR="0" indent="0" algn="l" defTabSz="914400" rtl="0" eaLnBrk="1" fontAlgn="auto" latinLnBrk="0" hangingPunct="1">
                        <a:lnSpc>
                          <a:spcPct val="100000"/>
                        </a:lnSpc>
                        <a:spcBef>
                          <a:spcPts val="0"/>
                        </a:spcBef>
                        <a:spcAft>
                          <a:spcPts val="0"/>
                        </a:spcAft>
                        <a:buClrTx/>
                        <a:buSzTx/>
                        <a:buFontTx/>
                        <a:buNone/>
                        <a:tabLst/>
                        <a:defRPr/>
                      </a:pPr>
                      <a:r>
                        <a:rPr lang="pl-PL" sz="1800" strike="noStrike" dirty="0" smtClean="0">
                          <a:solidFill>
                            <a:schemeClr val="bg1"/>
                          </a:solidFill>
                          <a:latin typeface="Arial"/>
                        </a:rPr>
                        <a:t>Miasto na prawach powiatu</a:t>
                      </a:r>
                      <a:endParaRPr lang="pl-PL" sz="1800" dirty="0" smtClean="0">
                        <a:solidFill>
                          <a:schemeClr val="bg1"/>
                        </a:solidFill>
                      </a:endParaRPr>
                    </a:p>
                  </a:txBody>
                  <a:tcPr>
                    <a:solidFill>
                      <a:schemeClr val="tx2">
                        <a:lumMod val="75000"/>
                      </a:schemeClr>
                    </a:solidFill>
                  </a:tcPr>
                </a:tc>
              </a:tr>
              <a:tr h="2741239">
                <a:tc>
                  <a:txBody>
                    <a:bodyPr/>
                    <a:lstStyle/>
                    <a:p>
                      <a:pPr algn="just"/>
                      <a:r>
                        <a:rPr lang="pl-PL" sz="1800" strike="noStrike" dirty="0" smtClean="0">
                          <a:solidFill>
                            <a:srgbClr val="000000"/>
                          </a:solidFill>
                          <a:latin typeface="Arial"/>
                        </a:rPr>
                        <a:t>Karpacz</a:t>
                      </a:r>
                    </a:p>
                    <a:p>
                      <a:pPr algn="just"/>
                      <a:r>
                        <a:rPr lang="pl-PL" sz="1800" strike="noStrike" dirty="0" smtClean="0">
                          <a:solidFill>
                            <a:srgbClr val="000000"/>
                          </a:solidFill>
                          <a:latin typeface="Arial"/>
                        </a:rPr>
                        <a:t>Kowary</a:t>
                      </a:r>
                      <a:endParaRPr lang="pl-PL" sz="1800" dirty="0" smtClean="0"/>
                    </a:p>
                    <a:p>
                      <a:pPr algn="just"/>
                      <a:r>
                        <a:rPr lang="pl-PL" sz="1800" strike="noStrike" dirty="0" smtClean="0">
                          <a:solidFill>
                            <a:srgbClr val="000000"/>
                          </a:solidFill>
                          <a:latin typeface="Arial"/>
                        </a:rPr>
                        <a:t>Piechowice</a:t>
                      </a:r>
                      <a:endParaRPr lang="pl-PL" sz="1800" dirty="0" smtClean="0"/>
                    </a:p>
                    <a:p>
                      <a:pPr algn="just"/>
                      <a:r>
                        <a:rPr lang="pl-PL" sz="1800" strike="noStrike" dirty="0" smtClean="0">
                          <a:solidFill>
                            <a:srgbClr val="000000"/>
                          </a:solidFill>
                          <a:latin typeface="Arial"/>
                        </a:rPr>
                        <a:t>Szklarska Poręba</a:t>
                      </a:r>
                      <a:endParaRPr lang="pl-PL" sz="1800" dirty="0" smtClean="0"/>
                    </a:p>
                    <a:p>
                      <a:pPr algn="just"/>
                      <a:r>
                        <a:rPr lang="pl-PL" sz="1800" strike="noStrike" dirty="0" smtClean="0">
                          <a:solidFill>
                            <a:srgbClr val="000000"/>
                          </a:solidFill>
                          <a:latin typeface="Arial"/>
                        </a:rPr>
                        <a:t>Wojcieszów</a:t>
                      </a:r>
                      <a:endParaRPr lang="pl-PL" sz="1800" dirty="0" smtClean="0"/>
                    </a:p>
                    <a:p>
                      <a:pPr algn="just"/>
                      <a:r>
                        <a:rPr lang="pl-PL" sz="1800" strike="noStrike" dirty="0" smtClean="0">
                          <a:solidFill>
                            <a:srgbClr val="000000"/>
                          </a:solidFill>
                          <a:latin typeface="Arial"/>
                        </a:rPr>
                        <a:t>Złotoryja</a:t>
                      </a:r>
                      <a:endParaRPr lang="pl-PL" sz="1800" dirty="0" smtClean="0"/>
                    </a:p>
                    <a:p>
                      <a:pPr algn="just"/>
                      <a:endParaRPr lang="pl-PL" dirty="0"/>
                    </a:p>
                  </a:txBody>
                  <a:tcPr/>
                </a:tc>
                <a:tc>
                  <a:txBody>
                    <a:bodyPr/>
                    <a:lstStyle/>
                    <a:p>
                      <a:pPr algn="just"/>
                      <a:r>
                        <a:rPr lang="pl-PL" sz="1800" strike="noStrike" dirty="0" smtClean="0">
                          <a:solidFill>
                            <a:srgbClr val="000000"/>
                          </a:solidFill>
                          <a:latin typeface="Arial"/>
                        </a:rPr>
                        <a:t>Gryfów Śląski</a:t>
                      </a:r>
                      <a:endParaRPr lang="pl-PL" sz="1800" dirty="0" smtClean="0"/>
                    </a:p>
                    <a:p>
                      <a:pPr algn="just"/>
                      <a:r>
                        <a:rPr lang="pl-PL" sz="1800" strike="noStrike" dirty="0" smtClean="0">
                          <a:solidFill>
                            <a:srgbClr val="000000"/>
                          </a:solidFill>
                          <a:latin typeface="Arial"/>
                        </a:rPr>
                        <a:t>Lubomierz</a:t>
                      </a:r>
                      <a:endParaRPr lang="pl-PL" sz="1800" dirty="0" smtClean="0"/>
                    </a:p>
                    <a:p>
                      <a:pPr algn="just"/>
                      <a:r>
                        <a:rPr lang="pl-PL" sz="1800" strike="noStrike" dirty="0" smtClean="0">
                          <a:solidFill>
                            <a:srgbClr val="000000"/>
                          </a:solidFill>
                          <a:latin typeface="Arial"/>
                        </a:rPr>
                        <a:t>Mirsk</a:t>
                      </a:r>
                      <a:endParaRPr lang="pl-PL" sz="1800" dirty="0" smtClean="0"/>
                    </a:p>
                    <a:p>
                      <a:pPr algn="just"/>
                      <a:r>
                        <a:rPr lang="pl-PL" sz="1800" strike="noStrike" dirty="0" smtClean="0">
                          <a:solidFill>
                            <a:srgbClr val="000000"/>
                          </a:solidFill>
                          <a:latin typeface="Arial"/>
                        </a:rPr>
                        <a:t>Wleń</a:t>
                      </a:r>
                      <a:endParaRPr lang="pl-PL" sz="1800" dirty="0" smtClean="0"/>
                    </a:p>
                    <a:p>
                      <a:pPr algn="just"/>
                      <a:r>
                        <a:rPr lang="pl-PL" sz="1800" strike="noStrike" dirty="0" smtClean="0">
                          <a:solidFill>
                            <a:srgbClr val="000000"/>
                          </a:solidFill>
                          <a:latin typeface="Arial"/>
                        </a:rPr>
                        <a:t>Świerzawa</a:t>
                      </a:r>
                      <a:endParaRPr lang="pl-PL" sz="1800" dirty="0" smtClean="0"/>
                    </a:p>
                  </a:txBody>
                  <a:tcPr/>
                </a:tc>
                <a:tc>
                  <a:txBody>
                    <a:bodyPr/>
                    <a:lstStyle/>
                    <a:p>
                      <a:pPr algn="just"/>
                      <a:r>
                        <a:rPr lang="pl-PL" sz="1800" strike="noStrike" dirty="0" smtClean="0">
                          <a:solidFill>
                            <a:srgbClr val="000000"/>
                          </a:solidFill>
                          <a:latin typeface="Arial"/>
                        </a:rPr>
                        <a:t>Janowice Wielkie</a:t>
                      </a:r>
                      <a:endParaRPr lang="pl-PL" sz="1800" dirty="0" smtClean="0"/>
                    </a:p>
                    <a:p>
                      <a:pPr algn="just"/>
                      <a:r>
                        <a:rPr lang="pl-PL" sz="1800" strike="noStrike" dirty="0" smtClean="0">
                          <a:solidFill>
                            <a:srgbClr val="000000"/>
                          </a:solidFill>
                          <a:latin typeface="Arial"/>
                        </a:rPr>
                        <a:t>Jeżów Sudecki</a:t>
                      </a:r>
                      <a:endParaRPr lang="pl-PL" sz="1800" dirty="0" smtClean="0"/>
                    </a:p>
                    <a:p>
                      <a:pPr algn="just"/>
                      <a:r>
                        <a:rPr lang="pl-PL" sz="1800" strike="noStrike" dirty="0" smtClean="0">
                          <a:solidFill>
                            <a:srgbClr val="000000"/>
                          </a:solidFill>
                          <a:latin typeface="Arial"/>
                        </a:rPr>
                        <a:t>Mysłakowice</a:t>
                      </a:r>
                      <a:endParaRPr lang="pl-PL" sz="1800" dirty="0" smtClean="0"/>
                    </a:p>
                    <a:p>
                      <a:pPr algn="just"/>
                      <a:r>
                        <a:rPr lang="pl-PL" sz="1800" strike="noStrike" dirty="0" smtClean="0">
                          <a:solidFill>
                            <a:srgbClr val="000000"/>
                          </a:solidFill>
                          <a:latin typeface="Arial"/>
                        </a:rPr>
                        <a:t>Podgórzyn</a:t>
                      </a:r>
                      <a:endParaRPr lang="pl-PL" sz="1800" dirty="0" smtClean="0"/>
                    </a:p>
                    <a:p>
                      <a:pPr algn="just"/>
                      <a:r>
                        <a:rPr lang="pl-PL" sz="1800" strike="noStrike" dirty="0" smtClean="0">
                          <a:solidFill>
                            <a:srgbClr val="000000"/>
                          </a:solidFill>
                          <a:latin typeface="Arial"/>
                        </a:rPr>
                        <a:t>Stara Kamienica</a:t>
                      </a:r>
                      <a:endParaRPr lang="pl-PL" sz="1800" dirty="0" smtClean="0"/>
                    </a:p>
                    <a:p>
                      <a:pPr algn="just"/>
                      <a:r>
                        <a:rPr lang="pl-PL" sz="1800" strike="noStrike" dirty="0" smtClean="0">
                          <a:solidFill>
                            <a:srgbClr val="000000"/>
                          </a:solidFill>
                          <a:latin typeface="Arial"/>
                        </a:rPr>
                        <a:t>Pielgrzymka</a:t>
                      </a:r>
                      <a:endParaRPr lang="pl-PL" sz="1800" dirty="0" smtClean="0"/>
                    </a:p>
                    <a:p>
                      <a:pPr algn="just"/>
                      <a:endParaRPr lang="pl-PL" sz="1800" dirty="0" smtClean="0"/>
                    </a:p>
                    <a:p>
                      <a:pPr algn="just"/>
                      <a:endParaRPr lang="pl-PL" dirty="0"/>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pl-PL" sz="1800" strike="noStrike" dirty="0" smtClean="0">
                          <a:solidFill>
                            <a:srgbClr val="000000"/>
                          </a:solidFill>
                          <a:latin typeface="Arial"/>
                        </a:rPr>
                        <a:t>Jelenia Góra</a:t>
                      </a:r>
                      <a:endParaRPr lang="pl-PL" sz="1800" dirty="0" smtClean="0"/>
                    </a:p>
                    <a:p>
                      <a:pPr algn="just"/>
                      <a:endParaRPr lang="pl-PL" dirty="0"/>
                    </a:p>
                  </a:txBody>
                  <a:tcPr/>
                </a:tc>
              </a:tr>
            </a:tbl>
          </a:graphicData>
        </a:graphic>
      </p:graphicFrame>
    </p:spTree>
    <p:extLst>
      <p:ext uri="{BB962C8B-B14F-4D97-AF65-F5344CB8AC3E}">
        <p14:creationId xmlns:p14="http://schemas.microsoft.com/office/powerpoint/2010/main" val="20889675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6" name="Tytuł 5"/>
          <p:cNvSpPr>
            <a:spLocks noGrp="1"/>
          </p:cNvSpPr>
          <p:nvPr>
            <p:ph type="title"/>
          </p:nvPr>
        </p:nvSpPr>
        <p:spPr>
          <a:xfrm>
            <a:off x="450363" y="1340768"/>
            <a:ext cx="8229601" cy="1143000"/>
          </a:xfrm>
        </p:spPr>
        <p:txBody>
          <a:bodyPr>
            <a:normAutofit/>
          </a:bodyPr>
          <a:lstStyle/>
          <a:p>
            <a:r>
              <a:rPr lang="pl-PL" sz="3800" b="1" dirty="0"/>
              <a:t>Cel strategiczny ZIT AJ </a:t>
            </a:r>
            <a:endParaRPr lang="pl-PL" sz="3800" dirty="0"/>
          </a:p>
        </p:txBody>
      </p:sp>
      <p:sp>
        <p:nvSpPr>
          <p:cNvPr id="3" name="Symbol zastępczy zawartości 2"/>
          <p:cNvSpPr>
            <a:spLocks noGrp="1"/>
          </p:cNvSpPr>
          <p:nvPr>
            <p:ph idx="1"/>
          </p:nvPr>
        </p:nvSpPr>
        <p:spPr>
          <a:xfrm>
            <a:off x="457199" y="1772816"/>
            <a:ext cx="8229601" cy="4525963"/>
          </a:xfrm>
        </p:spPr>
        <p:txBody>
          <a:bodyPr>
            <a:normAutofit/>
          </a:bodyPr>
          <a:lstStyle/>
          <a:p>
            <a:pPr marL="0" lvl="0" indent="0" algn="just">
              <a:buNone/>
            </a:pPr>
            <a:endParaRPr lang="pl-PL" sz="2400" dirty="0" smtClean="0"/>
          </a:p>
          <a:p>
            <a:pPr marL="0" lvl="0" indent="0" algn="just">
              <a:buNone/>
            </a:pPr>
            <a:endParaRPr lang="pl-PL" sz="2400" dirty="0" smtClean="0"/>
          </a:p>
          <a:p>
            <a:pPr marL="0" lvl="0" indent="0" algn="ctr">
              <a:buNone/>
            </a:pPr>
            <a:r>
              <a:rPr lang="pl-PL" sz="2400" b="1" i="1" dirty="0"/>
              <a:t>„Integracja obszaru AJ w spójny organizm wzmacniający swoją konkurencyjność poprzez rozwój dostępności komunikacyjnej i innowacyjnej przedsiębiorczości oraz potencjału turystycznego, przyrodniczego i kulturowego, dla poprawy jakości życia mieszkańców”</a:t>
            </a:r>
            <a:endParaRPr lang="pl-PL" sz="2400" dirty="0"/>
          </a:p>
          <a:p>
            <a:pPr marL="0" lvl="0" indent="0" algn="just">
              <a:buNone/>
            </a:pPr>
            <a:endParaRPr lang="pl-PL" sz="2400" dirty="0" smtClean="0"/>
          </a:p>
          <a:p>
            <a:pPr marL="0" lvl="0" indent="0" algn="just">
              <a:buNone/>
            </a:pPr>
            <a:endParaRPr lang="pl-PL" sz="2400" dirty="0"/>
          </a:p>
          <a:p>
            <a:pPr marL="0" lvl="0" indent="0" algn="just">
              <a:buNone/>
            </a:pPr>
            <a:endParaRPr lang="pl-PL" sz="2400" dirty="0" smtClean="0"/>
          </a:p>
          <a:p>
            <a:pPr lvl="0"/>
            <a:endParaRPr lang="pl-PL" sz="1600" dirty="0"/>
          </a:p>
          <a:p>
            <a:endParaRPr lang="pl-PL" sz="1600" dirty="0"/>
          </a:p>
        </p:txBody>
      </p:sp>
      <p:pic>
        <p:nvPicPr>
          <p:cNvPr id="4" name="Obraz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788024" y="260650"/>
            <a:ext cx="4355976" cy="436637"/>
          </a:xfrm>
          <a:prstGeom prst="rect">
            <a:avLst/>
          </a:prstGeom>
        </p:spPr>
      </p:pic>
    </p:spTree>
    <p:extLst>
      <p:ext uri="{BB962C8B-B14F-4D97-AF65-F5344CB8AC3E}">
        <p14:creationId xmlns:p14="http://schemas.microsoft.com/office/powerpoint/2010/main" val="12703048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ytuł 1"/>
          <p:cNvSpPr>
            <a:spLocks noGrp="1"/>
          </p:cNvSpPr>
          <p:nvPr>
            <p:ph type="title"/>
          </p:nvPr>
        </p:nvSpPr>
        <p:spPr>
          <a:xfrm>
            <a:off x="539552" y="693532"/>
            <a:ext cx="8229601" cy="1143000"/>
          </a:xfrm>
        </p:spPr>
        <p:txBody>
          <a:bodyPr>
            <a:normAutofit/>
          </a:bodyPr>
          <a:lstStyle/>
          <a:p>
            <a:r>
              <a:rPr lang="pl-PL" sz="3800" b="1" dirty="0"/>
              <a:t>Cele szczegółowe ZIT AJ</a:t>
            </a:r>
            <a:endParaRPr lang="pl-PL" sz="3800" dirty="0"/>
          </a:p>
        </p:txBody>
      </p:sp>
      <p:pic>
        <p:nvPicPr>
          <p:cNvPr id="4" name="Obraz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788024" y="260650"/>
            <a:ext cx="4355976" cy="436637"/>
          </a:xfrm>
          <a:prstGeom prst="rect">
            <a:avLst/>
          </a:prstGeom>
        </p:spPr>
      </p:pic>
      <p:sp>
        <p:nvSpPr>
          <p:cNvPr id="10" name="pole tekstowe 9"/>
          <p:cNvSpPr txBox="1"/>
          <p:nvPr/>
        </p:nvSpPr>
        <p:spPr>
          <a:xfrm>
            <a:off x="179512" y="1635073"/>
            <a:ext cx="7416824" cy="6001643"/>
          </a:xfrm>
          <a:prstGeom prst="rect">
            <a:avLst/>
          </a:prstGeom>
          <a:noFill/>
        </p:spPr>
        <p:txBody>
          <a:bodyPr wrap="square" rtlCol="0">
            <a:spAutoFit/>
          </a:bodyPr>
          <a:lstStyle/>
          <a:p>
            <a:endParaRPr lang="pl-PL" sz="2400" b="1" dirty="0"/>
          </a:p>
          <a:p>
            <a:pPr marL="400050" indent="-400050">
              <a:buFont typeface="+mj-lt"/>
              <a:buAutoNum type="romanUcPeriod"/>
            </a:pPr>
            <a:r>
              <a:rPr lang="pl-PL" sz="2400" b="1" dirty="0" smtClean="0"/>
              <a:t>Stworzenie dogodnych warunków dla inwestycji generujących nowe miejsca pracy w AJ</a:t>
            </a:r>
          </a:p>
          <a:p>
            <a:pPr marL="400050" indent="-400050">
              <a:buFont typeface="+mj-lt"/>
              <a:buAutoNum type="romanUcPeriod"/>
            </a:pPr>
            <a:endParaRPr lang="pl-PL" sz="2400" b="1" dirty="0" smtClean="0"/>
          </a:p>
          <a:p>
            <a:pPr marL="400050" indent="-400050">
              <a:buFont typeface="+mj-lt"/>
              <a:buAutoNum type="romanUcPeriod"/>
            </a:pPr>
            <a:r>
              <a:rPr lang="pl-PL" sz="2400" b="1" dirty="0" smtClean="0"/>
              <a:t>Dogodna </a:t>
            </a:r>
            <a:r>
              <a:rPr lang="pl-PL" sz="2400" b="1" dirty="0"/>
              <a:t>dostępność komunikacyjna i infrastrukturalna </a:t>
            </a:r>
            <a:r>
              <a:rPr lang="pl-PL" sz="2400" b="1" dirty="0" smtClean="0"/>
              <a:t>AJ</a:t>
            </a:r>
          </a:p>
          <a:p>
            <a:pPr marL="400050" indent="-400050">
              <a:buFont typeface="+mj-lt"/>
              <a:buAutoNum type="romanUcPeriod"/>
            </a:pPr>
            <a:endParaRPr lang="pl-PL" sz="2400" b="1" dirty="0" smtClean="0"/>
          </a:p>
          <a:p>
            <a:pPr marL="400050" indent="-400050">
              <a:buFont typeface="+mj-lt"/>
              <a:buAutoNum type="romanUcPeriod"/>
            </a:pPr>
            <a:r>
              <a:rPr lang="pl-PL" sz="2400" b="1" dirty="0"/>
              <a:t>Atrakcyjna dla mieszkańców i przedsiębiorstw przestrzeń </a:t>
            </a:r>
            <a:r>
              <a:rPr lang="pl-PL" sz="2400" b="1" dirty="0" smtClean="0"/>
              <a:t>AJ</a:t>
            </a:r>
          </a:p>
          <a:p>
            <a:pPr marL="400050" indent="-400050">
              <a:buFont typeface="+mj-lt"/>
              <a:buAutoNum type="romanUcPeriod"/>
            </a:pPr>
            <a:endParaRPr lang="pl-PL" sz="2400" b="1" dirty="0" smtClean="0"/>
          </a:p>
          <a:p>
            <a:pPr marL="400050" indent="-400050">
              <a:buFont typeface="+mj-lt"/>
              <a:buAutoNum type="romanUcPeriod"/>
            </a:pPr>
            <a:r>
              <a:rPr lang="pl-PL" sz="2400" b="1" dirty="0"/>
              <a:t>Aktywni zawodowo i społecznie mieszkańcy AJ</a:t>
            </a:r>
            <a:endParaRPr lang="pl-PL" sz="2400" dirty="0"/>
          </a:p>
          <a:p>
            <a:pPr marL="400050" indent="-400050" algn="ctr">
              <a:buFont typeface="+mj-lt"/>
              <a:buAutoNum type="romanUcPeriod"/>
            </a:pPr>
            <a:endParaRPr lang="pl-PL" sz="2400" b="1" dirty="0" smtClean="0"/>
          </a:p>
          <a:p>
            <a:pPr marL="400050" indent="-400050" algn="ctr">
              <a:buFont typeface="+mj-lt"/>
              <a:buAutoNum type="romanUcPeriod"/>
            </a:pPr>
            <a:endParaRPr lang="pl-PL" sz="2400" b="1" dirty="0" smtClean="0"/>
          </a:p>
          <a:p>
            <a:pPr marL="400050" indent="-400050" algn="ctr">
              <a:buFont typeface="+mj-lt"/>
              <a:buAutoNum type="romanUcPeriod"/>
            </a:pPr>
            <a:endParaRPr lang="pl-PL" sz="2400" dirty="0"/>
          </a:p>
          <a:p>
            <a:pPr marL="400050" indent="-400050" algn="ctr">
              <a:buFont typeface="+mj-lt"/>
              <a:buAutoNum type="romanUcPeriod"/>
            </a:pPr>
            <a:endParaRPr lang="pl-PL" sz="2400" b="1" dirty="0" smtClean="0"/>
          </a:p>
          <a:p>
            <a:pPr marL="400050" indent="-400050" algn="ctr">
              <a:buFont typeface="+mj-lt"/>
              <a:buAutoNum type="romanUcPeriod"/>
            </a:pPr>
            <a:endParaRPr lang="pl-PL" sz="2400" dirty="0"/>
          </a:p>
        </p:txBody>
      </p:sp>
    </p:spTree>
    <p:extLst>
      <p:ext uri="{BB962C8B-B14F-4D97-AF65-F5344CB8AC3E}">
        <p14:creationId xmlns:p14="http://schemas.microsoft.com/office/powerpoint/2010/main" val="35710412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ytuł 1"/>
          <p:cNvSpPr>
            <a:spLocks noGrp="1"/>
          </p:cNvSpPr>
          <p:nvPr>
            <p:ph type="ctrTitle"/>
          </p:nvPr>
        </p:nvSpPr>
        <p:spPr>
          <a:xfrm>
            <a:off x="179512" y="1887893"/>
            <a:ext cx="8784976" cy="4968552"/>
          </a:xfrm>
        </p:spPr>
        <p:txBody>
          <a:bodyPr>
            <a:normAutofit fontScale="90000"/>
          </a:bodyPr>
          <a:lstStyle/>
          <a:p>
            <a:r>
              <a:rPr lang="pl-PL" sz="5400" b="1" dirty="0" smtClean="0"/>
              <a:t/>
            </a:r>
            <a:br>
              <a:rPr lang="pl-PL" sz="5400" b="1" dirty="0" smtClean="0"/>
            </a:br>
            <a:r>
              <a:rPr lang="pl-PL" sz="5000" b="1" dirty="0" smtClean="0"/>
              <a:t>Kryteria </a:t>
            </a:r>
            <a:r>
              <a:rPr lang="pl-PL" sz="5000" b="1" dirty="0"/>
              <a:t>oceny zgodności projektów ze </a:t>
            </a:r>
            <a:r>
              <a:rPr lang="pl-PL" sz="5000" b="1" dirty="0" smtClean="0"/>
              <a:t>Strategią </a:t>
            </a:r>
            <a:r>
              <a:rPr lang="pl-PL" sz="5000" b="1" dirty="0"/>
              <a:t>ZIT </a:t>
            </a:r>
            <a:r>
              <a:rPr lang="pl-PL" sz="5000" b="1" dirty="0" smtClean="0"/>
              <a:t>AJ</a:t>
            </a:r>
            <a:r>
              <a:rPr lang="pl-PL" sz="5400" b="1" dirty="0" smtClean="0"/>
              <a:t/>
            </a:r>
            <a:br>
              <a:rPr lang="pl-PL" sz="5400" b="1" dirty="0" smtClean="0"/>
            </a:br>
            <a:r>
              <a:rPr lang="pl-PL" sz="5400" b="1" dirty="0"/>
              <a:t>Nabór </a:t>
            </a:r>
            <a:r>
              <a:rPr lang="pl-PL" sz="5400" b="1" dirty="0" smtClean="0"/>
              <a:t>4</a:t>
            </a:r>
            <a:r>
              <a:rPr lang="pl-PL" sz="5400" b="1" dirty="0" smtClean="0"/>
              <a:t>.4.3</a:t>
            </a:r>
            <a:r>
              <a:rPr lang="pl-PL" sz="5400" b="1" dirty="0"/>
              <a:t/>
            </a:r>
            <a:br>
              <a:rPr lang="pl-PL" sz="5400" b="1" dirty="0"/>
            </a:br>
            <a:r>
              <a:rPr lang="pl-PL" sz="5400" b="1" dirty="0" smtClean="0"/>
              <a:t>OCHRONA I UDOSTĘPNIANIE ZASOBÓW PRZYRODNICZYCH – ZIT AJ</a:t>
            </a:r>
            <a:r>
              <a:rPr lang="pl-PL" sz="5400" b="1" dirty="0" smtClean="0"/>
              <a:t/>
            </a:r>
            <a:br>
              <a:rPr lang="pl-PL" sz="5400" b="1" dirty="0" smtClean="0"/>
            </a:br>
            <a:r>
              <a:rPr lang="pl-PL" sz="5400" b="1" dirty="0" smtClean="0"/>
              <a:t> </a:t>
            </a:r>
            <a:r>
              <a:rPr lang="pl-PL" sz="3600" dirty="0"/>
              <a:t>L</a:t>
            </a:r>
            <a:r>
              <a:rPr lang="pl-PL" sz="3600" dirty="0" smtClean="0"/>
              <a:t>iczba możliwych do zdobycia punktów, będzie 	stanowić </a:t>
            </a:r>
            <a:r>
              <a:rPr lang="pl-PL" sz="3600" b="1" dirty="0" smtClean="0"/>
              <a:t>50 %</a:t>
            </a:r>
            <a:r>
              <a:rPr lang="pl-PL" sz="3600" dirty="0" smtClean="0"/>
              <a:t> wszystkich możliwych  do zdobycia punktów</a:t>
            </a:r>
            <a:r>
              <a:rPr lang="pl-PL" sz="5400" dirty="0" smtClean="0"/>
              <a:t/>
            </a:r>
            <a:br>
              <a:rPr lang="pl-PL" sz="5400" dirty="0" smtClean="0"/>
            </a:br>
            <a:r>
              <a:rPr lang="pl-PL" b="1" dirty="0"/>
              <a:t/>
            </a:r>
            <a:br>
              <a:rPr lang="pl-PL" b="1" dirty="0"/>
            </a:br>
            <a:r>
              <a:rPr lang="pl-PL" b="1" dirty="0"/>
              <a:t/>
            </a:r>
            <a:br>
              <a:rPr lang="pl-PL" b="1" dirty="0"/>
            </a:br>
            <a:endParaRPr lang="pl-PL" b="1" dirty="0"/>
          </a:p>
        </p:txBody>
      </p:sp>
      <p:pic>
        <p:nvPicPr>
          <p:cNvPr id="6" name="Obraz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1521" y="260650"/>
            <a:ext cx="4680520" cy="469169"/>
          </a:xfrm>
          <a:prstGeom prst="rect">
            <a:avLst/>
          </a:prstGeom>
        </p:spPr>
      </p:pic>
    </p:spTree>
    <p:extLst>
      <p:ext uri="{BB962C8B-B14F-4D97-AF65-F5344CB8AC3E}">
        <p14:creationId xmlns:p14="http://schemas.microsoft.com/office/powerpoint/2010/main" val="22471950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ytuł 1"/>
          <p:cNvSpPr>
            <a:spLocks noGrp="1"/>
          </p:cNvSpPr>
          <p:nvPr>
            <p:ph type="title"/>
          </p:nvPr>
        </p:nvSpPr>
        <p:spPr>
          <a:xfrm>
            <a:off x="251520" y="1196752"/>
            <a:ext cx="8712968" cy="5400600"/>
          </a:xfrm>
        </p:spPr>
        <p:txBody>
          <a:bodyPr>
            <a:normAutofit/>
          </a:bodyPr>
          <a:lstStyle/>
          <a:p>
            <a:pPr lvl="0"/>
            <a:r>
              <a:rPr lang="pl-PL" sz="4000" dirty="0"/>
              <a:t/>
            </a:r>
            <a:br>
              <a:rPr lang="pl-PL" sz="4000" dirty="0"/>
            </a:br>
            <a:endParaRPr lang="pl-PL" sz="3800" dirty="0"/>
          </a:p>
        </p:txBody>
      </p:sp>
      <p:pic>
        <p:nvPicPr>
          <p:cNvPr id="4" name="Obraz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788024" y="260650"/>
            <a:ext cx="4355976" cy="436637"/>
          </a:xfrm>
          <a:prstGeom prst="rect">
            <a:avLst/>
          </a:prstGeom>
        </p:spPr>
      </p:pic>
      <p:graphicFrame>
        <p:nvGraphicFramePr>
          <p:cNvPr id="3" name="Tabela 2"/>
          <p:cNvGraphicFramePr>
            <a:graphicFrameLocks noGrp="1"/>
          </p:cNvGraphicFramePr>
          <p:nvPr>
            <p:extLst>
              <p:ext uri="{D42A27DB-BD31-4B8C-83A1-F6EECF244321}">
                <p14:modId xmlns:p14="http://schemas.microsoft.com/office/powerpoint/2010/main" val="2003854877"/>
              </p:ext>
            </p:extLst>
          </p:nvPr>
        </p:nvGraphicFramePr>
        <p:xfrm>
          <a:off x="1" y="980727"/>
          <a:ext cx="9144000" cy="5715618"/>
        </p:xfrm>
        <a:graphic>
          <a:graphicData uri="http://schemas.openxmlformats.org/drawingml/2006/table">
            <a:tbl>
              <a:tblPr firstRow="1" bandRow="1">
                <a:tableStyleId>{BDBED569-4797-4DF1-A0F4-6AAB3CD982D8}</a:tableStyleId>
              </a:tblPr>
              <a:tblGrid>
                <a:gridCol w="985651"/>
                <a:gridCol w="4599698"/>
                <a:gridCol w="1993461"/>
                <a:gridCol w="1565190"/>
              </a:tblGrid>
              <a:tr h="926067">
                <a:tc>
                  <a:txBody>
                    <a:bodyPr/>
                    <a:lstStyle/>
                    <a:p>
                      <a:r>
                        <a:rPr lang="pl-PL" sz="1800" dirty="0" err="1" smtClean="0"/>
                        <a:t>L.p</a:t>
                      </a:r>
                      <a:endParaRPr lang="pl-PL" sz="1800" dirty="0"/>
                    </a:p>
                  </a:txBody>
                  <a:tcPr/>
                </a:tc>
                <a:tc>
                  <a:txBody>
                    <a:bodyPr/>
                    <a:lstStyle/>
                    <a:p>
                      <a:r>
                        <a:rPr lang="pl-PL" sz="1800" dirty="0" smtClean="0"/>
                        <a:t>Nazwa kryterium</a:t>
                      </a:r>
                      <a:endParaRPr lang="pl-PL" sz="1800" dirty="0"/>
                    </a:p>
                  </a:txBody>
                  <a:tcPr/>
                </a:tc>
                <a:tc>
                  <a:txBody>
                    <a:bodyPr/>
                    <a:lstStyle/>
                    <a:p>
                      <a:r>
                        <a:rPr lang="pl-PL" sz="1800" dirty="0" smtClean="0"/>
                        <a:t>Opis znaczenia kryterium</a:t>
                      </a:r>
                      <a:endParaRPr lang="pl-PL" sz="1800" dirty="0"/>
                    </a:p>
                  </a:txBody>
                  <a:tcPr/>
                </a:tc>
                <a:tc>
                  <a:txBody>
                    <a:bodyPr/>
                    <a:lstStyle/>
                    <a:p>
                      <a:r>
                        <a:rPr lang="pl-PL" sz="1800" dirty="0" smtClean="0"/>
                        <a:t>Waga kryterium</a:t>
                      </a:r>
                    </a:p>
                    <a:p>
                      <a:r>
                        <a:rPr lang="pl-PL" sz="1800" dirty="0" smtClean="0"/>
                        <a:t>      %</a:t>
                      </a:r>
                      <a:endParaRPr lang="pl-PL" sz="1800" dirty="0"/>
                    </a:p>
                  </a:txBody>
                  <a:tcPr/>
                </a:tc>
              </a:tr>
              <a:tr h="533293">
                <a:tc>
                  <a:txBody>
                    <a:bodyPr/>
                    <a:lstStyle/>
                    <a:p>
                      <a:r>
                        <a:rPr lang="pl-PL" dirty="0" smtClean="0"/>
                        <a:t>1</a:t>
                      </a:r>
                      <a:endParaRPr lang="pl-PL" dirty="0"/>
                    </a:p>
                  </a:txBody>
                  <a:tcPr>
                    <a:solidFill>
                      <a:schemeClr val="accent5">
                        <a:alpha val="20000"/>
                      </a:schemeClr>
                    </a:solidFill>
                  </a:tcPr>
                </a:tc>
                <a:tc>
                  <a:txBody>
                    <a:bodyPr/>
                    <a:lstStyle/>
                    <a:p>
                      <a:r>
                        <a:rPr lang="pl-PL" dirty="0" smtClean="0"/>
                        <a:t>Ocena zgodności projektu ze strategią ZIT AJ</a:t>
                      </a:r>
                      <a:endParaRPr lang="pl-PL" dirty="0"/>
                    </a:p>
                  </a:txBody>
                  <a:tcPr>
                    <a:solidFill>
                      <a:schemeClr val="accent5">
                        <a:alpha val="20000"/>
                      </a:schemeClr>
                    </a:solidFill>
                  </a:tcPr>
                </a:tc>
                <a:tc>
                  <a:txBody>
                    <a:bodyPr/>
                    <a:lstStyle/>
                    <a:p>
                      <a:pPr algn="ctr"/>
                      <a:r>
                        <a:rPr lang="pl-PL" dirty="0" smtClean="0"/>
                        <a:t>   Tak/Nie</a:t>
                      </a:r>
                      <a:endParaRPr lang="pl-PL" dirty="0"/>
                    </a:p>
                  </a:txBody>
                  <a:tcPr>
                    <a:solidFill>
                      <a:schemeClr val="accent5">
                        <a:alpha val="20000"/>
                      </a:schemeClr>
                    </a:solidFill>
                  </a:tcPr>
                </a:tc>
                <a:tc>
                  <a:txBody>
                    <a:bodyPr/>
                    <a:lstStyle/>
                    <a:p>
                      <a:pPr algn="ctr"/>
                      <a:r>
                        <a:rPr lang="pl-PL" dirty="0" smtClean="0"/>
                        <a:t>n/d</a:t>
                      </a:r>
                      <a:endParaRPr lang="pl-PL" dirty="0"/>
                    </a:p>
                  </a:txBody>
                  <a:tcPr>
                    <a:solidFill>
                      <a:schemeClr val="accent5">
                        <a:alpha val="20000"/>
                      </a:schemeClr>
                    </a:solidFill>
                  </a:tcPr>
                </a:tc>
              </a:tr>
              <a:tr h="666417">
                <a:tc>
                  <a:txBody>
                    <a:bodyPr/>
                    <a:lstStyle/>
                    <a:p>
                      <a:r>
                        <a:rPr lang="pl-PL" sz="1800" dirty="0" smtClean="0"/>
                        <a:t>2</a:t>
                      </a:r>
                      <a:endParaRPr lang="pl-PL" sz="1800" dirty="0"/>
                    </a:p>
                  </a:txBody>
                  <a:tcPr/>
                </a:tc>
                <a:tc>
                  <a:txBody>
                    <a:bodyPr/>
                    <a:lstStyle/>
                    <a:p>
                      <a:r>
                        <a:rPr lang="pl-PL" sz="1800" dirty="0" smtClean="0"/>
                        <a:t>Poprawność doboru wskaźników</a:t>
                      </a:r>
                      <a:endParaRPr lang="pl-PL" sz="18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l-PL" sz="1800" dirty="0" smtClean="0"/>
                        <a:t>Tak/Nie</a:t>
                      </a:r>
                    </a:p>
                    <a:p>
                      <a:endParaRPr lang="pl-PL" sz="1800" dirty="0"/>
                    </a:p>
                  </a:txBody>
                  <a:tcPr/>
                </a:tc>
                <a:tc>
                  <a:txBody>
                    <a:bodyPr/>
                    <a:lstStyle/>
                    <a:p>
                      <a:pPr algn="ctr"/>
                      <a:r>
                        <a:rPr lang="pl-PL" sz="1800" dirty="0" smtClean="0"/>
                        <a:t>n/d</a:t>
                      </a:r>
                      <a:endParaRPr lang="pl-PL" sz="1800" dirty="0"/>
                    </a:p>
                  </a:txBody>
                  <a:tcPr/>
                </a:tc>
              </a:tr>
              <a:tr h="843163">
                <a:tc>
                  <a:txBody>
                    <a:bodyPr/>
                    <a:lstStyle/>
                    <a:p>
                      <a:r>
                        <a:rPr lang="pl-PL" sz="1800" dirty="0" smtClean="0"/>
                        <a:t>3</a:t>
                      </a:r>
                      <a:endParaRPr lang="pl-PL" sz="1800" dirty="0"/>
                    </a:p>
                  </a:txBody>
                  <a:tcPr/>
                </a:tc>
                <a:tc>
                  <a:txBody>
                    <a:bodyPr/>
                    <a:lstStyle/>
                    <a:p>
                      <a:r>
                        <a:rPr lang="pl-PL" sz="1800" dirty="0" smtClean="0"/>
                        <a:t>Wpływ projektu na realizację Strategii ZIT AJ</a:t>
                      </a:r>
                      <a:endParaRPr lang="pl-PL" sz="1800" dirty="0"/>
                    </a:p>
                  </a:txBody>
                  <a:tcPr/>
                </a:tc>
                <a:tc>
                  <a:txBody>
                    <a:bodyPr/>
                    <a:lstStyle/>
                    <a:p>
                      <a:pPr algn="ctr"/>
                      <a:r>
                        <a:rPr lang="pl-PL" sz="1800" dirty="0" smtClean="0"/>
                        <a:t>Skala</a:t>
                      </a:r>
                      <a:r>
                        <a:rPr lang="pl-PL" sz="1800" baseline="0" dirty="0" smtClean="0"/>
                        <a:t> punktowa </a:t>
                      </a:r>
                    </a:p>
                    <a:p>
                      <a:pPr algn="ctr"/>
                      <a:r>
                        <a:rPr lang="pl-PL" sz="1800" baseline="0" dirty="0" smtClean="0"/>
                        <a:t> od 0 do </a:t>
                      </a:r>
                      <a:r>
                        <a:rPr lang="pl-PL" sz="1800" baseline="0" dirty="0" smtClean="0"/>
                        <a:t>22,5</a:t>
                      </a:r>
                      <a:endParaRPr lang="pl-PL" sz="1800" dirty="0"/>
                    </a:p>
                  </a:txBody>
                  <a:tcPr/>
                </a:tc>
                <a:tc>
                  <a:txBody>
                    <a:bodyPr/>
                    <a:lstStyle/>
                    <a:p>
                      <a:pPr algn="ctr"/>
                      <a:r>
                        <a:rPr lang="pl-PL" sz="1800" dirty="0" smtClean="0"/>
                        <a:t>50 %</a:t>
                      </a:r>
                      <a:endParaRPr lang="pl-PL" sz="1800" dirty="0"/>
                    </a:p>
                  </a:txBody>
                  <a:tcPr/>
                </a:tc>
              </a:tr>
              <a:tr h="1523239">
                <a:tc>
                  <a:txBody>
                    <a:bodyPr/>
                    <a:lstStyle/>
                    <a:p>
                      <a:r>
                        <a:rPr lang="pl-PL" sz="1800" dirty="0" smtClean="0"/>
                        <a:t>4</a:t>
                      </a:r>
                      <a:endParaRPr lang="pl-PL" sz="1800" dirty="0"/>
                    </a:p>
                  </a:txBody>
                  <a:tcPr/>
                </a:tc>
                <a:tc>
                  <a:txBody>
                    <a:bodyPr/>
                    <a:lstStyle/>
                    <a:p>
                      <a:r>
                        <a:rPr lang="pl-PL" sz="1800" dirty="0" smtClean="0"/>
                        <a:t>Wpływ projektu na realizację</a:t>
                      </a:r>
                      <a:r>
                        <a:rPr lang="pl-PL" sz="1800" baseline="0" dirty="0" smtClean="0"/>
                        <a:t> wartości docelowej wskaźników monitoringu realizacji celów Strategii ZIT wynikających z Porozumienia</a:t>
                      </a:r>
                      <a:endParaRPr lang="pl-PL" sz="1800" dirty="0"/>
                    </a:p>
                  </a:txBody>
                  <a:tcPr/>
                </a:tc>
                <a:tc>
                  <a:txBody>
                    <a:bodyPr/>
                    <a:lstStyle/>
                    <a:p>
                      <a:pPr algn="ctr"/>
                      <a:r>
                        <a:rPr lang="pl-PL" sz="1800" dirty="0" smtClean="0"/>
                        <a:t>Skala</a:t>
                      </a:r>
                      <a:r>
                        <a:rPr lang="pl-PL" sz="1800" baseline="0" dirty="0" smtClean="0"/>
                        <a:t> punktowa </a:t>
                      </a:r>
                    </a:p>
                    <a:p>
                      <a:pPr algn="ctr"/>
                      <a:r>
                        <a:rPr lang="pl-PL" sz="1800" baseline="0" dirty="0" smtClean="0"/>
                        <a:t> od 0 do </a:t>
                      </a:r>
                      <a:r>
                        <a:rPr lang="pl-PL" sz="1800" baseline="0" dirty="0" smtClean="0"/>
                        <a:t>18</a:t>
                      </a:r>
                      <a:endParaRPr lang="pl-PL" sz="1800" dirty="0" smtClean="0"/>
                    </a:p>
                    <a:p>
                      <a:endParaRPr lang="pl-PL" sz="1800" dirty="0"/>
                    </a:p>
                  </a:txBody>
                  <a:tcPr/>
                </a:tc>
                <a:tc>
                  <a:txBody>
                    <a:bodyPr/>
                    <a:lstStyle/>
                    <a:p>
                      <a:pPr algn="ctr"/>
                      <a:r>
                        <a:rPr lang="pl-PL" sz="1800" dirty="0" smtClean="0"/>
                        <a:t>40 %</a:t>
                      </a:r>
                      <a:endParaRPr lang="pl-PL" sz="1800" dirty="0"/>
                    </a:p>
                  </a:txBody>
                  <a:tcPr/>
                </a:tc>
              </a:tr>
              <a:tr h="1223439">
                <a:tc>
                  <a:txBody>
                    <a:bodyPr/>
                    <a:lstStyle/>
                    <a:p>
                      <a:r>
                        <a:rPr lang="pl-PL" sz="1800" dirty="0" smtClean="0"/>
                        <a:t>5</a:t>
                      </a:r>
                      <a:endParaRPr lang="pl-PL" sz="1800" dirty="0"/>
                    </a:p>
                  </a:txBody>
                  <a:tcPr/>
                </a:tc>
                <a:tc>
                  <a:txBody>
                    <a:bodyPr/>
                    <a:lstStyle/>
                    <a:p>
                      <a:r>
                        <a:rPr lang="pl-PL" sz="1800" dirty="0" smtClean="0"/>
                        <a:t>Komplementarny charakter projektu</a:t>
                      </a:r>
                      <a:endParaRPr lang="pl-PL" sz="1800" dirty="0"/>
                    </a:p>
                  </a:txBody>
                  <a:tcPr/>
                </a:tc>
                <a:tc>
                  <a:txBody>
                    <a:bodyPr/>
                    <a:lstStyle/>
                    <a:p>
                      <a:pPr algn="ctr"/>
                      <a:r>
                        <a:rPr lang="pl-PL" sz="1800" dirty="0" smtClean="0"/>
                        <a:t>Skala</a:t>
                      </a:r>
                      <a:r>
                        <a:rPr lang="pl-PL" sz="1800" baseline="0" dirty="0" smtClean="0"/>
                        <a:t> punktowa </a:t>
                      </a:r>
                    </a:p>
                    <a:p>
                      <a:pPr algn="ctr"/>
                      <a:r>
                        <a:rPr lang="pl-PL" sz="1800" baseline="0" dirty="0" smtClean="0"/>
                        <a:t> od 0 do </a:t>
                      </a:r>
                      <a:r>
                        <a:rPr lang="pl-PL" sz="1800" baseline="0" dirty="0" smtClean="0"/>
                        <a:t>4,5</a:t>
                      </a:r>
                      <a:endParaRPr lang="pl-PL" sz="1800" dirty="0" smtClean="0"/>
                    </a:p>
                    <a:p>
                      <a:endParaRPr lang="pl-PL" sz="1800" dirty="0"/>
                    </a:p>
                  </a:txBody>
                  <a:tcPr/>
                </a:tc>
                <a:tc>
                  <a:txBody>
                    <a:bodyPr/>
                    <a:lstStyle/>
                    <a:p>
                      <a:pPr algn="ctr"/>
                      <a:r>
                        <a:rPr lang="pl-PL" sz="1800" dirty="0" smtClean="0"/>
                        <a:t>10%</a:t>
                      </a:r>
                      <a:endParaRPr lang="pl-PL" sz="1800" dirty="0"/>
                    </a:p>
                  </a:txBody>
                  <a:tcPr/>
                </a:tc>
              </a:tr>
            </a:tbl>
          </a:graphicData>
        </a:graphic>
      </p:graphicFrame>
    </p:spTree>
    <p:extLst>
      <p:ext uri="{BB962C8B-B14F-4D97-AF65-F5344CB8AC3E}">
        <p14:creationId xmlns:p14="http://schemas.microsoft.com/office/powerpoint/2010/main" val="3322807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ytuł 1"/>
          <p:cNvSpPr>
            <a:spLocks noGrp="1"/>
          </p:cNvSpPr>
          <p:nvPr>
            <p:ph type="title"/>
          </p:nvPr>
        </p:nvSpPr>
        <p:spPr>
          <a:xfrm>
            <a:off x="0" y="1412776"/>
            <a:ext cx="9252520" cy="936104"/>
          </a:xfrm>
        </p:spPr>
        <p:txBody>
          <a:bodyPr>
            <a:normAutofit fontScale="90000"/>
          </a:bodyPr>
          <a:lstStyle/>
          <a:p>
            <a:r>
              <a:rPr lang="pl-PL" b="1" dirty="0"/>
              <a:t>KRYTERIUM NR 1</a:t>
            </a:r>
            <a:br>
              <a:rPr lang="pl-PL" b="1" dirty="0"/>
            </a:br>
            <a:r>
              <a:rPr lang="pl-PL" dirty="0"/>
              <a:t>Ocena zgodności projektu ze Strategią ZIT</a:t>
            </a:r>
            <a:br>
              <a:rPr lang="pl-PL" dirty="0"/>
            </a:br>
            <a:endParaRPr lang="pl-PL" dirty="0"/>
          </a:p>
        </p:txBody>
      </p:sp>
      <p:graphicFrame>
        <p:nvGraphicFramePr>
          <p:cNvPr id="6" name="Symbol zastępczy zawartości 5"/>
          <p:cNvGraphicFramePr>
            <a:graphicFrameLocks noGrp="1"/>
          </p:cNvGraphicFramePr>
          <p:nvPr>
            <p:ph idx="1"/>
            <p:extLst>
              <p:ext uri="{D42A27DB-BD31-4B8C-83A1-F6EECF244321}">
                <p14:modId xmlns:p14="http://schemas.microsoft.com/office/powerpoint/2010/main" val="887186180"/>
              </p:ext>
            </p:extLst>
          </p:nvPr>
        </p:nvGraphicFramePr>
        <p:xfrm>
          <a:off x="0" y="2276872"/>
          <a:ext cx="8686800" cy="43924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5122" name="Picture 2"/>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4355976" y="332656"/>
            <a:ext cx="4681537" cy="46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721672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ytuł 1"/>
          <p:cNvSpPr>
            <a:spLocks noGrp="1"/>
          </p:cNvSpPr>
          <p:nvPr>
            <p:ph type="title"/>
          </p:nvPr>
        </p:nvSpPr>
        <p:spPr>
          <a:xfrm>
            <a:off x="107504" y="1412776"/>
            <a:ext cx="8219257" cy="1570186"/>
          </a:xfrm>
        </p:spPr>
        <p:txBody>
          <a:bodyPr>
            <a:noAutofit/>
          </a:bodyPr>
          <a:lstStyle/>
          <a:p>
            <a:r>
              <a:rPr lang="pl-PL" sz="3600" b="1" dirty="0"/>
              <a:t>KRYTERIUM NR 2</a:t>
            </a:r>
            <a:r>
              <a:rPr lang="pl-PL" sz="3600" dirty="0"/>
              <a:t/>
            </a:r>
            <a:br>
              <a:rPr lang="pl-PL" sz="3600" dirty="0"/>
            </a:br>
            <a:r>
              <a:rPr lang="pl-PL" sz="3600" b="1" dirty="0"/>
              <a:t>Poprawność doboru wskaźników</a:t>
            </a:r>
            <a:r>
              <a:rPr lang="pl-PL" sz="3600" dirty="0"/>
              <a:t/>
            </a:r>
            <a:br>
              <a:rPr lang="pl-PL" sz="3600" dirty="0"/>
            </a:br>
            <a:r>
              <a:rPr lang="pl-PL" sz="3600" dirty="0"/>
              <a:t/>
            </a:r>
            <a:br>
              <a:rPr lang="pl-PL" sz="3600" dirty="0"/>
            </a:br>
            <a:endParaRPr lang="pl-PL" sz="3600" dirty="0"/>
          </a:p>
        </p:txBody>
      </p:sp>
      <p:graphicFrame>
        <p:nvGraphicFramePr>
          <p:cNvPr id="5" name="Symbol zastępczy zawartości 4"/>
          <p:cNvGraphicFramePr>
            <a:graphicFrameLocks noGrp="1"/>
          </p:cNvGraphicFramePr>
          <p:nvPr>
            <p:ph idx="1"/>
            <p:extLst>
              <p:ext uri="{D42A27DB-BD31-4B8C-83A1-F6EECF244321}">
                <p14:modId xmlns:p14="http://schemas.microsoft.com/office/powerpoint/2010/main" val="1147625232"/>
              </p:ext>
            </p:extLst>
          </p:nvPr>
        </p:nvGraphicFramePr>
        <p:xfrm>
          <a:off x="56704" y="2197868"/>
          <a:ext cx="8686800" cy="454349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6146" name="Picture 2"/>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4462463" y="260648"/>
            <a:ext cx="4681537" cy="46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00467952"/>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8_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9_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11_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12_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22_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5112</TotalTime>
  <Words>1166</Words>
  <Application>Microsoft Office PowerPoint</Application>
  <PresentationFormat>Pokaz na ekranie (4:3)</PresentationFormat>
  <Paragraphs>235</Paragraphs>
  <Slides>24</Slides>
  <Notes>3</Notes>
  <HiddenSlides>0</HiddenSlides>
  <MMClips>0</MMClips>
  <ScaleCrop>false</ScaleCrop>
  <HeadingPairs>
    <vt:vector size="6" baseType="variant">
      <vt:variant>
        <vt:lpstr>Używane czcionki</vt:lpstr>
      </vt:variant>
      <vt:variant>
        <vt:i4>5</vt:i4>
      </vt:variant>
      <vt:variant>
        <vt:lpstr>Motyw</vt:lpstr>
      </vt:variant>
      <vt:variant>
        <vt:i4>7</vt:i4>
      </vt:variant>
      <vt:variant>
        <vt:lpstr>Tytuły slajdów</vt:lpstr>
      </vt:variant>
      <vt:variant>
        <vt:i4>24</vt:i4>
      </vt:variant>
    </vt:vector>
  </HeadingPairs>
  <TitlesOfParts>
    <vt:vector size="36" baseType="lpstr">
      <vt:lpstr>Arial</vt:lpstr>
      <vt:lpstr>Calibri</vt:lpstr>
      <vt:lpstr>DejaVu Sans</vt:lpstr>
      <vt:lpstr>Times New Roman</vt:lpstr>
      <vt:lpstr>Verdana</vt:lpstr>
      <vt:lpstr>Motyw pakietu Office</vt:lpstr>
      <vt:lpstr>2_Motyw pakietu Office</vt:lpstr>
      <vt:lpstr>8_Motyw pakietu Office</vt:lpstr>
      <vt:lpstr>9_Motyw pakietu Office</vt:lpstr>
      <vt:lpstr>11_Motyw pakietu Office</vt:lpstr>
      <vt:lpstr>12_Motyw pakietu Office</vt:lpstr>
      <vt:lpstr>22_Motyw pakietu Office</vt:lpstr>
      <vt:lpstr>Prezentacja programu PowerPoint</vt:lpstr>
      <vt:lpstr>   Obszar realizacji ZIT AJ Obszarem realizacji ZIT AJ jest obszar jednostek samorządu terytorialnego,  które przystąpiły do Porozumienia w celu wspólnej realizacji ZIT.   </vt:lpstr>
      <vt:lpstr>Członkowie ZIT AJ</vt:lpstr>
      <vt:lpstr>Cel strategiczny ZIT AJ </vt:lpstr>
      <vt:lpstr>Cele szczegółowe ZIT AJ</vt:lpstr>
      <vt:lpstr> Kryteria oceny zgodności projektów ze Strategią ZIT AJ Nabór 4.4.3 OCHRONA I UDOSTĘPNIANIE ZASOBÓW PRZYRODNICZYCH – ZIT AJ  Liczba możliwych do zdobycia punktów, będzie  stanowić 50 % wszystkich możliwych  do zdobycia punktów   </vt:lpstr>
      <vt:lpstr> </vt:lpstr>
      <vt:lpstr>KRYTERIUM NR 1 Ocena zgodności projektu ze Strategią ZIT </vt:lpstr>
      <vt:lpstr>KRYTERIUM NR 2 Poprawność doboru wskaźników  </vt:lpstr>
      <vt:lpstr>Prezentacja programu PowerPoint</vt:lpstr>
      <vt:lpstr>KRYTERIUM NR 3 Wpływ projektu na realizację Strategii ZIT AJ </vt:lpstr>
      <vt:lpstr>Prezentacja programu PowerPoint</vt:lpstr>
      <vt:lpstr>         KRYTERIUM NR 4 Wpływ realizacji projektu na realizację wartości docelowej wskaźników monitoringu realizacji celów Strategii ZIT AJ wynikających z Porozumienia   </vt:lpstr>
      <vt:lpstr>Prezentacja programu PowerPoint</vt:lpstr>
      <vt:lpstr> KRYTERIUM NR 5 Komplementarny charakter projektu</vt:lpstr>
      <vt:lpstr>Prezentacja programu PowerPoint</vt:lpstr>
      <vt:lpstr>     MINIMUM PUNKTOWE Uzyskanie przez projekt minimum punktowego  </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Marcin Dzwonek</dc:creator>
  <cp:lastModifiedBy>Grzegorz Łukaszuk</cp:lastModifiedBy>
  <cp:revision>288</cp:revision>
  <dcterms:created xsi:type="dcterms:W3CDTF">2015-04-22T07:48:15Z</dcterms:created>
  <dcterms:modified xsi:type="dcterms:W3CDTF">2016-05-12T10:18:46Z</dcterms:modified>
</cp:coreProperties>
</file>