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92" r:id="rId3"/>
    <p:sldId id="280" r:id="rId4"/>
    <p:sldId id="285" r:id="rId5"/>
    <p:sldId id="298" r:id="rId6"/>
    <p:sldId id="283" r:id="rId7"/>
    <p:sldId id="293" r:id="rId8"/>
    <p:sldId id="294" r:id="rId9"/>
    <p:sldId id="295" r:id="rId10"/>
    <p:sldId id="296" r:id="rId11"/>
    <p:sldId id="297" r:id="rId12"/>
    <p:sldId id="299" r:id="rId13"/>
    <p:sldId id="282" r:id="rId14"/>
  </p:sldIdLst>
  <p:sldSz cx="9144000" cy="6858000" type="screen4x3"/>
  <p:notesSz cx="6797675" cy="9874250"/>
  <p:defaultTextStyle>
    <a:defPPr>
      <a:defRPr lang="pl-PL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ure" initials="j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D0D8E8"/>
    <a:srgbClr val="4F81BD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Styl pośredni 2 — Ak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C083E6E3-FA7D-4D7B-A595-EF9225AFEA82}" styleName="Styl jasny 1 — Ak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3C2FFA5D-87B4-456A-9821-1D502468CF0F}" styleName="Styl z motywem 1 — Ak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4890" autoAdjust="0"/>
    <p:restoredTop sz="85402" autoAdjust="0"/>
  </p:normalViewPr>
  <p:slideViewPr>
    <p:cSldViewPr>
      <p:cViewPr>
        <p:scale>
          <a:sx n="90" d="100"/>
          <a:sy n="90" d="100"/>
        </p:scale>
        <p:origin x="-2256" y="-29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FADD2C-D517-431A-AA09-13058DA13F6B}" type="datetimeFigureOut">
              <a:rPr lang="pl-PL" smtClean="0"/>
              <a:pPr/>
              <a:t>2016-05-11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50443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DED910-811F-44E2-AE8D-FA1EC7FA4DD3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64C02B-61D7-456E-BE94-04DF40ED0474}" type="datetimeFigureOut">
              <a:rPr lang="pl-PL" smtClean="0"/>
              <a:pPr/>
              <a:t>2016-05-11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1363"/>
            <a:ext cx="493395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768" y="4690269"/>
            <a:ext cx="5438140" cy="44434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50443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B31D18-C28F-4D83-867F-42F764329AB0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B31D18-C28F-4D83-867F-42F764329AB0}" type="slidenum">
              <a:rPr lang="pl-PL" smtClean="0"/>
              <a:pPr/>
              <a:t>12</a:t>
            </a:fld>
            <a:endParaRPr lang="pl-P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54A5F9-9D15-40E7-81BF-ABD777AAD032}" type="datetimeFigureOut">
              <a:rPr lang="pl-PL"/>
              <a:pPr>
                <a:defRPr/>
              </a:pPr>
              <a:t>2016-05-11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ADA93C-7897-4769-BA5C-F953B877BC3E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0F2837-6A9B-4FE2-A580-80AADFDD3A31}" type="datetimeFigureOut">
              <a:rPr lang="pl-PL"/>
              <a:pPr>
                <a:defRPr/>
              </a:pPr>
              <a:t>2016-05-11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873676-4356-4D96-AD81-EB4FF7C4155E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79F160-E8CF-4604-9888-2C23D65E2291}" type="datetimeFigureOut">
              <a:rPr lang="pl-PL"/>
              <a:pPr>
                <a:defRPr/>
              </a:pPr>
              <a:t>2016-05-11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D14C06-A32C-4DF7-B843-E05D865C4700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0ACAD3-2E81-409A-978D-15BCF0CF7ABB}" type="datetimeFigureOut">
              <a:rPr lang="pl-PL"/>
              <a:pPr>
                <a:defRPr/>
              </a:pPr>
              <a:t>2016-05-11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4C1654-7BB3-449C-8579-D54FAC57623A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D39584-D667-46CE-9611-AFEDC9857E11}" type="datetimeFigureOut">
              <a:rPr lang="pl-PL"/>
              <a:pPr>
                <a:defRPr/>
              </a:pPr>
              <a:t>2016-05-11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A51710-681C-4846-8BB7-931133727E50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73B05D-0AD6-4022-B1B1-97FF6F4484D6}" type="datetimeFigureOut">
              <a:rPr lang="pl-PL"/>
              <a:pPr>
                <a:defRPr/>
              </a:pPr>
              <a:t>2016-05-11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4439D3-315D-4300-ACBA-E762CD9786C8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0707AB-4860-4597-9BDB-9AF83AB807B6}" type="datetimeFigureOut">
              <a:rPr lang="pl-PL"/>
              <a:pPr>
                <a:defRPr/>
              </a:pPr>
              <a:t>2016-05-11</a:t>
            </a:fld>
            <a:endParaRPr lang="pl-PL"/>
          </a:p>
        </p:txBody>
      </p:sp>
      <p:sp>
        <p:nvSpPr>
          <p:cNvPr id="8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A0F33A-57BD-4DC1-A756-BCA16D39774B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0D39BF-5933-468E-BD0A-4E5F043B6E99}" type="datetimeFigureOut">
              <a:rPr lang="pl-PL"/>
              <a:pPr>
                <a:defRPr/>
              </a:pPr>
              <a:t>2016-05-11</a:t>
            </a:fld>
            <a:endParaRPr lang="pl-PL"/>
          </a:p>
        </p:txBody>
      </p:sp>
      <p:sp>
        <p:nvSpPr>
          <p:cNvPr id="4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09911C-2037-4DFD-AE26-4FBA67E60364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B0E15A-9EC8-444E-A798-E54B69A8F20B}" type="datetimeFigureOut">
              <a:rPr lang="pl-PL"/>
              <a:pPr>
                <a:defRPr/>
              </a:pPr>
              <a:t>2016-05-11</a:t>
            </a:fld>
            <a:endParaRPr lang="pl-PL"/>
          </a:p>
        </p:txBody>
      </p:sp>
      <p:sp>
        <p:nvSpPr>
          <p:cNvPr id="3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669E9D-1E08-496A-9C01-40E88E785974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34A345-2C25-43A5-8FD7-B66A7F9E913F}" type="datetimeFigureOut">
              <a:rPr lang="pl-PL"/>
              <a:pPr>
                <a:defRPr/>
              </a:pPr>
              <a:t>2016-05-11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07652D-2B8B-4DB8-8E1E-0B57688E2C07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7BB467-05EE-439E-8649-C2201E14599A}" type="datetimeFigureOut">
              <a:rPr lang="pl-PL"/>
              <a:pPr>
                <a:defRPr/>
              </a:pPr>
              <a:t>2016-05-11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A889FF-69A5-45C5-B6FF-C5FACD673656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ymbol zastępczy tytułu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</a:t>
            </a:r>
          </a:p>
        </p:txBody>
      </p:sp>
      <p:sp>
        <p:nvSpPr>
          <p:cNvPr id="1027" name="Symbol zastępczy tekstu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style wzorca tekstu</a:t>
            </a:r>
          </a:p>
          <a:p>
            <a:pPr lvl="1"/>
            <a:r>
              <a:rPr lang="pl-PL" altLang="pl-PL" smtClean="0"/>
              <a:t>Drugi poziom</a:t>
            </a:r>
          </a:p>
          <a:p>
            <a:pPr lvl="2"/>
            <a:r>
              <a:rPr lang="pl-PL" altLang="pl-PL" smtClean="0"/>
              <a:t>Trzeci poziom</a:t>
            </a:r>
          </a:p>
          <a:p>
            <a:pPr lvl="3"/>
            <a:r>
              <a:rPr lang="pl-PL" altLang="pl-PL" smtClean="0"/>
              <a:t>Czwarty poziom</a:t>
            </a:r>
          </a:p>
          <a:p>
            <a:pPr lvl="4"/>
            <a:r>
              <a:rPr lang="pl-PL" altLang="pl-PL" smtClean="0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293677E-675F-4680-8B7A-F40655D86D8D}" type="datetimeFigureOut">
              <a:rPr lang="pl-PL"/>
              <a:pPr>
                <a:defRPr/>
              </a:pPr>
              <a:t>2016-05-11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3FAE8B43-B5FE-4C1E-95AF-12B9171DAB7C}" type="slidenum">
              <a:rPr lang="pl-PL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zitwrof.pl/" TargetMode="External"/><Relationship Id="rId4" Type="http://schemas.openxmlformats.org/officeDocument/2006/relationships/image" Target="../media/image2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0" y="1857364"/>
            <a:ext cx="9144000" cy="2214578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l-PL" b="1" dirty="0" smtClean="0"/>
              <a:t/>
            </a:r>
            <a:br>
              <a:rPr lang="pl-PL" b="1" dirty="0" smtClean="0"/>
            </a:br>
            <a:endParaRPr lang="pl-PL" b="1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2571736" y="5072050"/>
            <a:ext cx="5929354" cy="1785950"/>
          </a:xfrm>
        </p:spPr>
        <p:txBody>
          <a:bodyPr rtlCol="0">
            <a:noAutofit/>
          </a:bodyPr>
          <a:lstStyle/>
          <a:p>
            <a:pPr lvl="0" algn="r" eaLnBrk="1" fontAlgn="auto" hangingPunct="1">
              <a:spcAft>
                <a:spcPts val="0"/>
              </a:spcAft>
              <a:defRPr/>
            </a:pPr>
            <a:r>
              <a:rPr lang="pl-PL" sz="1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Agnieszka Zagórska                          </a:t>
            </a:r>
          </a:p>
          <a:p>
            <a:pPr lvl="0" algn="r" eaLnBrk="1" fontAlgn="auto" hangingPunct="1">
              <a:spcAft>
                <a:spcPts val="0"/>
              </a:spcAft>
              <a:defRPr/>
            </a:pPr>
            <a:r>
              <a:rPr lang="pl-PL" sz="1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        </a:t>
            </a:r>
            <a:r>
              <a:rPr lang="pl-PL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Biuro ZIT WrOF   </a:t>
            </a:r>
          </a:p>
          <a:p>
            <a:pPr lvl="0" algn="r" eaLnBrk="1" fontAlgn="auto" hangingPunct="1">
              <a:spcAft>
                <a:spcPts val="0"/>
              </a:spcAft>
              <a:defRPr/>
            </a:pPr>
            <a:r>
              <a:rPr lang="pl-PL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 Urząd Miejski Wrocławia</a:t>
            </a:r>
          </a:p>
          <a:p>
            <a:pPr algn="r" eaLnBrk="1" fontAlgn="auto" hangingPunct="1">
              <a:lnSpc>
                <a:spcPct val="170000"/>
              </a:lnSpc>
              <a:spcAft>
                <a:spcPts val="0"/>
              </a:spcAft>
              <a:defRPr/>
            </a:pPr>
            <a:r>
              <a:rPr lang="pl-PL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         </a:t>
            </a:r>
            <a:endParaRPr lang="pl-PL" sz="2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2052" name="Obraz 3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388" y="333375"/>
            <a:ext cx="4608512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pole tekstowe 4"/>
          <p:cNvSpPr txBox="1"/>
          <p:nvPr/>
        </p:nvSpPr>
        <p:spPr>
          <a:xfrm>
            <a:off x="214282" y="2214554"/>
            <a:ext cx="8786874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4000" dirty="0" smtClean="0">
                <a:latin typeface="Arial Black" pitchFamily="34" charset="0"/>
              </a:rPr>
              <a:t>ZIT WrOF dla przedsiębiorców.</a:t>
            </a:r>
          </a:p>
          <a:p>
            <a:pPr algn="ctr"/>
            <a:endParaRPr lang="pl-PL" sz="4800" dirty="0" smtClean="0">
              <a:latin typeface="Arial Black" pitchFamily="34" charset="0"/>
            </a:endParaRPr>
          </a:p>
          <a:p>
            <a:pPr algn="ctr"/>
            <a:r>
              <a:rPr lang="pl-PL" sz="3000" dirty="0" smtClean="0">
                <a:latin typeface="Arial Black" pitchFamily="34" charset="0"/>
              </a:rPr>
              <a:t>Zakończone nabory i plany na 2016 rok.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Symbol zastępczy zawartości 1"/>
          <p:cNvPicPr>
            <a:picLocks noGrp="1" noChangeAspect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4572000" y="260350"/>
            <a:ext cx="4464050" cy="487363"/>
          </a:xfrm>
        </p:spPr>
      </p:pic>
      <p:graphicFrame>
        <p:nvGraphicFramePr>
          <p:cNvPr id="8" name="Tabela 7"/>
          <p:cNvGraphicFramePr>
            <a:graphicFrameLocks noGrp="1"/>
          </p:cNvGraphicFramePr>
          <p:nvPr/>
        </p:nvGraphicFramePr>
        <p:xfrm>
          <a:off x="428596" y="1500174"/>
          <a:ext cx="8358248" cy="47316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00332"/>
                <a:gridCol w="2714644"/>
                <a:gridCol w="1571636"/>
                <a:gridCol w="1571636"/>
              </a:tblGrid>
              <a:tr h="754772">
                <a:tc gridSpan="4">
                  <a:txBody>
                    <a:bodyPr/>
                    <a:lstStyle/>
                    <a:p>
                      <a:pPr algn="ctr"/>
                      <a:r>
                        <a:rPr lang="pl-PL" b="1" cap="none" spc="0" dirty="0" smtClean="0">
                          <a:ln w="1905"/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1.4.2 B:</a:t>
                      </a:r>
                    </a:p>
                    <a:p>
                      <a:pPr algn="ctr"/>
                      <a:r>
                        <a:rPr lang="pl-PL" b="1" cap="none" spc="0" dirty="0" smtClean="0">
                          <a:ln w="1905"/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ZWIĘKSZANIE MIĘDZYNARODOWEJ EKSPANSJI MŚP POPRZEZ WDROŻENIE                      NOWYCH MODELI BIZNESOWYCH</a:t>
                      </a:r>
                      <a:endParaRPr lang="pl-PL" b="1" cap="none" spc="0" dirty="0">
                        <a:ln w="1905"/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cell3D prstMaterial="dkEdge">
                      <a:bevel prst="convex"/>
                      <a:lightRig rig="flood" dir="t"/>
                    </a:cell3D>
                  </a:tcPr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</a:tr>
              <a:tr h="655474">
                <a:tc>
                  <a:txBody>
                    <a:bodyPr/>
                    <a:lstStyle/>
                    <a:p>
                      <a:pPr algn="ctr"/>
                      <a:r>
                        <a:rPr lang="pl-PL" sz="1600" i="1" dirty="0" smtClean="0"/>
                        <a:t>Na</a:t>
                      </a:r>
                      <a:r>
                        <a:rPr lang="pl-PL" sz="1600" i="1" baseline="0" dirty="0" smtClean="0"/>
                        <a:t> co?</a:t>
                      </a:r>
                      <a:endParaRPr lang="pl-PL" sz="1600" i="1" dirty="0"/>
                    </a:p>
                  </a:txBody>
                  <a:tcPr anchor="ctr"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i="1" dirty="0" smtClean="0"/>
                        <a:t>Dla kogo?</a:t>
                      </a:r>
                      <a:endParaRPr lang="pl-PL" sz="1600" i="1" dirty="0"/>
                    </a:p>
                  </a:txBody>
                  <a:tcPr anchor="ctr"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i="1" dirty="0" smtClean="0"/>
                        <a:t>Kiedy? </a:t>
                      </a:r>
                      <a:endParaRPr lang="pl-PL" sz="1600" i="1" dirty="0"/>
                    </a:p>
                  </a:txBody>
                  <a:tcPr anchor="ctr"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i="1" dirty="0" smtClean="0"/>
                        <a:t>Jaka</a:t>
                      </a:r>
                      <a:r>
                        <a:rPr lang="pl-PL" sz="1600" i="1" baseline="0" dirty="0" smtClean="0"/>
                        <a:t> alokacja?</a:t>
                      </a:r>
                      <a:endParaRPr lang="pl-PL" sz="1600" i="1" dirty="0"/>
                    </a:p>
                  </a:txBody>
                  <a:tcPr anchor="ctr">
                    <a:cell3D prstMaterial="dkEdge">
                      <a:bevel prst="convex"/>
                      <a:lightRig rig="flood" dir="t"/>
                    </a:cell3D>
                  </a:tcPr>
                </a:tc>
              </a:tr>
              <a:tr h="316178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FontTx/>
                        <a:buChar char="-"/>
                        <a:tabLst>
                          <a:tab pos="2328863" algn="l"/>
                        </a:tabLst>
                      </a:pPr>
                      <a:r>
                        <a:rPr lang="pl-PL" sz="1400" baseline="0" dirty="0" smtClean="0"/>
                        <a:t> projekty wdrażające długoterminowe (kompleksowe) strategie biznesowe;</a:t>
                      </a:r>
                    </a:p>
                    <a:p>
                      <a:pPr algn="ctr">
                        <a:lnSpc>
                          <a:spcPct val="100000"/>
                        </a:lnSpc>
                        <a:buFontTx/>
                        <a:buChar char="-"/>
                        <a:tabLst>
                          <a:tab pos="2328863" algn="l"/>
                        </a:tabLst>
                      </a:pPr>
                      <a:endParaRPr lang="pl-PL" sz="1400" baseline="0" dirty="0" smtClean="0"/>
                    </a:p>
                    <a:p>
                      <a:pPr algn="ctr">
                        <a:lnSpc>
                          <a:spcPct val="100000"/>
                        </a:lnSpc>
                        <a:buFontTx/>
                        <a:buChar char="-"/>
                        <a:tabLst>
                          <a:tab pos="2328863" algn="l"/>
                        </a:tabLst>
                      </a:pPr>
                      <a:r>
                        <a:rPr lang="pl-PL" sz="1400" baseline="0" dirty="0" smtClean="0"/>
                        <a:t> projekty wdrażające nowoczesne metody zarządzania, w tym otwieranie nowych kanałów biznesowych, dostosowanie produkcji do wymagań rynku zagranicznego, tworzenie działów obsługi eksportu, certyfikacji i logistyki.</a:t>
                      </a:r>
                    </a:p>
                  </a:txBody>
                  <a:tcPr anchor="ctr"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None/>
                      </a:pPr>
                      <a:endParaRPr lang="pl-PL" sz="1400" baseline="0" dirty="0" smtClean="0"/>
                    </a:p>
                    <a:p>
                      <a:pPr algn="ctr">
                        <a:buFont typeface="Wingdings" pitchFamily="2" charset="2"/>
                        <a:buChar char="Ø"/>
                      </a:pPr>
                      <a:endParaRPr lang="pl-PL" sz="1400" baseline="0" dirty="0" smtClean="0"/>
                    </a:p>
                    <a:p>
                      <a:pPr algn="ctr">
                        <a:buFont typeface="Wingdings" pitchFamily="2" charset="2"/>
                        <a:buNone/>
                      </a:pPr>
                      <a:endParaRPr lang="pl-PL" sz="1400" baseline="0" dirty="0" smtClean="0"/>
                    </a:p>
                    <a:p>
                      <a:pPr algn="ctr">
                        <a:buFont typeface="Wingdings" pitchFamily="2" charset="2"/>
                        <a:buChar char="Ø"/>
                      </a:pPr>
                      <a:endParaRPr lang="pl-PL" sz="1400" baseline="0" dirty="0" smtClean="0"/>
                    </a:p>
                    <a:p>
                      <a:pPr algn="ctr">
                        <a:buFont typeface="Wingdings" pitchFamily="2" charset="2"/>
                        <a:buChar char="Ø"/>
                      </a:pPr>
                      <a:endParaRPr lang="pl-PL" sz="1400" baseline="0" dirty="0" smtClean="0"/>
                    </a:p>
                    <a:p>
                      <a:pPr algn="ctr">
                        <a:buFont typeface="Wingdings" pitchFamily="2" charset="2"/>
                        <a:buChar char="Ø"/>
                      </a:pPr>
                      <a:r>
                        <a:rPr lang="pl-PL" sz="1400" baseline="0" dirty="0" smtClean="0"/>
                        <a:t>MŚP;</a:t>
                      </a:r>
                    </a:p>
                    <a:p>
                      <a:pPr algn="ctr">
                        <a:buFont typeface="Wingdings" pitchFamily="2" charset="2"/>
                        <a:buNone/>
                      </a:pPr>
                      <a:endParaRPr lang="pl-PL" sz="1400" baseline="0" dirty="0" smtClean="0"/>
                    </a:p>
                    <a:p>
                      <a:pPr algn="ctr">
                        <a:buFont typeface="Wingdings" pitchFamily="2" charset="2"/>
                        <a:buChar char="Ø"/>
                      </a:pPr>
                      <a:r>
                        <a:rPr lang="pl-PL" sz="1400" baseline="0" dirty="0" smtClean="0"/>
                        <a:t>LGD.</a:t>
                      </a:r>
                    </a:p>
                    <a:p>
                      <a:pPr algn="ctr">
                        <a:buFont typeface="Wingdings" pitchFamily="2" charset="2"/>
                        <a:buChar char="Ø"/>
                      </a:pPr>
                      <a:endParaRPr lang="pl-PL" sz="1400" baseline="0" dirty="0" smtClean="0"/>
                    </a:p>
                    <a:p>
                      <a:endParaRPr lang="pl-PL" sz="1400" dirty="0" smtClean="0"/>
                    </a:p>
                    <a:p>
                      <a:endParaRPr lang="pl-PL" sz="1400" dirty="0"/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l-PL" sz="1400" dirty="0" smtClean="0"/>
                    </a:p>
                    <a:p>
                      <a:pPr algn="ctr"/>
                      <a:endParaRPr lang="pl-PL" sz="1400" dirty="0" smtClean="0"/>
                    </a:p>
                    <a:p>
                      <a:pPr algn="ctr"/>
                      <a:endParaRPr lang="pl-PL" sz="1400" dirty="0" smtClean="0"/>
                    </a:p>
                    <a:p>
                      <a:pPr algn="ctr"/>
                      <a:endParaRPr lang="pl-PL" sz="1400" dirty="0" smtClean="0"/>
                    </a:p>
                    <a:p>
                      <a:pPr algn="ctr"/>
                      <a:endParaRPr lang="pl-PL" sz="1400" dirty="0" smtClean="0"/>
                    </a:p>
                    <a:p>
                      <a:pPr algn="ctr"/>
                      <a:r>
                        <a:rPr lang="pl-PL" sz="1400" dirty="0" smtClean="0"/>
                        <a:t>Ogłoszenie:</a:t>
                      </a:r>
                      <a:r>
                        <a:rPr lang="pl-PL" sz="1400" baseline="0" dirty="0" smtClean="0"/>
                        <a:t>           30 sierpnia 2016</a:t>
                      </a:r>
                      <a:endParaRPr lang="pl-PL" sz="1400" dirty="0" smtClean="0"/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l-PL" sz="1400" dirty="0" smtClean="0"/>
                    </a:p>
                    <a:p>
                      <a:pPr algn="ctr"/>
                      <a:endParaRPr lang="pl-PL" sz="1400" dirty="0" smtClean="0"/>
                    </a:p>
                    <a:p>
                      <a:pPr algn="ctr"/>
                      <a:endParaRPr lang="pl-PL" sz="1400" dirty="0" smtClean="0"/>
                    </a:p>
                    <a:p>
                      <a:pPr algn="ctr"/>
                      <a:endParaRPr lang="pl-PL" sz="1400" dirty="0" smtClean="0"/>
                    </a:p>
                    <a:p>
                      <a:pPr algn="ctr"/>
                      <a:endParaRPr lang="pl-PL" sz="1400" dirty="0" smtClean="0"/>
                    </a:p>
                    <a:p>
                      <a:pPr algn="ctr"/>
                      <a:endParaRPr lang="pl-PL" sz="1400" dirty="0" smtClean="0"/>
                    </a:p>
                    <a:p>
                      <a:pPr algn="ctr"/>
                      <a:r>
                        <a:rPr lang="pl-PL" sz="1400" dirty="0" smtClean="0"/>
                        <a:t>10 170 095 zł.</a:t>
                      </a:r>
                      <a:endParaRPr lang="pl-PL" sz="1400" dirty="0"/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Symbol zastępczy zawartości 1"/>
          <p:cNvPicPr>
            <a:picLocks noGrp="1" noChangeAspect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4572000" y="260350"/>
            <a:ext cx="4464050" cy="487363"/>
          </a:xfrm>
        </p:spPr>
      </p:pic>
      <p:graphicFrame>
        <p:nvGraphicFramePr>
          <p:cNvPr id="8" name="Tabela 7"/>
          <p:cNvGraphicFramePr>
            <a:graphicFrameLocks noGrp="1"/>
          </p:cNvGraphicFramePr>
          <p:nvPr/>
        </p:nvGraphicFramePr>
        <p:xfrm>
          <a:off x="428596" y="1500174"/>
          <a:ext cx="8358248" cy="49154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00332"/>
                <a:gridCol w="2714644"/>
                <a:gridCol w="1571636"/>
                <a:gridCol w="1571636"/>
              </a:tblGrid>
              <a:tr h="754772">
                <a:tc gridSpan="4">
                  <a:txBody>
                    <a:bodyPr/>
                    <a:lstStyle/>
                    <a:p>
                      <a:pPr algn="ctr"/>
                      <a:r>
                        <a:rPr lang="pl-PL" b="1" cap="none" spc="0" dirty="0" smtClean="0">
                          <a:ln w="1905"/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1.4.2 C:</a:t>
                      </a:r>
                    </a:p>
                    <a:p>
                      <a:pPr algn="ctr"/>
                      <a:r>
                        <a:rPr lang="pl-PL" b="1" cap="none" spc="0" dirty="0" smtClean="0">
                          <a:ln w="1905"/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WSPARCIE MŚP W ZAKRESIE EKSPANSJI NA RYNKI ZEWNĘTRZNE</a:t>
                      </a:r>
                      <a:endParaRPr lang="pl-PL" b="1" cap="none" spc="0" dirty="0">
                        <a:ln w="1905"/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cell3D prstMaterial="dkEdge">
                      <a:bevel prst="convex"/>
                      <a:lightRig rig="flood" dir="t"/>
                    </a:cell3D>
                  </a:tcPr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</a:tr>
              <a:tr h="655474">
                <a:tc>
                  <a:txBody>
                    <a:bodyPr/>
                    <a:lstStyle/>
                    <a:p>
                      <a:pPr algn="ctr"/>
                      <a:r>
                        <a:rPr lang="pl-PL" sz="1600" i="1" dirty="0" smtClean="0"/>
                        <a:t>Na</a:t>
                      </a:r>
                      <a:r>
                        <a:rPr lang="pl-PL" sz="1600" i="1" baseline="0" dirty="0" smtClean="0"/>
                        <a:t> co?</a:t>
                      </a:r>
                      <a:endParaRPr lang="pl-PL" sz="1600" i="1" dirty="0"/>
                    </a:p>
                  </a:txBody>
                  <a:tcPr anchor="ctr"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i="1" dirty="0" smtClean="0"/>
                        <a:t>Dla kogo?</a:t>
                      </a:r>
                      <a:endParaRPr lang="pl-PL" sz="1600" i="1" dirty="0"/>
                    </a:p>
                  </a:txBody>
                  <a:tcPr anchor="ctr"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i="1" dirty="0" smtClean="0"/>
                        <a:t>Kiedy? </a:t>
                      </a:r>
                      <a:endParaRPr lang="pl-PL" sz="1600" i="1" dirty="0"/>
                    </a:p>
                  </a:txBody>
                  <a:tcPr anchor="ctr"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i="1" dirty="0" smtClean="0"/>
                        <a:t>Jaka</a:t>
                      </a:r>
                      <a:r>
                        <a:rPr lang="pl-PL" sz="1600" i="1" baseline="0" dirty="0" smtClean="0"/>
                        <a:t> alokacja?</a:t>
                      </a:r>
                      <a:endParaRPr lang="pl-PL" sz="1600" i="1" dirty="0"/>
                    </a:p>
                  </a:txBody>
                  <a:tcPr anchor="ctr">
                    <a:cell3D prstMaterial="dkEdge">
                      <a:bevel prst="convex"/>
                      <a:lightRig rig="flood" dir="t"/>
                    </a:cell3D>
                  </a:tcPr>
                </a:tc>
              </a:tr>
              <a:tr h="316178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FontTx/>
                        <a:buNone/>
                        <a:tabLst>
                          <a:tab pos="2328863" algn="l"/>
                        </a:tabLst>
                      </a:pPr>
                      <a:r>
                        <a:rPr lang="pl-PL" sz="1400" baseline="0" dirty="0" smtClean="0"/>
                        <a:t>Projekty dotyczące nawiązywania i utrzymywania kontaktów gospodarczych oraz promocji MSP na rynkach krajowych i międzynarodowych:</a:t>
                      </a:r>
                    </a:p>
                    <a:p>
                      <a:pPr algn="ctr">
                        <a:lnSpc>
                          <a:spcPct val="100000"/>
                        </a:lnSpc>
                        <a:buFontTx/>
                        <a:buChar char="-"/>
                        <a:tabLst>
                          <a:tab pos="2328863" algn="l"/>
                        </a:tabLst>
                      </a:pPr>
                      <a:r>
                        <a:rPr lang="pl-PL" sz="1400" baseline="0" dirty="0" smtClean="0"/>
                        <a:t> wizyty studyjne i misje zagraniczne;</a:t>
                      </a:r>
                    </a:p>
                    <a:p>
                      <a:pPr algn="ctr">
                        <a:lnSpc>
                          <a:spcPct val="100000"/>
                        </a:lnSpc>
                        <a:buFontTx/>
                        <a:buChar char="-"/>
                        <a:tabLst>
                          <a:tab pos="2328863" algn="l"/>
                        </a:tabLst>
                      </a:pPr>
                      <a:r>
                        <a:rPr lang="pl-PL" sz="1400" baseline="0" dirty="0" smtClean="0"/>
                        <a:t> udział w targach i wystawach branżowych;</a:t>
                      </a:r>
                    </a:p>
                    <a:p>
                      <a:pPr algn="ctr">
                        <a:lnSpc>
                          <a:spcPct val="100000"/>
                        </a:lnSpc>
                        <a:buFontTx/>
                        <a:buChar char="-"/>
                        <a:tabLst>
                          <a:tab pos="2328863" algn="l"/>
                        </a:tabLst>
                      </a:pPr>
                      <a:r>
                        <a:rPr lang="pl-PL" sz="1400" baseline="0" dirty="0" smtClean="0"/>
                        <a:t> organizacja wystaw na terenie przedsiębiorstwa ukierunkowanych na przyjęcie zagranicznych wizyt studyjnych potencjalnych partnerów zagranicznych.</a:t>
                      </a:r>
                    </a:p>
                  </a:txBody>
                  <a:tcPr anchor="ctr"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None/>
                      </a:pPr>
                      <a:endParaRPr lang="pl-PL" sz="1400" baseline="0" dirty="0" smtClean="0"/>
                    </a:p>
                    <a:p>
                      <a:pPr algn="ctr">
                        <a:buFont typeface="Wingdings" pitchFamily="2" charset="2"/>
                        <a:buChar char="Ø"/>
                      </a:pPr>
                      <a:endParaRPr lang="pl-PL" sz="1400" baseline="0" dirty="0" smtClean="0"/>
                    </a:p>
                    <a:p>
                      <a:pPr algn="ctr">
                        <a:buFont typeface="Wingdings" pitchFamily="2" charset="2"/>
                        <a:buNone/>
                      </a:pPr>
                      <a:endParaRPr lang="pl-PL" sz="1400" baseline="0" dirty="0" smtClean="0"/>
                    </a:p>
                    <a:p>
                      <a:pPr algn="ctr">
                        <a:buFont typeface="Wingdings" pitchFamily="2" charset="2"/>
                        <a:buChar char="Ø"/>
                      </a:pPr>
                      <a:endParaRPr lang="pl-PL" sz="1400" baseline="0" dirty="0" smtClean="0"/>
                    </a:p>
                    <a:p>
                      <a:pPr algn="ctr">
                        <a:buFont typeface="Wingdings" pitchFamily="2" charset="2"/>
                        <a:buChar char="Ø"/>
                      </a:pPr>
                      <a:r>
                        <a:rPr lang="pl-PL" sz="1400" baseline="0" dirty="0" smtClean="0"/>
                        <a:t>MŚP;</a:t>
                      </a:r>
                    </a:p>
                    <a:p>
                      <a:pPr algn="ctr">
                        <a:buFont typeface="Wingdings" pitchFamily="2" charset="2"/>
                        <a:buNone/>
                      </a:pPr>
                      <a:endParaRPr lang="pl-PL" sz="1400" baseline="0" dirty="0" smtClean="0"/>
                    </a:p>
                    <a:p>
                      <a:pPr algn="ctr">
                        <a:buFont typeface="Wingdings" pitchFamily="2" charset="2"/>
                        <a:buChar char="Ø"/>
                      </a:pPr>
                      <a:r>
                        <a:rPr lang="pl-PL" sz="1400" baseline="0" dirty="0" smtClean="0"/>
                        <a:t>LGD;</a:t>
                      </a:r>
                    </a:p>
                    <a:p>
                      <a:pPr algn="ctr">
                        <a:buFont typeface="Wingdings" pitchFamily="2" charset="2"/>
                        <a:buChar char="Ø"/>
                      </a:pPr>
                      <a:endParaRPr lang="pl-PL" sz="1400" baseline="0" dirty="0" smtClean="0"/>
                    </a:p>
                    <a:p>
                      <a:pPr algn="ctr">
                        <a:buFont typeface="Wingdings" pitchFamily="2" charset="2"/>
                        <a:buChar char="Ø"/>
                      </a:pPr>
                      <a:r>
                        <a:rPr lang="pl-PL" sz="1400" baseline="0" dirty="0" smtClean="0"/>
                        <a:t>Jednostki samorządu terytorialnego, ich związki i stowarzyszenia;</a:t>
                      </a:r>
                    </a:p>
                    <a:p>
                      <a:pPr algn="ctr">
                        <a:buFont typeface="Wingdings" pitchFamily="2" charset="2"/>
                        <a:buChar char="Ø"/>
                      </a:pPr>
                      <a:endParaRPr lang="pl-PL" sz="1400" baseline="0" dirty="0" smtClean="0"/>
                    </a:p>
                    <a:p>
                      <a:pPr algn="ctr">
                        <a:buFont typeface="Wingdings" pitchFamily="2" charset="2"/>
                        <a:buChar char="Ø"/>
                      </a:pPr>
                      <a:r>
                        <a:rPr lang="pl-PL" sz="1400" baseline="0" dirty="0" smtClean="0"/>
                        <a:t>IOB.</a:t>
                      </a:r>
                    </a:p>
                    <a:p>
                      <a:pPr algn="ctr">
                        <a:buFont typeface="Wingdings" pitchFamily="2" charset="2"/>
                        <a:buChar char="Ø"/>
                      </a:pPr>
                      <a:endParaRPr lang="pl-PL" sz="1400" baseline="0" dirty="0" smtClean="0"/>
                    </a:p>
                    <a:p>
                      <a:endParaRPr lang="pl-PL" sz="1400" dirty="0" smtClean="0"/>
                    </a:p>
                    <a:p>
                      <a:endParaRPr lang="pl-PL" sz="1400" dirty="0"/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l-PL" sz="1400" dirty="0" smtClean="0"/>
                    </a:p>
                    <a:p>
                      <a:pPr algn="ctr"/>
                      <a:endParaRPr lang="pl-PL" sz="1400" dirty="0" smtClean="0"/>
                    </a:p>
                    <a:p>
                      <a:pPr algn="ctr"/>
                      <a:endParaRPr lang="pl-PL" sz="1400" dirty="0" smtClean="0"/>
                    </a:p>
                    <a:p>
                      <a:pPr algn="ctr"/>
                      <a:endParaRPr lang="pl-PL" sz="1400" dirty="0" smtClean="0"/>
                    </a:p>
                    <a:p>
                      <a:pPr algn="ctr"/>
                      <a:endParaRPr lang="pl-PL" sz="1400" dirty="0" smtClean="0"/>
                    </a:p>
                    <a:p>
                      <a:pPr algn="ctr"/>
                      <a:endParaRPr lang="pl-PL" sz="1400" dirty="0" smtClean="0"/>
                    </a:p>
                    <a:p>
                      <a:pPr algn="ctr"/>
                      <a:endParaRPr lang="pl-PL" sz="1400" dirty="0" smtClean="0"/>
                    </a:p>
                    <a:p>
                      <a:pPr algn="ctr"/>
                      <a:r>
                        <a:rPr lang="pl-PL" sz="1400" dirty="0" smtClean="0"/>
                        <a:t>Ogłoszenie:</a:t>
                      </a:r>
                      <a:r>
                        <a:rPr lang="pl-PL" sz="1400" baseline="0" dirty="0" smtClean="0"/>
                        <a:t>           30 grudnia 2016</a:t>
                      </a:r>
                      <a:endParaRPr lang="pl-PL" sz="1400" dirty="0" smtClean="0"/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l-PL" sz="1400" dirty="0" smtClean="0"/>
                    </a:p>
                    <a:p>
                      <a:pPr algn="ctr"/>
                      <a:endParaRPr lang="pl-PL" sz="1400" dirty="0" smtClean="0"/>
                    </a:p>
                    <a:p>
                      <a:pPr algn="ctr"/>
                      <a:endParaRPr lang="pl-PL" sz="1400" dirty="0" smtClean="0"/>
                    </a:p>
                    <a:p>
                      <a:pPr algn="ctr"/>
                      <a:endParaRPr lang="pl-PL" sz="1400" dirty="0" smtClean="0"/>
                    </a:p>
                    <a:p>
                      <a:pPr algn="ctr"/>
                      <a:endParaRPr lang="pl-PL" sz="1400" dirty="0" smtClean="0"/>
                    </a:p>
                    <a:p>
                      <a:pPr algn="ctr"/>
                      <a:endParaRPr lang="pl-PL" sz="1400" dirty="0" smtClean="0"/>
                    </a:p>
                    <a:p>
                      <a:pPr algn="ctr"/>
                      <a:endParaRPr lang="pl-PL" sz="1400" dirty="0" smtClean="0"/>
                    </a:p>
                    <a:p>
                      <a:pPr algn="ctr"/>
                      <a:endParaRPr lang="pl-PL" sz="1400" dirty="0" smtClean="0"/>
                    </a:p>
                    <a:p>
                      <a:pPr algn="ctr"/>
                      <a:r>
                        <a:rPr lang="pl-PL" sz="1400" dirty="0" smtClean="0"/>
                        <a:t>2 034 019 zł.</a:t>
                      </a:r>
                      <a:endParaRPr lang="pl-PL" sz="1400" dirty="0"/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Symbol zastępczy zawartości 1"/>
          <p:cNvPicPr>
            <a:picLocks noGrp="1" noChangeAspect="1"/>
          </p:cNvPicPr>
          <p:nvPr>
            <p:ph idx="1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4572000" y="260350"/>
            <a:ext cx="4464050" cy="487363"/>
          </a:xfrm>
        </p:spPr>
      </p:pic>
      <p:sp>
        <p:nvSpPr>
          <p:cNvPr id="4" name="pole tekstowe 3"/>
          <p:cNvSpPr txBox="1"/>
          <p:nvPr/>
        </p:nvSpPr>
        <p:spPr>
          <a:xfrm>
            <a:off x="500034" y="1071546"/>
            <a:ext cx="79296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dirty="0" smtClean="0"/>
              <a:t>Działania informacyjne  realizowane przez ZIT WrOF – wiosna 2016 r.</a:t>
            </a:r>
          </a:p>
        </p:txBody>
      </p:sp>
      <p:sp>
        <p:nvSpPr>
          <p:cNvPr id="5" name="pole tekstowe 4"/>
          <p:cNvSpPr txBox="1"/>
          <p:nvPr/>
        </p:nvSpPr>
        <p:spPr>
          <a:xfrm>
            <a:off x="214282" y="1643050"/>
            <a:ext cx="878687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975" indent="-180975">
              <a:lnSpc>
                <a:spcPct val="150000"/>
              </a:lnSpc>
              <a:buFont typeface="Wingdings" pitchFamily="2" charset="2"/>
              <a:buChar char="Ø"/>
            </a:pPr>
            <a:r>
              <a:rPr lang="pl-PL" sz="1600" dirty="0" smtClean="0"/>
              <a:t> uruchomienie strony internetowej </a:t>
            </a:r>
            <a:r>
              <a:rPr lang="pl-PL" sz="1600" u="sng" dirty="0" smtClean="0">
                <a:hlinkClick r:id="rId5"/>
              </a:rPr>
              <a:t>https://zitwrof.pl</a:t>
            </a:r>
            <a:r>
              <a:rPr lang="pl-PL" sz="1600" u="sng" dirty="0" smtClean="0"/>
              <a:t>;</a:t>
            </a:r>
          </a:p>
          <a:p>
            <a:pPr marL="180975" indent="-180975">
              <a:lnSpc>
                <a:spcPct val="150000"/>
              </a:lnSpc>
              <a:buFont typeface="Wingdings" pitchFamily="2" charset="2"/>
              <a:buChar char="Ø"/>
            </a:pPr>
            <a:r>
              <a:rPr lang="pl-PL" sz="1600" dirty="0" smtClean="0"/>
              <a:t> konferencja prasowa dla przedstawicieli mediów (przedstawiono założenia ZIT WrOF oraz planowane w 2016 roku nabory na wnioski o dofinansowanie) – kwiecień 2016;</a:t>
            </a:r>
          </a:p>
          <a:p>
            <a:pPr marL="180975" indent="-180975">
              <a:lnSpc>
                <a:spcPct val="150000"/>
              </a:lnSpc>
              <a:buFont typeface="Wingdings" pitchFamily="2" charset="2"/>
              <a:buChar char="Ø"/>
            </a:pPr>
            <a:r>
              <a:rPr lang="pl-PL" sz="1600" dirty="0" smtClean="0"/>
              <a:t>spotkanie informacyjne dla przedsiębiorców organizowane przez Dolnośląską Izbę Rzemieślniczą oraz organizację „Dolnośląscy Pracodawcy” - 7 czerwca; </a:t>
            </a:r>
          </a:p>
          <a:p>
            <a:pPr marL="180975" indent="-180975">
              <a:lnSpc>
                <a:spcPct val="150000"/>
              </a:lnSpc>
              <a:buFont typeface="Wingdings" pitchFamily="2" charset="2"/>
              <a:buChar char="Ø"/>
            </a:pPr>
            <a:r>
              <a:rPr lang="pl-PL" sz="1600" dirty="0" smtClean="0"/>
              <a:t>spotkanie informacyjne dla przedsiębiorców we Wrocławskim Parku Technologicznym - 15 czerwca; </a:t>
            </a:r>
          </a:p>
          <a:p>
            <a:pPr marL="180975" indent="-180975">
              <a:lnSpc>
                <a:spcPct val="150000"/>
              </a:lnSpc>
              <a:buFont typeface="Wingdings" pitchFamily="2" charset="2"/>
              <a:buChar char="Ø"/>
            </a:pPr>
            <a:r>
              <a:rPr lang="pl-PL" sz="1600" dirty="0" smtClean="0"/>
              <a:t> regularny</a:t>
            </a:r>
            <a:r>
              <a:rPr lang="pl-PL" sz="1600" u="sng" dirty="0" smtClean="0"/>
              <a:t> </a:t>
            </a:r>
            <a:r>
              <a:rPr lang="pl-PL" sz="1600" dirty="0" smtClean="0"/>
              <a:t>udział przedstawicieli ZIT WrOF w spotkaniach dla potencjalnych wnioskodawców w ramach naborów organizowanych wspólnie z DIP i DWUP oraz IZ;</a:t>
            </a:r>
          </a:p>
          <a:p>
            <a:pPr marL="180975" indent="-180975">
              <a:lnSpc>
                <a:spcPct val="150000"/>
              </a:lnSpc>
              <a:buFont typeface="Wingdings" pitchFamily="2" charset="2"/>
              <a:buChar char="Ø"/>
            </a:pPr>
            <a:r>
              <a:rPr lang="pl-PL" sz="1600" dirty="0" smtClean="0"/>
              <a:t>cykliczny udział przedstawicieli ZIT WrOF w </a:t>
            </a:r>
            <a:r>
              <a:rPr lang="pl-PL" sz="1600" dirty="0" smtClean="0"/>
              <a:t>spotkaniach grup roboczych , </a:t>
            </a:r>
            <a:r>
              <a:rPr lang="pl-PL" sz="1600" dirty="0" smtClean="0"/>
              <a:t>m</a:t>
            </a:r>
            <a:r>
              <a:rPr lang="pl-PL" sz="1600" dirty="0" smtClean="0"/>
              <a:t>.in. </a:t>
            </a:r>
            <a:r>
              <a:rPr lang="pl-PL" sz="1600" dirty="0" smtClean="0"/>
              <a:t>grupy roboczej ds. informacji i promocji RPO WD 2014-2020, </a:t>
            </a:r>
            <a:r>
              <a:rPr lang="pl-PL" sz="1600" dirty="0" smtClean="0"/>
              <a:t>grupy ds. </a:t>
            </a:r>
            <a:r>
              <a:rPr lang="pl-PL" sz="1600" smtClean="0"/>
              <a:t>przedsiębiorstw </a:t>
            </a:r>
            <a:r>
              <a:rPr lang="pl-PL" sz="1600" dirty="0" smtClean="0"/>
              <a:t>i innowacji </a:t>
            </a:r>
            <a:endParaRPr lang="pl-PL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Symbol zastępczy zawartości 1"/>
          <p:cNvPicPr>
            <a:picLocks noGrp="1" noChangeAspect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4572000" y="260350"/>
            <a:ext cx="4464050" cy="487363"/>
          </a:xfrm>
        </p:spPr>
      </p:pic>
      <p:sp>
        <p:nvSpPr>
          <p:cNvPr id="3" name="Prostokąt 2"/>
          <p:cNvSpPr>
            <a:spLocks noChangeArrowheads="1"/>
          </p:cNvSpPr>
          <p:nvPr/>
        </p:nvSpPr>
        <p:spPr bwMode="auto">
          <a:xfrm>
            <a:off x="725007" y="974208"/>
            <a:ext cx="7759700" cy="26314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endParaRPr lang="pl-PL" altLang="pl-PL" sz="1800" dirty="0">
              <a:latin typeface="Arial" charset="0"/>
            </a:endParaRPr>
          </a:p>
          <a:p>
            <a:pPr algn="ctr">
              <a:lnSpc>
                <a:spcPct val="150000"/>
              </a:lnSpc>
            </a:pPr>
            <a:r>
              <a:rPr lang="pl-PL" altLang="pl-PL" sz="4800" dirty="0"/>
              <a:t>Dziękuję za </a:t>
            </a:r>
            <a:r>
              <a:rPr lang="pl-PL" altLang="pl-PL" sz="4800" dirty="0" smtClean="0"/>
              <a:t>uwagę</a:t>
            </a:r>
            <a:endParaRPr lang="pl-PL" sz="4800" b="1" dirty="0"/>
          </a:p>
          <a:p>
            <a:pPr algn="ctr">
              <a:lnSpc>
                <a:spcPct val="150000"/>
              </a:lnSpc>
            </a:pPr>
            <a:r>
              <a:rPr lang="pl-PL" sz="3200" dirty="0" smtClean="0"/>
              <a:t>Agnieszka Zagórska</a:t>
            </a:r>
            <a:endParaRPr lang="pl-PL" sz="3200" dirty="0"/>
          </a:p>
          <a:p>
            <a:pPr algn="ctr">
              <a:lnSpc>
                <a:spcPct val="150000"/>
              </a:lnSpc>
            </a:pPr>
            <a:r>
              <a:rPr lang="pl-PL" altLang="pl-PL" sz="1800" dirty="0">
                <a:latin typeface="Arial" charset="0"/>
              </a:rPr>
              <a:t>	</a:t>
            </a:r>
          </a:p>
        </p:txBody>
      </p:sp>
      <p:pic>
        <p:nvPicPr>
          <p:cNvPr id="4" name="Picture 8" descr="http://flair-play.pl/wp-content/uploads/2014/11/kontakt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5720" y="3357562"/>
            <a:ext cx="2214563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pole tekstowe 7"/>
          <p:cNvSpPr txBox="1">
            <a:spLocks noChangeArrowheads="1"/>
          </p:cNvSpPr>
          <p:nvPr/>
        </p:nvSpPr>
        <p:spPr bwMode="auto">
          <a:xfrm>
            <a:off x="214282" y="4500570"/>
            <a:ext cx="5824980" cy="1877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lnSpc>
                <a:spcPct val="100000"/>
              </a:lnSpc>
            </a:pPr>
            <a:r>
              <a:rPr lang="pl-PL" sz="2000" dirty="0"/>
              <a:t>Wydział Zarządzania Funduszami UMW</a:t>
            </a:r>
            <a:br>
              <a:rPr lang="pl-PL" sz="2000" dirty="0"/>
            </a:br>
            <a:r>
              <a:rPr lang="pl-PL" sz="2000" dirty="0"/>
              <a:t>ul. Bogusławskiego 8,10</a:t>
            </a:r>
            <a:br>
              <a:rPr lang="pl-PL" sz="2000" dirty="0"/>
            </a:br>
            <a:r>
              <a:rPr lang="pl-PL" sz="2000" dirty="0"/>
              <a:t>50-031 Wrocław</a:t>
            </a:r>
            <a:br>
              <a:rPr lang="pl-PL" sz="2000" dirty="0"/>
            </a:br>
            <a:r>
              <a:rPr lang="pl-PL" sz="2000" dirty="0"/>
              <a:t>tel.  71 777 </a:t>
            </a:r>
            <a:r>
              <a:rPr lang="pl-PL" sz="2000" dirty="0" smtClean="0"/>
              <a:t>72 56</a:t>
            </a:r>
            <a:r>
              <a:rPr lang="pl-PL" sz="2000" dirty="0"/>
              <a:t/>
            </a:r>
            <a:br>
              <a:rPr lang="pl-PL" sz="2000" dirty="0"/>
            </a:br>
            <a:r>
              <a:rPr lang="pl-PL" sz="2000" dirty="0"/>
              <a:t>e-mail: </a:t>
            </a:r>
            <a:r>
              <a:rPr lang="pl-PL" sz="2000" dirty="0" err="1" smtClean="0"/>
              <a:t>agnieszka.zagorska@um.wroc.pl</a:t>
            </a:r>
            <a:r>
              <a:rPr lang="pl-PL" sz="2000" dirty="0" smtClean="0"/>
              <a:t>  </a:t>
            </a:r>
            <a:endParaRPr lang="pl-PL" sz="2000" dirty="0"/>
          </a:p>
          <a:p>
            <a:pPr algn="l">
              <a:lnSpc>
                <a:spcPct val="100000"/>
              </a:lnSpc>
            </a:pPr>
            <a:endParaRPr lang="pl-PL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Symbol zastępczy zawartości 1"/>
          <p:cNvPicPr>
            <a:picLocks noGrp="1" noChangeAspect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4572000" y="260350"/>
            <a:ext cx="4464050" cy="487363"/>
          </a:xfrm>
        </p:spPr>
      </p:pic>
      <p:sp>
        <p:nvSpPr>
          <p:cNvPr id="4" name="pole tekstowe 3"/>
          <p:cNvSpPr txBox="1"/>
          <p:nvPr/>
        </p:nvSpPr>
        <p:spPr>
          <a:xfrm>
            <a:off x="500034" y="1285860"/>
            <a:ext cx="8072494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dirty="0" smtClean="0"/>
              <a:t>W 2015 roku </a:t>
            </a:r>
            <a:r>
              <a:rPr lang="pl-PL" b="1" dirty="0" smtClean="0"/>
              <a:t>ZIT WrOF wspólnie z Dolnośląską Instytucją Pośredniczącą                                       </a:t>
            </a:r>
            <a:r>
              <a:rPr lang="pl-PL" dirty="0" smtClean="0"/>
              <a:t>ogłosiły </a:t>
            </a:r>
            <a:r>
              <a:rPr lang="pl-PL" b="1" dirty="0" smtClean="0"/>
              <a:t>4</a:t>
            </a:r>
            <a:r>
              <a:rPr lang="pl-PL" dirty="0" smtClean="0"/>
              <a:t> konkursy dla przedsiębiorców:</a:t>
            </a:r>
          </a:p>
          <a:p>
            <a:pPr algn="just"/>
            <a:endParaRPr lang="pl-PL" dirty="0" smtClean="0"/>
          </a:p>
          <a:p>
            <a:pPr marL="180975" indent="-180975" algn="just"/>
            <a:r>
              <a:rPr lang="pl-PL" dirty="0" smtClean="0"/>
              <a:t> - Wsparcie dla przedsiębiorstw chcących rozpocząć lub rozwinąć działalność                </a:t>
            </a:r>
            <a:r>
              <a:rPr lang="pl-PL" dirty="0" err="1" smtClean="0"/>
              <a:t>B+R</a:t>
            </a:r>
            <a:r>
              <a:rPr lang="pl-PL" dirty="0" smtClean="0"/>
              <a:t>  (1.2.2 A)</a:t>
            </a:r>
          </a:p>
          <a:p>
            <a:pPr algn="just"/>
            <a:endParaRPr lang="pl-PL" dirty="0" smtClean="0"/>
          </a:p>
          <a:p>
            <a:pPr algn="just">
              <a:buFontTx/>
              <a:buChar char="-"/>
            </a:pPr>
            <a:r>
              <a:rPr lang="pl-PL" dirty="0" smtClean="0"/>
              <a:t>Tworzenie i rozwój infrastruktury </a:t>
            </a:r>
            <a:r>
              <a:rPr lang="pl-PL" dirty="0" err="1" smtClean="0"/>
              <a:t>B+R</a:t>
            </a:r>
            <a:r>
              <a:rPr lang="pl-PL" dirty="0" smtClean="0"/>
              <a:t> przedsiębiorstw (1.2.2 B)</a:t>
            </a:r>
          </a:p>
          <a:p>
            <a:pPr algn="just">
              <a:buFontTx/>
              <a:buChar char="-"/>
            </a:pPr>
            <a:endParaRPr lang="pl-PL" dirty="0" smtClean="0"/>
          </a:p>
          <a:p>
            <a:pPr algn="just">
              <a:buFontTx/>
              <a:buChar char="-"/>
            </a:pPr>
            <a:r>
              <a:rPr lang="pl-PL" dirty="0" smtClean="0"/>
              <a:t> Tworzenie nowych modeli biznesowych MSP (1.4.2 A)</a:t>
            </a:r>
          </a:p>
          <a:p>
            <a:pPr algn="just">
              <a:buFontTx/>
              <a:buChar char="-"/>
            </a:pPr>
            <a:endParaRPr lang="pl-PL" dirty="0" smtClean="0"/>
          </a:p>
          <a:p>
            <a:pPr marL="180975" indent="-180975" algn="just">
              <a:buFontTx/>
              <a:buChar char="-"/>
            </a:pPr>
            <a:r>
              <a:rPr lang="pl-PL" dirty="0" smtClean="0"/>
              <a:t>Promocja oferty gospodarczej regionu na rynkach krajowych i międzynarodowych (1.4.2 D)</a:t>
            </a:r>
          </a:p>
          <a:p>
            <a:pPr marL="180975" indent="-180975" algn="just">
              <a:buFontTx/>
              <a:buChar char="-"/>
            </a:pPr>
            <a:endParaRPr lang="pl-PL" dirty="0" smtClean="0"/>
          </a:p>
          <a:p>
            <a:pPr marL="180975" indent="-180975" algn="just"/>
            <a:endParaRPr lang="pl-PL" dirty="0" smtClean="0"/>
          </a:p>
          <a:p>
            <a:pPr algn="just"/>
            <a:r>
              <a:rPr lang="pl-PL" dirty="0" smtClean="0"/>
              <a:t>Trzy pierwsze konkursy zostały rozstrzygnięte, ostatni znajduje się na końcowym                etapie oceny.</a:t>
            </a:r>
          </a:p>
          <a:p>
            <a:pPr algn="just"/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Symbol zastępczy zawartości 1"/>
          <p:cNvPicPr>
            <a:picLocks noGrp="1" noChangeAspect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4572000" y="260350"/>
            <a:ext cx="4464050" cy="487363"/>
          </a:xfrm>
        </p:spPr>
      </p:pic>
      <p:sp>
        <p:nvSpPr>
          <p:cNvPr id="5" name="pole tekstowe 4"/>
          <p:cNvSpPr txBox="1"/>
          <p:nvPr/>
        </p:nvSpPr>
        <p:spPr>
          <a:xfrm>
            <a:off x="500034" y="1071546"/>
            <a:ext cx="79296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dirty="0" smtClean="0"/>
              <a:t>Konkursy ogłoszone w ramach </a:t>
            </a:r>
            <a:r>
              <a:rPr lang="pl-PL" b="1" dirty="0" smtClean="0"/>
              <a:t>działania 1.2: Innowacyjne przedsiębiorstwa </a:t>
            </a:r>
            <a:r>
              <a:rPr lang="pl-PL" dirty="0" smtClean="0"/>
              <a:t>(wrzesień 2015)</a:t>
            </a:r>
          </a:p>
        </p:txBody>
      </p:sp>
      <p:graphicFrame>
        <p:nvGraphicFramePr>
          <p:cNvPr id="8" name="Tabela 7"/>
          <p:cNvGraphicFramePr>
            <a:graphicFrameLocks noGrp="1"/>
          </p:cNvGraphicFramePr>
          <p:nvPr/>
        </p:nvGraphicFramePr>
        <p:xfrm>
          <a:off x="642910" y="1857364"/>
          <a:ext cx="8001056" cy="4517904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2093904"/>
                <a:gridCol w="1196517"/>
                <a:gridCol w="1570428"/>
                <a:gridCol w="1645211"/>
                <a:gridCol w="1494996"/>
              </a:tblGrid>
              <a:tr h="771623">
                <a:tc>
                  <a:txBody>
                    <a:bodyPr/>
                    <a:lstStyle/>
                    <a:p>
                      <a:pPr algn="ctr"/>
                      <a:r>
                        <a:rPr lang="pl-PL" sz="1600" dirty="0" smtClean="0"/>
                        <a:t>Typ projektu</a:t>
                      </a:r>
                      <a:endParaRPr lang="pl-PL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 smtClean="0"/>
                        <a:t>Liczba wniosków</a:t>
                      </a:r>
                      <a:endParaRPr lang="pl-PL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 smtClean="0"/>
                        <a:t>Wartość projektów</a:t>
                      </a:r>
                      <a:r>
                        <a:rPr lang="pl-PL" sz="1600" baseline="0" dirty="0" smtClean="0"/>
                        <a:t> ogółem</a:t>
                      </a:r>
                      <a:endParaRPr lang="pl-PL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 smtClean="0"/>
                        <a:t>Wartość dofinansowania ogółem</a:t>
                      </a:r>
                      <a:endParaRPr lang="pl-PL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 smtClean="0"/>
                        <a:t>Stan </a:t>
                      </a:r>
                      <a:endParaRPr lang="pl-PL" sz="1600" dirty="0"/>
                    </a:p>
                  </a:txBody>
                  <a:tcPr anchor="ctr"/>
                </a:tc>
              </a:tr>
              <a:tr h="176090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1" dirty="0" smtClean="0"/>
                        <a:t>A 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400" b="1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1" dirty="0" smtClean="0"/>
                        <a:t>Wsparcie dla przedsiębiorstw chcących rozpocząć lub rozwinąć działalność </a:t>
                      </a:r>
                      <a:r>
                        <a:rPr lang="pl-PL" sz="1400" b="1" dirty="0" err="1" smtClean="0"/>
                        <a:t>B+R</a:t>
                      </a:r>
                      <a:endParaRPr lang="pl-PL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b="0" dirty="0" smtClean="0"/>
                        <a:t> 3</a:t>
                      </a:r>
                      <a:endParaRPr lang="pl-PL" sz="14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/>
                        <a:t>6 876 916,34 </a:t>
                      </a:r>
                      <a:r>
                        <a:rPr lang="pl-PL" sz="1400" b="0" dirty="0" smtClean="0"/>
                        <a:t>zł</a:t>
                      </a:r>
                      <a:endParaRPr lang="pl-PL" sz="14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/>
                        <a:t>4 709 796,57 </a:t>
                      </a:r>
                      <a:r>
                        <a:rPr lang="pl-PL" sz="1400" b="0" dirty="0" smtClean="0"/>
                        <a:t>zł</a:t>
                      </a:r>
                      <a:endParaRPr lang="pl-PL" sz="14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b="0" dirty="0" smtClean="0"/>
                        <a:t>Weryfikacja techniczna</a:t>
                      </a:r>
                      <a:r>
                        <a:rPr lang="pl-PL" sz="1400" b="0" baseline="0" dirty="0" smtClean="0"/>
                        <a:t> – 3 P</a:t>
                      </a:r>
                    </a:p>
                    <a:p>
                      <a:pPr algn="ctr"/>
                      <a:endParaRPr lang="pl-PL" sz="1400" b="0" baseline="0" dirty="0" smtClean="0"/>
                    </a:p>
                    <a:p>
                      <a:pPr algn="ctr"/>
                      <a:r>
                        <a:rPr lang="pl-PL" sz="1400" b="0" baseline="0" dirty="0" smtClean="0"/>
                        <a:t>Ocena </a:t>
                      </a:r>
                      <a:r>
                        <a:rPr lang="pl-PL" sz="1400" baseline="0" dirty="0" smtClean="0"/>
                        <a:t>w ZIT WrOF – 3 </a:t>
                      </a:r>
                      <a:r>
                        <a:rPr lang="pl-PL" sz="1400" b="0" baseline="0" dirty="0" smtClean="0"/>
                        <a:t>P</a:t>
                      </a:r>
                    </a:p>
                    <a:p>
                      <a:pPr algn="ctr"/>
                      <a:endParaRPr lang="pl-PL" sz="1400" b="0" baseline="0" dirty="0" smtClean="0"/>
                    </a:p>
                    <a:p>
                      <a:pPr algn="ctr"/>
                      <a:r>
                        <a:rPr lang="pl-PL" sz="1400" b="0" baseline="0" dirty="0" smtClean="0"/>
                        <a:t>Ocena </a:t>
                      </a:r>
                      <a:r>
                        <a:rPr lang="pl-PL" sz="1400" baseline="0" dirty="0" smtClean="0"/>
                        <a:t>w DIP </a:t>
                      </a:r>
                      <a:r>
                        <a:rPr lang="pl-PL" sz="1400" b="0" baseline="0" dirty="0" smtClean="0"/>
                        <a:t>–    2 P</a:t>
                      </a:r>
                      <a:endParaRPr lang="pl-PL" sz="1400" b="0" dirty="0"/>
                    </a:p>
                  </a:txBody>
                  <a:tcPr anchor="ctr"/>
                </a:tc>
              </a:tr>
              <a:tr h="1896624">
                <a:tc>
                  <a:txBody>
                    <a:bodyPr/>
                    <a:lstStyle/>
                    <a:p>
                      <a:pPr algn="ctr"/>
                      <a:r>
                        <a:rPr lang="pl-PL" sz="1400" b="1" dirty="0" smtClean="0"/>
                        <a:t>B</a:t>
                      </a:r>
                    </a:p>
                    <a:p>
                      <a:pPr algn="ctr"/>
                      <a:endParaRPr lang="pl-PL" sz="1400" b="1" dirty="0" smtClean="0"/>
                    </a:p>
                    <a:p>
                      <a:pPr algn="ctr"/>
                      <a:r>
                        <a:rPr lang="pl-PL" sz="1400" b="1" dirty="0" smtClean="0"/>
                        <a:t>Tworzenie i rozwój infrastruktury </a:t>
                      </a:r>
                      <a:r>
                        <a:rPr lang="pl-PL" sz="1400" b="1" dirty="0" err="1" smtClean="0"/>
                        <a:t>B+R</a:t>
                      </a:r>
                      <a:r>
                        <a:rPr lang="pl-PL" sz="1400" b="1" dirty="0" smtClean="0"/>
                        <a:t> przedsiębiorstw</a:t>
                      </a:r>
                      <a:endParaRPr lang="pl-PL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b="0" dirty="0" smtClean="0"/>
                        <a:t>0</a:t>
                      </a:r>
                      <a:endParaRPr lang="pl-PL" sz="14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b="0" dirty="0" smtClean="0"/>
                        <a:t>0,00 zł</a:t>
                      </a:r>
                      <a:endParaRPr lang="pl-PL" sz="14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b="0" dirty="0" smtClean="0"/>
                        <a:t>0,00</a:t>
                      </a:r>
                      <a:r>
                        <a:rPr lang="pl-PL" sz="1400" b="0" baseline="0" dirty="0" smtClean="0"/>
                        <a:t> zł</a:t>
                      </a:r>
                      <a:endParaRPr lang="pl-PL" sz="14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l-PL" sz="1400" b="0" dirty="0" smtClean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Symbol zastępczy zawartości 1"/>
          <p:cNvPicPr>
            <a:picLocks noGrp="1" noChangeAspect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4572000" y="260350"/>
            <a:ext cx="4464050" cy="487363"/>
          </a:xfrm>
        </p:spPr>
      </p:pic>
      <p:sp>
        <p:nvSpPr>
          <p:cNvPr id="4" name="pole tekstowe 3"/>
          <p:cNvSpPr txBox="1"/>
          <p:nvPr/>
        </p:nvSpPr>
        <p:spPr>
          <a:xfrm>
            <a:off x="571472" y="1071546"/>
            <a:ext cx="79296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dirty="0" smtClean="0"/>
              <a:t>Konkursy ogłoszone w ramach działania </a:t>
            </a:r>
            <a:r>
              <a:rPr lang="pl-PL" b="1" dirty="0" smtClean="0"/>
              <a:t>1.4: Internacjonalizacja przedsiębiorstw </a:t>
            </a:r>
            <a:r>
              <a:rPr lang="pl-PL" dirty="0" smtClean="0"/>
              <a:t>(październik/listopad 2015)</a:t>
            </a:r>
          </a:p>
        </p:txBody>
      </p:sp>
      <p:graphicFrame>
        <p:nvGraphicFramePr>
          <p:cNvPr id="6" name="Tabela 5"/>
          <p:cNvGraphicFramePr>
            <a:graphicFrameLocks noGrp="1"/>
          </p:cNvGraphicFramePr>
          <p:nvPr/>
        </p:nvGraphicFramePr>
        <p:xfrm>
          <a:off x="571472" y="1857364"/>
          <a:ext cx="8072494" cy="4624040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2112600"/>
                <a:gridCol w="1207200"/>
                <a:gridCol w="1584450"/>
                <a:gridCol w="1659900"/>
                <a:gridCol w="1508344"/>
              </a:tblGrid>
              <a:tr h="648786">
                <a:tc>
                  <a:txBody>
                    <a:bodyPr/>
                    <a:lstStyle/>
                    <a:p>
                      <a:pPr algn="ctr"/>
                      <a:r>
                        <a:rPr lang="pl-PL" sz="1600" dirty="0" smtClean="0"/>
                        <a:t>Typ projektu</a:t>
                      </a:r>
                      <a:endParaRPr lang="pl-PL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 smtClean="0"/>
                        <a:t>Liczba wniosków</a:t>
                      </a:r>
                      <a:endParaRPr lang="pl-PL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 smtClean="0"/>
                        <a:t>Wartość projektów</a:t>
                      </a:r>
                      <a:endParaRPr lang="pl-PL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 smtClean="0"/>
                        <a:t>Wartość dofinansowania</a:t>
                      </a:r>
                      <a:endParaRPr lang="pl-PL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 smtClean="0"/>
                        <a:t>Stan </a:t>
                      </a:r>
                      <a:endParaRPr lang="pl-PL" sz="1600" dirty="0"/>
                    </a:p>
                  </a:txBody>
                  <a:tcPr anchor="ctr"/>
                </a:tc>
              </a:tr>
              <a:tr h="171419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1" dirty="0" smtClean="0"/>
                        <a:t>A 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400" b="1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1" dirty="0" smtClean="0"/>
                        <a:t>Tworzenie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1" dirty="0" smtClean="0"/>
                        <a:t>nowych modeli biznesowych MŚP - konkurs ZIT WrOF </a:t>
                      </a:r>
                    </a:p>
                    <a:p>
                      <a:pPr algn="ctr"/>
                      <a:endParaRPr lang="pl-PL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/>
                        <a:t>26</a:t>
                      </a:r>
                      <a:endParaRPr lang="pl-PL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/>
                        <a:t>1 541 785,00 </a:t>
                      </a:r>
                      <a:r>
                        <a:rPr lang="pl-PL" sz="1400" b="0" dirty="0" smtClean="0"/>
                        <a:t>zł</a:t>
                      </a:r>
                      <a:endParaRPr lang="pl-PL" sz="14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/>
                        <a:t>1 125 577,40 </a:t>
                      </a:r>
                      <a:r>
                        <a:rPr lang="pl-PL" sz="1400" b="0" dirty="0" smtClean="0"/>
                        <a:t>zł</a:t>
                      </a:r>
                      <a:endParaRPr lang="pl-PL" sz="14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/>
                        <a:t>Weryfikacja techniczna</a:t>
                      </a:r>
                      <a:r>
                        <a:rPr lang="pl-PL" sz="1400" baseline="0" dirty="0" smtClean="0"/>
                        <a:t> – 21 P</a:t>
                      </a:r>
                    </a:p>
                    <a:p>
                      <a:pPr algn="ctr"/>
                      <a:endParaRPr lang="pl-PL" sz="800" baseline="0" dirty="0" smtClean="0"/>
                    </a:p>
                    <a:p>
                      <a:pPr algn="ctr"/>
                      <a:r>
                        <a:rPr lang="pl-PL" sz="1400" baseline="0" dirty="0" smtClean="0"/>
                        <a:t>Ocena w ZIT WrOF – 21 P</a:t>
                      </a:r>
                    </a:p>
                    <a:p>
                      <a:pPr algn="ctr"/>
                      <a:endParaRPr lang="pl-PL" sz="800" baseline="0" dirty="0" smtClean="0"/>
                    </a:p>
                    <a:p>
                      <a:pPr algn="ctr"/>
                      <a:r>
                        <a:rPr lang="pl-PL" sz="1400" baseline="0" dirty="0" smtClean="0"/>
                        <a:t>Ocena w DIP – 7 P</a:t>
                      </a:r>
                      <a:endParaRPr lang="pl-PL" sz="1400" dirty="0"/>
                    </a:p>
                  </a:txBody>
                  <a:tcPr anchor="ctr"/>
                </a:tc>
              </a:tr>
              <a:tr h="2261055">
                <a:tc>
                  <a:txBody>
                    <a:bodyPr/>
                    <a:lstStyle/>
                    <a:p>
                      <a:pPr algn="ctr"/>
                      <a:r>
                        <a:rPr lang="pl-PL" sz="1400" b="1" dirty="0" smtClean="0"/>
                        <a:t>D</a:t>
                      </a:r>
                    </a:p>
                    <a:p>
                      <a:pPr algn="ctr"/>
                      <a:endParaRPr lang="pl-PL" sz="1400" b="1" dirty="0" smtClean="0"/>
                    </a:p>
                    <a:p>
                      <a:pPr algn="ctr"/>
                      <a:r>
                        <a:rPr lang="pl-PL" sz="1400" b="1" dirty="0" smtClean="0"/>
                        <a:t>Promocja oferty gospodarczej regionu na rynkach krajowych i międzynarodowych</a:t>
                      </a:r>
                      <a:endParaRPr lang="pl-PL" sz="1400" b="1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/>
                        <a:t> 1</a:t>
                      </a:r>
                      <a:endParaRPr lang="pl-PL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dirty="0" smtClean="0"/>
                        <a:t>3 661 792,00 zł</a:t>
                      </a:r>
                      <a:endParaRPr lang="pl-PL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dirty="0" smtClean="0"/>
                        <a:t>3 025 568,20</a:t>
                      </a:r>
                      <a:endParaRPr lang="pl-PL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/>
                        <a:t>Weryfikacja techniczna</a:t>
                      </a:r>
                      <a:r>
                        <a:rPr lang="pl-PL" sz="1400" baseline="0" dirty="0" smtClean="0"/>
                        <a:t> – 1 P</a:t>
                      </a:r>
                    </a:p>
                    <a:p>
                      <a:pPr algn="ctr"/>
                      <a:endParaRPr lang="pl-PL" sz="1400" baseline="0" dirty="0" smtClean="0"/>
                    </a:p>
                    <a:p>
                      <a:pPr algn="ctr"/>
                      <a:r>
                        <a:rPr lang="pl-PL" sz="1400" baseline="0" dirty="0" smtClean="0"/>
                        <a:t>Ocena w ZIT WrOF –1 P</a:t>
                      </a:r>
                    </a:p>
                    <a:p>
                      <a:pPr algn="ctr"/>
                      <a:endParaRPr lang="pl-PL" sz="1400" baseline="0" dirty="0" smtClean="0"/>
                    </a:p>
                    <a:p>
                      <a:pPr algn="ctr"/>
                      <a:r>
                        <a:rPr lang="pl-PL" sz="1400" baseline="0" dirty="0" smtClean="0"/>
                        <a:t>Ocena w DIP – ? </a:t>
                      </a:r>
                      <a:endParaRPr lang="pl-PL" sz="1400" dirty="0" smtClean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Symbol zastępczy zawartości 1"/>
          <p:cNvPicPr>
            <a:picLocks noGrp="1" noChangeAspect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4572000" y="260350"/>
            <a:ext cx="4464050" cy="487363"/>
          </a:xfrm>
        </p:spPr>
      </p:pic>
      <p:sp>
        <p:nvSpPr>
          <p:cNvPr id="4" name="pole tekstowe 3"/>
          <p:cNvSpPr txBox="1"/>
          <p:nvPr/>
        </p:nvSpPr>
        <p:spPr>
          <a:xfrm>
            <a:off x="571472" y="1071546"/>
            <a:ext cx="79296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dirty="0" smtClean="0"/>
              <a:t>Wykorzystana alokacja w ogłoszonych konkursach – ZIT WrOF</a:t>
            </a:r>
          </a:p>
        </p:txBody>
      </p:sp>
      <p:graphicFrame>
        <p:nvGraphicFramePr>
          <p:cNvPr id="6" name="Tabela 5"/>
          <p:cNvGraphicFramePr>
            <a:graphicFrameLocks noGrp="1"/>
          </p:cNvGraphicFramePr>
          <p:nvPr/>
        </p:nvGraphicFramePr>
        <p:xfrm>
          <a:off x="428596" y="1500174"/>
          <a:ext cx="8358247" cy="4998720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2690010"/>
                <a:gridCol w="1725668"/>
                <a:gridCol w="2042713"/>
                <a:gridCol w="1899856"/>
              </a:tblGrid>
              <a:tr h="546239">
                <a:tc>
                  <a:txBody>
                    <a:bodyPr/>
                    <a:lstStyle/>
                    <a:p>
                      <a:pPr algn="ctr"/>
                      <a:r>
                        <a:rPr lang="pl-PL" sz="1600" dirty="0" smtClean="0"/>
                        <a:t>Typ projektu</a:t>
                      </a:r>
                      <a:endParaRPr lang="pl-PL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 smtClean="0"/>
                        <a:t>Dostępna alokacja</a:t>
                      </a:r>
                      <a:endParaRPr lang="pl-PL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 smtClean="0"/>
                        <a:t>Zakwalifikowane do dofinansowania</a:t>
                      </a:r>
                      <a:endParaRPr lang="pl-PL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 smtClean="0"/>
                        <a:t>% wykorzystania alokacji</a:t>
                      </a:r>
                      <a:endParaRPr lang="pl-PL" sz="1600" dirty="0"/>
                    </a:p>
                  </a:txBody>
                  <a:tcPr anchor="ctr"/>
                </a:tc>
              </a:tr>
              <a:tr h="106395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1" dirty="0" smtClean="0"/>
                        <a:t>1.2</a:t>
                      </a:r>
                      <a:r>
                        <a:rPr lang="pl-PL" sz="1400" b="1" baseline="0" dirty="0" smtClean="0"/>
                        <a:t> </a:t>
                      </a:r>
                      <a:r>
                        <a:rPr lang="pl-PL" sz="1400" b="1" dirty="0" smtClean="0"/>
                        <a:t>A 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400" b="1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1" dirty="0" smtClean="0"/>
                        <a:t>Wsparcie dla przedsiębiorstw chcących rozpocząć lub rozwinąć działalność </a:t>
                      </a:r>
                      <a:r>
                        <a:rPr lang="pl-PL" sz="1400" b="1" dirty="0" err="1" smtClean="0"/>
                        <a:t>B+R</a:t>
                      </a:r>
                      <a:endParaRPr lang="pl-PL" sz="1400" b="1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/>
                        <a:t>6 360 750 zł.</a:t>
                      </a:r>
                      <a:endParaRPr lang="pl-PL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b="0" dirty="0" smtClean="0"/>
                        <a:t>3 183 691 zł</a:t>
                      </a:r>
                      <a:endParaRPr lang="pl-PL" sz="14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b="0" dirty="0" smtClean="0"/>
                        <a:t>51 %</a:t>
                      </a:r>
                      <a:endParaRPr lang="pl-PL" sz="1400" b="0" dirty="0"/>
                    </a:p>
                  </a:txBody>
                  <a:tcPr anchor="ctr"/>
                </a:tc>
              </a:tr>
              <a:tr h="891233">
                <a:tc>
                  <a:txBody>
                    <a:bodyPr/>
                    <a:lstStyle/>
                    <a:p>
                      <a:pPr algn="ctr"/>
                      <a:r>
                        <a:rPr lang="pl-PL" sz="1400" b="1" dirty="0" smtClean="0"/>
                        <a:t>1.2 B</a:t>
                      </a:r>
                    </a:p>
                    <a:p>
                      <a:pPr algn="ctr"/>
                      <a:endParaRPr lang="pl-PL" sz="1400" b="1" dirty="0" smtClean="0"/>
                    </a:p>
                    <a:p>
                      <a:pPr algn="ctr"/>
                      <a:r>
                        <a:rPr lang="pl-PL" sz="1400" b="1" dirty="0" smtClean="0"/>
                        <a:t>Tworzenie i rozwój infrastruktury </a:t>
                      </a:r>
                      <a:r>
                        <a:rPr lang="pl-PL" sz="1400" b="1" dirty="0" err="1" smtClean="0"/>
                        <a:t>B+R</a:t>
                      </a:r>
                      <a:r>
                        <a:rPr lang="pl-PL" sz="1400" b="1" dirty="0" smtClean="0"/>
                        <a:t> przedsiębiorstw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b="0" dirty="0" smtClean="0"/>
                        <a:t>4 240 500 zł.</a:t>
                      </a:r>
                      <a:endParaRPr lang="pl-PL" sz="14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b="0" dirty="0" smtClean="0"/>
                        <a:t>0,00</a:t>
                      </a:r>
                      <a:r>
                        <a:rPr lang="pl-PL" sz="1400" b="0" baseline="0" dirty="0" smtClean="0"/>
                        <a:t> zł.</a:t>
                      </a:r>
                      <a:endParaRPr lang="pl-PL" sz="14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b="0" dirty="0" smtClean="0"/>
                        <a:t>0 %</a:t>
                      </a:r>
                      <a:endParaRPr lang="pl-PL" sz="1400" b="0" dirty="0"/>
                    </a:p>
                  </a:txBody>
                  <a:tcPr anchor="ctr"/>
                </a:tc>
              </a:tr>
              <a:tr h="109247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1" dirty="0" smtClean="0"/>
                        <a:t>1.4</a:t>
                      </a:r>
                      <a:r>
                        <a:rPr lang="pl-PL" sz="1400" b="1" baseline="0" dirty="0" smtClean="0"/>
                        <a:t> </a:t>
                      </a:r>
                      <a:r>
                        <a:rPr lang="pl-PL" sz="1400" b="1" dirty="0" smtClean="0"/>
                        <a:t>A 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400" b="1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1" dirty="0" smtClean="0"/>
                        <a:t>Tworzenie</a:t>
                      </a:r>
                      <a:r>
                        <a:rPr lang="pl-PL" sz="1400" b="1" baseline="0" dirty="0" smtClean="0"/>
                        <a:t> </a:t>
                      </a:r>
                      <a:r>
                        <a:rPr lang="pl-PL" sz="1400" b="1" dirty="0" smtClean="0"/>
                        <a:t>nowych modeli biznesowych MŚP - konkurs ZIT WrOF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/>
                        <a:t>3 981 464 zł.</a:t>
                      </a:r>
                      <a:endParaRPr lang="pl-PL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/>
                        <a:t>231 403,87 </a:t>
                      </a:r>
                      <a:r>
                        <a:rPr lang="pl-PL" sz="1400" b="0" dirty="0" smtClean="0"/>
                        <a:t>zł.</a:t>
                      </a:r>
                      <a:endParaRPr lang="pl-PL" sz="14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b="0" dirty="0" smtClean="0"/>
                        <a:t>6%</a:t>
                      </a:r>
                      <a:endParaRPr lang="pl-PL" sz="1400" b="0" dirty="0"/>
                    </a:p>
                  </a:txBody>
                  <a:tcPr anchor="ctr"/>
                </a:tc>
              </a:tr>
              <a:tr h="1092479">
                <a:tc>
                  <a:txBody>
                    <a:bodyPr/>
                    <a:lstStyle/>
                    <a:p>
                      <a:pPr algn="ctr"/>
                      <a:r>
                        <a:rPr lang="pl-PL" sz="1400" b="1" dirty="0" smtClean="0"/>
                        <a:t>1.4 D</a:t>
                      </a:r>
                    </a:p>
                    <a:p>
                      <a:pPr algn="ctr"/>
                      <a:endParaRPr lang="pl-PL" sz="1400" b="1" dirty="0" smtClean="0"/>
                    </a:p>
                    <a:p>
                      <a:pPr algn="ctr"/>
                      <a:r>
                        <a:rPr lang="pl-PL" sz="1400" b="1" dirty="0" smtClean="0"/>
                        <a:t>Promocja oferty gospodarczej regionu na rynkach krajowych i międzynarodowych</a:t>
                      </a:r>
                      <a:endParaRPr lang="pl-PL" sz="1400" b="1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/>
                        <a:t>4 013 706 zł.</a:t>
                      </a:r>
                      <a:endParaRPr lang="pl-PL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dirty="0" smtClean="0"/>
                        <a:t>w trakcie oceny</a:t>
                      </a:r>
                      <a:endParaRPr lang="pl-PL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400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Symbol zastępczy zawartości 1"/>
          <p:cNvPicPr>
            <a:picLocks noGrp="1" noChangeAspect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4572000" y="260350"/>
            <a:ext cx="4464050" cy="487363"/>
          </a:xfrm>
        </p:spPr>
      </p:pic>
      <p:sp>
        <p:nvSpPr>
          <p:cNvPr id="3" name="pole tekstowe 2"/>
          <p:cNvSpPr txBox="1"/>
          <p:nvPr/>
        </p:nvSpPr>
        <p:spPr>
          <a:xfrm>
            <a:off x="214282" y="1071546"/>
            <a:ext cx="83582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b="1" dirty="0" smtClean="0"/>
              <a:t>Plany na rok 2016</a:t>
            </a:r>
            <a:endParaRPr lang="pl-PL" b="1" dirty="0"/>
          </a:p>
        </p:txBody>
      </p:sp>
      <p:sp>
        <p:nvSpPr>
          <p:cNvPr id="5" name="pole tekstowe 4"/>
          <p:cNvSpPr txBox="1"/>
          <p:nvPr/>
        </p:nvSpPr>
        <p:spPr>
          <a:xfrm>
            <a:off x="642910" y="1500174"/>
            <a:ext cx="7715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ZIT WrOF wspólnie z DIP planują ogłosić 7 wspólnych konkursów: </a:t>
            </a:r>
            <a:endParaRPr lang="pl-PL" dirty="0"/>
          </a:p>
        </p:txBody>
      </p:sp>
      <p:graphicFrame>
        <p:nvGraphicFramePr>
          <p:cNvPr id="8" name="Tabela 7"/>
          <p:cNvGraphicFramePr>
            <a:graphicFrameLocks noGrp="1"/>
          </p:cNvGraphicFramePr>
          <p:nvPr/>
        </p:nvGraphicFramePr>
        <p:xfrm>
          <a:off x="428594" y="2000240"/>
          <a:ext cx="8358248" cy="45467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00332"/>
                <a:gridCol w="2714644"/>
                <a:gridCol w="1571636"/>
                <a:gridCol w="1571636"/>
              </a:tblGrid>
              <a:tr h="785818">
                <a:tc gridSpan="4">
                  <a:txBody>
                    <a:bodyPr/>
                    <a:lstStyle/>
                    <a:p>
                      <a:pPr algn="ctr"/>
                      <a:r>
                        <a:rPr lang="pl-PL" b="1" cap="none" spc="0" dirty="0" smtClean="0">
                          <a:ln w="1905"/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1.3.2 A:</a:t>
                      </a:r>
                    </a:p>
                    <a:p>
                      <a:pPr algn="ctr"/>
                      <a:r>
                        <a:rPr lang="pl-PL" b="1" cap="none" spc="0" dirty="0" smtClean="0">
                          <a:ln w="1905"/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PRZYGOTOWANIE TERENÓW INWESTYCYJNYCH</a:t>
                      </a:r>
                      <a:endParaRPr lang="pl-PL" b="1" cap="none" spc="0" dirty="0">
                        <a:ln w="1905"/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cell3D prstMaterial="dkEdge">
                      <a:bevel prst="convex"/>
                      <a:lightRig rig="flood" dir="t"/>
                    </a:cell3D>
                  </a:tcPr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</a:tr>
              <a:tr h="682436">
                <a:tc>
                  <a:txBody>
                    <a:bodyPr/>
                    <a:lstStyle/>
                    <a:p>
                      <a:pPr algn="ctr"/>
                      <a:r>
                        <a:rPr lang="pl-PL" sz="1600" i="1" dirty="0" smtClean="0"/>
                        <a:t>Na</a:t>
                      </a:r>
                      <a:r>
                        <a:rPr lang="pl-PL" sz="1600" i="1" baseline="0" dirty="0" smtClean="0"/>
                        <a:t> co?</a:t>
                      </a:r>
                      <a:endParaRPr lang="pl-PL" sz="1600" i="1" dirty="0"/>
                    </a:p>
                  </a:txBody>
                  <a:tcPr anchor="ctr"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i="1" dirty="0" smtClean="0"/>
                        <a:t>Dla kogo?</a:t>
                      </a:r>
                      <a:endParaRPr lang="pl-PL" sz="1600" i="1" dirty="0"/>
                    </a:p>
                  </a:txBody>
                  <a:tcPr anchor="ctr"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i="1" dirty="0" smtClean="0"/>
                        <a:t>Kiedy? </a:t>
                      </a:r>
                      <a:endParaRPr lang="pl-PL" sz="1600" i="1" dirty="0"/>
                    </a:p>
                  </a:txBody>
                  <a:tcPr anchor="ctr"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i="1" dirty="0" smtClean="0"/>
                        <a:t>Jaka</a:t>
                      </a:r>
                      <a:r>
                        <a:rPr lang="pl-PL" sz="1600" i="1" baseline="0" dirty="0" smtClean="0"/>
                        <a:t> alokacja?</a:t>
                      </a:r>
                      <a:endParaRPr lang="pl-PL" sz="1600" i="1" dirty="0"/>
                    </a:p>
                  </a:txBody>
                  <a:tcPr anchor="ctr">
                    <a:cell3D prstMaterial="dkEdge">
                      <a:bevel prst="convex"/>
                      <a:lightRig rig="flood" dir="t"/>
                    </a:cell3D>
                  </a:tcPr>
                </a:tc>
              </a:tr>
              <a:tr h="209253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FontTx/>
                        <a:buNone/>
                        <a:tabLst>
                          <a:tab pos="2328863" algn="l"/>
                        </a:tabLst>
                      </a:pPr>
                      <a:endParaRPr lang="pl-PL" sz="1400" dirty="0" smtClean="0"/>
                    </a:p>
                    <a:p>
                      <a:pPr algn="ctr">
                        <a:lnSpc>
                          <a:spcPct val="100000"/>
                        </a:lnSpc>
                        <a:buFontTx/>
                        <a:buNone/>
                        <a:tabLst>
                          <a:tab pos="2328863" algn="l"/>
                        </a:tabLst>
                      </a:pPr>
                      <a:r>
                        <a:rPr lang="pl-PL" sz="1400" dirty="0" smtClean="0"/>
                        <a:t>Zagospodarowanie terenów pod działalność gospodarczą, w tym na cele stref aktywności gospodarczej</a:t>
                      </a:r>
                      <a:r>
                        <a:rPr lang="pl-PL" sz="1400" baseline="0" dirty="0" smtClean="0"/>
                        <a:t> i parków biznesu, w tym:</a:t>
                      </a:r>
                    </a:p>
                    <a:p>
                      <a:pPr algn="ctr">
                        <a:lnSpc>
                          <a:spcPct val="100000"/>
                        </a:lnSpc>
                        <a:buFontTx/>
                        <a:buChar char="-"/>
                        <a:tabLst>
                          <a:tab pos="2328863" algn="l"/>
                        </a:tabLst>
                      </a:pPr>
                      <a:r>
                        <a:rPr lang="pl-PL" sz="1400" baseline="0" dirty="0" smtClean="0"/>
                        <a:t> przygotowanie dokumentacji;</a:t>
                      </a:r>
                    </a:p>
                    <a:p>
                      <a:pPr algn="ctr">
                        <a:lnSpc>
                          <a:spcPct val="100000"/>
                        </a:lnSpc>
                        <a:buFontTx/>
                        <a:buChar char="-"/>
                        <a:tabLst>
                          <a:tab pos="2328863" algn="l"/>
                        </a:tabLst>
                      </a:pPr>
                      <a:r>
                        <a:rPr lang="pl-PL" sz="1400" baseline="0" dirty="0" smtClean="0"/>
                        <a:t> uzbrojenie terenu;</a:t>
                      </a:r>
                    </a:p>
                    <a:p>
                      <a:pPr marL="85725" indent="-85725" algn="ctr">
                        <a:lnSpc>
                          <a:spcPct val="100000"/>
                        </a:lnSpc>
                        <a:buFontTx/>
                        <a:buChar char="-"/>
                        <a:tabLst>
                          <a:tab pos="2328863" algn="l"/>
                        </a:tabLst>
                      </a:pPr>
                      <a:r>
                        <a:rPr lang="pl-PL" sz="1400" baseline="0" dirty="0" smtClean="0"/>
                        <a:t> budowa lub adaptacja   istniejących budynków;</a:t>
                      </a:r>
                    </a:p>
                    <a:p>
                      <a:pPr algn="ctr">
                        <a:lnSpc>
                          <a:spcPct val="100000"/>
                        </a:lnSpc>
                        <a:buFontTx/>
                        <a:buChar char="-"/>
                        <a:tabLst>
                          <a:tab pos="2328863" algn="l"/>
                        </a:tabLst>
                      </a:pPr>
                      <a:r>
                        <a:rPr lang="pl-PL" sz="1400" baseline="0" dirty="0" smtClean="0"/>
                        <a:t> zakup gruntu;</a:t>
                      </a:r>
                    </a:p>
                    <a:p>
                      <a:pPr algn="ctr">
                        <a:lnSpc>
                          <a:spcPct val="100000"/>
                        </a:lnSpc>
                        <a:buFontTx/>
                        <a:buChar char="-"/>
                        <a:tabLst>
                          <a:tab pos="2328863" algn="l"/>
                        </a:tabLst>
                      </a:pPr>
                      <a:r>
                        <a:rPr lang="pl-PL" sz="1400" baseline="0" dirty="0" smtClean="0"/>
                        <a:t> działania </a:t>
                      </a:r>
                      <a:r>
                        <a:rPr lang="pl-PL" sz="1400" baseline="0" dirty="0" err="1" smtClean="0"/>
                        <a:t>info-promo</a:t>
                      </a:r>
                      <a:r>
                        <a:rPr lang="pl-PL" sz="1400" baseline="0" dirty="0" smtClean="0"/>
                        <a:t>.</a:t>
                      </a:r>
                    </a:p>
                    <a:p>
                      <a:pPr algn="ctr">
                        <a:buFontTx/>
                        <a:buNone/>
                      </a:pPr>
                      <a:endParaRPr lang="pl-PL" sz="1400" dirty="0"/>
                    </a:p>
                  </a:txBody>
                  <a:tcPr anchor="ctr"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>
                        <a:buFont typeface="Wingdings" pitchFamily="2" charset="2"/>
                        <a:buChar char="Ø"/>
                      </a:pPr>
                      <a:endParaRPr lang="pl-PL" sz="1400" baseline="0" dirty="0" smtClean="0"/>
                    </a:p>
                    <a:p>
                      <a:pPr algn="ctr">
                        <a:buFont typeface="Wingdings" pitchFamily="2" charset="2"/>
                        <a:buChar char="Ø"/>
                      </a:pPr>
                      <a:r>
                        <a:rPr lang="pl-PL" sz="1400" baseline="0" dirty="0" smtClean="0"/>
                        <a:t> jednostki samorządu terytorialnego;</a:t>
                      </a:r>
                    </a:p>
                    <a:p>
                      <a:pPr algn="ctr">
                        <a:buFont typeface="Wingdings" pitchFamily="2" charset="2"/>
                        <a:buChar char="Ø"/>
                      </a:pPr>
                      <a:endParaRPr lang="pl-PL" sz="1400" baseline="0" dirty="0" smtClean="0"/>
                    </a:p>
                    <a:p>
                      <a:pPr algn="ctr">
                        <a:buFont typeface="Wingdings" pitchFamily="2" charset="2"/>
                        <a:buChar char="Ø"/>
                      </a:pPr>
                      <a:r>
                        <a:rPr lang="pl-PL" sz="1400" baseline="0" dirty="0" smtClean="0"/>
                        <a:t>  jednostki organizacyjne </a:t>
                      </a:r>
                      <a:r>
                        <a:rPr lang="pl-PL" sz="1400" baseline="0" dirty="0" err="1" smtClean="0"/>
                        <a:t>jst</a:t>
                      </a:r>
                      <a:r>
                        <a:rPr lang="pl-PL" sz="1400" baseline="0" dirty="0" smtClean="0"/>
                        <a:t>;</a:t>
                      </a:r>
                    </a:p>
                    <a:p>
                      <a:pPr algn="ctr">
                        <a:buFont typeface="Wingdings" pitchFamily="2" charset="2"/>
                        <a:buChar char="Ø"/>
                      </a:pPr>
                      <a:endParaRPr lang="pl-PL" sz="1400" baseline="0" dirty="0" smtClean="0"/>
                    </a:p>
                    <a:p>
                      <a:pPr algn="ctr">
                        <a:buFont typeface="Wingdings" pitchFamily="2" charset="2"/>
                        <a:buChar char="Ø"/>
                      </a:pPr>
                      <a:r>
                        <a:rPr lang="pl-PL" sz="1400" baseline="0" dirty="0" smtClean="0"/>
                        <a:t>specjalne strefy ekonomiczne (SSE);</a:t>
                      </a:r>
                    </a:p>
                    <a:p>
                      <a:pPr algn="ctr">
                        <a:buFont typeface="Wingdings" pitchFamily="2" charset="2"/>
                        <a:buChar char="Ø"/>
                      </a:pPr>
                      <a:endParaRPr lang="pl-PL" sz="1400" baseline="0" dirty="0" smtClean="0"/>
                    </a:p>
                    <a:p>
                      <a:pPr algn="ctr">
                        <a:buFont typeface="Wingdings" pitchFamily="2" charset="2"/>
                        <a:buChar char="Ø"/>
                      </a:pPr>
                      <a:r>
                        <a:rPr lang="pl-PL" sz="1400" baseline="0" dirty="0" smtClean="0"/>
                        <a:t> instytucje otoczenia biznesu (IOB)</a:t>
                      </a:r>
                      <a:endParaRPr lang="pl-PL" sz="1400" dirty="0" smtClean="0"/>
                    </a:p>
                    <a:p>
                      <a:pPr algn="ctr"/>
                      <a:endParaRPr lang="pl-PL" sz="1400" dirty="0" smtClean="0"/>
                    </a:p>
                    <a:p>
                      <a:pPr algn="ctr"/>
                      <a:endParaRPr lang="pl-PL" sz="1400" dirty="0" smtClean="0"/>
                    </a:p>
                    <a:p>
                      <a:pPr algn="ctr"/>
                      <a:endParaRPr lang="pl-PL" sz="1400" dirty="0"/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l-PL" sz="1400" dirty="0" smtClean="0"/>
                    </a:p>
                    <a:p>
                      <a:pPr algn="ctr"/>
                      <a:endParaRPr lang="pl-PL" sz="1400" dirty="0" smtClean="0"/>
                    </a:p>
                    <a:p>
                      <a:pPr algn="ctr"/>
                      <a:endParaRPr lang="pl-PL" sz="1400" dirty="0" smtClean="0"/>
                    </a:p>
                    <a:p>
                      <a:pPr algn="ctr"/>
                      <a:endParaRPr lang="pl-PL" sz="1400" dirty="0" smtClean="0"/>
                    </a:p>
                    <a:p>
                      <a:pPr algn="ctr"/>
                      <a:endParaRPr lang="pl-PL" sz="1400" dirty="0" smtClean="0"/>
                    </a:p>
                    <a:p>
                      <a:pPr algn="ctr"/>
                      <a:r>
                        <a:rPr lang="pl-PL" sz="1400" dirty="0" smtClean="0"/>
                        <a:t>Ogłoszenie:</a:t>
                      </a:r>
                      <a:r>
                        <a:rPr lang="pl-PL" sz="1400" baseline="0" dirty="0" smtClean="0"/>
                        <a:t>           30 czerwca 2016</a:t>
                      </a:r>
                      <a:endParaRPr lang="pl-PL" sz="1400" dirty="0" smtClean="0"/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l-PL" sz="1400" dirty="0" smtClean="0"/>
                    </a:p>
                    <a:p>
                      <a:pPr algn="ctr"/>
                      <a:endParaRPr lang="pl-PL" sz="1400" dirty="0" smtClean="0"/>
                    </a:p>
                    <a:p>
                      <a:pPr algn="ctr"/>
                      <a:endParaRPr lang="pl-PL" sz="1400" dirty="0" smtClean="0"/>
                    </a:p>
                    <a:p>
                      <a:pPr algn="ctr"/>
                      <a:endParaRPr lang="pl-PL" sz="1400" dirty="0" smtClean="0"/>
                    </a:p>
                    <a:p>
                      <a:pPr algn="ctr"/>
                      <a:endParaRPr lang="pl-PL" sz="1400" dirty="0" smtClean="0"/>
                    </a:p>
                    <a:p>
                      <a:pPr algn="ctr"/>
                      <a:endParaRPr lang="pl-PL" sz="1400" dirty="0" smtClean="0"/>
                    </a:p>
                    <a:p>
                      <a:pPr algn="ctr"/>
                      <a:r>
                        <a:rPr lang="pl-PL" sz="1400" dirty="0" smtClean="0"/>
                        <a:t>39 053 165 zł.</a:t>
                      </a:r>
                      <a:endParaRPr lang="pl-PL" sz="1400" dirty="0"/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Symbol zastępczy zawartości 1"/>
          <p:cNvPicPr>
            <a:picLocks noGrp="1" noChangeAspect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4572000" y="260350"/>
            <a:ext cx="4464050" cy="487363"/>
          </a:xfrm>
        </p:spPr>
      </p:pic>
      <p:graphicFrame>
        <p:nvGraphicFramePr>
          <p:cNvPr id="8" name="Tabela 7"/>
          <p:cNvGraphicFramePr>
            <a:graphicFrameLocks noGrp="1"/>
          </p:cNvGraphicFramePr>
          <p:nvPr/>
        </p:nvGraphicFramePr>
        <p:xfrm>
          <a:off x="428596" y="1500174"/>
          <a:ext cx="8358248" cy="45720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00332"/>
                <a:gridCol w="2714644"/>
                <a:gridCol w="1571636"/>
                <a:gridCol w="1571636"/>
              </a:tblGrid>
              <a:tr h="754772">
                <a:tc gridSpan="4">
                  <a:txBody>
                    <a:bodyPr/>
                    <a:lstStyle/>
                    <a:p>
                      <a:pPr algn="ctr"/>
                      <a:r>
                        <a:rPr lang="pl-PL" b="1" cap="none" spc="0" dirty="0" smtClean="0">
                          <a:ln w="1905"/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1.3.2 B:</a:t>
                      </a:r>
                    </a:p>
                    <a:p>
                      <a:pPr algn="ctr"/>
                      <a:r>
                        <a:rPr lang="pl-PL" b="1" cap="none" spc="0" dirty="0" smtClean="0">
                          <a:ln w="1905"/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WSPARCIE INFRASTRUKTURY PRZEZNACZONEJ DLA PRZEDSIĘBIORCÓW</a:t>
                      </a:r>
                      <a:endParaRPr lang="pl-PL" b="1" cap="none" spc="0" dirty="0">
                        <a:ln w="1905"/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cell3D prstMaterial="dkEdge">
                      <a:bevel prst="convex"/>
                      <a:lightRig rig="flood" dir="t"/>
                    </a:cell3D>
                  </a:tcPr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</a:tr>
              <a:tr h="655474">
                <a:tc>
                  <a:txBody>
                    <a:bodyPr/>
                    <a:lstStyle/>
                    <a:p>
                      <a:pPr algn="ctr"/>
                      <a:r>
                        <a:rPr lang="pl-PL" sz="1600" i="1" dirty="0" smtClean="0"/>
                        <a:t>Na</a:t>
                      </a:r>
                      <a:r>
                        <a:rPr lang="pl-PL" sz="1600" i="1" baseline="0" dirty="0" smtClean="0"/>
                        <a:t> co?</a:t>
                      </a:r>
                      <a:endParaRPr lang="pl-PL" sz="1600" i="1" dirty="0"/>
                    </a:p>
                  </a:txBody>
                  <a:tcPr anchor="ctr"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i="1" dirty="0" smtClean="0"/>
                        <a:t>Dla kogo?</a:t>
                      </a:r>
                      <a:endParaRPr lang="pl-PL" sz="1600" i="1" dirty="0"/>
                    </a:p>
                  </a:txBody>
                  <a:tcPr anchor="ctr"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i="1" dirty="0" smtClean="0"/>
                        <a:t>Kiedy? </a:t>
                      </a:r>
                      <a:endParaRPr lang="pl-PL" sz="1600" i="1" dirty="0"/>
                    </a:p>
                  </a:txBody>
                  <a:tcPr anchor="ctr"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i="1" dirty="0" smtClean="0"/>
                        <a:t>Jaka</a:t>
                      </a:r>
                      <a:r>
                        <a:rPr lang="pl-PL" sz="1600" i="1" baseline="0" dirty="0" smtClean="0"/>
                        <a:t> alokacja?</a:t>
                      </a:r>
                      <a:endParaRPr lang="pl-PL" sz="1600" i="1" dirty="0"/>
                    </a:p>
                  </a:txBody>
                  <a:tcPr anchor="ctr">
                    <a:cell3D prstMaterial="dkEdge">
                      <a:bevel prst="convex"/>
                      <a:lightRig rig="flood" dir="t"/>
                    </a:cell3D>
                  </a:tcPr>
                </a:tc>
              </a:tr>
              <a:tr h="316178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FontTx/>
                        <a:buNone/>
                        <a:tabLst>
                          <a:tab pos="2328863" algn="l"/>
                        </a:tabLst>
                      </a:pPr>
                      <a:r>
                        <a:rPr lang="pl-PL" sz="1400" dirty="0" smtClean="0"/>
                        <a:t>Projekty inwestycyjne dotyczące tworzenia infrastruktury dla przedsiębiorców, np. inkubatorów przedsiębiorczości, parków biznesu:</a:t>
                      </a:r>
                      <a:endParaRPr lang="pl-PL" sz="1400" baseline="0" dirty="0" smtClean="0"/>
                    </a:p>
                    <a:p>
                      <a:pPr algn="ctr">
                        <a:lnSpc>
                          <a:spcPct val="100000"/>
                        </a:lnSpc>
                        <a:buFontTx/>
                        <a:buChar char="-"/>
                        <a:tabLst>
                          <a:tab pos="2328863" algn="l"/>
                        </a:tabLst>
                      </a:pPr>
                      <a:r>
                        <a:rPr lang="pl-PL" sz="1400" baseline="0" dirty="0" smtClean="0"/>
                        <a:t> budowa / rozbudowa / przebudowa infrastruktury;</a:t>
                      </a:r>
                    </a:p>
                    <a:p>
                      <a:pPr algn="ctr">
                        <a:lnSpc>
                          <a:spcPct val="100000"/>
                        </a:lnSpc>
                        <a:buFontTx/>
                        <a:buChar char="-"/>
                        <a:tabLst>
                          <a:tab pos="2328863" algn="l"/>
                        </a:tabLst>
                      </a:pPr>
                      <a:r>
                        <a:rPr lang="pl-PL" sz="1400" baseline="0" dirty="0" smtClean="0"/>
                        <a:t> uzbrojenie terenu przeznaczonego pod dz. g.;</a:t>
                      </a:r>
                    </a:p>
                    <a:p>
                      <a:pPr algn="ctr">
                        <a:lnSpc>
                          <a:spcPct val="100000"/>
                        </a:lnSpc>
                        <a:buFontTx/>
                        <a:buChar char="-"/>
                        <a:tabLst>
                          <a:tab pos="2328863" algn="l"/>
                        </a:tabLst>
                      </a:pPr>
                      <a:r>
                        <a:rPr lang="pl-PL" sz="1400" baseline="0" dirty="0" smtClean="0"/>
                        <a:t> zakup środków trwałych oraz wartości niematerialnych i prawnych;</a:t>
                      </a:r>
                    </a:p>
                  </a:txBody>
                  <a:tcPr anchor="ctr"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None/>
                      </a:pPr>
                      <a:endParaRPr lang="pl-PL" sz="1400" baseline="0" dirty="0" smtClean="0"/>
                    </a:p>
                    <a:p>
                      <a:pPr algn="ctr">
                        <a:buFont typeface="Wingdings" pitchFamily="2" charset="2"/>
                        <a:buChar char="Ø"/>
                      </a:pPr>
                      <a:r>
                        <a:rPr lang="pl-PL" sz="1400" baseline="0" dirty="0" smtClean="0"/>
                        <a:t> jednostki samorządu terytorialnego ich związki i stowarzyszenia;</a:t>
                      </a:r>
                    </a:p>
                    <a:p>
                      <a:pPr algn="ctr">
                        <a:buFont typeface="Wingdings" pitchFamily="2" charset="2"/>
                        <a:buChar char="Ø"/>
                      </a:pPr>
                      <a:r>
                        <a:rPr lang="pl-PL" sz="1400" baseline="0" dirty="0" smtClean="0"/>
                        <a:t>  jednostki organizacyjne </a:t>
                      </a:r>
                      <a:r>
                        <a:rPr lang="pl-PL" sz="1400" baseline="0" dirty="0" err="1" smtClean="0"/>
                        <a:t>jst</a:t>
                      </a:r>
                      <a:r>
                        <a:rPr lang="pl-PL" sz="1400" baseline="0" dirty="0" smtClean="0"/>
                        <a:t>;</a:t>
                      </a:r>
                    </a:p>
                    <a:p>
                      <a:pPr algn="ctr">
                        <a:buFont typeface="Wingdings" pitchFamily="2" charset="2"/>
                        <a:buChar char="Ø"/>
                      </a:pPr>
                      <a:r>
                        <a:rPr lang="pl-PL" sz="1400" baseline="0" dirty="0" smtClean="0"/>
                        <a:t>specjalne strefy ekonomiczne (SSE);</a:t>
                      </a:r>
                    </a:p>
                    <a:p>
                      <a:pPr algn="ctr">
                        <a:buFont typeface="Wingdings" pitchFamily="2" charset="2"/>
                        <a:buChar char="Ø"/>
                      </a:pPr>
                      <a:r>
                        <a:rPr lang="pl-PL" sz="1400" baseline="0" dirty="0" smtClean="0"/>
                        <a:t> instytucje otoczenia biznesu (IOB);</a:t>
                      </a:r>
                    </a:p>
                    <a:p>
                      <a:pPr algn="ctr">
                        <a:buFont typeface="Wingdings" pitchFamily="2" charset="2"/>
                        <a:buChar char="Ø"/>
                      </a:pPr>
                      <a:r>
                        <a:rPr lang="pl-PL" sz="1400" baseline="0" dirty="0" smtClean="0"/>
                        <a:t> uczelnie, szkoły wyższe;</a:t>
                      </a:r>
                    </a:p>
                    <a:p>
                      <a:pPr algn="ctr">
                        <a:buFont typeface="Wingdings" pitchFamily="2" charset="2"/>
                        <a:buChar char="Ø"/>
                      </a:pPr>
                      <a:r>
                        <a:rPr lang="pl-PL" sz="1400" baseline="0" dirty="0" smtClean="0"/>
                        <a:t> lokalne grupy działania (LGD)</a:t>
                      </a:r>
                      <a:endParaRPr lang="pl-PL" sz="1400" dirty="0" smtClean="0"/>
                    </a:p>
                    <a:p>
                      <a:endParaRPr lang="pl-PL" sz="1400" dirty="0" smtClean="0"/>
                    </a:p>
                    <a:p>
                      <a:endParaRPr lang="pl-PL" sz="1400" dirty="0"/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l-PL" sz="1400" dirty="0" smtClean="0"/>
                    </a:p>
                    <a:p>
                      <a:pPr algn="ctr"/>
                      <a:endParaRPr lang="pl-PL" sz="1400" dirty="0" smtClean="0"/>
                    </a:p>
                    <a:p>
                      <a:pPr algn="ctr"/>
                      <a:endParaRPr lang="pl-PL" sz="1400" dirty="0" smtClean="0"/>
                    </a:p>
                    <a:p>
                      <a:pPr algn="ctr"/>
                      <a:endParaRPr lang="pl-PL" sz="1400" dirty="0" smtClean="0"/>
                    </a:p>
                    <a:p>
                      <a:pPr algn="ctr"/>
                      <a:endParaRPr lang="pl-PL" sz="1400" dirty="0" smtClean="0"/>
                    </a:p>
                    <a:p>
                      <a:pPr algn="ctr"/>
                      <a:r>
                        <a:rPr lang="pl-PL" sz="1400" dirty="0" smtClean="0"/>
                        <a:t>Ogłoszenie:</a:t>
                      </a:r>
                      <a:r>
                        <a:rPr lang="pl-PL" sz="1400" baseline="0" dirty="0" smtClean="0"/>
                        <a:t>           30 czerwca 2016</a:t>
                      </a:r>
                      <a:endParaRPr lang="pl-PL" sz="1400" dirty="0" smtClean="0"/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l-PL" sz="1400" dirty="0" smtClean="0"/>
                    </a:p>
                    <a:p>
                      <a:pPr algn="ctr"/>
                      <a:endParaRPr lang="pl-PL" sz="1400" dirty="0" smtClean="0"/>
                    </a:p>
                    <a:p>
                      <a:pPr algn="ctr"/>
                      <a:endParaRPr lang="pl-PL" sz="1400" dirty="0" smtClean="0"/>
                    </a:p>
                    <a:p>
                      <a:pPr algn="ctr"/>
                      <a:endParaRPr lang="pl-PL" sz="1400" dirty="0" smtClean="0"/>
                    </a:p>
                    <a:p>
                      <a:pPr algn="ctr"/>
                      <a:endParaRPr lang="pl-PL" sz="1400" dirty="0" smtClean="0"/>
                    </a:p>
                    <a:p>
                      <a:pPr algn="ctr"/>
                      <a:endParaRPr lang="pl-PL" sz="1400" dirty="0" smtClean="0"/>
                    </a:p>
                    <a:p>
                      <a:pPr algn="ctr"/>
                      <a:r>
                        <a:rPr lang="pl-PL" sz="1400" dirty="0" smtClean="0"/>
                        <a:t>26 035 443 zł.</a:t>
                      </a:r>
                      <a:endParaRPr lang="pl-PL" sz="1400" dirty="0"/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Symbol zastępczy zawartości 1"/>
          <p:cNvPicPr>
            <a:picLocks noGrp="1" noChangeAspect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4572000" y="260350"/>
            <a:ext cx="4464050" cy="487363"/>
          </a:xfrm>
        </p:spPr>
      </p:pic>
      <p:graphicFrame>
        <p:nvGraphicFramePr>
          <p:cNvPr id="8" name="Tabela 7"/>
          <p:cNvGraphicFramePr>
            <a:graphicFrameLocks noGrp="1"/>
          </p:cNvGraphicFramePr>
          <p:nvPr/>
        </p:nvGraphicFramePr>
        <p:xfrm>
          <a:off x="428596" y="1500174"/>
          <a:ext cx="8358248" cy="45720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00332"/>
                <a:gridCol w="2714644"/>
                <a:gridCol w="1571636"/>
                <a:gridCol w="1571636"/>
              </a:tblGrid>
              <a:tr h="754772">
                <a:tc gridSpan="4">
                  <a:txBody>
                    <a:bodyPr/>
                    <a:lstStyle/>
                    <a:p>
                      <a:pPr algn="ctr"/>
                      <a:r>
                        <a:rPr lang="pl-PL" b="1" cap="none" spc="0" dirty="0" smtClean="0">
                          <a:ln w="1905"/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1.3.2 C:</a:t>
                      </a:r>
                    </a:p>
                    <a:p>
                      <a:pPr algn="ctr"/>
                      <a:r>
                        <a:rPr lang="pl-PL" b="1" cap="none" spc="0" dirty="0" smtClean="0">
                          <a:ln w="1905"/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DORADZTWO DLA MŚP</a:t>
                      </a:r>
                      <a:endParaRPr lang="pl-PL" b="1" cap="none" spc="0" dirty="0">
                        <a:ln w="1905"/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cell3D prstMaterial="dkEdge">
                      <a:bevel prst="convex"/>
                      <a:lightRig rig="flood" dir="t"/>
                    </a:cell3D>
                  </a:tcPr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</a:tr>
              <a:tr h="655474">
                <a:tc>
                  <a:txBody>
                    <a:bodyPr/>
                    <a:lstStyle/>
                    <a:p>
                      <a:pPr algn="ctr"/>
                      <a:r>
                        <a:rPr lang="pl-PL" sz="1600" i="1" dirty="0" smtClean="0"/>
                        <a:t>Na</a:t>
                      </a:r>
                      <a:r>
                        <a:rPr lang="pl-PL" sz="1600" i="1" baseline="0" dirty="0" smtClean="0"/>
                        <a:t> co?</a:t>
                      </a:r>
                      <a:endParaRPr lang="pl-PL" sz="1600" i="1" dirty="0"/>
                    </a:p>
                  </a:txBody>
                  <a:tcPr anchor="ctr"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i="1" dirty="0" smtClean="0"/>
                        <a:t>Dla kogo?</a:t>
                      </a:r>
                      <a:endParaRPr lang="pl-PL" sz="1600" i="1" dirty="0"/>
                    </a:p>
                  </a:txBody>
                  <a:tcPr anchor="ctr"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i="1" dirty="0" smtClean="0"/>
                        <a:t>Kiedy? </a:t>
                      </a:r>
                      <a:endParaRPr lang="pl-PL" sz="1600" i="1" dirty="0"/>
                    </a:p>
                  </a:txBody>
                  <a:tcPr anchor="ctr"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i="1" dirty="0" smtClean="0"/>
                        <a:t>Jaka</a:t>
                      </a:r>
                      <a:r>
                        <a:rPr lang="pl-PL" sz="1600" i="1" baseline="0" dirty="0" smtClean="0"/>
                        <a:t> alokacja?</a:t>
                      </a:r>
                      <a:endParaRPr lang="pl-PL" sz="1600" i="1" dirty="0"/>
                    </a:p>
                  </a:txBody>
                  <a:tcPr anchor="ctr">
                    <a:cell3D prstMaterial="dkEdge">
                      <a:bevel prst="convex"/>
                      <a:lightRig rig="flood" dir="t"/>
                    </a:cell3D>
                  </a:tcPr>
                </a:tc>
              </a:tr>
              <a:tr h="316178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FontTx/>
                        <a:buNone/>
                        <a:tabLst>
                          <a:tab pos="2328863" algn="l"/>
                        </a:tabLst>
                      </a:pPr>
                      <a:r>
                        <a:rPr lang="pl-PL" sz="1400" baseline="0" dirty="0" smtClean="0"/>
                        <a:t>Świadczone przez IOB usługi wsparcia dla MŚP, w tym dla MŚP znajdujących się we wczesnej fazie rozwoju:</a:t>
                      </a:r>
                    </a:p>
                    <a:p>
                      <a:pPr algn="ctr">
                        <a:lnSpc>
                          <a:spcPct val="100000"/>
                        </a:lnSpc>
                        <a:buFontTx/>
                        <a:buNone/>
                        <a:tabLst>
                          <a:tab pos="2328863" algn="l"/>
                        </a:tabLst>
                      </a:pPr>
                      <a:endParaRPr lang="pl-PL" sz="1400" baseline="0" dirty="0" smtClean="0"/>
                    </a:p>
                    <a:p>
                      <a:pPr algn="ctr">
                        <a:lnSpc>
                          <a:spcPct val="100000"/>
                        </a:lnSpc>
                        <a:buFontTx/>
                        <a:buNone/>
                        <a:tabLst>
                          <a:tab pos="2328863" algn="l"/>
                        </a:tabLst>
                      </a:pPr>
                      <a:r>
                        <a:rPr lang="pl-PL" sz="1400" baseline="0" dirty="0" smtClean="0"/>
                        <a:t> - wsparcie doradcze, zgodnie ze zdiagnozowanymi potrzebami;</a:t>
                      </a:r>
                    </a:p>
                    <a:p>
                      <a:pPr algn="ctr">
                        <a:lnSpc>
                          <a:spcPct val="100000"/>
                        </a:lnSpc>
                        <a:buFontTx/>
                        <a:buNone/>
                        <a:tabLst>
                          <a:tab pos="2328863" algn="l"/>
                        </a:tabLst>
                      </a:pPr>
                      <a:endParaRPr lang="pl-PL" sz="1400" baseline="0" dirty="0" smtClean="0"/>
                    </a:p>
                    <a:p>
                      <a:pPr algn="ctr">
                        <a:lnSpc>
                          <a:spcPct val="100000"/>
                        </a:lnSpc>
                        <a:buFontTx/>
                        <a:buNone/>
                        <a:tabLst>
                          <a:tab pos="2328863" algn="l"/>
                        </a:tabLst>
                      </a:pPr>
                      <a:r>
                        <a:rPr lang="pl-PL" sz="1400" baseline="0" dirty="0" smtClean="0"/>
                        <a:t> - usługi w zakresie pozyskiwania zewnętrznych źródeł finansowania </a:t>
                      </a:r>
                      <a:r>
                        <a:rPr lang="pl-PL" sz="1400" baseline="0" dirty="0" err="1" smtClean="0"/>
                        <a:t>działaności</a:t>
                      </a:r>
                      <a:r>
                        <a:rPr lang="pl-PL" sz="1400" baseline="0" dirty="0" smtClean="0"/>
                        <a:t> przedsiębiorstw.</a:t>
                      </a:r>
                    </a:p>
                  </a:txBody>
                  <a:tcPr anchor="ctr"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None/>
                      </a:pPr>
                      <a:endParaRPr lang="pl-PL" sz="1400" baseline="0" dirty="0" smtClean="0"/>
                    </a:p>
                    <a:p>
                      <a:pPr algn="ctr">
                        <a:buFont typeface="Wingdings" pitchFamily="2" charset="2"/>
                        <a:buChar char="Ø"/>
                      </a:pPr>
                      <a:endParaRPr lang="pl-PL" sz="1400" baseline="0" dirty="0" smtClean="0"/>
                    </a:p>
                    <a:p>
                      <a:pPr algn="ctr">
                        <a:buFont typeface="Wingdings" pitchFamily="2" charset="2"/>
                        <a:buChar char="Ø"/>
                      </a:pPr>
                      <a:endParaRPr lang="pl-PL" sz="1400" baseline="0" dirty="0" smtClean="0"/>
                    </a:p>
                    <a:p>
                      <a:pPr algn="ctr">
                        <a:buFont typeface="Wingdings" pitchFamily="2" charset="2"/>
                        <a:buChar char="Ø"/>
                      </a:pPr>
                      <a:endParaRPr lang="pl-PL" sz="1400" baseline="0" dirty="0" smtClean="0"/>
                    </a:p>
                    <a:p>
                      <a:pPr algn="ctr">
                        <a:buFont typeface="Wingdings" pitchFamily="2" charset="2"/>
                        <a:buChar char="Ø"/>
                      </a:pPr>
                      <a:r>
                        <a:rPr lang="pl-PL" sz="1400" baseline="0" dirty="0" smtClean="0"/>
                        <a:t>instytucje otoczenia biznesu (IOB);</a:t>
                      </a:r>
                    </a:p>
                    <a:p>
                      <a:pPr algn="ctr">
                        <a:buFont typeface="Wingdings" pitchFamily="2" charset="2"/>
                        <a:buChar char="Ø"/>
                      </a:pPr>
                      <a:endParaRPr lang="pl-PL" sz="1400" baseline="0" dirty="0" smtClean="0"/>
                    </a:p>
                    <a:p>
                      <a:pPr algn="ctr">
                        <a:buFont typeface="Wingdings" pitchFamily="2" charset="2"/>
                        <a:buChar char="Ø"/>
                      </a:pPr>
                      <a:r>
                        <a:rPr lang="pl-PL" sz="1400" baseline="0" dirty="0" smtClean="0"/>
                        <a:t>lokalne grupy działania (LGD);</a:t>
                      </a:r>
                    </a:p>
                    <a:p>
                      <a:pPr algn="ctr">
                        <a:buFont typeface="Wingdings" pitchFamily="2" charset="2"/>
                        <a:buChar char="Ø"/>
                      </a:pPr>
                      <a:endParaRPr lang="pl-PL" sz="1400" baseline="0" dirty="0" smtClean="0"/>
                    </a:p>
                    <a:p>
                      <a:endParaRPr lang="pl-PL" sz="1400" dirty="0" smtClean="0"/>
                    </a:p>
                    <a:p>
                      <a:endParaRPr lang="pl-PL" sz="1400" dirty="0"/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l-PL" sz="1400" dirty="0" smtClean="0"/>
                    </a:p>
                    <a:p>
                      <a:pPr algn="ctr"/>
                      <a:endParaRPr lang="pl-PL" sz="1400" dirty="0" smtClean="0"/>
                    </a:p>
                    <a:p>
                      <a:pPr algn="ctr"/>
                      <a:endParaRPr lang="pl-PL" sz="1400" dirty="0" smtClean="0"/>
                    </a:p>
                    <a:p>
                      <a:pPr algn="ctr"/>
                      <a:endParaRPr lang="pl-PL" sz="1400" dirty="0" smtClean="0"/>
                    </a:p>
                    <a:p>
                      <a:pPr algn="ctr"/>
                      <a:endParaRPr lang="pl-PL" sz="1400" dirty="0" smtClean="0"/>
                    </a:p>
                    <a:p>
                      <a:pPr algn="ctr"/>
                      <a:r>
                        <a:rPr lang="pl-PL" sz="1400" dirty="0" smtClean="0"/>
                        <a:t>Ogłoszenie:</a:t>
                      </a:r>
                      <a:r>
                        <a:rPr lang="pl-PL" sz="1400" baseline="0" dirty="0" smtClean="0"/>
                        <a:t>           30 sierpnia 2016</a:t>
                      </a:r>
                      <a:endParaRPr lang="pl-PL" sz="1400" dirty="0" smtClean="0"/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l-PL" sz="1400" dirty="0" smtClean="0"/>
                    </a:p>
                    <a:p>
                      <a:pPr algn="ctr"/>
                      <a:endParaRPr lang="pl-PL" sz="1400" dirty="0" smtClean="0"/>
                    </a:p>
                    <a:p>
                      <a:pPr algn="ctr"/>
                      <a:endParaRPr lang="pl-PL" sz="1400" dirty="0" smtClean="0"/>
                    </a:p>
                    <a:p>
                      <a:pPr algn="ctr"/>
                      <a:endParaRPr lang="pl-PL" sz="1400" dirty="0" smtClean="0"/>
                    </a:p>
                    <a:p>
                      <a:pPr algn="ctr"/>
                      <a:endParaRPr lang="pl-PL" sz="1400" dirty="0" smtClean="0"/>
                    </a:p>
                    <a:p>
                      <a:pPr algn="ctr"/>
                      <a:endParaRPr lang="pl-PL" sz="1400" dirty="0" smtClean="0"/>
                    </a:p>
                    <a:p>
                      <a:pPr algn="ctr"/>
                      <a:r>
                        <a:rPr lang="pl-PL" sz="1400" dirty="0" smtClean="0"/>
                        <a:t>8 136 076 zł.</a:t>
                      </a:r>
                      <a:endParaRPr lang="pl-PL" sz="1400" dirty="0"/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Symbol zastępczy zawartości 1"/>
          <p:cNvPicPr>
            <a:picLocks noGrp="1" noChangeAspect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4572000" y="260350"/>
            <a:ext cx="4464050" cy="487363"/>
          </a:xfrm>
        </p:spPr>
      </p:pic>
      <p:graphicFrame>
        <p:nvGraphicFramePr>
          <p:cNvPr id="8" name="Tabela 7"/>
          <p:cNvGraphicFramePr>
            <a:graphicFrameLocks noGrp="1"/>
          </p:cNvGraphicFramePr>
          <p:nvPr/>
        </p:nvGraphicFramePr>
        <p:xfrm>
          <a:off x="428596" y="1071547"/>
          <a:ext cx="8358248" cy="54999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00332"/>
                <a:gridCol w="2714644"/>
                <a:gridCol w="1571636"/>
                <a:gridCol w="1571636"/>
              </a:tblGrid>
              <a:tr h="725042">
                <a:tc gridSpan="4">
                  <a:txBody>
                    <a:bodyPr/>
                    <a:lstStyle/>
                    <a:p>
                      <a:pPr algn="ctr"/>
                      <a:r>
                        <a:rPr lang="pl-PL" b="1" cap="none" spc="0" dirty="0" smtClean="0">
                          <a:ln w="1905"/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1.2.2 C:</a:t>
                      </a:r>
                    </a:p>
                    <a:p>
                      <a:pPr algn="ctr"/>
                      <a:r>
                        <a:rPr lang="pl-PL" b="1" cap="none" spc="0" dirty="0" smtClean="0">
                          <a:ln w="1905"/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USŁUGI</a:t>
                      </a:r>
                      <a:r>
                        <a:rPr lang="pl-PL" b="1" cap="none" spc="0" baseline="0" dirty="0" smtClean="0">
                          <a:ln w="1905"/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DLA PRZEDSIĘBIORSTW</a:t>
                      </a:r>
                      <a:endParaRPr lang="pl-PL" b="1" cap="none" spc="0" dirty="0">
                        <a:ln w="1905"/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cell3D prstMaterial="dkEdge">
                      <a:bevel prst="convex"/>
                      <a:lightRig rig="flood" dir="t"/>
                    </a:cell3D>
                  </a:tcPr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</a:tr>
              <a:tr h="629656">
                <a:tc>
                  <a:txBody>
                    <a:bodyPr/>
                    <a:lstStyle/>
                    <a:p>
                      <a:pPr algn="ctr"/>
                      <a:r>
                        <a:rPr lang="pl-PL" sz="1600" i="1" dirty="0" smtClean="0"/>
                        <a:t>Na</a:t>
                      </a:r>
                      <a:r>
                        <a:rPr lang="pl-PL" sz="1600" i="1" baseline="0" dirty="0" smtClean="0"/>
                        <a:t> co?</a:t>
                      </a:r>
                      <a:endParaRPr lang="pl-PL" sz="1600" i="1" dirty="0"/>
                    </a:p>
                  </a:txBody>
                  <a:tcPr anchor="ctr"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i="1" dirty="0" smtClean="0"/>
                        <a:t>Dla kogo?</a:t>
                      </a:r>
                      <a:endParaRPr lang="pl-PL" sz="1600" i="1" dirty="0"/>
                    </a:p>
                  </a:txBody>
                  <a:tcPr anchor="ctr"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i="1" dirty="0" smtClean="0"/>
                        <a:t>Kiedy? </a:t>
                      </a:r>
                      <a:endParaRPr lang="pl-PL" sz="1600" i="1" dirty="0"/>
                    </a:p>
                  </a:txBody>
                  <a:tcPr anchor="ctr"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i="1" dirty="0" smtClean="0"/>
                        <a:t>Jaka</a:t>
                      </a:r>
                      <a:r>
                        <a:rPr lang="pl-PL" sz="1600" i="1" baseline="0" dirty="0" smtClean="0"/>
                        <a:t> alokacja?</a:t>
                      </a:r>
                      <a:endParaRPr lang="pl-PL" sz="1600" i="1" dirty="0"/>
                    </a:p>
                  </a:txBody>
                  <a:tcPr anchor="ctr">
                    <a:cell3D prstMaterial="dkEdge">
                      <a:bevel prst="convex"/>
                      <a:lightRig rig="flood" dir="t"/>
                    </a:cell3D>
                  </a:tcPr>
                </a:tc>
              </a:tr>
              <a:tr h="407459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FontTx/>
                        <a:buChar char="-"/>
                        <a:tabLst>
                          <a:tab pos="2328863" algn="l"/>
                        </a:tabLst>
                      </a:pPr>
                      <a:r>
                        <a:rPr lang="pl-PL" sz="1400" baseline="0" dirty="0" smtClean="0"/>
                        <a:t>Profesjonalne usługi proinnowacyjne świadczone przez IOB (np. parki technologiczne, centra transferu technologii, AIP i inne), w tym np. usługi laboratoryjne, doradztwa i audytu technologicznego, wyceny własności intelektualnej, pośrednictwa kooperacyjnego i inne;</a:t>
                      </a:r>
                    </a:p>
                    <a:p>
                      <a:pPr algn="ctr">
                        <a:lnSpc>
                          <a:spcPct val="100000"/>
                        </a:lnSpc>
                        <a:buFontTx/>
                        <a:buChar char="-"/>
                        <a:tabLst>
                          <a:tab pos="2328863" algn="l"/>
                        </a:tabLst>
                      </a:pPr>
                      <a:endParaRPr lang="pl-PL" sz="1400" baseline="0" dirty="0" smtClean="0"/>
                    </a:p>
                    <a:p>
                      <a:pPr algn="ctr">
                        <a:lnSpc>
                          <a:spcPct val="100000"/>
                        </a:lnSpc>
                        <a:buFontTx/>
                        <a:buChar char="-"/>
                        <a:tabLst>
                          <a:tab pos="2328863" algn="l"/>
                        </a:tabLst>
                      </a:pPr>
                      <a:r>
                        <a:rPr lang="pl-PL" sz="1400" baseline="0" dirty="0" smtClean="0"/>
                        <a:t>Działania zmierzające do zwiększenia efektywności  innowacyjnej MMŚP, w tym m.in. stymulacja ich współpracy z uczelniami, usługi </a:t>
                      </a:r>
                      <a:r>
                        <a:rPr lang="pl-PL" sz="1400" baseline="0" dirty="0" err="1" smtClean="0"/>
                        <a:t>B+R</a:t>
                      </a:r>
                      <a:r>
                        <a:rPr lang="pl-PL" sz="1400" baseline="0" dirty="0" smtClean="0"/>
                        <a:t> i inne (tzw. Bon na Innowacje)</a:t>
                      </a:r>
                    </a:p>
                  </a:txBody>
                  <a:tcPr anchor="ctr"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None/>
                      </a:pPr>
                      <a:endParaRPr lang="pl-PL" sz="1400" baseline="0" dirty="0" smtClean="0"/>
                    </a:p>
                    <a:p>
                      <a:pPr algn="ctr">
                        <a:buFont typeface="Wingdings" pitchFamily="2" charset="2"/>
                        <a:buChar char="Ø"/>
                      </a:pPr>
                      <a:endParaRPr lang="pl-PL" sz="1400" baseline="0" dirty="0" smtClean="0"/>
                    </a:p>
                    <a:p>
                      <a:pPr algn="ctr">
                        <a:buFont typeface="Wingdings" pitchFamily="2" charset="2"/>
                        <a:buChar char="Ø"/>
                      </a:pPr>
                      <a:endParaRPr lang="pl-PL" sz="1400" baseline="0" dirty="0" smtClean="0"/>
                    </a:p>
                    <a:p>
                      <a:pPr algn="ctr">
                        <a:buFont typeface="Wingdings" pitchFamily="2" charset="2"/>
                        <a:buChar char="Ø"/>
                      </a:pPr>
                      <a:endParaRPr lang="pl-PL" sz="1400" baseline="0" dirty="0" smtClean="0"/>
                    </a:p>
                    <a:p>
                      <a:pPr algn="ctr">
                        <a:buFont typeface="Wingdings" pitchFamily="2" charset="2"/>
                        <a:buChar char="Ø"/>
                      </a:pPr>
                      <a:r>
                        <a:rPr lang="pl-PL" sz="1400" baseline="0" dirty="0" smtClean="0"/>
                        <a:t>MŚP;</a:t>
                      </a:r>
                    </a:p>
                    <a:p>
                      <a:pPr algn="ctr">
                        <a:buFont typeface="Wingdings" pitchFamily="2" charset="2"/>
                        <a:buChar char="Ø"/>
                      </a:pPr>
                      <a:endParaRPr lang="pl-PL" sz="1400" baseline="0" dirty="0" smtClean="0"/>
                    </a:p>
                    <a:p>
                      <a:pPr algn="ctr">
                        <a:buFont typeface="Wingdings" pitchFamily="2" charset="2"/>
                        <a:buChar char="Ø"/>
                      </a:pPr>
                      <a:r>
                        <a:rPr lang="pl-PL" sz="1400" baseline="0" dirty="0" smtClean="0"/>
                        <a:t>Konsorcja przedsiębiorstw z jednostkami naukowymi, uczelniami, podmiotami leczniczymi lub spółkami celowymi tworzonymi przez te podmioty;</a:t>
                      </a:r>
                    </a:p>
                    <a:p>
                      <a:pPr algn="ctr">
                        <a:buFont typeface="Wingdings" pitchFamily="2" charset="2"/>
                        <a:buChar char="Ø"/>
                      </a:pPr>
                      <a:endParaRPr lang="pl-PL" sz="1400" baseline="0" dirty="0" smtClean="0"/>
                    </a:p>
                    <a:p>
                      <a:pPr algn="ctr">
                        <a:buFont typeface="Wingdings" pitchFamily="2" charset="2"/>
                        <a:buChar char="Ø"/>
                      </a:pPr>
                      <a:r>
                        <a:rPr lang="pl-PL" sz="1400" baseline="0" dirty="0" smtClean="0"/>
                        <a:t>Jednostki samorządu terytorialnego;</a:t>
                      </a:r>
                    </a:p>
                    <a:p>
                      <a:pPr algn="ctr">
                        <a:buFont typeface="Wingdings" pitchFamily="2" charset="2"/>
                        <a:buChar char="Ø"/>
                      </a:pPr>
                      <a:endParaRPr lang="pl-PL" sz="1400" baseline="0" dirty="0" smtClean="0"/>
                    </a:p>
                    <a:p>
                      <a:pPr algn="ctr">
                        <a:buFont typeface="Wingdings" pitchFamily="2" charset="2"/>
                        <a:buChar char="Ø"/>
                      </a:pPr>
                      <a:r>
                        <a:rPr lang="pl-PL" sz="1400" baseline="0" dirty="0" smtClean="0"/>
                        <a:t>IOB.</a:t>
                      </a:r>
                    </a:p>
                    <a:p>
                      <a:pPr algn="ctr">
                        <a:buFont typeface="Wingdings" pitchFamily="2" charset="2"/>
                        <a:buChar char="Ø"/>
                      </a:pPr>
                      <a:endParaRPr lang="pl-PL" sz="1400" baseline="0" dirty="0" smtClean="0"/>
                    </a:p>
                    <a:p>
                      <a:endParaRPr lang="pl-PL" sz="1400" dirty="0" smtClean="0"/>
                    </a:p>
                    <a:p>
                      <a:endParaRPr lang="pl-PL" sz="1400" dirty="0"/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l-PL" sz="1400" dirty="0" smtClean="0"/>
                    </a:p>
                    <a:p>
                      <a:pPr algn="ctr"/>
                      <a:endParaRPr lang="pl-PL" sz="1400" dirty="0" smtClean="0"/>
                    </a:p>
                    <a:p>
                      <a:pPr algn="ctr"/>
                      <a:endParaRPr lang="pl-PL" sz="1400" dirty="0" smtClean="0"/>
                    </a:p>
                    <a:p>
                      <a:pPr algn="ctr"/>
                      <a:endParaRPr lang="pl-PL" sz="1400" dirty="0" smtClean="0"/>
                    </a:p>
                    <a:p>
                      <a:pPr algn="ctr"/>
                      <a:endParaRPr lang="pl-PL" sz="1400" dirty="0" smtClean="0"/>
                    </a:p>
                    <a:p>
                      <a:pPr algn="ctr"/>
                      <a:endParaRPr lang="pl-PL" sz="1400" dirty="0" smtClean="0"/>
                    </a:p>
                    <a:p>
                      <a:pPr algn="ctr"/>
                      <a:endParaRPr lang="pl-PL" sz="1400" dirty="0" smtClean="0"/>
                    </a:p>
                    <a:p>
                      <a:pPr algn="ctr"/>
                      <a:r>
                        <a:rPr lang="pl-PL" sz="1400" dirty="0" smtClean="0"/>
                        <a:t>Ogłoszenie:</a:t>
                      </a:r>
                      <a:r>
                        <a:rPr lang="pl-PL" sz="1400" baseline="0" dirty="0" smtClean="0"/>
                        <a:t>           30 sierpnia 2016</a:t>
                      </a:r>
                      <a:endParaRPr lang="pl-PL" sz="1400" dirty="0" smtClean="0"/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l-PL" sz="1400" dirty="0" smtClean="0"/>
                    </a:p>
                    <a:p>
                      <a:pPr algn="ctr"/>
                      <a:endParaRPr lang="pl-PL" sz="1400" dirty="0" smtClean="0"/>
                    </a:p>
                    <a:p>
                      <a:pPr algn="ctr"/>
                      <a:endParaRPr lang="pl-PL" sz="1400" dirty="0" smtClean="0"/>
                    </a:p>
                    <a:p>
                      <a:pPr algn="ctr"/>
                      <a:endParaRPr lang="pl-PL" sz="1400" dirty="0" smtClean="0"/>
                    </a:p>
                    <a:p>
                      <a:pPr algn="ctr"/>
                      <a:endParaRPr lang="pl-PL" sz="1400" dirty="0" smtClean="0"/>
                    </a:p>
                    <a:p>
                      <a:pPr algn="ctr"/>
                      <a:endParaRPr lang="pl-PL" sz="1400" dirty="0" smtClean="0"/>
                    </a:p>
                    <a:p>
                      <a:pPr algn="ctr"/>
                      <a:endParaRPr lang="pl-PL" sz="1400" dirty="0" smtClean="0"/>
                    </a:p>
                    <a:p>
                      <a:pPr algn="ctr"/>
                      <a:endParaRPr lang="pl-PL" sz="1400" dirty="0" smtClean="0"/>
                    </a:p>
                    <a:p>
                      <a:pPr algn="ctr"/>
                      <a:r>
                        <a:rPr lang="pl-PL" sz="1400" dirty="0" smtClean="0"/>
                        <a:t>24 842 677 zł.</a:t>
                      </a:r>
                      <a:endParaRPr lang="pl-PL" sz="1400" dirty="0"/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5557</TotalTime>
  <Words>1058</Words>
  <Application>Microsoft Office PowerPoint</Application>
  <PresentationFormat>Pokaz na ekranie (4:3)</PresentationFormat>
  <Paragraphs>320</Paragraphs>
  <Slides>13</Slides>
  <Notes>1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13</vt:i4>
      </vt:variant>
    </vt:vector>
  </HeadingPairs>
  <TitlesOfParts>
    <vt:vector size="14" baseType="lpstr">
      <vt:lpstr>Motyw pakietu Office</vt:lpstr>
      <vt:lpstr> </vt:lpstr>
      <vt:lpstr>Slajd 2</vt:lpstr>
      <vt:lpstr>Slajd 3</vt:lpstr>
      <vt:lpstr>Slajd 4</vt:lpstr>
      <vt:lpstr>Slajd 5</vt:lpstr>
      <vt:lpstr>Slajd 6</vt:lpstr>
      <vt:lpstr>Slajd 7</vt:lpstr>
      <vt:lpstr>Slajd 8</vt:lpstr>
      <vt:lpstr>Slajd 9</vt:lpstr>
      <vt:lpstr>Slajd 10</vt:lpstr>
      <vt:lpstr>Slajd 11</vt:lpstr>
      <vt:lpstr>Slajd 12</vt:lpstr>
      <vt:lpstr>Slajd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agataorzechowska@o2.pl</dc:creator>
  <cp:lastModifiedBy>umagza01</cp:lastModifiedBy>
  <cp:revision>550</cp:revision>
  <dcterms:created xsi:type="dcterms:W3CDTF">2015-04-22T07:48:15Z</dcterms:created>
  <dcterms:modified xsi:type="dcterms:W3CDTF">2016-05-11T07:12:46Z</dcterms:modified>
</cp:coreProperties>
</file>