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4" r:id="rId3"/>
    <p:sldId id="291" r:id="rId4"/>
    <p:sldId id="290" r:id="rId5"/>
    <p:sldId id="289" r:id="rId6"/>
    <p:sldId id="288" r:id="rId7"/>
    <p:sldId id="287" r:id="rId8"/>
    <p:sldId id="296" r:id="rId9"/>
    <p:sldId id="295" r:id="rId10"/>
    <p:sldId id="297" r:id="rId11"/>
    <p:sldId id="294" r:id="rId12"/>
  </p:sldIdLst>
  <p:sldSz cx="9144000" cy="6858000" type="screen4x3"/>
  <p:notesSz cx="6797675" cy="987425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re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0D8E8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0" autoAdjust="0"/>
    <p:restoredTop sz="85402" autoAdjust="0"/>
  </p:normalViewPr>
  <p:slideViewPr>
    <p:cSldViewPr>
      <p:cViewPr>
        <p:scale>
          <a:sx n="90" d="100"/>
          <a:sy n="90" d="100"/>
        </p:scale>
        <p:origin x="-22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ADD2C-D517-431A-AA09-13058DA13F6B}" type="datetimeFigureOut">
              <a:rPr lang="pl-PL" smtClean="0"/>
              <a:pPr/>
              <a:t>2016-05-11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D910-811F-44E2-AE8D-FA1EC7FA4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4C02B-61D7-456E-BE94-04DF40ED0474}" type="datetimeFigureOut">
              <a:rPr lang="pl-PL" smtClean="0"/>
              <a:pPr/>
              <a:t>2016-05-11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31D18-C28F-4D83-867F-42F764329AB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4A5F9-9D15-40E7-81BF-ABD777AAD032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A93C-7897-4769-BA5C-F953B877BC3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F2837-6A9B-4FE2-A580-80AADFDD3A31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73676-4356-4D96-AD81-EB4FF7C4155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9F160-E8CF-4604-9888-2C23D65E2291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14C06-A32C-4DF7-B843-E05D865C470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CAD3-2E81-409A-978D-15BCF0CF7ABB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C1654-7BB3-449C-8579-D54FAC57623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39584-D667-46CE-9611-AFEDC9857E11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51710-681C-4846-8BB7-931133727E5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3B05D-0AD6-4022-B1B1-97FF6F4484D6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439D3-315D-4300-ACBA-E762CD9786C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07AB-4860-4597-9BDB-9AF83AB807B6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0F33A-57BD-4DC1-A756-BCA16D39774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39BF-5933-468E-BD0A-4E5F043B6E99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9911C-2037-4DFD-AE26-4FBA67E6036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E15A-9EC8-444E-A798-E54B69A8F20B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69E9D-1E08-496A-9C01-40E88E78597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4A345-2C25-43A5-8FD7-B66A7F9E913F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7652D-2B8B-4DB8-8E1E-0B57688E2C0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BB467-05EE-439E-8649-C2201E14599A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889FF-69A5-45C5-B6FF-C5FACD67365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93677E-675F-4680-8B7A-F40655D86D8D}" type="datetimeFigureOut">
              <a:rPr lang="pl-PL"/>
              <a:pPr>
                <a:defRPr/>
              </a:pPr>
              <a:t>2016-05-11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FAE8B43-B5FE-4C1E-95AF-12B9171DAB7C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857364"/>
            <a:ext cx="9144000" cy="221457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71736" y="5429264"/>
            <a:ext cx="5929354" cy="1785950"/>
          </a:xfrm>
        </p:spPr>
        <p:txBody>
          <a:bodyPr rtlCol="0">
            <a:noAutofit/>
          </a:bodyPr>
          <a:lstStyle/>
          <a:p>
            <a:pPr lvl="0" algn="r" eaLnBrk="1" fontAlgn="auto" hangingPunct="1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chemeClr val="tx1"/>
                </a:solidFill>
              </a:rPr>
              <a:t>Justyna Wieczorkiewicz-Molendo                                                                        </a:t>
            </a:r>
            <a:r>
              <a:rPr lang="pl-PL" sz="2000" dirty="0" smtClean="0">
                <a:solidFill>
                  <a:schemeClr val="tx1"/>
                </a:solidFill>
              </a:rPr>
              <a:t>Biuro ZIT WrOF</a:t>
            </a:r>
          </a:p>
          <a:p>
            <a:pPr lvl="0" algn="r" eaLnBrk="1" fontAlgn="auto" hangingPunct="1">
              <a:spcAft>
                <a:spcPts val="0"/>
              </a:spcAft>
              <a:defRPr/>
            </a:pPr>
            <a:r>
              <a:rPr lang="pl-PL" sz="2000" dirty="0" smtClean="0">
                <a:solidFill>
                  <a:schemeClr val="tx1"/>
                </a:solidFill>
              </a:rPr>
              <a:t>Urząd Miejski Wrocławia</a:t>
            </a:r>
          </a:p>
          <a:p>
            <a:pPr algn="r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chemeClr val="tx1"/>
                </a:solidFill>
              </a:rPr>
              <a:t>           </a:t>
            </a:r>
            <a:endParaRPr lang="pl-PL" sz="2000" b="1" dirty="0">
              <a:solidFill>
                <a:schemeClr val="tx1"/>
              </a:solidFill>
            </a:endParaRPr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571472" y="2143116"/>
            <a:ext cx="80010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/>
              <a:t>Mechanizm </a:t>
            </a:r>
            <a:r>
              <a:rPr lang="pl-PL" sz="4000" b="1" dirty="0" smtClean="0"/>
              <a:t>Zintegrowanych Inwestycji Terytorialnych /ZIT/ </a:t>
            </a:r>
          </a:p>
          <a:p>
            <a:pPr algn="ctr"/>
            <a:r>
              <a:rPr lang="pl-PL" sz="4000" dirty="0" smtClean="0"/>
              <a:t>jako nowe rozwiązania dla miast </a:t>
            </a:r>
          </a:p>
          <a:p>
            <a:pPr algn="ctr"/>
            <a:r>
              <a:rPr lang="pl-PL" sz="4000" dirty="0" smtClean="0"/>
              <a:t>w Polityce  Spójności 2014-2020 </a:t>
            </a:r>
            <a:endParaRPr 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" name="Prostokąt 3"/>
          <p:cNvSpPr/>
          <p:nvPr/>
        </p:nvSpPr>
        <p:spPr>
          <a:xfrm>
            <a:off x="214282" y="1000108"/>
            <a:ext cx="878684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atin typeface="Aharoni" pitchFamily="2" charset="-79"/>
                <a:cs typeface="Aharoni" pitchFamily="2" charset="-79"/>
              </a:rPr>
              <a:t>Zintegrowane Inwestycje Terytorialne Wrocławskiego Obszaru Funkcjonalnego (ZIT WrOF</a:t>
            </a:r>
            <a:r>
              <a:rPr lang="pl-PL" sz="2800" b="1" dirty="0" smtClean="0">
                <a:latin typeface="Aharoni" pitchFamily="2" charset="-79"/>
                <a:cs typeface="Aharoni" pitchFamily="2" charset="-79"/>
              </a:rPr>
              <a:t>) </a:t>
            </a:r>
            <a:r>
              <a:rPr lang="pl-PL" sz="2800" b="1" i="1" dirty="0" smtClean="0">
                <a:latin typeface="Aharoni" pitchFamily="2" charset="-79"/>
                <a:cs typeface="Aharoni" pitchFamily="2" charset="-79"/>
              </a:rPr>
              <a:t>- </a:t>
            </a:r>
            <a:r>
              <a:rPr lang="pl-PL" sz="2400" b="1" i="1" dirty="0" smtClean="0">
                <a:latin typeface="Aharoni" pitchFamily="2" charset="-79"/>
                <a:cs typeface="Aharoni" pitchFamily="2" charset="-79"/>
              </a:rPr>
              <a:t>statystyka</a:t>
            </a:r>
            <a:endParaRPr lang="pl-PL" sz="2400" i="1" dirty="0"/>
          </a:p>
        </p:txBody>
      </p:sp>
      <p:sp>
        <p:nvSpPr>
          <p:cNvPr id="5" name="Prostokąt z rogami zaokrąglonymi po przekątnej 8"/>
          <p:cNvSpPr txBox="1">
            <a:spLocks noChangeArrowheads="1"/>
          </p:cNvSpPr>
          <p:nvPr/>
        </p:nvSpPr>
        <p:spPr bwMode="auto">
          <a:xfrm>
            <a:off x="3500430" y="2357430"/>
            <a:ext cx="5135222" cy="3789850"/>
          </a:xfrm>
          <a:custGeom>
            <a:avLst/>
            <a:gdLst>
              <a:gd name="T0" fmla="*/ 2780127 w 8215312"/>
              <a:gd name="T1" fmla="*/ 998424 h 3286125"/>
              <a:gd name="T2" fmla="*/ 1390063 w 8215312"/>
              <a:gd name="T3" fmla="*/ 1996842 h 3286125"/>
              <a:gd name="T4" fmla="*/ 0 w 8215312"/>
              <a:gd name="T5" fmla="*/ 998424 h 3286125"/>
              <a:gd name="T6" fmla="*/ 1390063 w 8215312"/>
              <a:gd name="T7" fmla="*/ 0 h 32861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60415 w 8215312"/>
              <a:gd name="T13" fmla="*/ 160415 h 3286125"/>
              <a:gd name="T14" fmla="*/ 8054897 w 8215312"/>
              <a:gd name="T15" fmla="*/ 3125711 h 32861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215312" h="3286125">
                <a:moveTo>
                  <a:pt x="547699" y="0"/>
                </a:moveTo>
                <a:lnTo>
                  <a:pt x="8215312" y="0"/>
                </a:lnTo>
                <a:lnTo>
                  <a:pt x="8215312" y="2738426"/>
                </a:lnTo>
                <a:cubicBezTo>
                  <a:pt x="8215312" y="3040911"/>
                  <a:pt x="7970098" y="3286124"/>
                  <a:pt x="7667613" y="3286125"/>
                </a:cubicBezTo>
                <a:lnTo>
                  <a:pt x="0" y="3286125"/>
                </a:lnTo>
                <a:lnTo>
                  <a:pt x="0" y="547699"/>
                </a:lnTo>
                <a:cubicBezTo>
                  <a:pt x="0" y="245213"/>
                  <a:pt x="245213" y="0"/>
                  <a:pt x="547699" y="1"/>
                </a:cubicBezTo>
                <a:cubicBezTo>
                  <a:pt x="547699" y="1"/>
                  <a:pt x="547699" y="1"/>
                  <a:pt x="547699" y="1"/>
                </a:cubicBezTo>
                <a:close/>
              </a:path>
            </a:pathLst>
          </a:custGeom>
          <a:solidFill>
            <a:schemeClr val="bg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l-PL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l-PL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542925" marR="0" lvl="0" indent="-5429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zakończono  składanie wniosków w ramach </a:t>
            </a: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12 konkursów;</a:t>
            </a: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542925" marR="0" lvl="0" indent="-5429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542925" marR="0" lvl="0" indent="-5429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10 konkursów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 trakcie trwania;</a:t>
            </a:r>
          </a:p>
          <a:p>
            <a:pPr marL="542925" marR="0" lvl="0" indent="-5429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lang="pl-PL" sz="2000" dirty="0" smtClean="0"/>
          </a:p>
          <a:p>
            <a:pPr marL="542925" marR="0" lvl="0" indent="-5429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 konkursy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 trakcie przygotowania do ogłoszenia; </a:t>
            </a:r>
          </a:p>
          <a:p>
            <a:pPr marL="542925" marR="0" lvl="0" indent="-5429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542925" marR="0" lvl="0" indent="-5429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32 konkursy 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ogłoszone i planowane do ogłoszenia w 2016 r.</a:t>
            </a:r>
          </a:p>
          <a:p>
            <a:pPr marL="342900" marR="0" lvl="0" indent="5429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5429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928934"/>
            <a:ext cx="2916394" cy="2754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>
            <a:spLocks noChangeArrowheads="1"/>
          </p:cNvSpPr>
          <p:nvPr/>
        </p:nvSpPr>
        <p:spPr bwMode="auto">
          <a:xfrm>
            <a:off x="725007" y="974208"/>
            <a:ext cx="77597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endParaRPr lang="pl-PL" altLang="pl-PL" sz="1800" dirty="0">
              <a:latin typeface="Arial" charset="0"/>
            </a:endParaRPr>
          </a:p>
          <a:p>
            <a:pPr algn="ctr">
              <a:lnSpc>
                <a:spcPct val="150000"/>
              </a:lnSpc>
            </a:pPr>
            <a:r>
              <a:rPr lang="pl-PL" altLang="pl-PL" sz="4800" dirty="0"/>
              <a:t>Dziękuję za </a:t>
            </a:r>
            <a:r>
              <a:rPr lang="pl-PL" altLang="pl-PL" sz="4800" dirty="0" smtClean="0"/>
              <a:t>uwagę</a:t>
            </a:r>
            <a:endParaRPr lang="pl-PL" sz="4800" b="1" dirty="0"/>
          </a:p>
          <a:p>
            <a:pPr algn="ctr">
              <a:lnSpc>
                <a:spcPct val="150000"/>
              </a:lnSpc>
            </a:pPr>
            <a:r>
              <a:rPr lang="pl-PL" sz="3200" dirty="0"/>
              <a:t>Justyna Wieczorkiewicz-Molendo</a:t>
            </a:r>
          </a:p>
          <a:p>
            <a:pPr algn="ctr">
              <a:lnSpc>
                <a:spcPct val="150000"/>
              </a:lnSpc>
            </a:pPr>
            <a:r>
              <a:rPr lang="pl-PL" altLang="pl-PL" sz="1800" dirty="0">
                <a:latin typeface="Arial" charset="0"/>
              </a:rPr>
              <a:t>	</a:t>
            </a:r>
          </a:p>
        </p:txBody>
      </p:sp>
      <p:sp>
        <p:nvSpPr>
          <p:cNvPr id="4" name="pole tekstowe 7"/>
          <p:cNvSpPr txBox="1">
            <a:spLocks noChangeArrowheads="1"/>
          </p:cNvSpPr>
          <p:nvPr/>
        </p:nvSpPr>
        <p:spPr bwMode="auto">
          <a:xfrm>
            <a:off x="214282" y="4500570"/>
            <a:ext cx="582498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pl-PL" sz="2000" dirty="0"/>
              <a:t>Wydział Zarządzania Funduszami UMW</a:t>
            </a:r>
            <a:br>
              <a:rPr lang="pl-PL" sz="2000" dirty="0"/>
            </a:br>
            <a:r>
              <a:rPr lang="pl-PL" sz="2000" dirty="0"/>
              <a:t>ul. Bogusławskiego 8,10</a:t>
            </a:r>
            <a:br>
              <a:rPr lang="pl-PL" sz="2000" dirty="0"/>
            </a:br>
            <a:r>
              <a:rPr lang="pl-PL" sz="2000" dirty="0"/>
              <a:t>50-031 Wrocław</a:t>
            </a:r>
            <a:br>
              <a:rPr lang="pl-PL" sz="2000" dirty="0"/>
            </a:br>
            <a:r>
              <a:rPr lang="pl-PL" sz="2000" dirty="0"/>
              <a:t>tel.  71 777 85 55</a:t>
            </a:r>
            <a:br>
              <a:rPr lang="pl-PL" sz="2000" dirty="0"/>
            </a:br>
            <a:r>
              <a:rPr lang="pl-PL" sz="2000" dirty="0"/>
              <a:t>e-mail: </a:t>
            </a:r>
            <a:r>
              <a:rPr lang="pl-PL" sz="2000" dirty="0" err="1" smtClean="0"/>
              <a:t>justyna.wieczorkiewicz-molendo@um.wroc.pl</a:t>
            </a:r>
            <a:r>
              <a:rPr lang="pl-PL" sz="2000" dirty="0" smtClean="0"/>
              <a:t>  </a:t>
            </a:r>
            <a:endParaRPr lang="pl-PL" sz="2000" dirty="0"/>
          </a:p>
          <a:p>
            <a:pPr algn="l">
              <a:lnSpc>
                <a:spcPct val="100000"/>
              </a:lnSpc>
            </a:pPr>
            <a:endParaRPr lang="pl-PL" sz="1600" dirty="0"/>
          </a:p>
        </p:txBody>
      </p:sp>
      <p:pic>
        <p:nvPicPr>
          <p:cNvPr id="5" name="Picture 8" descr="http://flair-play.pl/wp-content/uploads/2014/11/kontak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357562"/>
            <a:ext cx="22145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Tytuł 3"/>
          <p:cNvSpPr txBox="1">
            <a:spLocks/>
          </p:cNvSpPr>
          <p:nvPr/>
        </p:nvSpPr>
        <p:spPr bwMode="auto">
          <a:xfrm>
            <a:off x="357158" y="1000108"/>
            <a:ext cx="8367823" cy="880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Zintegrowane Inwestycje Terytorialne </a:t>
            </a: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ZIT</a:t>
            </a: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)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/>
            </a:r>
            <a:b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</a:br>
            <a:endParaRPr kumimoji="0" lang="pl-P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42910" y="3786190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indent="-546100">
              <a:buFont typeface="Wingdings" pitchFamily="2" charset="2"/>
              <a:buChar char="q"/>
            </a:pPr>
            <a:r>
              <a:rPr lang="pl-PL" dirty="0" smtClean="0"/>
              <a:t>Podstawa prawna: Ustawa z dnia 11 lipca 2014 r. o zasadach realizacji programów w zakresie polityki spójności finansowanych w perspektywie finansowej 2014 – 2020 (Dz. U. 2014 poz. 1146 (tzw. </a:t>
            </a:r>
            <a:r>
              <a:rPr lang="pl-PL" i="1" dirty="0" smtClean="0"/>
              <a:t>ustawa wdrożeniowa</a:t>
            </a:r>
            <a:r>
              <a:rPr lang="pl-PL" dirty="0" smtClean="0"/>
              <a:t>);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14348" y="3071810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pl-PL" dirty="0" smtClean="0"/>
              <a:t>       </a:t>
            </a:r>
            <a:r>
              <a:rPr lang="pl-PL" dirty="0" err="1" smtClean="0"/>
              <a:t>ZITy</a:t>
            </a:r>
            <a:r>
              <a:rPr lang="pl-PL" dirty="0" smtClean="0"/>
              <a:t> działają w 14 państwach UE;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14348" y="2214554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lvl="0" indent="-534988">
              <a:buFont typeface="Wingdings" pitchFamily="2" charset="2"/>
              <a:buChar char="q"/>
            </a:pPr>
            <a:r>
              <a:rPr lang="pl-PL" dirty="0" smtClean="0">
                <a:cs typeface="Arial" charset="0"/>
              </a:rPr>
              <a:t>Nowe rozwi</a:t>
            </a:r>
            <a:r>
              <a:rPr lang="pl-PL" dirty="0" smtClean="0"/>
              <a:t>ą</a:t>
            </a:r>
            <a:r>
              <a:rPr lang="pl-PL" dirty="0" smtClean="0">
                <a:cs typeface="Arial" charset="0"/>
              </a:rPr>
              <a:t>zanie dla miast i aglomeracji w Polityce Spójno</a:t>
            </a:r>
            <a:r>
              <a:rPr lang="pl-PL" dirty="0" smtClean="0"/>
              <a:t>ś</a:t>
            </a:r>
            <a:r>
              <a:rPr lang="pl-PL" dirty="0" smtClean="0">
                <a:cs typeface="Arial" charset="0"/>
              </a:rPr>
              <a:t>ci na lata 2014 – 2020;</a:t>
            </a: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14348" y="5000636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indent="-534988">
              <a:buFont typeface="Wingdings" pitchFamily="2" charset="2"/>
              <a:buChar char="q"/>
            </a:pPr>
            <a:r>
              <a:rPr lang="pl-PL" dirty="0" smtClean="0"/>
              <a:t>Ustawowym warunkiem realizacji ZIT jest opracowanie Strategii obszaru ZIT, która wskazuje najważniejsze cele, priorytety i kierunki rozwoju korespondujące z Regionalnym Programem Operacyjnym.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" name="Tytuł 3"/>
          <p:cNvSpPr txBox="1">
            <a:spLocks/>
          </p:cNvSpPr>
          <p:nvPr/>
        </p:nvSpPr>
        <p:spPr bwMode="auto">
          <a:xfrm>
            <a:off x="357158" y="1000108"/>
            <a:ext cx="8367823" cy="880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Zintegrowane Inwestycje Terytorialne </a:t>
            </a:r>
            <a:r>
              <a:rPr kumimoji="0" lang="pl-PL" sz="32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pl-PL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ZIT</a:t>
            </a:r>
            <a:r>
              <a:rPr kumimoji="0" lang="pl-PL" sz="32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)</a:t>
            </a:r>
            <a:r>
              <a:rPr kumimoji="0" lang="pl-PL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pl-PL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- geneza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/>
            </a:r>
            <a:b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</a:b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 rot="1252529">
            <a:off x="820639" y="1790822"/>
            <a:ext cx="786617" cy="19443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pl-PL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1</a:t>
            </a:r>
            <a:endParaRPr lang="pl-PL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 rot="20562453">
            <a:off x="911821" y="3145010"/>
            <a:ext cx="785818" cy="192882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pl-PL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2</a:t>
            </a:r>
            <a:endParaRPr lang="pl-PL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 rot="882538">
            <a:off x="802296" y="4720673"/>
            <a:ext cx="857256" cy="192882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pl-PL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3</a:t>
            </a:r>
            <a:endParaRPr lang="pl-PL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2214546" y="2143116"/>
            <a:ext cx="5929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pl-PL" sz="2800" b="1" dirty="0" smtClean="0"/>
              <a:t>DOSTRZEGAĆ RÓŻNICE</a:t>
            </a:r>
            <a:r>
              <a:rPr lang="pl-PL" sz="2800" dirty="0" smtClean="0">
                <a:latin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pl-PL" dirty="0" smtClean="0"/>
              <a:t>Efektywna jest interwencja dostosowana do określonych typów terytoriów.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2143108" y="3500438"/>
            <a:ext cx="6286544" cy="126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pl-PL" sz="2800" b="1" dirty="0" smtClean="0"/>
              <a:t>PRZEKRACZAĆ GRANICE</a:t>
            </a:r>
            <a:r>
              <a:rPr lang="pl-PL" sz="2000" dirty="0" smtClean="0"/>
              <a:t>	</a:t>
            </a:r>
          </a:p>
          <a:p>
            <a:r>
              <a:rPr lang="pl-PL" dirty="0" smtClean="0"/>
              <a:t>Odejście od postrzegania obszaru przez pryzmat terytorium administracyjnego, za ważniejsze uznając wewnętrzne i zewnętrzne możliwości, wspólne cele i  problemy.</a:t>
            </a:r>
            <a:endParaRPr lang="pl-PL" b="1" dirty="0"/>
          </a:p>
        </p:txBody>
      </p:sp>
      <p:sp>
        <p:nvSpPr>
          <p:cNvPr id="14" name="Prostokąt 13"/>
          <p:cNvSpPr/>
          <p:nvPr/>
        </p:nvSpPr>
        <p:spPr>
          <a:xfrm>
            <a:off x="2214546" y="5000636"/>
            <a:ext cx="6215106" cy="1526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40000"/>
              </a:lnSpc>
            </a:pPr>
            <a:r>
              <a:rPr lang="pl-PL" sz="2800" b="1" dirty="0" smtClean="0">
                <a:solidFill>
                  <a:prstClr val="black"/>
                </a:solidFill>
              </a:rPr>
              <a:t>SAMOSTANOWIĆ</a:t>
            </a:r>
            <a:r>
              <a:rPr lang="pl-PL" sz="2400" dirty="0" smtClean="0">
                <a:solidFill>
                  <a:prstClr val="black"/>
                </a:solidFill>
              </a:rPr>
              <a:t>	</a:t>
            </a:r>
          </a:p>
          <a:p>
            <a:pPr lvl="0"/>
            <a:r>
              <a:rPr lang="pl-PL" dirty="0" smtClean="0">
                <a:solidFill>
                  <a:prstClr val="black"/>
                </a:solidFill>
              </a:rPr>
              <a:t>Miasto jako podmiot, który w odpowiedzialny sposób może wziąć udział w programowaniu rozwoju swoich obszarów, a nie tylko być beneficjentem funduszy unijnych.</a:t>
            </a:r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Tytuł 3"/>
          <p:cNvSpPr txBox="1">
            <a:spLocks/>
          </p:cNvSpPr>
          <p:nvPr/>
        </p:nvSpPr>
        <p:spPr bwMode="auto">
          <a:xfrm>
            <a:off x="357158" y="1000108"/>
            <a:ext cx="8367823" cy="880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Zintegrowane Inwestycje Terytorialne </a:t>
            </a: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ZIT</a:t>
            </a: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)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pl-PL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- cele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/>
            </a:r>
            <a:b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</a:b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7308876" y="1711462"/>
            <a:ext cx="1015987" cy="4933141"/>
            <a:chOff x="681652" y="1716358"/>
            <a:chExt cx="1015987" cy="4933141"/>
          </a:xfrm>
        </p:grpSpPr>
        <p:sp>
          <p:nvSpPr>
            <p:cNvPr id="4" name="WordArt 2"/>
            <p:cNvSpPr>
              <a:spLocks noChangeArrowheads="1" noChangeShapeType="1" noTextEdit="1"/>
            </p:cNvSpPr>
            <p:nvPr/>
          </p:nvSpPr>
          <p:spPr bwMode="auto">
            <a:xfrm rot="20706847">
              <a:off x="681652" y="1716358"/>
              <a:ext cx="786617" cy="194434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pl-PL" sz="36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1</a:t>
              </a:r>
              <a:endParaRPr lang="pl-PL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5" name="WordArt 4"/>
            <p:cNvSpPr>
              <a:spLocks noChangeArrowheads="1" noChangeShapeType="1" noTextEdit="1"/>
            </p:cNvSpPr>
            <p:nvPr/>
          </p:nvSpPr>
          <p:spPr bwMode="auto">
            <a:xfrm rot="939743">
              <a:off x="911821" y="3145010"/>
              <a:ext cx="785818" cy="19288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pl-PL" sz="36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2</a:t>
              </a:r>
              <a:endParaRPr lang="pl-PL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6" name="WordArt 3"/>
            <p:cNvSpPr>
              <a:spLocks noChangeArrowheads="1" noChangeShapeType="1" noTextEdit="1"/>
            </p:cNvSpPr>
            <p:nvPr/>
          </p:nvSpPr>
          <p:spPr bwMode="auto">
            <a:xfrm rot="20768100">
              <a:off x="802296" y="4720673"/>
              <a:ext cx="857256" cy="19288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pl-PL" sz="36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3</a:t>
              </a:r>
              <a:endParaRPr lang="pl-PL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0" y="2000240"/>
            <a:ext cx="692945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200" b="1" dirty="0" smtClean="0"/>
              <a:t>Zwiększanie efektywności podejmowanych interwencji </a:t>
            </a:r>
          </a:p>
          <a:p>
            <a:pPr algn="r"/>
            <a:r>
              <a:rPr lang="pl-PL" dirty="0" smtClean="0"/>
              <a:t>poprzez realizację odpowiadających w sposób kompleksowy </a:t>
            </a:r>
          </a:p>
          <a:p>
            <a:pPr algn="r"/>
            <a:r>
              <a:rPr lang="pl-PL" dirty="0" smtClean="0"/>
              <a:t>na potrzeby miast i powiązanych z nimi funkcjonalnie obszarów</a:t>
            </a:r>
            <a:endParaRPr lang="pl-PL" b="1" dirty="0" smtClean="0"/>
          </a:p>
          <a:p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071538" y="3500438"/>
            <a:ext cx="592935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200" b="1" dirty="0" smtClean="0"/>
              <a:t>Promowanie partnerskiego modelu współpracy</a:t>
            </a:r>
          </a:p>
          <a:p>
            <a:pPr algn="r"/>
            <a:r>
              <a:rPr lang="pl-PL" b="1" dirty="0" smtClean="0"/>
              <a:t> </a:t>
            </a:r>
            <a:r>
              <a:rPr lang="pl-PL" dirty="0" smtClean="0"/>
              <a:t>różnych jednostek administracyjnych na miejskich obszarach funkcjonalnych</a:t>
            </a:r>
          </a:p>
          <a:p>
            <a:pPr algn="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0" y="5072074"/>
            <a:ext cx="71437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200" b="1" dirty="0" smtClean="0"/>
              <a:t>Zwiększanie wpływu miast i obszarów z nimi powiązanych</a:t>
            </a:r>
          </a:p>
          <a:p>
            <a:pPr algn="r"/>
            <a:r>
              <a:rPr lang="pl-PL" b="1" dirty="0" smtClean="0"/>
              <a:t> </a:t>
            </a:r>
            <a:r>
              <a:rPr lang="pl-PL" dirty="0" smtClean="0"/>
              <a:t>na kształt i sposób realizacji działań wspieranych na ich obszarze </a:t>
            </a:r>
          </a:p>
          <a:p>
            <a:pPr algn="r"/>
            <a:r>
              <a:rPr lang="pl-PL" dirty="0" smtClean="0"/>
              <a:t>w ramach polityki spójności</a:t>
            </a:r>
            <a:endParaRPr lang="pl-PL" b="1" dirty="0" smtClean="0"/>
          </a:p>
          <a:p>
            <a:pPr algn="r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571472" y="1000108"/>
            <a:ext cx="79296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latin typeface="Aharoni" pitchFamily="2" charset="-79"/>
                <a:cs typeface="Aharoni" pitchFamily="2" charset="-79"/>
              </a:rPr>
              <a:t>Zintegrowane Inwestycje Terytorialne </a:t>
            </a:r>
            <a:r>
              <a:rPr lang="pl-PL" sz="3200" b="1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pl-PL" sz="2400" b="1" dirty="0" smtClean="0">
                <a:latin typeface="Aharoni" pitchFamily="2" charset="-79"/>
                <a:cs typeface="Aharoni" pitchFamily="2" charset="-79"/>
              </a:rPr>
              <a:t>ZIT</a:t>
            </a:r>
            <a:r>
              <a:rPr lang="pl-PL" sz="3200" b="1" dirty="0" smtClean="0">
                <a:latin typeface="Aharoni" pitchFamily="2" charset="-79"/>
                <a:cs typeface="Aharoni" pitchFamily="2" charset="-79"/>
              </a:rPr>
              <a:t>)</a:t>
            </a:r>
            <a:r>
              <a:rPr lang="pl-PL" sz="24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pl-PL" sz="2400" b="1" i="1" dirty="0" smtClean="0">
                <a:latin typeface="Aharoni" pitchFamily="2" charset="-79"/>
                <a:cs typeface="Aharoni" pitchFamily="2" charset="-79"/>
              </a:rPr>
              <a:t>w Polsce</a:t>
            </a:r>
            <a:endParaRPr lang="pl-PL" sz="2400" i="1" dirty="0"/>
          </a:p>
        </p:txBody>
      </p:sp>
      <p:grpSp>
        <p:nvGrpSpPr>
          <p:cNvPr id="4" name="Grupa 7"/>
          <p:cNvGrpSpPr>
            <a:grpSpLocks/>
          </p:cNvGrpSpPr>
          <p:nvPr/>
        </p:nvGrpSpPr>
        <p:grpSpPr bwMode="auto">
          <a:xfrm>
            <a:off x="3405306" y="1594102"/>
            <a:ext cx="5738693" cy="4978170"/>
            <a:chOff x="4567098" y="1785926"/>
            <a:chExt cx="4585649" cy="3786214"/>
          </a:xfrm>
        </p:grpSpPr>
        <p:sp>
          <p:nvSpPr>
            <p:cNvPr id="5" name="pole tekstowe 12"/>
            <p:cNvSpPr txBox="1">
              <a:spLocks noChangeArrowheads="1"/>
            </p:cNvSpPr>
            <p:nvPr/>
          </p:nvSpPr>
          <p:spPr bwMode="auto">
            <a:xfrm>
              <a:off x="4932268" y="4797435"/>
              <a:ext cx="3744306" cy="360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  <a:defRPr/>
              </a:pPr>
              <a:endParaRPr lang="pl-PL" altLang="pl-PL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pic>
          <p:nvPicPr>
            <p:cNvPr id="6" name="Picture 2" descr="D:\Users\umpigu01\Desktop\Przechwytywanie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67098" y="1785926"/>
              <a:ext cx="4585649" cy="3786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pole tekstowe 6"/>
            <p:cNvSpPr txBox="1"/>
            <p:nvPr/>
          </p:nvSpPr>
          <p:spPr>
            <a:xfrm>
              <a:off x="5099783" y="2529485"/>
              <a:ext cx="642833" cy="28575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l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Szczecin</a:t>
              </a:r>
            </a:p>
          </p:txBody>
        </p:sp>
        <p:sp>
          <p:nvSpPr>
            <p:cNvPr id="8" name="pole tekstowe 7"/>
            <p:cNvSpPr txBox="1"/>
            <p:nvPr/>
          </p:nvSpPr>
          <p:spPr>
            <a:xfrm>
              <a:off x="5841881" y="2257819"/>
              <a:ext cx="1368333" cy="217333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Gdańsk – Gdynia - Sopot</a:t>
              </a:r>
            </a:p>
          </p:txBody>
        </p:sp>
        <p:sp>
          <p:nvSpPr>
            <p:cNvPr id="9" name="pole tekstowe 8"/>
            <p:cNvSpPr txBox="1"/>
            <p:nvPr/>
          </p:nvSpPr>
          <p:spPr>
            <a:xfrm>
              <a:off x="8214687" y="2571744"/>
              <a:ext cx="795208" cy="285752"/>
            </a:xfrm>
            <a:prstGeom prst="rect">
              <a:avLst/>
            </a:prstGeom>
            <a:noFill/>
          </p:spPr>
          <p:txBody>
            <a:bodyPr/>
            <a:lstStyle/>
            <a:p>
              <a:pPr algn="l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Białystok</a:t>
              </a:r>
            </a:p>
          </p:txBody>
        </p:sp>
        <p:sp>
          <p:nvSpPr>
            <p:cNvPr id="10" name="pole tekstowe 9"/>
            <p:cNvSpPr txBox="1"/>
            <p:nvPr/>
          </p:nvSpPr>
          <p:spPr>
            <a:xfrm>
              <a:off x="7143297" y="2214555"/>
              <a:ext cx="642834" cy="28575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l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Olsztyn</a:t>
              </a:r>
            </a:p>
          </p:txBody>
        </p:sp>
        <p:sp>
          <p:nvSpPr>
            <p:cNvPr id="11" name="pole tekstowe 10"/>
            <p:cNvSpPr txBox="1"/>
            <p:nvPr/>
          </p:nvSpPr>
          <p:spPr>
            <a:xfrm>
              <a:off x="4700193" y="2909817"/>
              <a:ext cx="890444" cy="285752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algn="l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Gorzów Wlkp.</a:t>
              </a: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5724302" y="3571876"/>
              <a:ext cx="999963" cy="357191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Kalisz – Ostrów Wlkp.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6000482" y="3214687"/>
              <a:ext cx="642834" cy="28575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l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Poznań</a:t>
              </a:r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4814362" y="3398815"/>
              <a:ext cx="933299" cy="28575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l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Zielona Góra</a:t>
              </a:r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7081395" y="3571876"/>
              <a:ext cx="642833" cy="28575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l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Łódź</a:t>
              </a:r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5857630" y="2571744"/>
              <a:ext cx="1199956" cy="37147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l">
                <a:lnSpc>
                  <a:spcPct val="100000"/>
                </a:lnSpc>
                <a:defRPr/>
              </a:pPr>
              <a:r>
                <a:rPr lang="pl-PL" sz="900" b="1" dirty="0">
                  <a:latin typeface="+mj-lt"/>
                </a:rPr>
                <a:t>Bydgoszcz - Toruń</a:t>
              </a:r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5156868" y="4431144"/>
              <a:ext cx="785686" cy="28575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l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Wałbrzych</a:t>
              </a: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6357612" y="4071943"/>
              <a:ext cx="895205" cy="28575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l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Częstochowa</a:t>
              </a: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7326074" y="3181482"/>
              <a:ext cx="785686" cy="28575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l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Warszawa</a:t>
              </a: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5500501" y="3857628"/>
              <a:ext cx="642833" cy="28575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l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Wrocław</a:t>
              </a:r>
            </a:p>
          </p:txBody>
        </p:sp>
        <p:sp>
          <p:nvSpPr>
            <p:cNvPr id="21" name="pole tekstowe 20"/>
            <p:cNvSpPr txBox="1"/>
            <p:nvPr/>
          </p:nvSpPr>
          <p:spPr>
            <a:xfrm>
              <a:off x="7214724" y="4071943"/>
              <a:ext cx="642833" cy="28575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l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Kielce</a:t>
              </a:r>
            </a:p>
          </p:txBody>
        </p:sp>
        <p:sp>
          <p:nvSpPr>
            <p:cNvPr id="22" name="pole tekstowe 21"/>
            <p:cNvSpPr txBox="1"/>
            <p:nvPr/>
          </p:nvSpPr>
          <p:spPr>
            <a:xfrm>
              <a:off x="5857630" y="4429132"/>
              <a:ext cx="642834" cy="28575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l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Opole</a:t>
              </a:r>
            </a:p>
          </p:txBody>
        </p:sp>
        <p:sp>
          <p:nvSpPr>
            <p:cNvPr id="23" name="pole tekstowe 22"/>
            <p:cNvSpPr txBox="1"/>
            <p:nvPr/>
          </p:nvSpPr>
          <p:spPr>
            <a:xfrm>
              <a:off x="6714742" y="4429132"/>
              <a:ext cx="723783" cy="285752"/>
            </a:xfrm>
            <a:prstGeom prst="rect">
              <a:avLst/>
            </a:prstGeom>
            <a:noFill/>
          </p:spPr>
          <p:txBody>
            <a:bodyPr/>
            <a:lstStyle/>
            <a:p>
              <a:pPr algn="l">
                <a:lnSpc>
                  <a:spcPct val="100000"/>
                </a:lnSpc>
                <a:defRPr/>
              </a:pPr>
              <a:r>
                <a:rPr lang="pl-PL" sz="900" b="1" dirty="0">
                  <a:latin typeface="+mj-lt"/>
                </a:rPr>
                <a:t>Katowice</a:t>
              </a:r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7214724" y="4714884"/>
              <a:ext cx="642833" cy="28575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l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Kraków</a:t>
              </a:r>
            </a:p>
          </p:txBody>
        </p:sp>
        <p:sp>
          <p:nvSpPr>
            <p:cNvPr id="25" name="pole tekstowe 24"/>
            <p:cNvSpPr txBox="1"/>
            <p:nvPr/>
          </p:nvSpPr>
          <p:spPr>
            <a:xfrm>
              <a:off x="8214687" y="4071943"/>
              <a:ext cx="642833" cy="28575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l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Lublin</a:t>
              </a:r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7714705" y="4857760"/>
              <a:ext cx="642834" cy="28575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l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Rzeszów</a:t>
              </a:r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4928530" y="2040487"/>
              <a:ext cx="1499944" cy="452441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Koszalin-Kołobrzeg-Białogard</a:t>
              </a:r>
            </a:p>
          </p:txBody>
        </p:sp>
        <p:sp>
          <p:nvSpPr>
            <p:cNvPr id="28" name="pole tekstowe 27"/>
            <p:cNvSpPr txBox="1"/>
            <p:nvPr/>
          </p:nvSpPr>
          <p:spPr>
            <a:xfrm>
              <a:off x="6000482" y="4714884"/>
              <a:ext cx="642834" cy="28575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l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Rybnik</a:t>
              </a:r>
            </a:p>
          </p:txBody>
        </p:sp>
        <p:sp>
          <p:nvSpPr>
            <p:cNvPr id="29" name="pole tekstowe 28"/>
            <p:cNvSpPr txBox="1"/>
            <p:nvPr/>
          </p:nvSpPr>
          <p:spPr>
            <a:xfrm>
              <a:off x="6000482" y="5000636"/>
              <a:ext cx="980916" cy="28575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l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Bielsko - Biała</a:t>
              </a:r>
            </a:p>
          </p:txBody>
        </p:sp>
        <p:sp>
          <p:nvSpPr>
            <p:cNvPr id="30" name="pole tekstowe 29"/>
            <p:cNvSpPr txBox="1"/>
            <p:nvPr/>
          </p:nvSpPr>
          <p:spPr>
            <a:xfrm>
              <a:off x="4757277" y="4050812"/>
              <a:ext cx="1142815" cy="214313"/>
            </a:xfrm>
            <a:prstGeom prst="rect">
              <a:avLst/>
            </a:prstGeom>
            <a:noFill/>
          </p:spPr>
          <p:txBody>
            <a:bodyPr/>
            <a:lstStyle/>
            <a:p>
              <a:pPr algn="ctr">
                <a:lnSpc>
                  <a:spcPct val="100000"/>
                </a:lnSpc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Jelenia Góra</a:t>
              </a:r>
            </a:p>
          </p:txBody>
        </p:sp>
      </p:grpSp>
      <p:sp>
        <p:nvSpPr>
          <p:cNvPr id="31" name="pole tekstowe 6"/>
          <p:cNvSpPr txBox="1">
            <a:spLocks noChangeArrowheads="1"/>
          </p:cNvSpPr>
          <p:nvPr/>
        </p:nvSpPr>
        <p:spPr bwMode="auto">
          <a:xfrm>
            <a:off x="0" y="1643063"/>
            <a:ext cx="3857620" cy="400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75" indent="-269875" algn="l">
              <a:lnSpc>
                <a:spcPct val="100000"/>
              </a:lnSpc>
            </a:pPr>
            <a:endParaRPr lang="pl-PL" dirty="0"/>
          </a:p>
          <a:p>
            <a:pPr marL="269875" indent="-269875" algn="l">
              <a:lnSpc>
                <a:spcPct val="100000"/>
              </a:lnSpc>
              <a:buFont typeface="Wingdings" pitchFamily="2" charset="2"/>
              <a:buChar char="Ø"/>
            </a:pPr>
            <a:r>
              <a:rPr lang="pl-PL" dirty="0"/>
              <a:t>W Polsce </a:t>
            </a:r>
            <a:r>
              <a:rPr lang="pl-PL" dirty="0" err="1"/>
              <a:t>ZIT-y</a:t>
            </a:r>
            <a:r>
              <a:rPr lang="pl-PL" dirty="0"/>
              <a:t> realizowane są </a:t>
            </a:r>
            <a:r>
              <a:rPr lang="pl-PL" b="1" dirty="0"/>
              <a:t>na terenie miast wojewódzkich</a:t>
            </a:r>
            <a:r>
              <a:rPr lang="pl-PL" dirty="0"/>
              <a:t> i powiązanych z nimi obszarach funkcjonalnych</a:t>
            </a:r>
          </a:p>
          <a:p>
            <a:pPr marL="269875" indent="-269875" algn="l">
              <a:lnSpc>
                <a:spcPct val="100000"/>
              </a:lnSpc>
            </a:pPr>
            <a:endParaRPr lang="pl-PL" dirty="0"/>
          </a:p>
          <a:p>
            <a:pPr marL="269875" indent="-269875" algn="l">
              <a:lnSpc>
                <a:spcPct val="100000"/>
              </a:lnSpc>
              <a:buFont typeface="Wingdings" pitchFamily="2" charset="2"/>
              <a:buChar char="Ø"/>
            </a:pPr>
            <a:r>
              <a:rPr lang="pl-PL" dirty="0"/>
              <a:t>Poza ośrodkami wojewódzkimi </a:t>
            </a:r>
            <a:r>
              <a:rPr lang="pl-PL" dirty="0" err="1"/>
              <a:t>ZIT-y</a:t>
            </a:r>
            <a:r>
              <a:rPr lang="pl-PL" dirty="0"/>
              <a:t> mogą być realizowane także </a:t>
            </a:r>
            <a:r>
              <a:rPr lang="pl-PL" b="1" dirty="0"/>
              <a:t>na terenie miast </a:t>
            </a:r>
            <a:br>
              <a:rPr lang="pl-PL" b="1" dirty="0"/>
            </a:br>
            <a:r>
              <a:rPr lang="pl-PL" b="1" dirty="0"/>
              <a:t>o charakterze regionalnym </a:t>
            </a:r>
            <a:r>
              <a:rPr lang="pl-PL" b="1" dirty="0" smtClean="0"/>
              <a:t>                i </a:t>
            </a:r>
            <a:r>
              <a:rPr lang="pl-PL" b="1" dirty="0" err="1"/>
              <a:t>subregionalnym</a:t>
            </a:r>
            <a:endParaRPr lang="pl-PL" b="1" dirty="0"/>
          </a:p>
          <a:p>
            <a:pPr marL="269875" indent="-269875" algn="l">
              <a:lnSpc>
                <a:spcPct val="100000"/>
              </a:lnSpc>
            </a:pPr>
            <a:endParaRPr lang="pl-PL" dirty="0"/>
          </a:p>
          <a:p>
            <a:pPr marL="269875" indent="-269875" algn="l">
              <a:lnSpc>
                <a:spcPct val="100000"/>
              </a:lnSpc>
              <a:buFont typeface="Wingdings" pitchFamily="2" charset="2"/>
              <a:buChar char="Ø"/>
            </a:pPr>
            <a:r>
              <a:rPr lang="pl-PL" dirty="0"/>
              <a:t>Ogółem w skład </a:t>
            </a:r>
            <a:r>
              <a:rPr lang="pl-PL" dirty="0" smtClean="0"/>
              <a:t>wszystkich </a:t>
            </a:r>
            <a:r>
              <a:rPr lang="pl-PL" dirty="0" err="1" smtClean="0"/>
              <a:t>ZIT-ów</a:t>
            </a:r>
            <a:r>
              <a:rPr lang="pl-PL" dirty="0" smtClean="0"/>
              <a:t> w </a:t>
            </a:r>
            <a:r>
              <a:rPr lang="pl-PL" dirty="0"/>
              <a:t>Polsce wchodzi </a:t>
            </a:r>
            <a:r>
              <a:rPr lang="pl-PL" b="1" dirty="0"/>
              <a:t>350 gmin</a:t>
            </a:r>
          </a:p>
          <a:p>
            <a:pPr marL="269875" indent="-269875" algn="l">
              <a:lnSpc>
                <a:spcPct val="100000"/>
              </a:lnSpc>
              <a:buFont typeface="Wingdings" pitchFamily="2" charset="2"/>
              <a:buChar char="Ø"/>
            </a:pPr>
            <a:endParaRPr lang="pl-PL" dirty="0"/>
          </a:p>
          <a:p>
            <a:pPr marL="269875" indent="-269875" algn="l">
              <a:lnSpc>
                <a:spcPct val="100000"/>
              </a:lnSpc>
              <a:buFont typeface="Wingdings" pitchFamily="2" charset="2"/>
              <a:buChar char="Ø"/>
            </a:pPr>
            <a:endParaRPr lang="pl-PL" dirty="0"/>
          </a:p>
          <a:p>
            <a:pPr marL="269875" indent="-269875" algn="ctr">
              <a:lnSpc>
                <a:spcPct val="100000"/>
              </a:lnSpc>
            </a:pPr>
            <a:endParaRPr lang="pl-PL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0" y="5715016"/>
            <a:ext cx="5000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 Łączny </a:t>
            </a:r>
            <a:r>
              <a:rPr lang="pl-PL" b="1" dirty="0" smtClean="0"/>
              <a:t>budżet </a:t>
            </a:r>
            <a:r>
              <a:rPr lang="pl-PL" b="1" dirty="0" err="1" smtClean="0"/>
              <a:t>ZIT-ów</a:t>
            </a:r>
            <a:r>
              <a:rPr lang="pl-PL" b="1" dirty="0" smtClean="0"/>
              <a:t> to 3 748 000 </a:t>
            </a:r>
            <a:r>
              <a:rPr lang="pl-PL" b="1" dirty="0" err="1" smtClean="0"/>
              <a:t>000</a:t>
            </a:r>
            <a:r>
              <a:rPr lang="pl-PL" b="1" dirty="0" smtClean="0"/>
              <a:t> €</a:t>
            </a:r>
          </a:p>
          <a:p>
            <a:endParaRPr lang="pl-P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214282" y="1000108"/>
            <a:ext cx="87154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atin typeface="Aharoni" pitchFamily="2" charset="-79"/>
                <a:cs typeface="Aharoni" pitchFamily="2" charset="-79"/>
              </a:rPr>
              <a:t>Zintegrowane Inwestycje Terytorialne </a:t>
            </a:r>
            <a:r>
              <a:rPr lang="pl-PL" sz="2400" b="1" i="1" dirty="0" smtClean="0">
                <a:latin typeface="Aharoni" pitchFamily="2" charset="-79"/>
                <a:cs typeface="Aharoni" pitchFamily="2" charset="-79"/>
              </a:rPr>
              <a:t>Wrocławskiego Obszaru Funkcjonalnego </a:t>
            </a:r>
            <a:r>
              <a:rPr lang="pl-PL" sz="3200" b="1" i="1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pl-PL" sz="2400" b="1" i="1" dirty="0" smtClean="0">
                <a:latin typeface="Aharoni" pitchFamily="2" charset="-79"/>
                <a:cs typeface="Aharoni" pitchFamily="2" charset="-79"/>
              </a:rPr>
              <a:t>ZIT WrOF</a:t>
            </a:r>
            <a:r>
              <a:rPr lang="pl-PL" sz="3200" b="1" i="1" dirty="0" smtClean="0">
                <a:latin typeface="Aharoni" pitchFamily="2" charset="-79"/>
                <a:cs typeface="Aharoni" pitchFamily="2" charset="-79"/>
              </a:rPr>
              <a:t>)</a:t>
            </a:r>
            <a:endParaRPr lang="pl-PL" sz="2400" i="1" dirty="0"/>
          </a:p>
        </p:txBody>
      </p:sp>
      <p:pic>
        <p:nvPicPr>
          <p:cNvPr id="1026" name="Picture 2" descr="D:\Users\umpigu01\Desktop\mapa WrO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1928802"/>
            <a:ext cx="4471998" cy="4715665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5357818" y="2428868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Obszar</a:t>
            </a:r>
            <a:r>
              <a:rPr lang="pl-PL" dirty="0" smtClean="0"/>
              <a:t>: 2 336 km</a:t>
            </a:r>
            <a:r>
              <a:rPr lang="pl-PL" baseline="30000" dirty="0" smtClean="0"/>
              <a:t>2 </a:t>
            </a:r>
          </a:p>
          <a:p>
            <a:pPr algn="ctr"/>
            <a:r>
              <a:rPr lang="pl-PL" dirty="0" smtClean="0"/>
              <a:t>(12% powierzchni Dolnego Śląska) 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-142908" y="2357430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Ludność:</a:t>
            </a:r>
            <a:r>
              <a:rPr lang="pl-PL" dirty="0" smtClean="0"/>
              <a:t> 887 943 mieszkańców</a:t>
            </a:r>
          </a:p>
          <a:p>
            <a:pPr algn="ctr"/>
            <a:r>
              <a:rPr lang="pl-PL" dirty="0" smtClean="0"/>
              <a:t> (30% mieszkańców Dolnego Śląska)</a:t>
            </a:r>
          </a:p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85720" y="4357694"/>
            <a:ext cx="29289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Jednostki administracyjne: </a:t>
            </a:r>
          </a:p>
          <a:p>
            <a:pPr algn="ctr"/>
            <a:r>
              <a:rPr lang="pl-PL" b="1" dirty="0" smtClean="0"/>
              <a:t>15</a:t>
            </a:r>
            <a:r>
              <a:rPr lang="pl-PL" dirty="0" smtClean="0"/>
              <a:t> gmin leżących na </a:t>
            </a:r>
          </a:p>
          <a:p>
            <a:pPr algn="ctr"/>
            <a:r>
              <a:rPr lang="pl-PL" dirty="0" smtClean="0"/>
              <a:t>terenie </a:t>
            </a:r>
            <a:r>
              <a:rPr lang="pl-PL" b="1" dirty="0" smtClean="0"/>
              <a:t>6 </a:t>
            </a:r>
            <a:r>
              <a:rPr lang="pl-PL" dirty="0" smtClean="0"/>
              <a:t>powiatów</a:t>
            </a:r>
          </a:p>
          <a:p>
            <a:pPr algn="ctr"/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5286380" y="5857892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Budżet ZIT WrOF: 	</a:t>
            </a:r>
            <a:r>
              <a:rPr lang="pl-PL" b="1" dirty="0" smtClean="0"/>
              <a:t>291 250 000 €</a:t>
            </a:r>
          </a:p>
          <a:p>
            <a:pPr algn="ctr"/>
            <a:r>
              <a:rPr lang="pl-PL" dirty="0" smtClean="0"/>
              <a:t>(13 % budżetu RPO WD 2014 – 2020)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8" name="Prostokąt 17"/>
          <p:cNvSpPr/>
          <p:nvPr/>
        </p:nvSpPr>
        <p:spPr>
          <a:xfrm>
            <a:off x="214282" y="1000108"/>
            <a:ext cx="878684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atin typeface="Aharoni" pitchFamily="2" charset="-79"/>
                <a:cs typeface="Aharoni" pitchFamily="2" charset="-79"/>
              </a:rPr>
              <a:t>Zintegrowane Inwestycje Terytorialne Wrocławskiego Obszaru Funkcjonalnego (ZIT WrOF</a:t>
            </a:r>
            <a:r>
              <a:rPr lang="pl-PL" sz="2800" b="1" dirty="0" smtClean="0">
                <a:latin typeface="Aharoni" pitchFamily="2" charset="-79"/>
                <a:cs typeface="Aharoni" pitchFamily="2" charset="-79"/>
              </a:rPr>
              <a:t>) </a:t>
            </a:r>
            <a:r>
              <a:rPr lang="pl-PL" sz="2800" b="1" i="1" dirty="0" smtClean="0">
                <a:latin typeface="Aharoni" pitchFamily="2" charset="-79"/>
                <a:cs typeface="Aharoni" pitchFamily="2" charset="-79"/>
              </a:rPr>
              <a:t>– </a:t>
            </a:r>
            <a:r>
              <a:rPr lang="pl-PL" sz="2400" b="1" i="1" dirty="0" smtClean="0">
                <a:latin typeface="Aharoni" pitchFamily="2" charset="-79"/>
                <a:cs typeface="Aharoni" pitchFamily="2" charset="-79"/>
              </a:rPr>
              <a:t>obszary działania</a:t>
            </a:r>
            <a:endParaRPr lang="pl-PL" sz="2400" i="1" dirty="0"/>
          </a:p>
        </p:txBody>
      </p:sp>
      <p:grpSp>
        <p:nvGrpSpPr>
          <p:cNvPr id="25" name="Grupa 24"/>
          <p:cNvGrpSpPr/>
          <p:nvPr/>
        </p:nvGrpSpPr>
        <p:grpSpPr>
          <a:xfrm>
            <a:off x="2071670" y="1928802"/>
            <a:ext cx="6929486" cy="4714932"/>
            <a:chOff x="571472" y="2000240"/>
            <a:chExt cx="6929486" cy="4714932"/>
          </a:xfrm>
        </p:grpSpPr>
        <p:sp>
          <p:nvSpPr>
            <p:cNvPr id="8" name="Elipsa 7"/>
            <p:cNvSpPr/>
            <p:nvPr/>
          </p:nvSpPr>
          <p:spPr>
            <a:xfrm>
              <a:off x="3714744" y="2000240"/>
              <a:ext cx="1785950" cy="157163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500" dirty="0"/>
            </a:p>
          </p:txBody>
        </p:sp>
        <p:sp>
          <p:nvSpPr>
            <p:cNvPr id="9" name="Elipsa 8"/>
            <p:cNvSpPr/>
            <p:nvPr/>
          </p:nvSpPr>
          <p:spPr>
            <a:xfrm>
              <a:off x="2500298" y="2143116"/>
              <a:ext cx="1571636" cy="15001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600" dirty="0"/>
            </a:p>
          </p:txBody>
        </p:sp>
        <p:sp>
          <p:nvSpPr>
            <p:cNvPr id="13" name="Elipsa 12"/>
            <p:cNvSpPr/>
            <p:nvPr/>
          </p:nvSpPr>
          <p:spPr>
            <a:xfrm>
              <a:off x="5286380" y="2143116"/>
              <a:ext cx="1714512" cy="157163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500" dirty="0"/>
            </a:p>
          </p:txBody>
        </p:sp>
        <p:sp>
          <p:nvSpPr>
            <p:cNvPr id="16" name="Elipsa 15"/>
            <p:cNvSpPr/>
            <p:nvPr/>
          </p:nvSpPr>
          <p:spPr>
            <a:xfrm>
              <a:off x="5000628" y="5143512"/>
              <a:ext cx="1571636" cy="15001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Transport</a:t>
              </a:r>
              <a:endParaRPr lang="pl-PL" dirty="0"/>
            </a:p>
          </p:txBody>
        </p:sp>
        <p:sp>
          <p:nvSpPr>
            <p:cNvPr id="12" name="Elipsa 11"/>
            <p:cNvSpPr/>
            <p:nvPr/>
          </p:nvSpPr>
          <p:spPr>
            <a:xfrm>
              <a:off x="3643306" y="5214950"/>
              <a:ext cx="1643074" cy="15002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Elipsa 9"/>
            <p:cNvSpPr/>
            <p:nvPr/>
          </p:nvSpPr>
          <p:spPr>
            <a:xfrm>
              <a:off x="2214546" y="5286388"/>
              <a:ext cx="1643074" cy="1428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5" name="Elipsa 14"/>
            <p:cNvSpPr/>
            <p:nvPr/>
          </p:nvSpPr>
          <p:spPr>
            <a:xfrm>
              <a:off x="5786446" y="3000372"/>
              <a:ext cx="1571636" cy="15001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700" dirty="0"/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2928926" y="3071810"/>
              <a:ext cx="3214710" cy="2928958"/>
              <a:chOff x="4000496" y="3186808"/>
              <a:chExt cx="2500330" cy="2357454"/>
            </a:xfrm>
          </p:grpSpPr>
          <p:sp>
            <p:nvSpPr>
              <p:cNvPr id="4" name="Elipsa 3"/>
              <p:cNvSpPr/>
              <p:nvPr/>
            </p:nvSpPr>
            <p:spPr>
              <a:xfrm>
                <a:off x="4000496" y="3186808"/>
                <a:ext cx="2500330" cy="2357454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5" name="pole tekstowe 4"/>
              <p:cNvSpPr txBox="1"/>
              <p:nvPr/>
            </p:nvSpPr>
            <p:spPr>
              <a:xfrm>
                <a:off x="4300536" y="3430553"/>
                <a:ext cx="1857388" cy="1412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l-PL" sz="5400" b="1" dirty="0" smtClean="0">
                    <a:latin typeface="Mongolian Baiti" pitchFamily="66" charset="0"/>
                    <a:ea typeface="FangSong" pitchFamily="49" charset="-122"/>
                    <a:cs typeface="Mongolian Baiti" pitchFamily="66" charset="0"/>
                  </a:rPr>
                  <a:t>ZIT </a:t>
                </a:r>
              </a:p>
              <a:p>
                <a:pPr algn="ctr"/>
                <a:r>
                  <a:rPr lang="pl-PL" sz="5400" b="1" dirty="0" smtClean="0">
                    <a:latin typeface="Mongolian Baiti" pitchFamily="66" charset="0"/>
                    <a:ea typeface="FangSong" pitchFamily="49" charset="-122"/>
                    <a:cs typeface="Mongolian Baiti" pitchFamily="66" charset="0"/>
                  </a:rPr>
                  <a:t>WrOF</a:t>
                </a:r>
                <a:endParaRPr lang="pl-PL" sz="5400" b="1" dirty="0">
                  <a:latin typeface="Mongolian Baiti" pitchFamily="66" charset="0"/>
                  <a:ea typeface="FangSong" pitchFamily="49" charset="-122"/>
                  <a:cs typeface="Mongolian Baiti" pitchFamily="66" charset="0"/>
                </a:endParaRPr>
              </a:p>
            </p:txBody>
          </p:sp>
        </p:grpSp>
        <p:sp>
          <p:nvSpPr>
            <p:cNvPr id="19" name="pole tekstowe 18"/>
            <p:cNvSpPr txBox="1"/>
            <p:nvPr/>
          </p:nvSpPr>
          <p:spPr>
            <a:xfrm>
              <a:off x="4000496" y="2357430"/>
              <a:ext cx="128588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500" dirty="0" smtClean="0">
                  <a:solidFill>
                    <a:schemeClr val="bg1"/>
                  </a:solidFill>
                </a:rPr>
                <a:t>  Gospodarka </a:t>
              </a:r>
            </a:p>
            <a:p>
              <a:r>
                <a:rPr lang="pl-PL" sz="1500" dirty="0" smtClean="0">
                  <a:solidFill>
                    <a:schemeClr val="bg1"/>
                  </a:solidFill>
                </a:rPr>
                <a:t>niskoemisyjna</a:t>
              </a:r>
              <a:endParaRPr lang="pl-PL" sz="1500" dirty="0">
                <a:solidFill>
                  <a:schemeClr val="bg1"/>
                </a:solidFill>
              </a:endParaRPr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3857620" y="6000768"/>
              <a:ext cx="1285884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700" dirty="0" smtClean="0">
                  <a:solidFill>
                    <a:schemeClr val="bg1"/>
                  </a:solidFill>
                </a:rPr>
                <a:t>Rynek pracy</a:t>
              </a:r>
            </a:p>
            <a:p>
              <a:endParaRPr lang="pl-PL" sz="1700" dirty="0">
                <a:solidFill>
                  <a:schemeClr val="bg1"/>
                </a:solidFill>
              </a:endParaRPr>
            </a:p>
          </p:txBody>
        </p:sp>
        <p:sp>
          <p:nvSpPr>
            <p:cNvPr id="14" name="Elipsa 13"/>
            <p:cNvSpPr/>
            <p:nvPr/>
          </p:nvSpPr>
          <p:spPr>
            <a:xfrm>
              <a:off x="5857884" y="4286256"/>
              <a:ext cx="1571636" cy="157163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550" dirty="0" err="1" smtClean="0"/>
                <a:t>Infrastruk-tura</a:t>
              </a:r>
              <a:r>
                <a:rPr lang="pl-PL" sz="1550" dirty="0" smtClean="0"/>
                <a:t> spójności społecznej</a:t>
              </a:r>
              <a:endParaRPr lang="pl-PL" sz="1550" dirty="0"/>
            </a:p>
          </p:txBody>
        </p:sp>
        <p:sp>
          <p:nvSpPr>
            <p:cNvPr id="21" name="pole tekstowe 20"/>
            <p:cNvSpPr txBox="1"/>
            <p:nvPr/>
          </p:nvSpPr>
          <p:spPr>
            <a:xfrm>
              <a:off x="2500298" y="5929330"/>
              <a:ext cx="10715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>
                  <a:solidFill>
                    <a:schemeClr val="bg1"/>
                  </a:solidFill>
                </a:rPr>
                <a:t>Edukacja</a:t>
              </a:r>
            </a:p>
            <a:p>
              <a:endParaRPr lang="pl-PL" dirty="0">
                <a:solidFill>
                  <a:schemeClr val="bg1"/>
                </a:solidFill>
              </a:endParaRPr>
            </a:p>
          </p:txBody>
        </p:sp>
        <p:sp>
          <p:nvSpPr>
            <p:cNvPr id="11" name="Elipsa 10"/>
            <p:cNvSpPr/>
            <p:nvPr/>
          </p:nvSpPr>
          <p:spPr>
            <a:xfrm>
              <a:off x="1571604" y="4214818"/>
              <a:ext cx="1857388" cy="16430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550" dirty="0" smtClean="0"/>
                <a:t>Infrastruktura edukacyjna</a:t>
              </a:r>
              <a:endParaRPr lang="pl-PL" sz="1550" dirty="0"/>
            </a:p>
          </p:txBody>
        </p:sp>
        <p:sp>
          <p:nvSpPr>
            <p:cNvPr id="22" name="pole tekstowe 21"/>
            <p:cNvSpPr txBox="1"/>
            <p:nvPr/>
          </p:nvSpPr>
          <p:spPr>
            <a:xfrm>
              <a:off x="2928926" y="2571744"/>
              <a:ext cx="11430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dirty="0" smtClean="0">
                  <a:solidFill>
                    <a:schemeClr val="bg1"/>
                  </a:solidFill>
                  <a:latin typeface="+mj-lt"/>
                </a:rPr>
                <a:t>Środowisko</a:t>
              </a:r>
            </a:p>
            <a:p>
              <a:r>
                <a:rPr lang="pl-PL" sz="1600" dirty="0" smtClean="0">
                  <a:solidFill>
                    <a:schemeClr val="bg1"/>
                  </a:solidFill>
                  <a:latin typeface="+mj-lt"/>
                </a:rPr>
                <a:t>  i zasoby</a:t>
              </a:r>
              <a:endParaRPr lang="pl-PL" sz="16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7" name="Elipsa 16"/>
            <p:cNvSpPr/>
            <p:nvPr/>
          </p:nvSpPr>
          <p:spPr>
            <a:xfrm>
              <a:off x="571472" y="2500306"/>
              <a:ext cx="2643206" cy="2286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Przedsiębiorstwa i innowacje</a:t>
              </a:r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23" name="pole tekstowe 22"/>
            <p:cNvSpPr txBox="1"/>
            <p:nvPr/>
          </p:nvSpPr>
          <p:spPr>
            <a:xfrm>
              <a:off x="5857884" y="3214686"/>
              <a:ext cx="164307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dirty="0" smtClean="0">
                  <a:solidFill>
                    <a:schemeClr val="bg1"/>
                  </a:solidFill>
                </a:rPr>
                <a:t>Technologie informacyjno - komunikacyjne</a:t>
              </a:r>
            </a:p>
            <a:p>
              <a:pPr algn="ctr"/>
              <a:endParaRPr lang="pl-PL" sz="1600" dirty="0">
                <a:solidFill>
                  <a:schemeClr val="bg1"/>
                </a:solidFill>
              </a:endParaRPr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5572132" y="2428868"/>
              <a:ext cx="1214446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50" dirty="0" smtClean="0">
                  <a:solidFill>
                    <a:schemeClr val="bg1"/>
                  </a:solidFill>
                </a:rPr>
                <a:t>Włączenie   społeczne</a:t>
              </a:r>
            </a:p>
            <a:p>
              <a:pPr algn="ctr"/>
              <a:endParaRPr lang="pl-PL" sz="16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Grupa 29"/>
          <p:cNvGrpSpPr/>
          <p:nvPr/>
        </p:nvGrpSpPr>
        <p:grpSpPr>
          <a:xfrm>
            <a:off x="0" y="4572008"/>
            <a:ext cx="2071702" cy="1928826"/>
            <a:chOff x="142844" y="4714884"/>
            <a:chExt cx="2071702" cy="2143116"/>
          </a:xfrm>
        </p:grpSpPr>
        <p:sp>
          <p:nvSpPr>
            <p:cNvPr id="29" name="Elipsa 28"/>
            <p:cNvSpPr/>
            <p:nvPr/>
          </p:nvSpPr>
          <p:spPr>
            <a:xfrm>
              <a:off x="142844" y="4714884"/>
              <a:ext cx="2071702" cy="21431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285720" y="5000636"/>
              <a:ext cx="1857388" cy="1427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550" dirty="0" smtClean="0"/>
                <a:t>ZIT WrOF jako </a:t>
              </a:r>
              <a:r>
                <a:rPr lang="pl-PL" sz="1550" b="1" dirty="0" smtClean="0"/>
                <a:t>jeden z nielicznych </a:t>
              </a:r>
              <a:r>
                <a:rPr lang="pl-PL" sz="1550" dirty="0" smtClean="0"/>
                <a:t>w kraju wdraża projekty dedykowane przedsiębiorcom!</a:t>
              </a:r>
              <a:endParaRPr lang="pl-PL" sz="1550" dirty="0"/>
            </a:p>
          </p:txBody>
        </p:sp>
      </p:grpSp>
      <p:sp>
        <p:nvSpPr>
          <p:cNvPr id="28" name="Strzałka w górę i w dół 27"/>
          <p:cNvSpPr/>
          <p:nvPr/>
        </p:nvSpPr>
        <p:spPr>
          <a:xfrm rot="2522735">
            <a:off x="1883880" y="4233114"/>
            <a:ext cx="428628" cy="670608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a 4"/>
          <p:cNvSpPr/>
          <p:nvPr/>
        </p:nvSpPr>
        <p:spPr>
          <a:xfrm>
            <a:off x="7572396" y="1500174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graphicFrame>
        <p:nvGraphicFramePr>
          <p:cNvPr id="3" name="Group 5"/>
          <p:cNvGraphicFramePr>
            <a:graphicFrameLocks noGrp="1"/>
          </p:cNvGraphicFramePr>
          <p:nvPr/>
        </p:nvGraphicFramePr>
        <p:xfrm>
          <a:off x="428625" y="1954213"/>
          <a:ext cx="8378825" cy="4564191"/>
        </p:xfrm>
        <a:graphic>
          <a:graphicData uri="http://schemas.openxmlformats.org/drawingml/2006/table">
            <a:tbl>
              <a:tblPr/>
              <a:tblGrid>
                <a:gridCol w="4189413"/>
                <a:gridCol w="418941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</a:t>
                      </a: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Ś</a:t>
                      </a: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PRIORYTETOWA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ALOKACJA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Przedsi</a:t>
                      </a: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ę</a:t>
                      </a: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biorstwa i innowacje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41 000 000 €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Technologie informacyjno-komunikacyjne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10 000 000 €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Gospodarka niskoemisyjna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81 200 000 €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Ś</a:t>
                      </a: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rodowisko i zasoby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27 300 000 €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Transport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42 300 000 €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Infrastruktura spójno</a:t>
                      </a: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ś</a:t>
                      </a: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ci społecznej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25 000 000 €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Infrastruktura edukacyjna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14 000 000 €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Rynek pracy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4 700 000 €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Wł</a:t>
                      </a: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ą</a:t>
                      </a: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czenie społeczne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19 000 000 €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Edukacja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26 750 000 €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Ł</a:t>
                      </a: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Ą</a:t>
                      </a: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CZNIE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291 250 000 €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Prostokąt 3"/>
          <p:cNvSpPr/>
          <p:nvPr/>
        </p:nvSpPr>
        <p:spPr>
          <a:xfrm>
            <a:off x="214282" y="1000108"/>
            <a:ext cx="878684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atin typeface="Aharoni" pitchFamily="2" charset="-79"/>
                <a:cs typeface="Aharoni" pitchFamily="2" charset="-79"/>
              </a:rPr>
              <a:t>Zintegrowane Inwestycje Terytorialne Wrocławskiego Obszaru Funkcjonalnego (ZIT WrOF</a:t>
            </a:r>
            <a:r>
              <a:rPr lang="pl-PL" sz="2800" b="1" dirty="0" smtClean="0">
                <a:latin typeface="Aharoni" pitchFamily="2" charset="-79"/>
                <a:cs typeface="Aharoni" pitchFamily="2" charset="-79"/>
              </a:rPr>
              <a:t>) </a:t>
            </a:r>
            <a:r>
              <a:rPr lang="pl-PL" sz="2800" b="1" i="1" dirty="0" smtClean="0">
                <a:latin typeface="Aharoni" pitchFamily="2" charset="-79"/>
                <a:cs typeface="Aharoni" pitchFamily="2" charset="-79"/>
              </a:rPr>
              <a:t>- </a:t>
            </a:r>
            <a:r>
              <a:rPr lang="pl-PL" sz="2400" b="1" i="1" dirty="0" smtClean="0">
                <a:latin typeface="Aharoni" pitchFamily="2" charset="-79"/>
                <a:cs typeface="Aharoni" pitchFamily="2" charset="-79"/>
              </a:rPr>
              <a:t>budzet</a:t>
            </a:r>
            <a:endParaRPr lang="pl-PL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ole tekstowe 8"/>
          <p:cNvSpPr txBox="1">
            <a:spLocks noChangeArrowheads="1"/>
          </p:cNvSpPr>
          <p:nvPr/>
        </p:nvSpPr>
        <p:spPr bwMode="auto">
          <a:xfrm>
            <a:off x="571472" y="2285992"/>
            <a:ext cx="812800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446088"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000" dirty="0" smtClean="0"/>
              <a:t>Pełnienie funkcji </a:t>
            </a:r>
            <a:r>
              <a:rPr lang="pl-PL" sz="2000" b="1" dirty="0"/>
              <a:t>Instytucji Pośredniczącej w</a:t>
            </a:r>
            <a:r>
              <a:rPr lang="pl-PL" sz="2000" dirty="0"/>
              <a:t> imieniu Gminy </a:t>
            </a:r>
            <a:r>
              <a:rPr lang="pl-PL" sz="2000" dirty="0" smtClean="0"/>
              <a:t>Wrocław</a:t>
            </a:r>
            <a:endParaRPr lang="pl-PL" sz="2000" dirty="0"/>
          </a:p>
          <a:p>
            <a:pPr indent="446088">
              <a:lnSpc>
                <a:spcPct val="90000"/>
              </a:lnSpc>
              <a:buFont typeface="Wingdings" pitchFamily="2" charset="2"/>
              <a:buChar char="ü"/>
            </a:pPr>
            <a:endParaRPr lang="pl-PL" sz="2000" dirty="0"/>
          </a:p>
          <a:p>
            <a:pPr indent="446088">
              <a:lnSpc>
                <a:spcPct val="90000"/>
              </a:lnSpc>
              <a:buFont typeface="Wingdings" pitchFamily="2" charset="2"/>
              <a:buChar char="ü"/>
            </a:pPr>
            <a:endParaRPr lang="pl-PL" sz="2000" dirty="0"/>
          </a:p>
          <a:p>
            <a:pPr indent="446088"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000" b="1" dirty="0" err="1"/>
              <a:t>Współorganizacja</a:t>
            </a:r>
            <a:r>
              <a:rPr lang="pl-PL" sz="2000" b="1" dirty="0"/>
              <a:t> </a:t>
            </a:r>
            <a:r>
              <a:rPr lang="pl-PL" sz="2000" dirty="0"/>
              <a:t>konkursów  (wspólnie z DIP, DWUP oraz z UMWD</a:t>
            </a:r>
            <a:r>
              <a:rPr lang="pl-PL" sz="2000" dirty="0" smtClean="0"/>
              <a:t>)</a:t>
            </a:r>
            <a:endParaRPr lang="pl-PL" sz="2000" dirty="0"/>
          </a:p>
          <a:p>
            <a:pPr indent="446088">
              <a:lnSpc>
                <a:spcPct val="90000"/>
              </a:lnSpc>
              <a:buFont typeface="Wingdings" pitchFamily="2" charset="2"/>
              <a:buChar char="ü"/>
            </a:pPr>
            <a:endParaRPr lang="pl-PL" sz="2000" dirty="0"/>
          </a:p>
          <a:p>
            <a:pPr indent="446088">
              <a:lnSpc>
                <a:spcPct val="90000"/>
              </a:lnSpc>
              <a:buFont typeface="Wingdings" pitchFamily="2" charset="2"/>
              <a:buChar char="ü"/>
            </a:pPr>
            <a:endParaRPr lang="pl-PL" sz="2000" dirty="0"/>
          </a:p>
          <a:p>
            <a:pPr indent="446088"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000" dirty="0"/>
              <a:t>Ocena wniosków konkursowych </a:t>
            </a:r>
            <a:r>
              <a:rPr lang="pl-PL" sz="2000" b="1" dirty="0"/>
              <a:t>pod kątem zgodności ze Strategią ZIT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        WrOF </a:t>
            </a:r>
            <a:r>
              <a:rPr lang="pl-PL" sz="2000" dirty="0" smtClean="0"/>
              <a:t>(</a:t>
            </a:r>
            <a:r>
              <a:rPr lang="pl-PL" sz="2000" b="1" dirty="0" smtClean="0"/>
              <a:t>jeden </a:t>
            </a:r>
            <a:r>
              <a:rPr lang="pl-PL" sz="2000" b="1" dirty="0"/>
              <a:t>z kilku etapów </a:t>
            </a:r>
            <a:r>
              <a:rPr lang="pl-PL" sz="2000" dirty="0"/>
              <a:t>oceny wniosku</a:t>
            </a:r>
            <a:r>
              <a:rPr lang="pl-PL" sz="2000" dirty="0" smtClean="0"/>
              <a:t>)</a:t>
            </a:r>
            <a:endParaRPr lang="pl-PL" sz="2000" dirty="0"/>
          </a:p>
          <a:p>
            <a:pPr indent="446088">
              <a:lnSpc>
                <a:spcPct val="90000"/>
              </a:lnSpc>
            </a:pPr>
            <a:endParaRPr lang="pl-PL" sz="2000" dirty="0" smtClean="0"/>
          </a:p>
          <a:p>
            <a:pPr indent="446088">
              <a:lnSpc>
                <a:spcPct val="90000"/>
              </a:lnSpc>
            </a:pPr>
            <a:endParaRPr lang="pl-PL" sz="2000" dirty="0"/>
          </a:p>
          <a:p>
            <a:pPr indent="446088"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000" dirty="0"/>
              <a:t>Ocena zgodności </a:t>
            </a:r>
            <a:r>
              <a:rPr lang="pl-PL" sz="2000" dirty="0" smtClean="0"/>
              <a:t>ze </a:t>
            </a:r>
            <a:r>
              <a:rPr lang="pl-PL" sz="2000" dirty="0"/>
              <a:t>Strategią ZIT WrOF </a:t>
            </a:r>
            <a:r>
              <a:rPr lang="pl-PL" sz="2000" dirty="0" smtClean="0"/>
              <a:t>– </a:t>
            </a:r>
            <a:r>
              <a:rPr lang="pl-PL" sz="2000" b="1" dirty="0" smtClean="0"/>
              <a:t>50</a:t>
            </a:r>
            <a:r>
              <a:rPr lang="pl-PL" sz="2000" b="1" dirty="0"/>
              <a:t>% </a:t>
            </a:r>
            <a:r>
              <a:rPr lang="pl-PL" sz="2000" b="1" dirty="0" smtClean="0"/>
              <a:t> oceny całkowitej</a:t>
            </a:r>
            <a:endParaRPr lang="pl-PL" sz="2000" dirty="0"/>
          </a:p>
          <a:p>
            <a:pPr indent="446088">
              <a:lnSpc>
                <a:spcPct val="90000"/>
              </a:lnSpc>
            </a:pPr>
            <a:endParaRPr lang="pl-PL" sz="2000" dirty="0" smtClean="0"/>
          </a:p>
          <a:p>
            <a:pPr indent="446088">
              <a:lnSpc>
                <a:spcPct val="90000"/>
              </a:lnSpc>
            </a:pPr>
            <a:endParaRPr lang="pl-PL" sz="2000" dirty="0"/>
          </a:p>
          <a:p>
            <a:pPr indent="446088"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000" b="1" dirty="0"/>
              <a:t>Rozpatrywanie protestów </a:t>
            </a:r>
            <a:r>
              <a:rPr lang="pl-PL" sz="2000" dirty="0"/>
              <a:t>od oceny zgodności ze Strategią ZIT </a:t>
            </a:r>
            <a:r>
              <a:rPr lang="pl-PL" sz="2000" dirty="0" smtClean="0"/>
              <a:t>WrOF</a:t>
            </a:r>
            <a:endParaRPr lang="pl-PL" sz="2000" dirty="0"/>
          </a:p>
          <a:p>
            <a:pPr>
              <a:lnSpc>
                <a:spcPct val="90000"/>
              </a:lnSpc>
            </a:pPr>
            <a:r>
              <a:rPr lang="pl-PL" sz="1800" dirty="0"/>
              <a:t> </a:t>
            </a:r>
          </a:p>
        </p:txBody>
      </p:sp>
      <p:sp>
        <p:nvSpPr>
          <p:cNvPr id="4" name="Prostokąt 3"/>
          <p:cNvSpPr/>
          <p:nvPr/>
        </p:nvSpPr>
        <p:spPr>
          <a:xfrm>
            <a:off x="214282" y="1000108"/>
            <a:ext cx="878684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atin typeface="Aharoni" pitchFamily="2" charset="-79"/>
                <a:cs typeface="Aharoni" pitchFamily="2" charset="-79"/>
              </a:rPr>
              <a:t>Zintegrowane Inwestycje Terytorialne Wrocławskiego Obszaru Funkcjonalnego (ZIT WrOF</a:t>
            </a:r>
            <a:r>
              <a:rPr lang="pl-PL" sz="2800" b="1" dirty="0" smtClean="0">
                <a:latin typeface="Aharoni" pitchFamily="2" charset="-79"/>
                <a:cs typeface="Aharoni" pitchFamily="2" charset="-79"/>
              </a:rPr>
              <a:t>) </a:t>
            </a:r>
            <a:r>
              <a:rPr lang="pl-PL" sz="2800" b="1" i="1" dirty="0" smtClean="0">
                <a:latin typeface="Aharoni" pitchFamily="2" charset="-79"/>
                <a:cs typeface="Aharoni" pitchFamily="2" charset="-79"/>
              </a:rPr>
              <a:t>- </a:t>
            </a:r>
            <a:r>
              <a:rPr lang="pl-PL" sz="2400" b="1" i="1" dirty="0" smtClean="0">
                <a:latin typeface="Aharoni" pitchFamily="2" charset="-79"/>
                <a:cs typeface="Aharoni" pitchFamily="2" charset="-79"/>
              </a:rPr>
              <a:t>zadania</a:t>
            </a:r>
            <a:endParaRPr lang="pl-PL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5034</TotalTime>
  <Words>573</Words>
  <Application>Microsoft Office PowerPoint</Application>
  <PresentationFormat>Pokaz na ekranie (4:3)</PresentationFormat>
  <Paragraphs>148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umagza01</cp:lastModifiedBy>
  <cp:revision>484</cp:revision>
  <dcterms:created xsi:type="dcterms:W3CDTF">2015-04-22T07:48:15Z</dcterms:created>
  <dcterms:modified xsi:type="dcterms:W3CDTF">2016-05-11T08:29:50Z</dcterms:modified>
</cp:coreProperties>
</file>