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6" r:id="rId2"/>
    <p:sldId id="356" r:id="rId3"/>
    <p:sldId id="365" r:id="rId4"/>
    <p:sldId id="655" r:id="rId5"/>
    <p:sldId id="654" r:id="rId6"/>
    <p:sldId id="652" r:id="rId7"/>
    <p:sldId id="657" r:id="rId8"/>
    <p:sldId id="656" r:id="rId9"/>
    <p:sldId id="651" r:id="rId10"/>
    <p:sldId id="664" r:id="rId11"/>
    <p:sldId id="659" r:id="rId12"/>
    <p:sldId id="660" r:id="rId13"/>
    <p:sldId id="661" r:id="rId14"/>
    <p:sldId id="662" r:id="rId15"/>
    <p:sldId id="663" r:id="rId16"/>
    <p:sldId id="658" r:id="rId17"/>
    <p:sldId id="650" r:id="rId18"/>
    <p:sldId id="620" r:id="rId19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3373" autoAdjust="0"/>
  </p:normalViewPr>
  <p:slideViewPr>
    <p:cSldViewPr>
      <p:cViewPr varScale="1">
        <p:scale>
          <a:sx n="105" d="100"/>
          <a:sy n="105" d="100"/>
        </p:scale>
        <p:origin x="-18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4294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BA5FD61E-EE5E-4BB4-A16A-47BA4AD831F2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7F765EEA-BA8E-4675-B3C6-32A10F2D44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464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>
              <a:defRPr sz="1200"/>
            </a:lvl1pPr>
          </a:lstStyle>
          <a:p>
            <a:fld id="{2C047D7E-E1AE-44CA-8AD9-818990EB5967}" type="datetimeFigureOut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8" rIns="91358" bIns="4567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58" tIns="45678" rIns="91358" bIns="4567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>
              <a:defRPr sz="1200"/>
            </a:lvl1pPr>
          </a:lstStyle>
          <a:p>
            <a:fld id="{90112FF2-7DDC-4FF6-BF41-F57EA27FE1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5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9D5B7-9244-4D5C-AD8F-495D73268EC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B3E3-6AD8-4967-8486-F94580A11031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8ED-8DBA-41CA-9DCB-183683ED249F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E633-9520-4122-B96B-F17D4AF5D984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270D-8DDA-4427-B7AE-DA4FCC6A9DB4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7F6D-41D6-42EB-A407-A1C60CC521D0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79C1-6DDA-4845-8A1B-E8A91694EA64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8BE-A298-4981-B4CA-F1937424D4A6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73C-C536-4C11-81F8-D6BC14ADB065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D23-4937-4277-80F8-03F120DD59B2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2B6C-256A-4E44-A7C8-952647558B99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A8BB-0DB3-4FB1-8D76-5B1C2D389399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911A-4928-45C5-B770-F6315CD6F383}" type="datetime1">
              <a:rPr lang="pl-PL" smtClean="0"/>
              <a:pPr/>
              <a:t>2016-05-12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556792"/>
            <a:ext cx="84168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Działanie 3.4 Wdrażanie strategii niskoemisyjnych</a:t>
            </a: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47936" y="4489956"/>
            <a:ext cx="8416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Inwestycje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ograniczające indywidualny ruch zmotoryzowany w centrach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miast np.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drogi rowerowe, ciągi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piesze – typ 3.4.A d OSI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Ważne informacje:</a:t>
            </a:r>
          </a:p>
          <a:p>
            <a:endParaRPr lang="pl-PL" sz="2000" b="1" dirty="0" smtClean="0"/>
          </a:p>
          <a:p>
            <a:pPr algn="just"/>
            <a:r>
              <a:rPr lang="pl-PL" sz="1600" dirty="0"/>
              <a:t>Poziom dofinansowania UE na poziomie projektu wynosi 85% kosztów kwalifikowalnych. </a:t>
            </a:r>
          </a:p>
          <a:p>
            <a:pPr algn="just"/>
            <a:r>
              <a:rPr lang="pl-PL" sz="1600" dirty="0"/>
              <a:t>W przypadku projektów generujących dochód – zgodnie z wyliczeniami luki finansowej ale nie więcej niż 85</a:t>
            </a:r>
            <a:r>
              <a:rPr lang="pl-PL" sz="1600" dirty="0" smtClean="0"/>
              <a:t>%.</a:t>
            </a:r>
          </a:p>
          <a:p>
            <a:endParaRPr lang="pl-PL" sz="1600" dirty="0" smtClean="0"/>
          </a:p>
          <a:p>
            <a:pPr algn="just"/>
            <a:r>
              <a:rPr lang="pl-PL" sz="1600" dirty="0"/>
              <a:t>Co do zasady w przypadku działania 3.4.A typ d) nie ma przesłanek do wystąpienia pomocy publicznej. </a:t>
            </a:r>
            <a:endParaRPr lang="pl-PL" sz="1600" dirty="0" smtClean="0"/>
          </a:p>
          <a:p>
            <a:endParaRPr lang="pl-PL" sz="1600" dirty="0" smtClean="0"/>
          </a:p>
          <a:p>
            <a:pPr algn="just"/>
            <a:r>
              <a:rPr lang="pl-PL" sz="1600" dirty="0"/>
              <a:t>W przypadku wystąpienia w projekcie pomocy publicznej będzie udzielana pomoc de </a:t>
            </a:r>
            <a:r>
              <a:rPr lang="pl-PL" sz="1600" dirty="0" err="1"/>
              <a:t>minimis</a:t>
            </a:r>
            <a:r>
              <a:rPr lang="pl-PL" sz="1600" dirty="0"/>
              <a:t> na podstawie Rozporządzenia Ministra Infrastruktury </a:t>
            </a:r>
            <a:r>
              <a:rPr lang="pl-PL" sz="1600" dirty="0" smtClean="0"/>
              <a:t>i </a:t>
            </a:r>
            <a:r>
              <a:rPr lang="pl-PL" sz="1600" dirty="0"/>
              <a:t>Rozwoju z dnia 19 marca 2015 r. w sprawie udzielania pomocy de </a:t>
            </a:r>
            <a:r>
              <a:rPr lang="pl-PL" sz="1600" dirty="0" err="1"/>
              <a:t>minimis</a:t>
            </a:r>
            <a:r>
              <a:rPr lang="pl-PL" sz="1600" dirty="0"/>
              <a:t> </a:t>
            </a:r>
            <a:r>
              <a:rPr lang="pl-PL" sz="1600" dirty="0" smtClean="0"/>
              <a:t>w </a:t>
            </a:r>
            <a:r>
              <a:rPr lang="pl-PL" sz="1600" dirty="0"/>
              <a:t>ramach regionalnych programów operacyjnych na lata 2014-2020 (Dz.U. 2015, poz. 488) - kwota pomocy de </a:t>
            </a:r>
            <a:r>
              <a:rPr lang="pl-PL" sz="1600" dirty="0" err="1"/>
              <a:t>minimis</a:t>
            </a:r>
            <a:r>
              <a:rPr lang="pl-PL" sz="1600" dirty="0"/>
              <a:t> nie może przekroczyć 200 tys. EUR na beneficjenta (jest to maksymalny limit pomocy de </a:t>
            </a:r>
            <a:r>
              <a:rPr lang="pl-PL" sz="1600" dirty="0" err="1"/>
              <a:t>minimis</a:t>
            </a:r>
            <a:r>
              <a:rPr lang="pl-PL" sz="1600" dirty="0"/>
              <a:t> jaki może otrzymać dany podmiot w okresie 3 lat). </a:t>
            </a:r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r>
              <a:rPr lang="pl-PL" sz="1600" dirty="0"/>
              <a:t>W ramach RPO WD 2014-2020 rozróżnia się następujące wskaźniki:</a:t>
            </a:r>
          </a:p>
          <a:p>
            <a:r>
              <a:rPr lang="pl-PL" sz="1600" dirty="0" smtClean="0"/>
              <a:t>a) obligatoryjne </a:t>
            </a:r>
            <a:r>
              <a:rPr lang="pl-PL" sz="1600" dirty="0"/>
              <a:t>– wskaźniki ujęte w RPO WD 2014-2020, SZOOP RPO WD 2014-2020</a:t>
            </a:r>
          </a:p>
          <a:p>
            <a:r>
              <a:rPr lang="pl-PL" sz="1600" dirty="0" smtClean="0"/>
              <a:t>b) horyzontalne </a:t>
            </a:r>
            <a:endParaRPr lang="pl-PL" sz="1600" dirty="0"/>
          </a:p>
          <a:p>
            <a:r>
              <a:rPr lang="pl-PL" sz="1600" dirty="0" smtClean="0"/>
              <a:t>c) dodatkowe </a:t>
            </a:r>
            <a:r>
              <a:rPr lang="pl-PL" sz="1600" dirty="0"/>
              <a:t>– wskaźniki projektowe</a:t>
            </a:r>
          </a:p>
          <a:p>
            <a:endParaRPr lang="pl-PL" sz="1600" dirty="0"/>
          </a:p>
          <a:p>
            <a:r>
              <a:rPr lang="pl-PL" sz="1600" dirty="0"/>
              <a:t>Wymagania w zakresie wskaźników w projekcie</a:t>
            </a:r>
          </a:p>
          <a:p>
            <a:pPr algn="just"/>
            <a:r>
              <a:rPr lang="pl-PL" sz="1600" dirty="0"/>
              <a:t>W ramach wniosku o dofinansowanie projektu Wnioskodawca określa wskaźniki służące pomiarowi działań i celów założonych w projekcie. Wskaźniki w ramach projektu należy określić mając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szczególności na uwadze zapisy niniejszego regulaminu. </a:t>
            </a:r>
          </a:p>
          <a:p>
            <a:endParaRPr lang="pl-PL" sz="1600" dirty="0"/>
          </a:p>
          <a:p>
            <a:r>
              <a:rPr lang="pl-PL" sz="1600" dirty="0"/>
              <a:t>W przypadku, gdy w ramach danego Działania uwzględniony został wskaźnik z RPO WD 2014-2020 który odzwierciedla zakres projektu, jego wykazanie dla Wnioskodawcy jest  obligatoryjne.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pPr algn="just"/>
            <a:r>
              <a:rPr lang="pl-PL" sz="1600" dirty="0" smtClean="0"/>
              <a:t>Wskaźniki </a:t>
            </a:r>
            <a:r>
              <a:rPr lang="pl-PL" sz="1600" dirty="0"/>
              <a:t>produktu są to wskaźniki powiązane bezpośrednio z wydatkami ponoszonymi w projekcie, mierzone konkretnymi wielkościami. Liczone są w jednostkach fizycznych lub monetarnych. Wybrane przez Wnioskodawcę wskaźniki muszą być adekwatne do zakresu projektu oraz mają być powiązane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głównymi kategoriami wydatków w projekcie.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Wartość bazowa to wartość w momencie rozpoczęcia realizacji projektu. W przypadku każdego wskaźnika powinna być wykazana na poziomie „0”.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Wartość docelowa dla wskaźnika produktu to wyrażony liczbowo stan danego wskaźnika na moment zakończenia rzeczowej realizacji projektu.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Jako źródło informacji o wskaźniku wskazać należy odpowiedni dokument (np. protokół odbioru robót).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Wskaźniki produktu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ścieżek rowerowych – </a:t>
            </a:r>
            <a:r>
              <a:rPr lang="pl-PL" sz="1600" dirty="0" smtClean="0"/>
              <a:t>programowy  („</a:t>
            </a:r>
            <a:r>
              <a:rPr lang="pl-PL" sz="1600" dirty="0"/>
              <a:t>Długość dróg dla rowerów</a:t>
            </a:r>
            <a:r>
              <a:rPr lang="pl-PL" sz="1600" dirty="0" smtClean="0"/>
              <a:t>”), agregujący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wybudowanych dróg dla </a:t>
            </a:r>
            <a:r>
              <a:rPr lang="pl-PL" sz="1600" dirty="0" smtClean="0"/>
              <a:t>rowerów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</a:t>
            </a:r>
            <a:r>
              <a:rPr lang="pl-PL" sz="1600" dirty="0" smtClean="0"/>
              <a:t>przebudowanych </a:t>
            </a:r>
            <a:r>
              <a:rPr lang="pl-PL" sz="1600" dirty="0"/>
              <a:t>dróg dla </a:t>
            </a:r>
            <a:r>
              <a:rPr lang="pl-PL" sz="1600" dirty="0" smtClean="0"/>
              <a:t>rowerów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Długość </a:t>
            </a:r>
            <a:r>
              <a:rPr lang="pl-PL" sz="1600" dirty="0" smtClean="0"/>
              <a:t>wyznaczonych </a:t>
            </a:r>
            <a:r>
              <a:rPr lang="pl-PL" sz="1600" dirty="0"/>
              <a:t>dróg dla rowerów</a:t>
            </a:r>
            <a:endParaRPr lang="pl-PL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obiektów dostosowanych do potrzeb osób z niepełnosprawnościami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osób objętych szkoleniami / doradztwem w zakresie kompetencji cyfrowych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projektów, w których sfinansowano koszty racjonalnych usprawnień dla osób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niepełnosprawnościami (horyzontalny</a:t>
            </a:r>
            <a:r>
              <a:rPr lang="pl-PL" sz="1600" dirty="0" smtClean="0"/>
              <a:t>)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 smtClean="0"/>
          </a:p>
          <a:p>
            <a:pPr algn="just">
              <a:spcAft>
                <a:spcPts val="600"/>
              </a:spcAft>
              <a:defRPr/>
            </a:pPr>
            <a:r>
              <a:rPr lang="pl-PL" sz="1600" b="1" dirty="0"/>
              <a:t>Wskaźniki rezultatu bezpośredniego </a:t>
            </a:r>
            <a:r>
              <a:rPr lang="pl-PL" sz="1600" dirty="0"/>
              <a:t>są to wskaźniki </a:t>
            </a:r>
            <a:r>
              <a:rPr lang="pl-PL" sz="1600" dirty="0" smtClean="0"/>
              <a:t>odnoszące </a:t>
            </a:r>
            <a:r>
              <a:rPr lang="pl-PL" sz="1600" dirty="0"/>
              <a:t>się do bezpośrednich efektów projektu, stanowią wynik realizacji projektu, ale mogą mieć na niego wpływ także inne zewnętrzne czynniki,  niepowiązane bezpośrednio z wydatkami ponoszonymi w projekcie. Dostarczają informacji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zmianach jakie nastąpiły w wyniku realizacji projektu, w porównaniu z wielkością wyjściową (bazową). Są logicznie powiązane ze wskaźnikami produktu.  Muszą być adekwatne do celu projektu.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Wartość docelowa dla wskaźnika rezultatu to wyrażony liczbowo stan danego wskaźnika uzyskany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efekcie realizacji projektu. Jako źródło informacji o wskaźniku wskazać należy odpowiedni dokument (np. ewidencja zużycia energii</a:t>
            </a:r>
            <a:r>
              <a:rPr lang="pl-PL" sz="1600" dirty="0" smtClean="0"/>
              <a:t>).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 smtClean="0"/>
          </a:p>
          <a:p>
            <a:r>
              <a:rPr lang="pl-PL" sz="1600" b="1" dirty="0"/>
              <a:t>Wskaźniki rezultatu</a:t>
            </a:r>
            <a:r>
              <a:rPr lang="pl-PL" sz="1600" b="1" dirty="0" smtClean="0"/>
              <a:t>:</a:t>
            </a:r>
          </a:p>
          <a:p>
            <a:pPr algn="just"/>
            <a:r>
              <a:rPr lang="pl-PL" sz="1600" b="1" dirty="0"/>
              <a:t>W ramach Działania </a:t>
            </a:r>
            <a:r>
              <a:rPr lang="pl-PL" sz="1600" b="1" dirty="0" smtClean="0"/>
              <a:t>3.4.A w </a:t>
            </a:r>
            <a:r>
              <a:rPr lang="pl-PL" sz="1600" b="1" dirty="0"/>
              <a:t>przypadku typu projektu d) nie określono wskaźników rezultatu bezpośredniego. </a:t>
            </a:r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Należy </a:t>
            </a:r>
            <a:r>
              <a:rPr lang="pl-PL" sz="1600" b="1" dirty="0"/>
              <a:t>jednak użyć wskaźników horyzontalnych, jeśli będą realizowane </a:t>
            </a:r>
            <a:r>
              <a:rPr lang="pl-PL" sz="1600" b="1" dirty="0" smtClean="0"/>
              <a:t>w </a:t>
            </a:r>
            <a:r>
              <a:rPr lang="pl-PL" sz="1600" b="1" dirty="0"/>
              <a:t>projekcie.</a:t>
            </a:r>
          </a:p>
          <a:p>
            <a:endParaRPr lang="pl-PL" sz="1600" b="1" dirty="0"/>
          </a:p>
          <a:p>
            <a:r>
              <a:rPr lang="pl-PL" sz="1600" dirty="0" smtClean="0"/>
              <a:t>Wzrost </a:t>
            </a:r>
            <a:r>
              <a:rPr lang="pl-PL" sz="1600" dirty="0"/>
              <a:t>zatrudnienia we wspieranych przedsiębiorstwach O/K/M (horyzontalny)</a:t>
            </a:r>
          </a:p>
          <a:p>
            <a:r>
              <a:rPr lang="pl-PL" sz="1600" dirty="0"/>
              <a:t>Wzrost zatrudnienia we wspieranych podmiotach (innych niż przedsiębiorstwa) O/K/M (horyzontalny)</a:t>
            </a:r>
          </a:p>
          <a:p>
            <a:r>
              <a:rPr lang="pl-PL" sz="1600" dirty="0"/>
              <a:t>Liczba utrzymanych miejsc pracy (horyzontalny)</a:t>
            </a:r>
          </a:p>
          <a:p>
            <a:r>
              <a:rPr lang="pl-PL" sz="1600" dirty="0"/>
              <a:t>Liczba nowo utworzonych miejsc pracy - pozostałe formy (horyzontalny</a:t>
            </a:r>
            <a:r>
              <a:rPr lang="pl-PL" sz="1600" dirty="0" smtClean="0"/>
              <a:t>)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Dolnośląska Polityka Rowerowa:</a:t>
            </a:r>
          </a:p>
          <a:p>
            <a:pPr algn="just"/>
            <a:r>
              <a:rPr lang="pl-PL" dirty="0"/>
              <a:t>Standardy projektowe i wykonawcze dla infrastruktury </a:t>
            </a:r>
            <a:r>
              <a:rPr lang="pl-PL" dirty="0" smtClean="0"/>
              <a:t>rowerowej województwa </a:t>
            </a:r>
            <a:r>
              <a:rPr lang="pl-PL" dirty="0"/>
              <a:t>dolnośląskiego </a:t>
            </a:r>
            <a:r>
              <a:rPr lang="pl-PL" dirty="0" smtClean="0"/>
              <a:t>zawierają </a:t>
            </a:r>
            <a:r>
              <a:rPr lang="pl-PL" dirty="0"/>
              <a:t>warunki techniczne służące planowaniu, projektowaniu</a:t>
            </a:r>
            <a:r>
              <a:rPr lang="pl-PL" dirty="0" smtClean="0"/>
              <a:t>, wykonywaniu </a:t>
            </a:r>
            <a:r>
              <a:rPr lang="pl-PL" dirty="0"/>
              <a:t>i utrzymaniu infrastruktury rowerowej na </a:t>
            </a:r>
            <a:r>
              <a:rPr lang="pl-PL" dirty="0" smtClean="0"/>
              <a:t>terenie województwa </a:t>
            </a:r>
            <a:r>
              <a:rPr lang="pl-PL" dirty="0"/>
              <a:t>dolnośląskiego. Standardy bazują na </a:t>
            </a:r>
            <a:r>
              <a:rPr lang="pl-PL" dirty="0" smtClean="0"/>
              <a:t>przykładach dobrej </a:t>
            </a:r>
            <a:r>
              <a:rPr lang="pl-PL" dirty="0"/>
              <a:t>praktyki oraz analizie problemów,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jakimi </a:t>
            </a:r>
            <a:r>
              <a:rPr lang="pl-PL" dirty="0" smtClean="0"/>
              <a:t>spotyka się </a:t>
            </a:r>
            <a:r>
              <a:rPr lang="pl-PL" dirty="0"/>
              <a:t>ruch rowerowy w Polsce. Mają za zadanie uporządkować </a:t>
            </a:r>
            <a:r>
              <a:rPr lang="pl-PL" dirty="0" smtClean="0"/>
              <a:t>zarządzanie infrastrukturą </a:t>
            </a:r>
            <a:r>
              <a:rPr lang="pl-PL" dirty="0"/>
              <a:t>rowerową na terenie województwa </a:t>
            </a:r>
            <a:r>
              <a:rPr lang="pl-PL" dirty="0" smtClean="0"/>
              <a:t>dolnośląskiego oraz </a:t>
            </a:r>
            <a:r>
              <a:rPr lang="pl-PL" dirty="0"/>
              <a:t>wskazać część gotowych rozwiązań do </a:t>
            </a:r>
            <a:r>
              <a:rPr lang="pl-PL" dirty="0" smtClean="0"/>
              <a:t>wykorzystania w </a:t>
            </a:r>
            <a:r>
              <a:rPr lang="pl-PL" dirty="0"/>
              <a:t>pracach projektowych oraz w terenie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Do stosowania Standardów zobowiązuje się Urząd </a:t>
            </a:r>
            <a:r>
              <a:rPr lang="pl-PL" dirty="0" smtClean="0"/>
              <a:t>Marszałkowski Województwa </a:t>
            </a:r>
            <a:r>
              <a:rPr lang="pl-PL" dirty="0"/>
              <a:t>Dolnośląskiego oraz wszystkie jednostki </a:t>
            </a:r>
            <a:r>
              <a:rPr lang="pl-PL" dirty="0" smtClean="0"/>
              <a:t>organizacyjne województwa</a:t>
            </a:r>
            <a:r>
              <a:rPr lang="pl-PL" dirty="0"/>
              <a:t>. Dla pozostałych jednostek </a:t>
            </a:r>
            <a:r>
              <a:rPr lang="pl-PL" dirty="0" smtClean="0"/>
              <a:t>samorządu terytorialnego </a:t>
            </a:r>
            <a:r>
              <a:rPr lang="pl-PL" dirty="0"/>
              <a:t>Standardy powinny służyć jako wytyczne </a:t>
            </a:r>
            <a:r>
              <a:rPr lang="pl-PL" dirty="0" smtClean="0"/>
              <a:t>na wszystkich </a:t>
            </a:r>
            <a:r>
              <a:rPr lang="pl-PL" dirty="0"/>
              <a:t>etapach projektowania i wykonywania </a:t>
            </a:r>
            <a:r>
              <a:rPr lang="pl-PL" dirty="0" smtClean="0"/>
              <a:t>infrastruktury rowerowej.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Uchwała nr </a:t>
            </a:r>
            <a:r>
              <a:rPr lang="pl-PL" dirty="0"/>
              <a:t>1987/V/16 Zarządu Województwa Dolnośląskiego z dnia 22 marca 2016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przyjęcia Standardów projektowych i wykonawczych infrastruktury rowerowej województwa dolnośląskiego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 eaLnBrk="1" hangingPunct="1"/>
            <a:r>
              <a:rPr lang="pl-PL" altLang="pl-PL" sz="1600" smtClean="0"/>
              <a:t/>
            </a:r>
            <a:br>
              <a:rPr lang="pl-PL" altLang="pl-PL" sz="1600" smtClean="0"/>
            </a:br>
            <a:r>
              <a:rPr lang="pl-PL" altLang="pl-PL" sz="2800" smtClean="0"/>
              <a:t/>
            </a:r>
            <a:br>
              <a:rPr lang="pl-PL" altLang="pl-PL" sz="2800" smtClean="0"/>
            </a:br>
            <a:endParaRPr lang="pl-PL" altLang="pl-PL" sz="28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8280400" cy="60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Wybrzeże Słowackiego 12-14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50-411 Wrocław</a:t>
            </a: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l-PL" altLang="pl-PL" sz="1600" dirty="0"/>
              <a:t>rpo@dolnyslask.pl           www.rpo.dolnyslask.pl              www.umwd.pl</a:t>
            </a:r>
          </a:p>
          <a:p>
            <a:pPr algn="ctr" eaLnBrk="1" hangingPunct="1">
              <a:buSzPct val="100000"/>
            </a:pPr>
            <a:endParaRPr lang="pl-PL" altLang="pl-PL" sz="20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endParaRPr lang="pl-PL" altLang="pl-PL" sz="3200" b="1" i="1" dirty="0" smtClean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r>
              <a:rPr lang="pl-PL" altLang="pl-PL" sz="3200" b="1" i="1" dirty="0" smtClean="0">
                <a:solidFill>
                  <a:srgbClr val="006600"/>
                </a:solidFill>
              </a:rPr>
              <a:t>Dziękuję </a:t>
            </a:r>
            <a:r>
              <a:rPr lang="pl-PL" altLang="pl-PL" sz="3200" b="1" i="1" dirty="0">
                <a:solidFill>
                  <a:srgbClr val="006600"/>
                </a:solidFill>
              </a:rPr>
              <a:t>za uwagę</a:t>
            </a: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spcAft>
                <a:spcPts val="600"/>
              </a:spcAft>
              <a:buSzPct val="100000"/>
            </a:pPr>
            <a:r>
              <a:rPr lang="pl-PL" altLang="pl-PL" b="1" i="1" dirty="0" smtClean="0">
                <a:solidFill>
                  <a:srgbClr val="006600"/>
                </a:solidFill>
              </a:rPr>
              <a:t>Filip Baranowski</a:t>
            </a:r>
            <a:endParaRPr lang="pl-PL" altLang="pl-PL" b="1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r>
              <a:rPr lang="pl-PL" altLang="pl-PL" sz="1600" i="1" smtClean="0">
                <a:solidFill>
                  <a:srgbClr val="000000"/>
                </a:solidFill>
              </a:rPr>
              <a:t>Wydział </a:t>
            </a:r>
            <a:r>
              <a:rPr lang="pl-PL" altLang="pl-PL" sz="1600" i="1" dirty="0" smtClean="0">
                <a:solidFill>
                  <a:srgbClr val="000000"/>
                </a:solidFill>
              </a:rPr>
              <a:t>Zarządzania RPO</a:t>
            </a:r>
            <a:endParaRPr lang="pl-PL" altLang="pl-PL" sz="1600" i="1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 </a:t>
            </a: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l-PL" altLang="pl-PL" sz="1200" dirty="0">
                <a:solidFill>
                  <a:srgbClr val="000000"/>
                </a:solidFill>
              </a:rPr>
              <a:t/>
            </a:r>
            <a:br>
              <a:rPr lang="pl-PL" altLang="pl-PL" sz="1200" dirty="0">
                <a:solidFill>
                  <a:srgbClr val="000000"/>
                </a:solidFill>
              </a:rPr>
            </a:br>
            <a:endParaRPr lang="pl-PL" altLang="pl-PL" sz="1200" dirty="0">
              <a:solidFill>
                <a:srgbClr val="00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5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556792"/>
            <a:ext cx="871296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</a:t>
            </a:r>
          </a:p>
          <a:p>
            <a:endParaRPr lang="pl-PL" sz="2000" b="1" dirty="0" smtClean="0"/>
          </a:p>
          <a:p>
            <a:pPr marL="625475" lvl="0" indent="-625475" algn="just"/>
            <a:r>
              <a:rPr lang="pl-PL" b="1" dirty="0" smtClean="0"/>
              <a:t>3.4.A. Ograniczona </a:t>
            </a:r>
            <a:r>
              <a:rPr lang="pl-PL" b="1" dirty="0"/>
              <a:t>niska emisja transportowa w ramach kompleksowych strategii niskoemisyjnych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Z</a:t>
            </a:r>
            <a:r>
              <a:rPr lang="pl-PL" sz="1600" dirty="0" smtClean="0"/>
              <a:t>akup </a:t>
            </a:r>
            <a:r>
              <a:rPr lang="pl-PL" sz="1600" dirty="0"/>
              <a:t>oraz modernizacja niskoemisyjnego taboru szynowego i autobusowego dla połączeń miejskich i </a:t>
            </a:r>
            <a:r>
              <a:rPr lang="pl-PL" sz="1600" dirty="0" smtClean="0"/>
              <a:t>podmiejskich (w tym inwestycje w infrastrukturę do obsługi taboru do 25% wartości); </a:t>
            </a:r>
            <a:endParaRPr lang="pl-PL" sz="1600" dirty="0"/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</a:t>
            </a:r>
            <a:r>
              <a:rPr lang="pl-PL" sz="1600" dirty="0" smtClean="0"/>
              <a:t>nwestycje </a:t>
            </a:r>
            <a:r>
              <a:rPr lang="pl-PL" sz="1600" dirty="0"/>
              <a:t>ograniczające indywidualny ruch zmotoryzowany w centrach miast np. P&amp;R, B&amp;R, zintegrowane centra przesiadkowe, wspólny </a:t>
            </a:r>
            <a:r>
              <a:rPr lang="pl-PL" sz="1600" dirty="0" smtClean="0"/>
              <a:t>bilet, stacje ładowania pojazdów elektrycznych;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</a:t>
            </a:r>
            <a:r>
              <a:rPr lang="pl-PL" sz="1600" dirty="0" smtClean="0"/>
              <a:t>nwestycje </a:t>
            </a:r>
            <a:r>
              <a:rPr lang="pl-PL" sz="1600" dirty="0"/>
              <a:t>związane z </a:t>
            </a:r>
            <a:r>
              <a:rPr lang="pl-PL" sz="1600" dirty="0" smtClean="0"/>
              <a:t>systemami </a:t>
            </a:r>
            <a:r>
              <a:rPr lang="pl-PL" sz="1600" dirty="0"/>
              <a:t>zarządzania ruchem i </a:t>
            </a:r>
            <a:r>
              <a:rPr lang="pl-PL" sz="1600" dirty="0" smtClean="0"/>
              <a:t>energią;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b="1" u="sng" dirty="0"/>
              <a:t>I</a:t>
            </a:r>
            <a:r>
              <a:rPr lang="pl-PL" sz="1600" b="1" u="sng" dirty="0" smtClean="0"/>
              <a:t>nwestycje </a:t>
            </a:r>
            <a:r>
              <a:rPr lang="pl-PL" sz="1600" b="1" u="sng" dirty="0"/>
              <a:t>ograniczające indywidualny ruch zmotoryzowany w centrach miast np. </a:t>
            </a:r>
            <a:r>
              <a:rPr lang="pl-PL" sz="1600" b="1" u="sng" dirty="0" smtClean="0"/>
              <a:t>drogi </a:t>
            </a:r>
            <a:r>
              <a:rPr lang="pl-PL" sz="1600" b="1" u="sng" dirty="0"/>
              <a:t>rowerowe, ciągi piesze, itp</a:t>
            </a:r>
            <a:r>
              <a:rPr lang="pl-PL" sz="1600" dirty="0" smtClean="0"/>
              <a:t>. – typ 3.4.A.d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inwestycje </a:t>
            </a:r>
            <a:r>
              <a:rPr lang="pl-PL" dirty="0">
                <a:solidFill>
                  <a:schemeClr val="tx2"/>
                </a:solidFill>
              </a:rPr>
              <a:t>ograniczające indywidualny ruch zmotoryzowany w centrach miast: </a:t>
            </a:r>
            <a:r>
              <a:rPr lang="pl-PL" b="1" dirty="0">
                <a:solidFill>
                  <a:schemeClr val="tx2"/>
                </a:solidFill>
              </a:rPr>
              <a:t>drogi rowerowe</a:t>
            </a:r>
            <a:r>
              <a:rPr lang="pl-PL" dirty="0">
                <a:solidFill>
                  <a:schemeClr val="tx2"/>
                </a:solidFill>
              </a:rPr>
              <a:t>, </a:t>
            </a:r>
            <a:r>
              <a:rPr lang="pl-PL" b="1" dirty="0">
                <a:solidFill>
                  <a:schemeClr val="tx2"/>
                </a:solidFill>
              </a:rPr>
              <a:t>ciągi pieszo-rowerowe</a:t>
            </a:r>
            <a:r>
              <a:rPr lang="pl-PL" dirty="0">
                <a:solidFill>
                  <a:schemeClr val="tx2"/>
                </a:solidFill>
              </a:rPr>
              <a:t>, przy czym możliwe jest  finansowanie samego ciągu pieszego (ale nie może on stanowić odrębnego projektu, a jedynie element uzupełniający), jeśli jego separacja od ciągu rowerowego wynika z warunków lokalnych, np. ciąg pieszo – rowerowy prowadzi do skrzyżowania, za którym </a:t>
            </a:r>
            <a:r>
              <a:rPr lang="pl-PL" dirty="0" smtClean="0">
                <a:solidFill>
                  <a:schemeClr val="tx2"/>
                </a:solidFill>
              </a:rPr>
              <a:t>nie </a:t>
            </a:r>
            <a:r>
              <a:rPr lang="pl-PL" dirty="0">
                <a:solidFill>
                  <a:schemeClr val="tx2"/>
                </a:solidFill>
              </a:rPr>
              <a:t>ma możliwości kontynuowania ciągu łącznie i istnieje konieczność oddzielenia drogi dla rowerów od ciągu pieszego – na tym odcinku możliwa jest inwestycja również w ciąg pieszy. Koszt takiego wydzielonego ciągu pieszego powinien zawsze stanowić mniej niż połowę wydatków w projekcie.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Projekt powinien być realizowany na obszarze danego OSI</a:t>
            </a:r>
            <a:r>
              <a:rPr lang="pl-PL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Wnioskodawca wypełniając wniosek, </a:t>
            </a:r>
            <a:r>
              <a:rPr lang="pl-PL" dirty="0">
                <a:solidFill>
                  <a:schemeClr val="tx2"/>
                </a:solidFill>
              </a:rPr>
              <a:t>po wskazaniu ww. typu </a:t>
            </a:r>
            <a:r>
              <a:rPr lang="pl-PL" dirty="0" smtClean="0">
                <a:solidFill>
                  <a:schemeClr val="tx2"/>
                </a:solidFill>
              </a:rPr>
              <a:t>projektu, </a:t>
            </a:r>
            <a:r>
              <a:rPr lang="pl-PL" dirty="0">
                <a:solidFill>
                  <a:schemeClr val="tx2"/>
                </a:solidFill>
              </a:rPr>
              <a:t>zobligowany jest wybrać odpowiedni Obszar Strategicznej Interwencji, który go dotyczy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1" y="1428552"/>
            <a:ext cx="7261007" cy="488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9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357605"/>
            <a:ext cx="871296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 – cd.:</a:t>
            </a:r>
          </a:p>
          <a:p>
            <a:endParaRPr lang="pl-PL" sz="800" b="1" dirty="0">
              <a:solidFill>
                <a:schemeClr val="tx2"/>
              </a:solidFill>
            </a:endParaRP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Przez </a:t>
            </a:r>
            <a:r>
              <a:rPr lang="pl-PL" dirty="0">
                <a:solidFill>
                  <a:schemeClr val="tx2"/>
                </a:solidFill>
              </a:rPr>
              <a:t>inwestycje ograniczające ruch w centrach miast nie należy rozumieć wyłącznie inwestycji zlokalizowanych w centrach miast – istotne jest oddziaływanie na centra miast – 3.4.A d.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sz="800" dirty="0" smtClean="0">
              <a:solidFill>
                <a:schemeClr val="tx2"/>
              </a:solidFill>
            </a:endParaRP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Przez </a:t>
            </a:r>
            <a:r>
              <a:rPr lang="pl-PL" dirty="0">
                <a:solidFill>
                  <a:schemeClr val="tx2"/>
                </a:solidFill>
              </a:rPr>
              <a:t>drogi rowerowe należy rozumieć drogi dla rowerów, zgodnie z definicją z ustawy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z </a:t>
            </a:r>
            <a:r>
              <a:rPr lang="pl-PL" dirty="0">
                <a:solidFill>
                  <a:schemeClr val="tx2"/>
                </a:solidFill>
              </a:rPr>
              <a:t>dnia 20 czerwca 1997 r. Prawo o ruchu drogowym. Drogami dla rowerów nie są pasy ruchu dla </a:t>
            </a:r>
            <a:r>
              <a:rPr lang="pl-PL" dirty="0" smtClean="0">
                <a:solidFill>
                  <a:schemeClr val="tx2"/>
                </a:solidFill>
              </a:rPr>
              <a:t>rowerów:</a:t>
            </a:r>
          </a:p>
          <a:p>
            <a:pPr algn="just"/>
            <a:endParaRPr lang="pl-PL" sz="800" dirty="0" smtClean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droga dla rowerów </a:t>
            </a:r>
            <a:r>
              <a:rPr lang="pl-PL" dirty="0">
                <a:solidFill>
                  <a:schemeClr val="tx2"/>
                </a:solidFill>
              </a:rPr>
              <a:t>– droga lub jej część przeznaczona do ruchu rowerów, </a:t>
            </a:r>
            <a:r>
              <a:rPr lang="pl-PL" u="sng" dirty="0">
                <a:solidFill>
                  <a:schemeClr val="tx2"/>
                </a:solidFill>
              </a:rPr>
              <a:t>oznaczona odpowiednimi znakami drogowymi</a:t>
            </a:r>
            <a:r>
              <a:rPr lang="pl-PL" dirty="0">
                <a:solidFill>
                  <a:schemeClr val="tx2"/>
                </a:solidFill>
              </a:rPr>
              <a:t>; droga dla rowerów jest </a:t>
            </a:r>
            <a:r>
              <a:rPr lang="pl-PL" u="sng" dirty="0" smtClean="0">
                <a:solidFill>
                  <a:schemeClr val="tx2"/>
                </a:solidFill>
              </a:rPr>
              <a:t>oddzielona </a:t>
            </a:r>
            <a:r>
              <a:rPr lang="pl-PL" u="sng" dirty="0">
                <a:solidFill>
                  <a:schemeClr val="tx2"/>
                </a:solidFill>
              </a:rPr>
              <a:t>od innych dróg lub jezdni</a:t>
            </a:r>
            <a:r>
              <a:rPr lang="pl-PL" dirty="0">
                <a:solidFill>
                  <a:schemeClr val="tx2"/>
                </a:solidFill>
              </a:rPr>
              <a:t> tej samej drogi </a:t>
            </a:r>
            <a:r>
              <a:rPr lang="pl-PL" u="sng" dirty="0">
                <a:solidFill>
                  <a:schemeClr val="tx2"/>
                </a:solidFill>
              </a:rPr>
              <a:t>konstrukcyjnie</a:t>
            </a:r>
            <a:r>
              <a:rPr lang="pl-PL" dirty="0">
                <a:solidFill>
                  <a:schemeClr val="tx2"/>
                </a:solidFill>
              </a:rPr>
              <a:t> lub za pomocą </a:t>
            </a:r>
            <a:r>
              <a:rPr lang="pl-PL" u="sng" dirty="0">
                <a:solidFill>
                  <a:schemeClr val="tx2"/>
                </a:solidFill>
              </a:rPr>
              <a:t>urządzeń bezpieczeństwa ruchu </a:t>
            </a:r>
            <a:r>
              <a:rPr lang="pl-PL" u="sng" dirty="0" smtClean="0">
                <a:solidFill>
                  <a:schemeClr val="tx2"/>
                </a:solidFill>
              </a:rPr>
              <a:t>drogowego</a:t>
            </a:r>
            <a:r>
              <a:rPr lang="pl-PL" dirty="0" smtClean="0">
                <a:solidFill>
                  <a:schemeClr val="tx2"/>
                </a:solidFill>
              </a:rPr>
              <a:t>: separatorów, </a:t>
            </a:r>
            <a:r>
              <a:rPr lang="pl-PL" dirty="0" err="1" smtClean="0">
                <a:solidFill>
                  <a:schemeClr val="tx2"/>
                </a:solidFill>
              </a:rPr>
              <a:t>azyli</a:t>
            </a:r>
            <a:r>
              <a:rPr lang="pl-PL" dirty="0" smtClean="0">
                <a:solidFill>
                  <a:schemeClr val="tx2"/>
                </a:solidFill>
              </a:rPr>
              <a:t>, balustrad, poręczy, ogrodzeń czy słupków (</a:t>
            </a:r>
            <a:r>
              <a:rPr lang="pl-PL" dirty="0">
                <a:solidFill>
                  <a:schemeClr val="tx2"/>
                </a:solidFill>
              </a:rPr>
              <a:t>Rozporządzenie Ministra Infrastruktury z dnia 3 lipca 2003 r. w sprawie szczegółowych warunków technicznych dla znaków i sygnałów drogowych oraz urządzeń bezpieczeństwa ruchu drogowego i warunków ich umieszczania na drogach);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sz="800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pas ruchu dla rowerów – część jezdni przeznaczona do ruchu rowerów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jednym kierunku, oznaczona odpowiednimi znakami drogowymi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34076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Wspierane będą kompleksowe i zintegrowane projekty, realizujące rozwój transportu publicznego w sposób kompleksowy, które muszą spełniać łącznie następujące cele</a:t>
            </a:r>
            <a:r>
              <a:rPr lang="pl-PL" sz="2000" b="1" dirty="0" smtClean="0"/>
              <a:t>: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szersze </a:t>
            </a:r>
            <a:r>
              <a:rPr lang="pl-PL" dirty="0"/>
              <a:t>wykorzystanie bardziej efektywnego transportu publicznego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niezmotoryzowanego </a:t>
            </a:r>
            <a:r>
              <a:rPr lang="pl-PL" dirty="0" smtClean="0"/>
              <a:t>indywidualnego;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zmniejszenie </a:t>
            </a:r>
            <a:r>
              <a:rPr lang="pl-PL" dirty="0"/>
              <a:t>wykorzystania samochodów </a:t>
            </a:r>
            <a:r>
              <a:rPr lang="pl-PL" dirty="0" smtClean="0"/>
              <a:t>osobowych;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lepsza </a:t>
            </a:r>
            <a:r>
              <a:rPr lang="pl-PL" dirty="0"/>
              <a:t>integracja gałęzi transportu;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niższa </a:t>
            </a:r>
            <a:r>
              <a:rPr lang="pl-PL" dirty="0"/>
              <a:t>emisja zanieczyszczeń powietrza, hałasu oraz niższe zatłoczenie;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poprawa </a:t>
            </a:r>
            <a:r>
              <a:rPr lang="pl-PL" dirty="0"/>
              <a:t>bezpieczeństwa ruchu drogowego.</a:t>
            </a:r>
          </a:p>
          <a:p>
            <a:endParaRPr lang="pl-PL" dirty="0" smtClean="0"/>
          </a:p>
          <a:p>
            <a:pPr algn="just"/>
            <a:r>
              <a:rPr lang="pl-PL" dirty="0" smtClean="0"/>
              <a:t>Powyższe warunki spełni projekt, który poprzez budowę/przebudowę/wyznaczanie dróg dla rowerów zwiększy atrakcyjność roweru jako miejskiego środka lokomocji, szczególnie </a:t>
            </a:r>
            <a:br>
              <a:rPr lang="pl-PL" dirty="0" smtClean="0"/>
            </a:br>
            <a:r>
              <a:rPr lang="pl-PL" dirty="0" smtClean="0"/>
              <a:t>w odniesieniu do samochodu osobowego. Projekt powinien przyczyniać się do integracji gałęzi transportu poprzez budowę infrastruktury rowerowej w taki sposób, aby np. miała ona charakter uzupełniający i wspomagający transport publiczny – prowadzenie dróg rowerowych do dworców, centrów przesiadkowych, obiektów </a:t>
            </a:r>
            <a:r>
              <a:rPr lang="pl-PL" dirty="0" err="1" smtClean="0"/>
              <a:t>Park&amp;Ride</a:t>
            </a:r>
            <a:r>
              <a:rPr lang="pl-PL" dirty="0" smtClean="0"/>
              <a:t>, </a:t>
            </a:r>
            <a:r>
              <a:rPr lang="pl-PL" dirty="0" err="1" smtClean="0"/>
              <a:t>Bike&amp;Ride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801847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Typy beneficjentów</a:t>
            </a:r>
          </a:p>
          <a:p>
            <a:pPr lvl="0" algn="just"/>
            <a:endParaRPr lang="pl-PL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b="1" dirty="0" smtClean="0"/>
              <a:t>jednostki </a:t>
            </a:r>
            <a:r>
              <a:rPr lang="pl-PL" b="1" dirty="0"/>
              <a:t>samorządu terytorialnego</a:t>
            </a:r>
            <a:r>
              <a:rPr lang="pl-PL" dirty="0"/>
              <a:t>, ich związki i </a:t>
            </a:r>
            <a:r>
              <a:rPr lang="pl-PL" dirty="0" smtClean="0"/>
              <a:t>stowarzyszenia,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b="1" dirty="0" smtClean="0"/>
              <a:t>jednostki </a:t>
            </a:r>
            <a:r>
              <a:rPr lang="pl-PL" b="1" dirty="0"/>
              <a:t>organizacyjne </a:t>
            </a:r>
            <a:r>
              <a:rPr lang="pl-PL" b="1" dirty="0" err="1" smtClean="0"/>
              <a:t>jst</a:t>
            </a:r>
            <a:r>
              <a:rPr lang="pl-PL" dirty="0" smtClean="0"/>
              <a:t>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sektora finansów publicznych, inne niż wymienione </a:t>
            </a:r>
            <a:r>
              <a:rPr lang="pl-PL" dirty="0" smtClean="0"/>
              <a:t>powyżej,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b="1" dirty="0" smtClean="0"/>
              <a:t>przedsiębiorcy </a:t>
            </a:r>
            <a:r>
              <a:rPr lang="pl-PL" b="1" dirty="0"/>
              <a:t>będący zarządcami infrastruktury lub świadczący usługi w zakresie transportu zbiorowego na terenach miejskich i </a:t>
            </a:r>
            <a:r>
              <a:rPr lang="pl-PL" b="1" dirty="0" smtClean="0"/>
              <a:t>podmiejskich</a:t>
            </a:r>
            <a:r>
              <a:rPr lang="pl-PL" dirty="0" smtClean="0"/>
              <a:t>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organizacje pozarządowe,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PGL </a:t>
            </a:r>
            <a:r>
              <a:rPr lang="pl-PL" dirty="0"/>
              <a:t>Lasy Państwowe i jego jednostki </a:t>
            </a:r>
            <a:r>
              <a:rPr lang="pl-PL" dirty="0" smtClean="0"/>
              <a:t>organizacyjne</a:t>
            </a:r>
            <a:r>
              <a:rPr lang="pl-PL" dirty="0"/>
              <a:t>,</a:t>
            </a:r>
            <a:endParaRPr lang="pl-PL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0" algn="just"/>
            <a:r>
              <a:rPr lang="pl-PL" b="1" u="sng" dirty="0"/>
              <a:t>realizujący projekt na obszarze danego </a:t>
            </a:r>
            <a:r>
              <a:rPr lang="pl-PL" b="1" u="sng" dirty="0" smtClean="0"/>
              <a:t>OSI.</a:t>
            </a:r>
            <a:endParaRPr lang="pl-PL" b="1" u="sng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412776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Preferencje:</a:t>
            </a:r>
          </a:p>
          <a:p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w miastach powyżej 20 tysięcy mieszkańców;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poprawiające dostępność do obszarów koncentracji ludności i/lub aktywności gospodarczej, a także do rynku pracy i usług publicznych;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projekty multimodalne uwzględniające połączenie różnych nisko- </a:t>
            </a:r>
            <a:r>
              <a:rPr lang="pl-PL" sz="1600" dirty="0" smtClean="0"/>
              <a:t>i </a:t>
            </a:r>
            <a:r>
              <a:rPr lang="pl-PL" sz="1600" dirty="0"/>
              <a:t>zeroemisyjnych środków transportu;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realizowane w miejscowościach uzdrowiskowych;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projekty </a:t>
            </a:r>
            <a:r>
              <a:rPr lang="pl-PL" sz="1600" dirty="0"/>
              <a:t>komplementarne względem projektów punktowych realizowanych w ramach działania 5.2 System transportu kolejowego (dworce i przystanki kolejowe), przy czym projekt komplementarny realizowany w działaniu 5.2 musi być możliwy do realizacji w ramach RPO WD 2014-2020 i wynika to, wraz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uzasadnieniem komplementarności, z przygotowanego dla projektu realizowanego w działaniu 5.2 studium wykonalności;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preferowane będą projekty rewitalizacyjne ujęte w programie rewitalizacji danej gminy, które znajdują się na wykazie IZ RPO </a:t>
            </a:r>
            <a:r>
              <a:rPr lang="pl-PL" sz="1600" dirty="0" smtClean="0"/>
              <a:t>WD</a:t>
            </a:r>
            <a:r>
              <a:rPr lang="pl-PL" sz="1600" dirty="0"/>
              <a:t>.</a:t>
            </a:r>
            <a:endParaRPr lang="pl-PL" sz="1600" b="1" dirty="0" smtClean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Wskaźniki:</a:t>
            </a:r>
          </a:p>
          <a:p>
            <a:pPr algn="just"/>
            <a:r>
              <a:rPr lang="pl-PL" sz="1600" dirty="0"/>
              <a:t>Główną funkcją wskaźników jest zmierzenie, na ile cel główny projektu zostały zrealizowany. Wskaźniki służą ilościowej prezentacji działań podjętych w ramach projektu i ich rezultatów. W trakcie realizacji projektu wskaźniki powinny umożliwiać mierzenie jego postępu względem celów projektu. </a:t>
            </a:r>
          </a:p>
          <a:p>
            <a:pPr algn="just"/>
            <a:r>
              <a:rPr lang="pl-PL" sz="1600" dirty="0"/>
              <a:t>Wybór wskaźników projektu powinien być powiązany z typem realizowanego przedsięwzięcia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planowanymi działaniami, które Wnioskodawca zamierza podjąć w ramach projektu. Do celu głównego projektu Wnioskodawca powinien dobrać odpowiednie wskaźniki, produktu i rezultatu bezpośredniego. Muszą być logicznie powiązane z projektem i spójne.</a:t>
            </a:r>
          </a:p>
          <a:p>
            <a:pPr algn="just"/>
            <a:r>
              <a:rPr lang="pl-PL" sz="1600" dirty="0"/>
              <a:t>Każdy ze wskaźników powinien posiadać następujące cechy:</a:t>
            </a:r>
          </a:p>
          <a:p>
            <a:pPr algn="just"/>
            <a:r>
              <a:rPr lang="pl-PL" sz="1600" dirty="0"/>
              <a:t>• adekwatność – wskaźnik powinien być dostosowany do charakteru projektu oraz oczekiwanych efektów związanych z jego realizacją;</a:t>
            </a:r>
          </a:p>
          <a:p>
            <a:pPr algn="just"/>
            <a:r>
              <a:rPr lang="pl-PL" sz="1600" dirty="0"/>
              <a:t>• mierzalność – wskaźnik powinien być kwantyfikowalny, tj. wyrażony w wartościach liczbowych bądź finansowych;</a:t>
            </a:r>
          </a:p>
          <a:p>
            <a:pPr algn="just"/>
            <a:r>
              <a:rPr lang="pl-PL" sz="1600" dirty="0"/>
              <a:t>• wiarygodność – wskaźnik powinien być zdefiniowany w taki sposób, aby jego weryfikacja nie powodowała utrudnień;</a:t>
            </a:r>
          </a:p>
          <a:p>
            <a:pPr algn="just"/>
            <a:r>
              <a:rPr lang="pl-PL" sz="1600" dirty="0"/>
              <a:t>• dostępność – wskaźnik powinien być łatwy do określenia w wyniku realizacji projektu;</a:t>
            </a:r>
          </a:p>
          <a:p>
            <a:pPr algn="just"/>
            <a:r>
              <a:rPr lang="pl-PL" sz="1600" dirty="0"/>
              <a:t>• określony w czasie –wartość wskaźnika powinna zostać określona w czasie, tj. określony rok osiągnięcia wartości docelowej wskaźnika oraz okres, w którym będzie mierzony wskaźnik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1206</Words>
  <Application>Microsoft Office PowerPoint</Application>
  <PresentationFormat>Pokaz na ekranie (4:3)</PresentationFormat>
  <Paragraphs>223</Paragraphs>
  <Slides>18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Dolnośląskiego 2014-2020</dc:title>
  <dc:creator>Your User Name</dc:creator>
  <cp:lastModifiedBy>Filip  Baranowski</cp:lastModifiedBy>
  <cp:revision>614</cp:revision>
  <cp:lastPrinted>2016-04-14T11:17:07Z</cp:lastPrinted>
  <dcterms:created xsi:type="dcterms:W3CDTF">2014-09-19T07:49:10Z</dcterms:created>
  <dcterms:modified xsi:type="dcterms:W3CDTF">2016-05-12T10:48:14Z</dcterms:modified>
</cp:coreProperties>
</file>