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42"/>
  </p:notesMasterIdLst>
  <p:handoutMasterIdLst>
    <p:handoutMasterId r:id="rId43"/>
  </p:handoutMasterIdLst>
  <p:sldIdLst>
    <p:sldId id="373" r:id="rId2"/>
    <p:sldId id="503" r:id="rId3"/>
    <p:sldId id="530" r:id="rId4"/>
    <p:sldId id="529" r:id="rId5"/>
    <p:sldId id="527" r:id="rId6"/>
    <p:sldId id="525" r:id="rId7"/>
    <p:sldId id="528" r:id="rId8"/>
    <p:sldId id="523" r:id="rId9"/>
    <p:sldId id="551" r:id="rId10"/>
    <p:sldId id="524" r:id="rId11"/>
    <p:sldId id="508" r:id="rId12"/>
    <p:sldId id="516" r:id="rId13"/>
    <p:sldId id="522" r:id="rId14"/>
    <p:sldId id="549" r:id="rId15"/>
    <p:sldId id="544" r:id="rId16"/>
    <p:sldId id="547" r:id="rId17"/>
    <p:sldId id="545" r:id="rId18"/>
    <p:sldId id="531" r:id="rId19"/>
    <p:sldId id="532" r:id="rId20"/>
    <p:sldId id="533" r:id="rId21"/>
    <p:sldId id="534" r:id="rId22"/>
    <p:sldId id="535" r:id="rId23"/>
    <p:sldId id="536" r:id="rId24"/>
    <p:sldId id="537" r:id="rId25"/>
    <p:sldId id="538" r:id="rId26"/>
    <p:sldId id="539" r:id="rId27"/>
    <p:sldId id="540" r:id="rId28"/>
    <p:sldId id="541" r:id="rId29"/>
    <p:sldId id="542" r:id="rId30"/>
    <p:sldId id="548" r:id="rId31"/>
    <p:sldId id="550" r:id="rId32"/>
    <p:sldId id="553" r:id="rId33"/>
    <p:sldId id="554" r:id="rId34"/>
    <p:sldId id="552" r:id="rId35"/>
    <p:sldId id="555" r:id="rId36"/>
    <p:sldId id="556" r:id="rId37"/>
    <p:sldId id="557" r:id="rId38"/>
    <p:sldId id="558" r:id="rId39"/>
    <p:sldId id="515" r:id="rId40"/>
    <p:sldId id="520" r:id="rId41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76044" autoAdjust="0"/>
  </p:normalViewPr>
  <p:slideViewPr>
    <p:cSldViewPr>
      <p:cViewPr varScale="1">
        <p:scale>
          <a:sx n="78" d="100"/>
          <a:sy n="78" d="100"/>
        </p:scale>
        <p:origin x="-9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73" d="100"/>
          <a:sy n="73" d="100"/>
        </p:scale>
        <p:origin x="-2196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Dofinansowanie</a:t>
          </a:r>
          <a:r>
            <a:rPr lang="pl-PL" sz="2400" b="1" dirty="0" smtClean="0"/>
            <a:t> </a:t>
          </a:r>
          <a:br>
            <a:rPr lang="pl-PL" sz="2400" b="1" dirty="0" smtClean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800" dirty="0" smtClean="0"/>
            <a:t>maksymalny </a:t>
          </a:r>
          <a:r>
            <a:rPr lang="pl-PL" sz="1800" dirty="0" smtClean="0"/>
            <a:t>poziom dofinansowania na poziomie projektu (środki UE + współfinansowanie z budżetu państwa) wynosi </a:t>
          </a:r>
          <a:r>
            <a:rPr lang="pl-PL" sz="1800" b="1" dirty="0" smtClean="0"/>
            <a:t>85%.</a:t>
          </a:r>
          <a:endParaRPr lang="pl-PL" sz="18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EC468995-B14D-42F8-85A6-E308A6891AF8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pl-PL" sz="1800" dirty="0" smtClean="0"/>
            <a:t>minimalna </a:t>
          </a:r>
          <a:r>
            <a:rPr lang="pl-PL" sz="1800" dirty="0" smtClean="0"/>
            <a:t>wartość projektu wynosi </a:t>
          </a:r>
          <a:r>
            <a:rPr lang="pl-PL" sz="1800" b="1" dirty="0" smtClean="0"/>
            <a:t>1 000 000 PLN.</a:t>
          </a:r>
          <a:endParaRPr lang="pl-PL" sz="1800" b="1" dirty="0"/>
        </a:p>
      </dgm:t>
    </dgm:pt>
    <dgm:pt modelId="{E4752D9F-5771-467A-8A5E-D8CD63E0BF0D}" type="parTrans" cxnId="{1FDDF49C-2B31-47BE-B70E-E0A4989BD11D}">
      <dgm:prSet/>
      <dgm:spPr/>
      <dgm:t>
        <a:bodyPr/>
        <a:lstStyle/>
        <a:p>
          <a:endParaRPr lang="pl-PL"/>
        </a:p>
      </dgm:t>
    </dgm:pt>
    <dgm:pt modelId="{88DDDA54-D6C1-453B-AEC0-B8058119C35E}" type="sibTrans" cxnId="{1FDDF49C-2B31-47BE-B70E-E0A4989BD11D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800" dirty="0" smtClean="0"/>
            <a:t>minimalny </a:t>
          </a:r>
          <a:r>
            <a:rPr lang="pl-PL" sz="1800" dirty="0" smtClean="0"/>
            <a:t>poziom wkładu własnego wynosi </a:t>
          </a:r>
          <a:r>
            <a:rPr lang="pl-PL" sz="1800" b="1" dirty="0" smtClean="0"/>
            <a:t>15%</a:t>
          </a:r>
          <a:endParaRPr lang="pl-PL" sz="1600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 smtClean="0">
              <a:solidFill>
                <a:schemeClr val="tx1"/>
              </a:solidFill>
            </a:rPr>
            <a:t>Wkład własny</a:t>
          </a:r>
          <a:endParaRPr lang="pl-PL" sz="2400" b="1" dirty="0">
            <a:solidFill>
              <a:schemeClr val="tx1"/>
            </a:solidFill>
          </a:endParaRP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0F975C22-F818-4FFC-9268-72598AF9B93E}" type="presOf" srcId="{32EE9BBF-B02B-4DE9-A826-A3930A24887B}" destId="{5DB3C171-F262-490B-B8BB-BFFA46B0586B}" srcOrd="0" destOrd="0" presId="urn:microsoft.com/office/officeart/2005/8/layout/vList5"/>
    <dgm:cxn modelId="{9C628522-7067-43C9-B331-E1148D6ADBBC}" type="presOf" srcId="{DA6E603D-E34D-4EC6-B48D-740809166CA4}" destId="{6057DA86-162F-440C-8D5E-0A6D86B8CF0F}" srcOrd="0" destOrd="0" presId="urn:microsoft.com/office/officeart/2005/8/layout/vList5"/>
    <dgm:cxn modelId="{035D8239-E5B5-4B16-A327-3F908A1EA87B}" type="presOf" srcId="{EC468995-B14D-42F8-85A6-E308A6891AF8}" destId="{5DB3C171-F262-490B-B8BB-BFFA46B0586B}" srcOrd="0" destOrd="1" presId="urn:microsoft.com/office/officeart/2005/8/layout/vList5"/>
    <dgm:cxn modelId="{1FDDF49C-2B31-47BE-B70E-E0A4989BD11D}" srcId="{621AB93B-5B7B-404A-AAC6-82585374894E}" destId="{EC468995-B14D-42F8-85A6-E308A6891AF8}" srcOrd="1" destOrd="0" parTransId="{E4752D9F-5771-467A-8A5E-D8CD63E0BF0D}" sibTransId="{88DDDA54-D6C1-453B-AEC0-B8058119C35E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C5BDB263-A6FA-4D11-8CBC-CAEE444FF9E9}" type="presOf" srcId="{9C158368-C9E0-4942-8526-5CE49BCD721C}" destId="{EC26B3CA-5F55-4ED6-AEA1-83422FEC2FA3}" srcOrd="0" destOrd="0" presId="urn:microsoft.com/office/officeart/2005/8/layout/vList5"/>
    <dgm:cxn modelId="{C53FC68D-FBCC-433A-80CB-50AD59418496}" type="presOf" srcId="{1A53B528-4B73-4476-AAA3-DA53D8694E89}" destId="{A82570EB-9047-4C30-B34C-BC41F943A042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9BAC8A55-2A76-40A0-AD55-AB0EDE229E19}" type="presOf" srcId="{621AB93B-5B7B-404A-AAC6-82585374894E}" destId="{30A5BAFA-D867-4432-A555-078896BF780D}" srcOrd="0" destOrd="0" presId="urn:microsoft.com/office/officeart/2005/8/layout/vList5"/>
    <dgm:cxn modelId="{A9CDFB96-4A74-4D92-9E59-A013AC6F8D5B}" type="presParOf" srcId="{A82570EB-9047-4C30-B34C-BC41F943A042}" destId="{74CEAA77-1A9F-4EE7-8009-B36DC94847D6}" srcOrd="0" destOrd="0" presId="urn:microsoft.com/office/officeart/2005/8/layout/vList5"/>
    <dgm:cxn modelId="{032ECB4F-89D3-49BC-9A5D-BA32A6BD2255}" type="presParOf" srcId="{74CEAA77-1A9F-4EE7-8009-B36DC94847D6}" destId="{30A5BAFA-D867-4432-A555-078896BF780D}" srcOrd="0" destOrd="0" presId="urn:microsoft.com/office/officeart/2005/8/layout/vList5"/>
    <dgm:cxn modelId="{F189A749-7A9E-4B95-BE1A-E83E45E60653}" type="presParOf" srcId="{74CEAA77-1A9F-4EE7-8009-B36DC94847D6}" destId="{5DB3C171-F262-490B-B8BB-BFFA46B0586B}" srcOrd="1" destOrd="0" presId="urn:microsoft.com/office/officeart/2005/8/layout/vList5"/>
    <dgm:cxn modelId="{BFD02FE5-8D7B-42C0-9DB3-6CF45E9256F0}" type="presParOf" srcId="{A82570EB-9047-4C30-B34C-BC41F943A042}" destId="{21203062-3061-4CFA-A1DC-A3C8D1B70C6A}" srcOrd="1" destOrd="0" presId="urn:microsoft.com/office/officeart/2005/8/layout/vList5"/>
    <dgm:cxn modelId="{CC33D04A-9852-4EBF-96E6-1FD4E8C7BAD5}" type="presParOf" srcId="{A82570EB-9047-4C30-B34C-BC41F943A042}" destId="{AAC7EB03-0D34-4E53-AA54-FF39894E56F4}" srcOrd="2" destOrd="0" presId="urn:microsoft.com/office/officeart/2005/8/layout/vList5"/>
    <dgm:cxn modelId="{03521846-D94C-42D4-82AB-166C1AAC30CC}" type="presParOf" srcId="{AAC7EB03-0D34-4E53-AA54-FF39894E56F4}" destId="{EC26B3CA-5F55-4ED6-AEA1-83422FEC2FA3}" srcOrd="0" destOrd="0" presId="urn:microsoft.com/office/officeart/2005/8/layout/vList5"/>
    <dgm:cxn modelId="{2EECD8A3-3C1D-4AD0-98E0-0A61777F6075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128E67-5D4D-443A-909C-E8CCF1B642E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C397EC23-D42A-4B6D-A312-F7CA167443EE}">
      <dgm:prSet phldrT="[Tekst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400" b="1" dirty="0" smtClean="0"/>
            <a:t>Średnia arytmetyczna punktów ogółem </a:t>
          </a:r>
        </a:p>
        <a:p>
          <a:pPr>
            <a:spcAft>
              <a:spcPts val="0"/>
            </a:spcAft>
          </a:pPr>
          <a:r>
            <a:rPr lang="pl-PL" sz="1400" b="1" dirty="0" smtClean="0"/>
            <a:t>z dwóch ocen wniosku za spełnianie ogólnych kryteriów merytorycznych przyznanych bezwarunkowo i warunkowo (gdy przeprowadzane były negocjacje)</a:t>
          </a:r>
        </a:p>
        <a:p>
          <a:pPr>
            <a:spcAft>
              <a:spcPts val="0"/>
            </a:spcAft>
          </a:pPr>
          <a:endParaRPr lang="pl-PL" sz="1400" b="1" dirty="0" smtClean="0"/>
        </a:p>
        <a:p>
          <a:pPr>
            <a:spcAft>
              <a:spcPts val="0"/>
            </a:spcAft>
          </a:pPr>
          <a:r>
            <a:rPr lang="pl-PL" sz="1400" b="1" u="sng" dirty="0" err="1" smtClean="0"/>
            <a:t>max</a:t>
          </a:r>
          <a:r>
            <a:rPr lang="pl-PL" sz="1400" b="1" u="sng" dirty="0" smtClean="0"/>
            <a:t>. 100 pkt.</a:t>
          </a:r>
          <a:endParaRPr lang="pl-PL" sz="1400" b="1" u="sng" dirty="0"/>
        </a:p>
      </dgm:t>
    </dgm:pt>
    <dgm:pt modelId="{4F2B0C6A-4EF7-4EF9-AF4F-76207ABDDE32}" type="parTrans" cxnId="{5F963314-1CFC-4192-9898-59F88A52F03D}">
      <dgm:prSet/>
      <dgm:spPr/>
      <dgm:t>
        <a:bodyPr/>
        <a:lstStyle/>
        <a:p>
          <a:endParaRPr lang="pl-PL"/>
        </a:p>
      </dgm:t>
    </dgm:pt>
    <dgm:pt modelId="{AF61EF18-FA4B-4EFB-AFBF-8207AED929B7}" type="sibTrans" cxnId="{5F963314-1CFC-4192-9898-59F88A52F03D}">
      <dgm:prSet/>
      <dgm:spPr>
        <a:solidFill>
          <a:schemeClr val="bg1">
            <a:lumMod val="50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l-PL"/>
        </a:p>
      </dgm:t>
    </dgm:pt>
    <dgm:pt modelId="{EA25FF17-3D17-4A6D-B2FB-576FE6D29964}">
      <dgm:prSet phldrT="[Tekst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pl-PL" sz="1400" b="1" dirty="0" smtClean="0"/>
            <a:t>Premia </a:t>
          </a:r>
          <a:br>
            <a:rPr lang="pl-PL" sz="1400" b="1" dirty="0" smtClean="0"/>
          </a:br>
          <a:r>
            <a:rPr lang="pl-PL" sz="1400" b="1" dirty="0" smtClean="0"/>
            <a:t>punktowa  za spełnianie kryteriów premiujących (przyznawanych, gdy są one spełnione i jeśli średnia arytmetyczna punktów przyznanych </a:t>
          </a:r>
          <a:r>
            <a:rPr lang="pl-PL" sz="1400" b="1" dirty="0" smtClean="0">
              <a:solidFill>
                <a:schemeClr val="bg1"/>
              </a:solidFill>
            </a:rPr>
            <a:t>bezwarunkowo i warunkowo </a:t>
          </a:r>
          <a:r>
            <a:rPr lang="pl-PL" sz="1400" b="1" dirty="0" smtClean="0"/>
            <a:t>za ogólne kryteria merytoryczne od dwóch oceniających spełni wymagane minimum punktowe)</a:t>
          </a:r>
        </a:p>
        <a:p>
          <a:pPr>
            <a:spcAft>
              <a:spcPts val="0"/>
            </a:spcAft>
          </a:pPr>
          <a:endParaRPr lang="pl-PL" sz="1400" b="1" dirty="0" smtClean="0"/>
        </a:p>
        <a:p>
          <a:pPr>
            <a:spcAft>
              <a:spcPts val="0"/>
            </a:spcAft>
          </a:pPr>
          <a:r>
            <a:rPr lang="pl-PL" sz="1400" b="1" u="sng" dirty="0" err="1" smtClean="0"/>
            <a:t>max</a:t>
          </a:r>
          <a:r>
            <a:rPr lang="pl-PL" sz="1400" b="1" u="sng" dirty="0" smtClean="0"/>
            <a:t>. 40 pkt.</a:t>
          </a:r>
          <a:endParaRPr lang="pl-PL" sz="1400" b="1" u="sng" dirty="0"/>
        </a:p>
      </dgm:t>
    </dgm:pt>
    <dgm:pt modelId="{9F48A751-78FD-402F-9774-8820F86440A3}" type="parTrans" cxnId="{2F7B7CD8-4228-4A88-B296-4DAED2ECE2A6}">
      <dgm:prSet/>
      <dgm:spPr/>
      <dgm:t>
        <a:bodyPr/>
        <a:lstStyle/>
        <a:p>
          <a:endParaRPr lang="pl-PL"/>
        </a:p>
      </dgm:t>
    </dgm:pt>
    <dgm:pt modelId="{DFD142BE-FBB9-4808-91BA-36DDC4D501A9}" type="sibTrans" cxnId="{2F7B7CD8-4228-4A88-B296-4DAED2ECE2A6}">
      <dgm:prSet/>
      <dgm:spPr>
        <a:solidFill>
          <a:schemeClr val="bg1">
            <a:lumMod val="50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pl-PL"/>
        </a:p>
      </dgm:t>
    </dgm:pt>
    <dgm:pt modelId="{42C9BBF4-D2E2-40D1-873C-023BE2562D0A}">
      <dgm:prSet phldrT="[Tekst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pl-PL" sz="1400" b="1" dirty="0" smtClean="0"/>
            <a:t>Projekt, który uzyskał w trakcie oceny merytorycznej maksymalną liczbę punktów za spełnianie wszystkich kryteriów</a:t>
          </a:r>
        </a:p>
        <a:p>
          <a:endParaRPr lang="pl-PL" sz="1400" b="1" dirty="0" smtClean="0"/>
        </a:p>
        <a:p>
          <a:r>
            <a:rPr lang="pl-PL" sz="1400" b="1" u="sng" dirty="0" smtClean="0"/>
            <a:t>max. 140 pkt.</a:t>
          </a:r>
          <a:endParaRPr lang="pl-PL" sz="1400" dirty="0"/>
        </a:p>
      </dgm:t>
    </dgm:pt>
    <dgm:pt modelId="{F9CB0907-5247-4D1D-8177-D244ECDB1C22}" type="parTrans" cxnId="{B04E5AF0-4D96-421D-BAEE-AD21822D8705}">
      <dgm:prSet/>
      <dgm:spPr/>
      <dgm:t>
        <a:bodyPr/>
        <a:lstStyle/>
        <a:p>
          <a:endParaRPr lang="pl-PL"/>
        </a:p>
      </dgm:t>
    </dgm:pt>
    <dgm:pt modelId="{328E3C73-18E3-474C-9F33-BC61DB95D48C}" type="sibTrans" cxnId="{B04E5AF0-4D96-421D-BAEE-AD21822D8705}">
      <dgm:prSet/>
      <dgm:spPr/>
      <dgm:t>
        <a:bodyPr/>
        <a:lstStyle/>
        <a:p>
          <a:endParaRPr lang="pl-PL"/>
        </a:p>
      </dgm:t>
    </dgm:pt>
    <dgm:pt modelId="{2BF1C008-E7D6-40B7-BD72-60D67E56C3F5}" type="pres">
      <dgm:prSet presAssocID="{42128E67-5D4D-443A-909C-E8CCF1B642E4}" presName="linearFlow" presStyleCnt="0">
        <dgm:presLayoutVars>
          <dgm:dir/>
          <dgm:resizeHandles val="exact"/>
        </dgm:presLayoutVars>
      </dgm:prSet>
      <dgm:spPr/>
    </dgm:pt>
    <dgm:pt modelId="{0BC37FB2-A568-45A9-BDB7-45ED17E8AC3A}" type="pres">
      <dgm:prSet presAssocID="{C397EC23-D42A-4B6D-A312-F7CA167443EE}" presName="node" presStyleLbl="node1" presStyleIdx="0" presStyleCnt="3" custScaleX="120049" custScaleY="183712" custLinFactNeighborX="-929" custLinFactNeighborY="139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8890EA-4081-4BC1-A79F-D5A078F351F4}" type="pres">
      <dgm:prSet presAssocID="{AF61EF18-FA4B-4EFB-AFBF-8207AED929B7}" presName="spacerL" presStyleCnt="0"/>
      <dgm:spPr/>
    </dgm:pt>
    <dgm:pt modelId="{D2F1F20C-0856-4E98-9FBA-F0D8D44075A7}" type="pres">
      <dgm:prSet presAssocID="{AF61EF18-FA4B-4EFB-AFBF-8207AED929B7}" presName="sibTrans" presStyleLbl="sibTrans2D1" presStyleIdx="0" presStyleCnt="2" custScaleX="81498" custScaleY="58094" custLinFactNeighborX="-49251" custLinFactNeighborY="13057"/>
      <dgm:spPr/>
      <dgm:t>
        <a:bodyPr/>
        <a:lstStyle/>
        <a:p>
          <a:endParaRPr lang="pl-PL"/>
        </a:p>
      </dgm:t>
    </dgm:pt>
    <dgm:pt modelId="{CF39194A-1CE3-4B3A-B420-69DAE835C245}" type="pres">
      <dgm:prSet presAssocID="{AF61EF18-FA4B-4EFB-AFBF-8207AED929B7}" presName="spacerR" presStyleCnt="0"/>
      <dgm:spPr/>
    </dgm:pt>
    <dgm:pt modelId="{E825109F-4CB9-4778-BB64-7FC8F19BCEB5}" type="pres">
      <dgm:prSet presAssocID="{EA25FF17-3D17-4A6D-B2FB-576FE6D29964}" presName="node" presStyleLbl="node1" presStyleIdx="1" presStyleCnt="3" custScaleX="118952" custScaleY="183712" custLinFactNeighborX="-36869" custLinFactNeighborY="139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821EBA-197B-4F2F-90ED-370A758BEB5E}" type="pres">
      <dgm:prSet presAssocID="{DFD142BE-FBB9-4808-91BA-36DDC4D501A9}" presName="spacerL" presStyleCnt="0"/>
      <dgm:spPr/>
    </dgm:pt>
    <dgm:pt modelId="{A2B69AA7-01C1-4053-B368-B907E97EE868}" type="pres">
      <dgm:prSet presAssocID="{DFD142BE-FBB9-4808-91BA-36DDC4D501A9}" presName="sibTrans" presStyleLbl="sibTrans2D1" presStyleIdx="1" presStyleCnt="2" custScaleX="63265" custScaleY="64653" custLinFactNeighborX="-63130" custLinFactNeighborY="19148"/>
      <dgm:spPr/>
      <dgm:t>
        <a:bodyPr/>
        <a:lstStyle/>
        <a:p>
          <a:endParaRPr lang="pl-PL"/>
        </a:p>
      </dgm:t>
    </dgm:pt>
    <dgm:pt modelId="{E579C00D-9428-4BE0-A717-A24AD41E9848}" type="pres">
      <dgm:prSet presAssocID="{DFD142BE-FBB9-4808-91BA-36DDC4D501A9}" presName="spacerR" presStyleCnt="0"/>
      <dgm:spPr/>
    </dgm:pt>
    <dgm:pt modelId="{A293F95B-7C3D-4AE3-95D7-9C9F48AC2FFC}" type="pres">
      <dgm:prSet presAssocID="{42C9BBF4-D2E2-40D1-873C-023BE2562D0A}" presName="node" presStyleLbl="node1" presStyleIdx="2" presStyleCnt="3" custScaleX="112050" custScaleY="183712" custLinFactNeighborX="929" custLinFactNeighborY="1066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6A40A3E-BC61-4DE1-AD68-A8800842338E}" type="presOf" srcId="{DFD142BE-FBB9-4808-91BA-36DDC4D501A9}" destId="{A2B69AA7-01C1-4053-B368-B907E97EE868}" srcOrd="0" destOrd="0" presId="urn:microsoft.com/office/officeart/2005/8/layout/equation1"/>
    <dgm:cxn modelId="{16532475-7B95-4099-A102-97B94AFE4A77}" type="presOf" srcId="{EA25FF17-3D17-4A6D-B2FB-576FE6D29964}" destId="{E825109F-4CB9-4778-BB64-7FC8F19BCEB5}" srcOrd="0" destOrd="0" presId="urn:microsoft.com/office/officeart/2005/8/layout/equation1"/>
    <dgm:cxn modelId="{BD62F5E6-4795-4234-AC1A-EA3EF82B7F74}" type="presOf" srcId="{42128E67-5D4D-443A-909C-E8CCF1B642E4}" destId="{2BF1C008-E7D6-40B7-BD72-60D67E56C3F5}" srcOrd="0" destOrd="0" presId="urn:microsoft.com/office/officeart/2005/8/layout/equation1"/>
    <dgm:cxn modelId="{B04E5AF0-4D96-421D-BAEE-AD21822D8705}" srcId="{42128E67-5D4D-443A-909C-E8CCF1B642E4}" destId="{42C9BBF4-D2E2-40D1-873C-023BE2562D0A}" srcOrd="2" destOrd="0" parTransId="{F9CB0907-5247-4D1D-8177-D244ECDB1C22}" sibTransId="{328E3C73-18E3-474C-9F33-BC61DB95D48C}"/>
    <dgm:cxn modelId="{24082E5F-A0E5-472D-9791-173D58C8FB05}" type="presOf" srcId="{42C9BBF4-D2E2-40D1-873C-023BE2562D0A}" destId="{A293F95B-7C3D-4AE3-95D7-9C9F48AC2FFC}" srcOrd="0" destOrd="0" presId="urn:microsoft.com/office/officeart/2005/8/layout/equation1"/>
    <dgm:cxn modelId="{86208F03-7929-44B9-86A0-A0225FA57077}" type="presOf" srcId="{C397EC23-D42A-4B6D-A312-F7CA167443EE}" destId="{0BC37FB2-A568-45A9-BDB7-45ED17E8AC3A}" srcOrd="0" destOrd="0" presId="urn:microsoft.com/office/officeart/2005/8/layout/equation1"/>
    <dgm:cxn modelId="{5F963314-1CFC-4192-9898-59F88A52F03D}" srcId="{42128E67-5D4D-443A-909C-E8CCF1B642E4}" destId="{C397EC23-D42A-4B6D-A312-F7CA167443EE}" srcOrd="0" destOrd="0" parTransId="{4F2B0C6A-4EF7-4EF9-AF4F-76207ABDDE32}" sibTransId="{AF61EF18-FA4B-4EFB-AFBF-8207AED929B7}"/>
    <dgm:cxn modelId="{2F7B7CD8-4228-4A88-B296-4DAED2ECE2A6}" srcId="{42128E67-5D4D-443A-909C-E8CCF1B642E4}" destId="{EA25FF17-3D17-4A6D-B2FB-576FE6D29964}" srcOrd="1" destOrd="0" parTransId="{9F48A751-78FD-402F-9774-8820F86440A3}" sibTransId="{DFD142BE-FBB9-4808-91BA-36DDC4D501A9}"/>
    <dgm:cxn modelId="{BECE2566-507B-43C9-850E-B34EA2C78770}" type="presOf" srcId="{AF61EF18-FA4B-4EFB-AFBF-8207AED929B7}" destId="{D2F1F20C-0856-4E98-9FBA-F0D8D44075A7}" srcOrd="0" destOrd="0" presId="urn:microsoft.com/office/officeart/2005/8/layout/equation1"/>
    <dgm:cxn modelId="{F34382CF-0A55-4242-B6CC-2867EE6E97B3}" type="presParOf" srcId="{2BF1C008-E7D6-40B7-BD72-60D67E56C3F5}" destId="{0BC37FB2-A568-45A9-BDB7-45ED17E8AC3A}" srcOrd="0" destOrd="0" presId="urn:microsoft.com/office/officeart/2005/8/layout/equation1"/>
    <dgm:cxn modelId="{78F6A30F-4014-4E44-B34A-5E80CA072A07}" type="presParOf" srcId="{2BF1C008-E7D6-40B7-BD72-60D67E56C3F5}" destId="{378890EA-4081-4BC1-A79F-D5A078F351F4}" srcOrd="1" destOrd="0" presId="urn:microsoft.com/office/officeart/2005/8/layout/equation1"/>
    <dgm:cxn modelId="{970BC5D4-D15E-4ED4-A9BF-22390FF6AAD2}" type="presParOf" srcId="{2BF1C008-E7D6-40B7-BD72-60D67E56C3F5}" destId="{D2F1F20C-0856-4E98-9FBA-F0D8D44075A7}" srcOrd="2" destOrd="0" presId="urn:microsoft.com/office/officeart/2005/8/layout/equation1"/>
    <dgm:cxn modelId="{A5FD1BF2-0533-4293-B1DD-0295EC146182}" type="presParOf" srcId="{2BF1C008-E7D6-40B7-BD72-60D67E56C3F5}" destId="{CF39194A-1CE3-4B3A-B420-69DAE835C245}" srcOrd="3" destOrd="0" presId="urn:microsoft.com/office/officeart/2005/8/layout/equation1"/>
    <dgm:cxn modelId="{D0A166E2-F30E-48B0-878E-BF5A0257EAB6}" type="presParOf" srcId="{2BF1C008-E7D6-40B7-BD72-60D67E56C3F5}" destId="{E825109F-4CB9-4778-BB64-7FC8F19BCEB5}" srcOrd="4" destOrd="0" presId="urn:microsoft.com/office/officeart/2005/8/layout/equation1"/>
    <dgm:cxn modelId="{AA8555C7-4648-44DC-B08A-F1AB54BF6440}" type="presParOf" srcId="{2BF1C008-E7D6-40B7-BD72-60D67E56C3F5}" destId="{41821EBA-197B-4F2F-90ED-370A758BEB5E}" srcOrd="5" destOrd="0" presId="urn:microsoft.com/office/officeart/2005/8/layout/equation1"/>
    <dgm:cxn modelId="{4A827D74-7A95-46B3-92B0-D4AD61BACC8F}" type="presParOf" srcId="{2BF1C008-E7D6-40B7-BD72-60D67E56C3F5}" destId="{A2B69AA7-01C1-4053-B368-B907E97EE868}" srcOrd="6" destOrd="0" presId="urn:microsoft.com/office/officeart/2005/8/layout/equation1"/>
    <dgm:cxn modelId="{4D2CD86D-215C-42BC-8B7E-07FD1116BC7F}" type="presParOf" srcId="{2BF1C008-E7D6-40B7-BD72-60D67E56C3F5}" destId="{E579C00D-9428-4BE0-A717-A24AD41E9848}" srcOrd="7" destOrd="0" presId="urn:microsoft.com/office/officeart/2005/8/layout/equation1"/>
    <dgm:cxn modelId="{252FB42A-09E7-415B-8D1F-41BF8954FC45}" type="presParOf" srcId="{2BF1C008-E7D6-40B7-BD72-60D67E56C3F5}" destId="{A293F95B-7C3D-4AE3-95D7-9C9F48AC2F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800" kern="1200" dirty="0" smtClean="0"/>
            <a:t>maksymalny </a:t>
          </a:r>
          <a:r>
            <a:rPr lang="pl-PL" sz="1800" kern="1200" dirty="0" smtClean="0"/>
            <a:t>poziom dofinansowania na poziomie projektu (środki UE + współfinansowanie z budżetu państwa) wynosi </a:t>
          </a:r>
          <a:r>
            <a:rPr lang="pl-PL" sz="1800" b="1" kern="1200" dirty="0" smtClean="0"/>
            <a:t>85%.</a:t>
          </a:r>
          <a:endParaRPr lang="pl-PL" sz="1800" b="1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pl-PL" sz="1800" kern="1200" dirty="0" smtClean="0"/>
            <a:t>minimalna </a:t>
          </a:r>
          <a:r>
            <a:rPr lang="pl-PL" sz="1800" kern="1200" dirty="0" smtClean="0"/>
            <a:t>wartość projektu wynosi </a:t>
          </a:r>
          <a:r>
            <a:rPr lang="pl-PL" sz="1800" b="1" kern="1200" dirty="0" smtClean="0"/>
            <a:t>1 000 000 PLN.</a:t>
          </a:r>
          <a:endParaRPr lang="pl-PL" sz="1800" b="1" kern="1200" dirty="0"/>
        </a:p>
      </dsp:txBody>
      <dsp:txXfrm rot="5400000">
        <a:off x="4682910" y="-1385354"/>
        <a:ext cx="3075733" cy="5846444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Dofinansowanie</a:t>
          </a:r>
          <a:r>
            <a:rPr lang="pl-PL" sz="2400" b="1" kern="1200" dirty="0" smtClean="0"/>
            <a:t> </a:t>
          </a:r>
          <a:br>
            <a:rPr lang="pl-PL" sz="2400" b="1" kern="1200" dirty="0" smtClean="0"/>
          </a:br>
          <a:endParaRPr lang="pl-PL" sz="2400" b="1" kern="1200" dirty="0"/>
        </a:p>
      </dsp:txBody>
      <dsp:txXfrm>
        <a:off x="28727" y="216018"/>
        <a:ext cx="3288625" cy="2663138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minimalny </a:t>
          </a:r>
          <a:r>
            <a:rPr lang="pl-PL" sz="1800" kern="1200" dirty="0" smtClean="0"/>
            <a:t>poziom wkładu własnego wynosi </a:t>
          </a:r>
          <a:r>
            <a:rPr lang="pl-PL" sz="1800" b="1" kern="1200" dirty="0" smtClean="0"/>
            <a:t>15%</a:t>
          </a:r>
          <a:endParaRPr lang="pl-PL" sz="1600" kern="1200" dirty="0">
            <a:solidFill>
              <a:srgbClr val="B466E0"/>
            </a:solidFill>
          </a:endParaRPr>
        </a:p>
      </dsp:txBody>
      <dsp:txXfrm rot="5400000">
        <a:off x="4882229" y="1619858"/>
        <a:ext cx="2668166" cy="5846444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>
              <a:solidFill>
                <a:schemeClr val="tx1"/>
              </a:solidFill>
            </a:rPr>
            <a:t>Wkład własny</a:t>
          </a:r>
          <a:endParaRPr lang="pl-PL" sz="2400" b="1" kern="1200" dirty="0">
            <a:solidFill>
              <a:schemeClr val="tx1"/>
            </a:solidFill>
          </a:endParaRPr>
        </a:p>
      </dsp:txBody>
      <dsp:txXfrm>
        <a:off x="4464" y="3211511"/>
        <a:ext cx="3288625" cy="26631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C37FB2-A568-45A9-BDB7-45ED17E8AC3A}">
      <dsp:nvSpPr>
        <dsp:cNvPr id="0" name=""/>
        <dsp:cNvSpPr/>
      </dsp:nvSpPr>
      <dsp:spPr>
        <a:xfrm>
          <a:off x="0" y="1283803"/>
          <a:ext cx="2347680" cy="3592674"/>
        </a:xfrm>
        <a:prstGeom prst="ellipse">
          <a:avLst/>
        </a:prstGeom>
        <a:solidFill>
          <a:srgbClr val="FFC000"/>
        </a:solidFill>
        <a:ln w="400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 smtClean="0"/>
            <a:t>Średnia arytmetyczna punktów ogółem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 smtClean="0"/>
            <a:t>z dwóch ocen wniosku za spełnianie ogólnych kryteriów merytorycznych przyznanych bezwarunkowo i warunkowo (gdy przeprowadzane były negocjacje)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pl-PL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b="1" u="sng" kern="1200" dirty="0" err="1" smtClean="0"/>
            <a:t>max</a:t>
          </a:r>
          <a:r>
            <a:rPr lang="pl-PL" sz="1400" b="1" u="sng" kern="1200" dirty="0" smtClean="0"/>
            <a:t>. 100 pkt.</a:t>
          </a:r>
          <a:endParaRPr lang="pl-PL" sz="1400" b="1" u="sng" kern="1200" dirty="0"/>
        </a:p>
      </dsp:txBody>
      <dsp:txXfrm>
        <a:off x="0" y="1283803"/>
        <a:ext cx="2347680" cy="3592674"/>
      </dsp:txXfrm>
    </dsp:sp>
    <dsp:sp modelId="{D2F1F20C-0856-4E98-9FBA-F0D8D44075A7}">
      <dsp:nvSpPr>
        <dsp:cNvPr id="0" name=""/>
        <dsp:cNvSpPr/>
      </dsp:nvSpPr>
      <dsp:spPr>
        <a:xfrm>
          <a:off x="2429111" y="2626945"/>
          <a:ext cx="924390" cy="658930"/>
        </a:xfrm>
        <a:prstGeom prst="mathPlus">
          <a:avLst/>
        </a:prstGeom>
        <a:solidFill>
          <a:schemeClr val="bg1">
            <a:lumMod val="50000"/>
          </a:schemeClr>
        </a:solidFill>
        <a:ln>
          <a:solidFill>
            <a:schemeClr val="bg1">
              <a:lumMod val="6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2429111" y="2626945"/>
        <a:ext cx="924390" cy="658930"/>
      </dsp:txXfrm>
    </dsp:sp>
    <dsp:sp modelId="{E825109F-4CB9-4778-BB64-7FC8F19BCEB5}">
      <dsp:nvSpPr>
        <dsp:cNvPr id="0" name=""/>
        <dsp:cNvSpPr/>
      </dsp:nvSpPr>
      <dsp:spPr>
        <a:xfrm>
          <a:off x="3531958" y="1283803"/>
          <a:ext cx="2326227" cy="3592674"/>
        </a:xfrm>
        <a:prstGeom prst="ellipse">
          <a:avLst/>
        </a:prstGeom>
        <a:solidFill>
          <a:srgbClr val="FFC000"/>
        </a:solidFill>
        <a:ln w="400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b="1" kern="1200" dirty="0" smtClean="0"/>
            <a:t>Premia </a:t>
          </a:r>
          <a:br>
            <a:rPr lang="pl-PL" sz="1400" b="1" kern="1200" dirty="0" smtClean="0"/>
          </a:br>
          <a:r>
            <a:rPr lang="pl-PL" sz="1400" b="1" kern="1200" dirty="0" smtClean="0"/>
            <a:t>punktowa  za spełnianie kryteriów premiujących (przyznawanych, gdy są one spełnione i jeśli średnia arytmetyczna punktów przyznanych </a:t>
          </a:r>
          <a:r>
            <a:rPr lang="pl-PL" sz="1400" b="1" kern="1200" dirty="0" smtClean="0">
              <a:solidFill>
                <a:schemeClr val="bg1"/>
              </a:solidFill>
            </a:rPr>
            <a:t>bezwarunkowo i warunkowo </a:t>
          </a:r>
          <a:r>
            <a:rPr lang="pl-PL" sz="1400" b="1" kern="1200" dirty="0" smtClean="0"/>
            <a:t>za ogólne kryteria merytoryczne od dwóch oceniających spełni wymagane minimum punktowe)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pl-PL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l-PL" sz="1400" b="1" u="sng" kern="1200" dirty="0" err="1" smtClean="0"/>
            <a:t>max</a:t>
          </a:r>
          <a:r>
            <a:rPr lang="pl-PL" sz="1400" b="1" u="sng" kern="1200" dirty="0" smtClean="0"/>
            <a:t>. 40 pkt.</a:t>
          </a:r>
          <a:endParaRPr lang="pl-PL" sz="1400" b="1" u="sng" kern="1200" dirty="0"/>
        </a:p>
      </dsp:txBody>
      <dsp:txXfrm>
        <a:off x="3531958" y="1283803"/>
        <a:ext cx="2326227" cy="3592674"/>
      </dsp:txXfrm>
    </dsp:sp>
    <dsp:sp modelId="{A2B69AA7-01C1-4053-B368-B907E97EE868}">
      <dsp:nvSpPr>
        <dsp:cNvPr id="0" name=""/>
        <dsp:cNvSpPr/>
      </dsp:nvSpPr>
      <dsp:spPr>
        <a:xfrm>
          <a:off x="5975279" y="2658835"/>
          <a:ext cx="717582" cy="733325"/>
        </a:xfrm>
        <a:prstGeom prst="mathEqual">
          <a:avLst/>
        </a:prstGeom>
        <a:solidFill>
          <a:schemeClr val="bg1">
            <a:lumMod val="50000"/>
          </a:schemeClr>
        </a:solidFill>
        <a:ln>
          <a:solidFill>
            <a:schemeClr val="bg1">
              <a:lumMod val="6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000" kern="1200"/>
        </a:p>
      </dsp:txBody>
      <dsp:txXfrm>
        <a:off x="5975279" y="2658835"/>
        <a:ext cx="717582" cy="733325"/>
      </dsp:txXfrm>
    </dsp:sp>
    <dsp:sp modelId="{A293F95B-7C3D-4AE3-95D7-9C9F48AC2FFC}">
      <dsp:nvSpPr>
        <dsp:cNvPr id="0" name=""/>
        <dsp:cNvSpPr/>
      </dsp:nvSpPr>
      <dsp:spPr>
        <a:xfrm>
          <a:off x="6952748" y="1220598"/>
          <a:ext cx="2191251" cy="3592674"/>
        </a:xfrm>
        <a:prstGeom prst="ellipse">
          <a:avLst/>
        </a:prstGeom>
        <a:solidFill>
          <a:srgbClr val="FFC000"/>
        </a:solidFill>
        <a:ln w="400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Projekt, który uzyskał w trakcie oceny merytorycznej maksymalną liczbę punktów za spełnianie wszystkich kryteriów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u="sng" kern="1200" dirty="0" smtClean="0"/>
            <a:t>max. 140 pkt.</a:t>
          </a:r>
          <a:endParaRPr lang="pl-PL" sz="1400" kern="1200" dirty="0"/>
        </a:p>
      </dsp:txBody>
      <dsp:txXfrm>
        <a:off x="6952748" y="1220598"/>
        <a:ext cx="2191251" cy="3592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pl-P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Liczba mikro-, małych i średnich przedsiębiorstw, które zrealizowały swój cel rozwojowy dzięki udziałowi w programie </a:t>
            </a:r>
            <a:endParaRPr lang="pl-PL" sz="800" b="1" dirty="0" smtClean="0"/>
          </a:p>
          <a:p>
            <a:r>
              <a:rPr lang="pl-P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sztuki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kategorii </a:t>
            </a:r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mikroprzedsiębiorstwa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należy uwzględnić również osoby prowadzące działalność na własny rachunek.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 każdej usługi jest sformułowany w Rejestrze Usług Rozwojowych w Karcie usługi. Prawidłowo sformułowany cel, to taki, który opisany jest językiem uczestnika, opisuje wiedzę, umiejętności i postawę. Cel będzie podlegał ocenie, dlatego powinien być sformułowany zgodnie np. z zasadą CREAM i musi zawierać element rozwojowy. Co do zasady, w przypadku każdej usługi rozwojowej Podmiot wpisany do Rejestru Usług Rozwojowych powinien określić jej cel edukacyjny, który będzie podlegał ocenie w rejestrze przez jej odbiorców (wiedza, umiejętności i kompetencje społeczne).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Jeżeli usługa będzie pozwalała na osiągnięcie celu biznesowego wówczas Podmiot wpisany do Rejestru Usług Rozwojowych powinien go również określić (np. doradztwo – cel produktowy czy w przypadku kompleksowego wsparcia przedsiębiorstwa poprzez projekt zmiany).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 usługi zostanie zrealizowany w sytuacji, gdy przedsiębiorca po zakończeniu korzystania z usługi rozwojowej oceni realizację jej celu w rejestrze w skali stopniowanej od 1 do 5 na poziomie 4 lub 5.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Wskaźnik mierzony do czterech tygodni od zakończenia przez dany podmiot udziału w programie. W przypadku, gdy dana firma korzysta z kilku usług w ramach programu, do pomiaru wskaźnika przedsiębiorca wliczany jest tylko raz w momencie, gdy skorzysta z pierwszej usługi, która pozwoli na osiągnięcie zaplanowanego celu.</a:t>
            </a:r>
          </a:p>
          <a:p>
            <a:r>
              <a:rPr lang="pl-P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Liczba osób, które uzyskały kwalifikacje lub nabyły kompetencje po opuszczeniu programu</a:t>
            </a:r>
          </a:p>
          <a:p>
            <a:r>
              <a:rPr lang="pl-PL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osoby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 nabycia kompetencji będzie weryfikowany w ramach następujących etapów: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ETAP I – Zakres – zdefiniowanie w ramach wniosku o dofinansowanie lub w regulaminie konkursu grupy docelowej do objęcia wsparciem oraz wybranie obszaru interwencji EFS, który będzie poddany ocenie,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ETAP II – Wzorzec – zdefiniowanie we wniosku o dofinansowanie lub w regulaminie konkursu standardu wymagań, tj. efektów uczenia się, które osiągną uczestnicy w wyniku przeprowadzonych działań projektowych,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ETAP III – Ocena – przeprowadzenie weryfikacji na podstawie opracowanych kryteriów oceny po zakończeniu wsparcia udzielanego danej osobie,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ETAP IV – Porównanie – </a:t>
            </a:r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porównanie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uzyskanych wyników etapu III (ocena) z przyjętymi wymaganiami (określonymi na etapie II efektami uczenia się) po zakończeniu wsparcia udzielanego danej osobie.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Kompetencja to wyodrębniony zestaw efektów uczenia się / kształcenia. Opis kompetencji zawiera jasno określone warunki, które powinien spełniać uczestnik projektu ubiegający się o nabycie kompetencji, tj. wyczerpującą informację o efektach uczenia się dla danej kompetencji oraz kryteria i metody ich weryfikacji. Wykazywać należy wyłącznie kwalifikacje/kompetencje osiągnięte w wyniku interwencji Europejskiego Funduszu Społecznego.</a:t>
            </a:r>
            <a:endParaRPr lang="pl-PL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Wskaźniki produktu i rezultatu bezpośredniego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wskazane są w rozporządzeniu EFS oraz zdefiniowane  w Wytycznych KE dotyczących monitorowania i ewaluacji EFS 2014-2020 i Wytycznych w zakresie monitorowania postępu rzeczowego realizacji programów operacyjnych na lata 2014-2020.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Poza monitorowaniem wskaźników określonych we wniosku o dofinansowanie, realizacja projektów w ramach Działania 8.6 wiąże się z obowiązkiem 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prawidłowe zebranie danych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będących podstawą do monitorowania wskaźników, a następnie 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wprowadzenie tych danych do SL2014 odpowiada Beneficjent.</a:t>
            </a:r>
            <a:endParaRPr lang="pl-PL" sz="12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 smtClean="0"/>
              <a:t>Adekwatność doboru wskaźników będzie weryfikowana podczas oceny formalno-merytorycznej.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054315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Wskaźniki produktu i rezultatu bezpośredniego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wskazane są w rozporządzeniu EFS oraz zdefiniowane  w Wytycznych KE dotyczących monitorowania i ewaluacji EFS 2014-2020 i Wytycznych w zakresie monitorowania postępu rzeczowego realizacji programów operacyjnych na lata 2014-2020.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Poza monitorowaniem wskaźników określonych we wniosku o dofinansowanie, realizacja projektów w ramach Działania 8.6 wiąże się z obowiązkiem 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prawidłowe zebranie danych</a:t>
            </a:r>
            <a:r>
              <a:rPr lang="pl-PL" sz="1200" dirty="0" smtClean="0">
                <a:latin typeface="Arial" pitchFamily="34" charset="0"/>
                <a:cs typeface="Arial" pitchFamily="34" charset="0"/>
              </a:rPr>
              <a:t> będących podstawą do monitorowania wskaźników, a następnie </a:t>
            </a:r>
            <a:r>
              <a:rPr lang="pl-PL" sz="1200" b="1" dirty="0" smtClean="0">
                <a:latin typeface="Arial" pitchFamily="34" charset="0"/>
                <a:cs typeface="Arial" pitchFamily="34" charset="0"/>
              </a:rPr>
              <a:t>wprowadzenie tych danych do SL2014 odpowiada Beneficjent.</a:t>
            </a:r>
            <a:endParaRPr lang="pl-PL" sz="12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sz="12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 smtClean="0"/>
              <a:t>Adekwatność doboru wskaźników będzie weryfikowana podczas oceny formalno-merytorycznej.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9147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Arial Unicode MS" pitchFamily="34" charset="-128"/>
                <a:cs typeface="Times New Roman" pitchFamily="18" charset="0"/>
              </a:rPr>
              <a:t>Realizacja projektu przez beneficjentów prowadzących działalność na terenie województwa dolnośląskiego lub posiadających biuro projektu na terenie województwa dolnośląskiego jest uzasadniona regionalnym/lokalnym charakterem wsparcia oraz pozytywnie wpłynie na efektywność realizacji projektu. Kryterium zostanie zweryfikowane na podstawie oświadczenia złożonego we wniosku o dofinansowanie projektu.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18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65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Kryterium zostanie zweryfikowane na podstawie rejestru prowadzonego przez Instytucję Organizującą Konkurs. Decyduje kolejność rejestracji wpływu wniosku w Instytucji Organizującej Konkurs. W przypadku złożenia więcej niż jednego wniosku przez jednego Wnioskodawcę Instytucja Organizująca Konkurs odrzuca wszystkie złożone w odpowiedzi na konkurs wnioski, w związku z niespełnieniem przez Wnioskodawcę kryterium. W przypadku wycofania wniosku o dofinansowanie Wnioskodawca ma prawo złożyć kolejny wniosek.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981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Celem kryterium jest wspieranie rozwoju zasobów ludzkich w województwie dolnośląskim. Kryterium zostanie zweryfikowane na podstawie treści wniosku o dofinansowanie projektu.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9466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Pierwszeństwo dla osób z niepełnosprawnościami, powyżej 50 roku życia, z niskimi kwalifikacjami oraz kobiet wynika z ich gorszej sytuacji na rynku pracy. Preferowanie przedsiębiorców, którzy uzyskali wsparcie w ramach działania 2.2 PO WER ma na celu zapewnić komplementarność wsparcia. Preferencje dla przedsiębiorstw wysokiego wzrostu wynikają z ich dużego potencjału do tworzenia nowych miejsc pracy. Kryterium zostanie zweryfikowane na podstawie treści wniosku o dofinansowanie projektu. Osoby z niepełnosprawnościami oznaczają osoby niepełnosprawne w rozumieniu ustawy z dnia 27 sierpnia 1997 r. o rehabilitacji zawodowej i społecznej oraz zatrudnianiu osób niepełnosprawnych (Dz. U. z 2011 r. Nr 127, poz. 721, z późn. zm.), a także osoby z zaburzeniami psychicznymi, w rozumieniu ustawy z dnia 19 sierpnia 1994 r. o ochronie zdrowia psychicznego (Dz. U. z 2011 r. Nr 231, poz. 1375). Przedsiębiorstwo wysokiego wzrostu to przedsiębiorstwo o największym potencjale do generowania nowych miejsc pracy w regionie w porównaniu do innych przedsiębiorstw, w tym w szczególności wykazujące w trzyletnim okresie średniorocznym przyrost przychodów o 20% i więcej. 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734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Kryterium ma na celu zapewnienie odpowiedniej efektywności wsparcia, dzięki którym zostaną osiągnięte wskaźniki określone w RPO WD 2014-2020. Kryterium zostanie zweryfikowane na podstawie zapisów wniosku </a:t>
            </a:r>
            <a:br>
              <a:rPr lang="pl-PL" dirty="0" smtClean="0"/>
            </a:br>
            <a:r>
              <a:rPr lang="pl-PL" dirty="0" smtClean="0"/>
              <a:t>o dofinansowanie projektu.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415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Kryterium ma na celu zapewnienie dostępności do usług rozwojowych świadczonych w ramach projektu jak największej liczbie przedsiębiorców z obszaru województwa dolnośląskiego. Należy umożliwić dokonanie wszelkich formalności niezbędnych do wzięcia udziału w projekcie we wszystkich powyżej wymienionych miastach. Obszary subregionów zostaną zdefiniowane w regulaminie konkursu. Kryterium zostanie zweryfikowane na podstawie zapisów wniosku o dofinansowanie projektu.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Wyjaśnienie IOK:</a:t>
            </a:r>
          </a:p>
          <a:p>
            <a:r>
              <a:rPr lang="pl-PL" i="1" dirty="0" smtClean="0"/>
              <a:t>IOK informuje, że na potrzeby konkursu:</a:t>
            </a:r>
            <a:endParaRPr lang="pl-PL" dirty="0" smtClean="0"/>
          </a:p>
          <a:p>
            <a:pPr lvl="0"/>
            <a:r>
              <a:rPr lang="pl-PL" i="1" dirty="0" smtClean="0"/>
              <a:t>subregion wałbrzyski obejmuje powiaty: dzierżoniowski, kłodzki, świdnicki, wałbrzyski, miasto Wałbrzych na prawach powiatu, ząbkowicki;</a:t>
            </a:r>
            <a:endParaRPr lang="pl-PL" dirty="0" smtClean="0"/>
          </a:p>
          <a:p>
            <a:pPr lvl="0"/>
            <a:r>
              <a:rPr lang="pl-PL" i="1" dirty="0" smtClean="0"/>
              <a:t>subregion wrocławski obejmuje powiaty: milicki, oleśnicki, oławski, strzeliński, średzki, trzebnicki, wołowski, wrocławski oraz miasto Wrocław na prawach powiatu;</a:t>
            </a:r>
            <a:endParaRPr lang="pl-PL" dirty="0" smtClean="0"/>
          </a:p>
          <a:p>
            <a:pPr lvl="0"/>
            <a:r>
              <a:rPr lang="pl-PL" i="1" dirty="0" smtClean="0"/>
              <a:t>subregion jeleniogórski obejmuje powiaty: bolesławiecki, jaworski, jeleniogórski, miasto Jelenia Góra na prawach powiatu, kamiennogórski, lubański, lwówecki, zgorzelecki, złotoryjski;</a:t>
            </a:r>
            <a:endParaRPr lang="pl-PL" dirty="0" smtClean="0"/>
          </a:p>
          <a:p>
            <a:pPr lvl="0"/>
            <a:r>
              <a:rPr lang="pl-PL" i="1" dirty="0" smtClean="0"/>
              <a:t>subregion legnicko-głogowski obejmuje powiaty: głogowski, górowski, legnicki, miasto Legnica na prawach powiatu, lubiński, polkowicki.</a:t>
            </a:r>
            <a:endParaRPr lang="pl-PL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3789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Kryterium ma na celu zapewnienie dostępności do usług rozwojowych świadczonych w ramach projektu jak największej liczbie przedsiębiorców z obszaru ww. subregionów. Zasięgi subregionów zostaną zdefiniowane w regulaminie konkursu. Kryterium zostanie zweryfikowane na podstawie zapisów wniosku o dofinansowanie projektu.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172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Kryterium ma celu zapewnienie wsparcia dla uczestników projektu przez cały okres realizacji projektu. Kryterium zostanie zweryfikowane na podstawie zapisów wniosku o dofinansowanie projektu.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1387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Kryterium ma na celu zapewnienie większej efektywności wsparcia. Kryterium zostanie zweryfikowane na podstawie zapisów wniosku o dofinansowanie projektu. Od 0 do 20 punktów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pkt. jeżeli wskaźnik jest w przedziale od 1 300 do 1349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pkt. jeżeli wskaźnik jest w przedziale od 1 350 do 1400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 pkt. jeżeli wskaźnik jest powyżej 1400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26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23888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Kryterium ma za zadanie premiować Wnioskodawców posiadających doświadczenie w realizacji projektów na rzecz MŚP. Kryterium zostanie zweryfikowane na podstawie deklaracji złożonej przez Wnioskodawcę w treści wniosku o dofinansowanie projektu. od 0 pkt. do 10 pkt.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pkt. – brak doświadczenia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pkt. – doświadczenie w realizacji 1 projektu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pkt. – doświadczenie w realizacji 2 projektów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pkt. – doświadczenie w realizacji 3 projektów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pkt. – doświadczenie w realizacji 4 projektów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pkt. – doświadczenie w realizacji 5 projektów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pkt. – doświadczenie w realizacji 6 projektów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pkt. – doświadczenie w realizacji powyżej 6 projektów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27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2937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Kryterium ma za zadanie premiować Wnioskodawców posiadających doświadczenie w realizacji projektów o dużej wartości. Kryterium zostanie zweryfikowane na podstawie deklaracji złożonej przez Wnioskodawcę w treści wniosku o dofinansowanie </a:t>
            </a:r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projektu.od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 pkt. do 8 pkt.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pkt. – brak doświadczenia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pkt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doświadczenie w realizacji projektu o wartości od co najmniej 2 mln zł do 4 mln zł.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pkt. – doświadczenie w realizacji projektu o wartości od co najmniej 4 mln zł do 6 mln zł.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pkt. – doświadczenie w realizacji projektu o wartości od co najmniej 6 mln zł do 8 mln zł.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pkt. – doświadczenie w realizacji projektu o wartości od co najmniej 8 mln zł do 10 mln zł.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pkt. – doświadczenie w realizacji projektu o wartości powyżej 10 mln zł.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28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3678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Kryterium ma za zadanie premiować Wnioskodawców posiadających system zarządzania jakością. Kryterium zostanie zweryfikowane na podstawie deklaracji złożonej przez Wnioskodawcę w treści wniosku o dofinansowanie projektu.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 0 pkt. do 2 pkt.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pkt. – Wnioskodawca nie posiada wdrożonego systemu zarządzania jakością lub posiada krócej niż 5 lat.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pl-PL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pkt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Wnioskodawca posiada co najmniej od 5 lat wdrożony system zarządzania jakością.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9455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30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878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uwagi na fakt, iż wiek uczestników mierzony jest w dniu rozpoczęcia udziału w interwencji, wskaźniki rezultatu bezpośredniego i długoterminowego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uwzględniające wiek, odnoszą się do wieku uczestnika w momencie rozpoczęcia udziału w projekcie. </a:t>
            </a:r>
          </a:p>
          <a:p>
            <a:endParaRPr lang="pl-PL" altLang="pl-PL" sz="800" b="1" u="sng" dirty="0" smtClean="0"/>
          </a:p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Wiek uczestników projektów będących osobami fizycznymi liczony jest na podstawie daty urodzenia i mierzony w dniu rozpoczęcia udziału w projekcie</a:t>
            </a:r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471920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512873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Produkt stanowi </a:t>
            </a:r>
            <a: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wszystko, co zostało uzyskane </a:t>
            </a:r>
            <a:r>
              <a:rPr lang="pl-PL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wyniku realizacji projektu.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odnoszą się do osób lub podmiotów objętych wsparciem.</a:t>
            </a:r>
            <a:endParaRPr lang="pl-PL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Wskaźniki produktu </a:t>
            </a:r>
            <a: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monitorowane są w momencie rozpoczęcia udziału w projekcie</a:t>
            </a:r>
            <a:r>
              <a:rPr lang="pl-PL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co do zasady za rozpoczęcie udziału w projekcie uznaje się przystąpienie do pierwszej formy wsparcia świadczonej w ramach projektu.</a:t>
            </a:r>
            <a:endParaRPr lang="pl-PL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2016-05-23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owacje.dolnyslask.pl/images/attachments/aktualizacja_rsi/rsi.pdf" TargetMode="External"/><Relationship Id="rId2" Type="http://schemas.openxmlformats.org/officeDocument/2006/relationships/hyperlink" Target="http://rpo.dolnyslask.pl/analiza-zapotrzebowania-na-wsparcie-w-zakresie-tworzenia-bialych-i-zielonych-miejsc-pracy-w-wojewodztwie-dolnoslaski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ife@dolnyslask.p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dirty="0" smtClean="0"/>
              <a:t>Podstawowe informacje dot. naboru wniosków                               o dofinansowanie w trybie konkursowym  </a:t>
            </a:r>
          </a:p>
          <a:p>
            <a:pPr algn="ctr"/>
            <a:r>
              <a:rPr lang="pl-PL" sz="2000" b="1" dirty="0" smtClean="0"/>
              <a:t>dla Osi Priorytetowej 8 Rynek pracy </a:t>
            </a:r>
          </a:p>
          <a:p>
            <a:pPr algn="ctr"/>
            <a:r>
              <a:rPr lang="pl-PL" sz="2000" b="1" dirty="0" smtClean="0"/>
              <a:t>Działania 8.6 Zwiększenie konkurencyjności przedsiębiorstw i przedsiębiorców z sektora MMŚP. </a:t>
            </a:r>
            <a:endParaRPr lang="pl-PL" sz="2000" dirty="0" smtClean="0"/>
          </a:p>
          <a:p>
            <a:pPr lvl="0" algn="ctr"/>
            <a:endParaRPr lang="pl-PL" sz="2000" b="1" dirty="0" smtClean="0"/>
          </a:p>
          <a:p>
            <a:pPr algn="ctr" eaLnBrk="1" hangingPunct="1"/>
            <a:endParaRPr lang="pl-PL" altLang="pl-PL" sz="2000" b="1" dirty="0" smtClean="0"/>
          </a:p>
          <a:p>
            <a:pPr algn="ctr" eaLnBrk="1" hangingPunct="1"/>
            <a:r>
              <a:rPr lang="pl-PL" altLang="pl-PL" sz="2000" b="1" dirty="0" smtClean="0"/>
              <a:t>Regionalny Program Operacyjny Województwa Dolnośląskiego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2014-2020</a:t>
            </a:r>
            <a:endParaRPr lang="pl-PL" alt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24.05.2016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755576" y="1484784"/>
            <a:ext cx="7632848" cy="410445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l-PL" dirty="0" smtClean="0">
                <a:latin typeface="+mn-lt"/>
              </a:rPr>
              <a:t>Konkursy ogłaszane w ramach Działania 8.6 Zwiększenie konkurencyjności przedsiębiorstw i przedsiębiorców z sektora MMŚP RPO WD 2014-2020 mają </a:t>
            </a:r>
            <a:r>
              <a:rPr lang="pl-PL" dirty="0" smtClean="0">
                <a:latin typeface="+mn-lt"/>
              </a:rPr>
              <a:t>              na </a:t>
            </a:r>
            <a:r>
              <a:rPr lang="pl-PL" dirty="0" smtClean="0">
                <a:latin typeface="+mn-lt"/>
              </a:rPr>
              <a:t>celu </a:t>
            </a:r>
            <a:r>
              <a:rPr lang="pl-PL" b="1" dirty="0" smtClean="0">
                <a:latin typeface="+mn-lt"/>
              </a:rPr>
              <a:t>wybór Operatora PSF w województwie dolnośląskim</a:t>
            </a:r>
            <a:r>
              <a:rPr lang="pl-PL" dirty="0" smtClean="0">
                <a:latin typeface="+mn-lt"/>
              </a:rPr>
              <a:t>, który będzie bezpośrednio przekazywał dofinansowanie przedsiębiorcom zainteresowanym udziałem w projekcie.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Operator będzie odpowiedzialny  m.in.: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 za przestrzeganie zasad dotyczących realizacji usług rozwojowych w PSF,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 rekrutację przedsiębiorców,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>
                <a:latin typeface="+mn-lt"/>
              </a:rPr>
              <a:t> dochowania wszelkich formalności związanych z przekazywaniem dofinansowania. </a:t>
            </a:r>
          </a:p>
          <a:p>
            <a:endParaRPr lang="pl-PL" dirty="0" smtClean="0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produktu</a:t>
            </a:r>
            <a:endParaRPr lang="pl-PL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528" y="2091334"/>
            <a:ext cx="82809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Liczba mikro-, małych i średnich przedsiębiorstw objętych usługami rozwojowymi w programie (sztuki)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Wskaźnik mierzy liczbę mikroprzedsiębiorstw oraz małych i średnich przedsiębiorstw, którym zostało udzielone wsparcie na dofinansowanie usług rozwojowych w ramach Europejskiego Funduszu Społecznego.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Liczba osób pracujących objętych wsparciem w programie (łącznie z pracującymi na własny rachunek) (osoby) 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W ramach wskaźnika należy wykazać wszystkie osoby fizyczne, w tym osoby fizyczne prowadzące działalność gospodarczą biorące udział w projekcie realizowanym w ramach Działania 8.6.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Liczba osób pracujących (łącznie z pracującymi na własny rachunek) w wieku 50 lat i więcej objętych wsparciem w programie (osoby) 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Wskaźnik mierzy wszystkie osoby pracujące w wieku 50 lat i więcej objęte wsparciem w programie. Wiek uczestników określany jest na podstawie daty urodzenia i ustalany w dniu rozpoczęcia udziału w projekcie.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Liczba osób pracujących o niskich kwalifikacjach objętych wsparciem w programie (osoby)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Wskaźnik mierzy liczbę osób pracujących o niskich kwalifikacjach, tj. posiadających wykształcenie na poziomie do ISCED 3 włącznie.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l-PL" sz="1600" b="1" dirty="0" smtClean="0">
                <a:solidFill>
                  <a:schemeClr val="tx1"/>
                </a:solidFill>
              </a:rPr>
              <a:t>Liczba mikro-, małych i średnich przedsiębiorstw, które zrealizowały swój cel rozwojowy dzięki udziałowi w programie (sztuki)</a:t>
            </a:r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Wskaźnik mierzy liczbę mikroprzedsiębiorstw oraz małych i średnich przedsiębiorstw, które otrzymały wsparcie Europejskiego Funduszu Społecznego i zrealizowały cel edukacyjny/ biznesowy usługi rozwojowej.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W kategorii </a:t>
            </a:r>
            <a:r>
              <a:rPr lang="pl-PL" sz="1600" dirty="0" err="1" smtClean="0">
                <a:solidFill>
                  <a:schemeClr val="tx1"/>
                </a:solidFill>
              </a:rPr>
              <a:t>mikroprzedsiębiorstwa</a:t>
            </a:r>
            <a:r>
              <a:rPr lang="pl-PL" sz="1600" dirty="0" smtClean="0">
                <a:solidFill>
                  <a:schemeClr val="tx1"/>
                </a:solidFill>
              </a:rPr>
              <a:t> należy uwzględnić również osoby prowadzące działalność na własny rachunek.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pl-PL" sz="1600" b="1" dirty="0" smtClean="0">
                <a:solidFill>
                  <a:schemeClr val="tx1"/>
                </a:solidFill>
              </a:rPr>
              <a:t>Liczba osób, które uzyskały kwalifikacje lub nabyły kompetencje po opuszczeniu programu (osoby) </a:t>
            </a:r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16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pl-PL" sz="1600" dirty="0" smtClean="0">
                <a:solidFill>
                  <a:schemeClr val="tx1"/>
                </a:solidFill>
              </a:rPr>
              <a:t>Przez uzyskanie kwalifikacji należy rozumieć formalny wynik oceny i walidacji, uzyskany w momencie potwierdzenia przez właściwy organ, że dana osoba osiągnęła efekty uczenia się spełniające określone standardy. Tym samym uczestnika można uwzględnić w ww. wskaźniku jeżeli zda formalny egzamin potwierdzający zdobyte kwalifikacje</a:t>
            </a:r>
            <a:r>
              <a:rPr lang="pl-P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/>
              <a:t>Wskaźniki rezultatu bezpośredniego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8" name="Prostokąt 7"/>
          <p:cNvSpPr/>
          <p:nvPr/>
        </p:nvSpPr>
        <p:spPr>
          <a:xfrm>
            <a:off x="467544" y="1628800"/>
            <a:ext cx="77768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pl-PL" b="1" dirty="0" smtClean="0">
                <a:latin typeface="+mn-lt"/>
              </a:rPr>
              <a:t>Wybór co najmniej jednego wskaźnika produktu i rezultatu jest niezbędny </a:t>
            </a:r>
            <a:r>
              <a:rPr lang="pl-PL" b="1" dirty="0" smtClean="0">
                <a:latin typeface="+mn-lt"/>
              </a:rPr>
              <a:t>               do </a:t>
            </a:r>
            <a:r>
              <a:rPr lang="pl-PL" b="1" dirty="0" smtClean="0">
                <a:latin typeface="+mn-lt"/>
              </a:rPr>
              <a:t>zarejestrowania projektu w SL2014.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b="1" dirty="0" smtClean="0">
              <a:latin typeface="+mn-lt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 smtClean="0">
                <a:latin typeface="+mn-lt"/>
                <a:cs typeface="Arial" pitchFamily="34" charset="0"/>
              </a:rPr>
              <a:t>W </a:t>
            </a:r>
            <a:r>
              <a:rPr lang="pl-PL" dirty="0" smtClean="0">
                <a:latin typeface="+mn-lt"/>
                <a:cs typeface="Arial" pitchFamily="34" charset="0"/>
              </a:rPr>
              <a:t>ramach wniosku o dofinansowanie </a:t>
            </a:r>
            <a:r>
              <a:rPr lang="pl-PL" b="1" dirty="0" smtClean="0">
                <a:latin typeface="+mn-lt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 smtClean="0">
                <a:latin typeface="+mn-lt"/>
                <a:cs typeface="Arial" pitchFamily="34" charset="0"/>
              </a:rPr>
              <a:t> o ile będzie to niezbędne dla prawidłowej realizacji projektu (tzw. wskaźniki projektowe). 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dirty="0" smtClean="0">
              <a:latin typeface="+mn-lt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 smtClean="0">
                <a:latin typeface="+mn-lt"/>
              </a:rPr>
              <a:t>Należy pamiętać, że wskaźniki projektowe nie są obligatoryjne, ale mogą być niezbędne do prawidłowego rozliczenia efektów realizacji projektu.</a:t>
            </a:r>
          </a:p>
          <a:p>
            <a:pPr algn="just" eaLnBrk="1" hangingPunct="1">
              <a:spcAft>
                <a:spcPts val="600"/>
              </a:spcAft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497764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683568" y="1700808"/>
            <a:ext cx="7488832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361950" indent="-361950" algn="just">
              <a:buFont typeface="Wingdings" pitchFamily="2" charset="2"/>
              <a:buChar char="§"/>
            </a:pPr>
            <a:endParaRPr lang="pl-PL" sz="1700" b="1" dirty="0" smtClean="0">
              <a:latin typeface="+mn-lt"/>
              <a:cs typeface="Arial" pitchFamily="34" charset="0"/>
            </a:endParaRPr>
          </a:p>
          <a:p>
            <a:pPr marL="361950" lvl="0" indent="-3619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700" dirty="0" smtClean="0">
                <a:latin typeface="+mn-lt"/>
              </a:rPr>
              <a:t>p</a:t>
            </a:r>
            <a:r>
              <a:rPr lang="pl-PL" sz="1700" dirty="0" smtClean="0">
                <a:latin typeface="+mn-lt"/>
              </a:rPr>
              <a:t>artnerzy </a:t>
            </a:r>
            <a:r>
              <a:rPr lang="pl-PL" sz="1700" dirty="0" smtClean="0">
                <a:latin typeface="+mn-lt"/>
              </a:rPr>
              <a:t>w projekcie to podmioty wnoszące do projektu </a:t>
            </a:r>
            <a:r>
              <a:rPr lang="pl-PL" sz="1700" b="1" dirty="0" smtClean="0">
                <a:latin typeface="+mn-lt"/>
              </a:rPr>
              <a:t>zasoby ludzkie, organizacyjne, techniczne lub finansowe</a:t>
            </a:r>
            <a:r>
              <a:rPr lang="pl-PL" sz="1700" dirty="0" smtClean="0">
                <a:latin typeface="+mn-lt"/>
              </a:rPr>
              <a:t>, realizujące wspólnie </a:t>
            </a:r>
            <a:r>
              <a:rPr lang="pl-PL" sz="1700" dirty="0" smtClean="0">
                <a:latin typeface="+mn-lt"/>
              </a:rPr>
              <a:t>projekt,</a:t>
            </a:r>
            <a:endParaRPr lang="pl-PL" sz="1700" dirty="0" smtClean="0">
              <a:latin typeface="+mn-lt"/>
            </a:endParaRPr>
          </a:p>
          <a:p>
            <a:pPr marL="361950" lvl="0" indent="-3619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§"/>
            </a:pPr>
            <a:endParaRPr lang="pl-PL" sz="1700" dirty="0" smtClean="0">
              <a:latin typeface="+mn-lt"/>
            </a:endParaRPr>
          </a:p>
          <a:p>
            <a:pPr marL="361950" lvl="0" indent="-361950" algn="just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pl-PL" sz="1700" dirty="0" smtClean="0">
                <a:latin typeface="+mn-lt"/>
              </a:rPr>
              <a:t>odpowiedzialność </a:t>
            </a:r>
            <a:r>
              <a:rPr lang="pl-PL" sz="1700" dirty="0" smtClean="0">
                <a:latin typeface="+mn-lt"/>
              </a:rPr>
              <a:t>za prawidłową realizację projektu ponosi </a:t>
            </a:r>
            <a:r>
              <a:rPr lang="pl-PL" sz="1700" b="1" dirty="0" smtClean="0">
                <a:latin typeface="+mn-lt"/>
              </a:rPr>
              <a:t>Beneficjent,</a:t>
            </a:r>
            <a:endParaRPr lang="pl-PL" sz="1700" b="1" dirty="0" smtClean="0">
              <a:latin typeface="+mn-lt"/>
            </a:endParaRPr>
          </a:p>
          <a:p>
            <a:pPr marL="361950" lvl="0" indent="-361950" algn="just">
              <a:lnSpc>
                <a:spcPct val="100000"/>
              </a:lnSpc>
              <a:spcAft>
                <a:spcPts val="0"/>
              </a:spcAft>
              <a:buFont typeface="Wingdings" pitchFamily="2" charset="2"/>
              <a:buChar char="§"/>
            </a:pPr>
            <a:endParaRPr lang="pl-PL" sz="1700" dirty="0" smtClean="0">
              <a:latin typeface="+mn-lt"/>
            </a:endParaRPr>
          </a:p>
          <a:p>
            <a:pPr marL="361950" lvl="0" indent="-3619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700" b="1" dirty="0" smtClean="0">
                <a:latin typeface="+mn-lt"/>
              </a:rPr>
              <a:t>wymagane </a:t>
            </a:r>
            <a:r>
              <a:rPr lang="pl-PL" sz="1700" b="1" dirty="0" smtClean="0">
                <a:latin typeface="+mn-lt"/>
              </a:rPr>
              <a:t>jest utworzenie odrębnych rachunków bankowych </a:t>
            </a:r>
            <a:r>
              <a:rPr lang="pl-PL" sz="1700" dirty="0" smtClean="0">
                <a:latin typeface="+mn-lt"/>
              </a:rPr>
              <a:t>poszczególnych członków </a:t>
            </a:r>
            <a:r>
              <a:rPr lang="pl-PL" sz="1700" dirty="0" smtClean="0">
                <a:latin typeface="+mn-lt"/>
              </a:rPr>
              <a:t>partnerstwa,</a:t>
            </a:r>
            <a:endParaRPr lang="pl-PL" sz="1700" dirty="0" smtClean="0">
              <a:latin typeface="+mn-lt"/>
            </a:endParaRPr>
          </a:p>
          <a:p>
            <a:pPr marL="361950" lvl="0" indent="-3619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§"/>
            </a:pPr>
            <a:endParaRPr lang="pl-PL" sz="1700" dirty="0" smtClean="0">
              <a:latin typeface="+mn-lt"/>
            </a:endParaRPr>
          </a:p>
          <a:p>
            <a:pPr marL="361950" lvl="0" indent="-3619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700" dirty="0" smtClean="0">
                <a:latin typeface="+mn-lt"/>
              </a:rPr>
              <a:t>utworzenie </a:t>
            </a:r>
            <a:r>
              <a:rPr lang="pl-PL" sz="1700" dirty="0" smtClean="0">
                <a:latin typeface="+mn-lt"/>
              </a:rPr>
              <a:t>lub zainicjowanie partnerstwa </a:t>
            </a:r>
            <a:r>
              <a:rPr lang="pl-PL" sz="1700" b="1" dirty="0" smtClean="0">
                <a:latin typeface="+mn-lt"/>
              </a:rPr>
              <a:t>musi nastąpić przed złożeniem wniosku o dofinansowanie</a:t>
            </a:r>
            <a:r>
              <a:rPr lang="pl-PL" sz="1700" dirty="0" smtClean="0">
                <a:latin typeface="+mn-lt"/>
              </a:rPr>
              <a:t>. Nie jest to jednak równoznaczne z wymogiem zawarcia porozumienia albo umowy o partnerstwie między Wnioskodawcą a partnerami przed złożeniem wniosku o </a:t>
            </a:r>
            <a:r>
              <a:rPr lang="pl-PL" sz="1700" dirty="0" smtClean="0">
                <a:latin typeface="+mn-lt"/>
              </a:rPr>
              <a:t>dofinansowanie,</a:t>
            </a:r>
            <a:endParaRPr lang="pl-PL" sz="1700" dirty="0" smtClean="0">
              <a:latin typeface="+mn-lt"/>
            </a:endParaRPr>
          </a:p>
          <a:p>
            <a:pPr marL="361950" lvl="0" indent="-361950" algn="just">
              <a:lnSpc>
                <a:spcPct val="100000"/>
              </a:lnSpc>
              <a:spcAft>
                <a:spcPts val="600"/>
              </a:spcAft>
              <a:buFont typeface="Wingdings" pitchFamily="2" charset="2"/>
              <a:buChar char="§"/>
            </a:pPr>
            <a:endParaRPr lang="pl-PL" sz="1700" dirty="0" smtClean="0">
              <a:latin typeface="+mn-lt"/>
            </a:endParaRPr>
          </a:p>
          <a:p>
            <a:pPr marL="361950" lvl="0" indent="-361950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pl-PL" sz="1700" dirty="0" smtClean="0">
                <a:latin typeface="+mn-lt"/>
              </a:rPr>
              <a:t>stroną </a:t>
            </a:r>
            <a:r>
              <a:rPr lang="pl-PL" sz="1700" dirty="0" smtClean="0">
                <a:latin typeface="+mn-lt"/>
              </a:rPr>
              <a:t>porozumienia oraz umowy o partnerstwie </a:t>
            </a:r>
            <a:r>
              <a:rPr lang="pl-PL" sz="1700" b="1" dirty="0" smtClean="0">
                <a:latin typeface="+mn-lt"/>
              </a:rPr>
              <a:t>nie może być podmiot wykluczony z możliwości otrzymania dofinansowania.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3432238" y="1268760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latin typeface="Arial" pitchFamily="34" charset="0"/>
                <a:cs typeface="Arial" pitchFamily="34" charset="0"/>
              </a:rPr>
              <a:t>Partnerstwo</a:t>
            </a:r>
          </a:p>
        </p:txBody>
      </p:sp>
    </p:spTree>
    <p:extLst>
      <p:ext uri="{BB962C8B-B14F-4D97-AF65-F5344CB8AC3E}">
        <p14:creationId xmlns:p14="http://schemas.microsoft.com/office/powerpoint/2010/main" xmlns="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526316277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5419090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 dirty="0"/>
          </a:p>
        </p:txBody>
      </p:sp>
      <p:sp>
        <p:nvSpPr>
          <p:cNvPr id="5" name="Prostokąt 4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Ocena wniosków o dofinansowanie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3275856" y="2060848"/>
            <a:ext cx="2448272" cy="6480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3563888" y="3645024"/>
            <a:ext cx="1800200" cy="6480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323528" y="2060848"/>
            <a:ext cx="2088232" cy="6480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6444208" y="2060848"/>
            <a:ext cx="2448272" cy="6480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577510" y="4431706"/>
            <a:ext cx="1800200" cy="6480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le tekstowe 14"/>
          <p:cNvSpPr txBox="1"/>
          <p:nvPr/>
        </p:nvSpPr>
        <p:spPr>
          <a:xfrm>
            <a:off x="395536" y="2204864"/>
            <a:ext cx="2016224" cy="432048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algn="ctr"/>
            <a:r>
              <a:rPr lang="pl-PL" b="1" dirty="0" smtClean="0">
                <a:latin typeface="+mn-lt"/>
              </a:rPr>
              <a:t>weryfikacja techniczna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419872" y="2132856"/>
            <a:ext cx="2016224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1500" b="1" dirty="0" smtClean="0">
                <a:latin typeface="+mn-lt"/>
              </a:rPr>
              <a:t>ocena formalna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395536" y="3645024"/>
            <a:ext cx="2016224" cy="648072"/>
            <a:chOff x="539552" y="3068960"/>
            <a:chExt cx="2016224" cy="648072"/>
          </a:xfrm>
        </p:grpSpPr>
        <p:sp>
          <p:nvSpPr>
            <p:cNvPr id="13" name="Prostokąt zaokrąglony 12"/>
            <p:cNvSpPr/>
            <p:nvPr/>
          </p:nvSpPr>
          <p:spPr>
            <a:xfrm>
              <a:off x="539552" y="3068960"/>
              <a:ext cx="1800200" cy="648072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539552" y="3212976"/>
              <a:ext cx="2016224" cy="43204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pl-PL" sz="1200" b="1" dirty="0" smtClean="0">
                  <a:latin typeface="+mn-lt"/>
                </a:rPr>
                <a:t>ogólne wymogi formalne</a:t>
              </a:r>
            </a:p>
          </p:txBody>
        </p:sp>
      </p:grpSp>
      <p:sp>
        <p:nvSpPr>
          <p:cNvPr id="19" name="pole tekstowe 18"/>
          <p:cNvSpPr txBox="1"/>
          <p:nvPr/>
        </p:nvSpPr>
        <p:spPr>
          <a:xfrm>
            <a:off x="3610847" y="4607840"/>
            <a:ext cx="1656184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1200" b="1" dirty="0" smtClean="0">
                <a:latin typeface="+mn-lt"/>
              </a:rPr>
              <a:t>kryteria dostępu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617640" y="3771038"/>
            <a:ext cx="1584176" cy="4320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200" b="1" dirty="0" smtClean="0">
                <a:latin typeface="+mn-lt"/>
              </a:rPr>
              <a:t>ogólne kryteria formalne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6804248" y="2132856"/>
            <a:ext cx="2016224" cy="43204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pl-PL" sz="1500" b="1" dirty="0" smtClean="0">
                <a:latin typeface="+mn-lt"/>
              </a:rPr>
              <a:t>ocena merytoryczna</a:t>
            </a:r>
          </a:p>
        </p:txBody>
      </p:sp>
      <p:grpSp>
        <p:nvGrpSpPr>
          <p:cNvPr id="18" name="Grupa 17"/>
          <p:cNvGrpSpPr/>
          <p:nvPr/>
        </p:nvGrpSpPr>
        <p:grpSpPr>
          <a:xfrm>
            <a:off x="6732240" y="3645024"/>
            <a:ext cx="1800200" cy="648072"/>
            <a:chOff x="7020272" y="3645024"/>
            <a:chExt cx="1800200" cy="648072"/>
          </a:xfrm>
        </p:grpSpPr>
        <p:sp>
          <p:nvSpPr>
            <p:cNvPr id="12" name="Prostokąt zaokrąglony 11"/>
            <p:cNvSpPr/>
            <p:nvPr/>
          </p:nvSpPr>
          <p:spPr>
            <a:xfrm>
              <a:off x="7020272" y="3645024"/>
              <a:ext cx="1800200" cy="648072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7092280" y="3717032"/>
              <a:ext cx="1512168" cy="432048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r>
                <a:rPr lang="pl-PL" sz="1200" b="1" dirty="0" smtClean="0">
                  <a:latin typeface="+mn-lt"/>
                </a:rPr>
                <a:t>kryteria</a:t>
              </a:r>
              <a:r>
                <a:rPr lang="pl-PL" sz="1500" b="1" dirty="0" smtClean="0">
                  <a:latin typeface="+mn-lt"/>
                </a:rPr>
                <a:t> </a:t>
              </a:r>
              <a:r>
                <a:rPr lang="pl-PL" sz="1200" b="1" dirty="0" smtClean="0">
                  <a:latin typeface="+mn-lt"/>
                </a:rPr>
                <a:t>horyzontalne</a:t>
              </a:r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6776485" y="4391816"/>
            <a:ext cx="1827963" cy="648072"/>
            <a:chOff x="6776485" y="4391816"/>
            <a:chExt cx="1827963" cy="648072"/>
          </a:xfrm>
        </p:grpSpPr>
        <p:sp>
          <p:nvSpPr>
            <p:cNvPr id="27" name="Prostokąt zaokrąglony 26"/>
            <p:cNvSpPr/>
            <p:nvPr/>
          </p:nvSpPr>
          <p:spPr>
            <a:xfrm>
              <a:off x="6776485" y="4391816"/>
              <a:ext cx="1800200" cy="648072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5" name="pole tekstowe 24"/>
            <p:cNvSpPr txBox="1"/>
            <p:nvPr/>
          </p:nvSpPr>
          <p:spPr>
            <a:xfrm>
              <a:off x="6804248" y="4564823"/>
              <a:ext cx="1800200" cy="3600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pl-PL" sz="1200" b="1" dirty="0" smtClean="0">
                  <a:latin typeface="+mn-lt"/>
                </a:rPr>
                <a:t>kryteria merytoryczne</a:t>
              </a:r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6755569" y="5170548"/>
            <a:ext cx="1842032" cy="576064"/>
            <a:chOff x="7050448" y="5108619"/>
            <a:chExt cx="1842032" cy="576064"/>
          </a:xfrm>
        </p:grpSpPr>
        <p:sp>
          <p:nvSpPr>
            <p:cNvPr id="28" name="Prostokąt zaokrąglony 27"/>
            <p:cNvSpPr/>
            <p:nvPr/>
          </p:nvSpPr>
          <p:spPr>
            <a:xfrm>
              <a:off x="7050448" y="5108619"/>
              <a:ext cx="1800200" cy="57606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7092280" y="5301208"/>
              <a:ext cx="1800200" cy="28803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pl-PL" sz="1200" b="1" dirty="0" smtClean="0">
                  <a:latin typeface="+mn-lt"/>
                </a:rPr>
                <a:t>kryteria premiujące</a:t>
              </a:r>
            </a:p>
          </p:txBody>
        </p:sp>
      </p:grpSp>
      <p:sp>
        <p:nvSpPr>
          <p:cNvPr id="31" name="Strzałka w prawo 30"/>
          <p:cNvSpPr/>
          <p:nvPr/>
        </p:nvSpPr>
        <p:spPr>
          <a:xfrm>
            <a:off x="2441464" y="2132856"/>
            <a:ext cx="834392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Strzałka w prawo 32"/>
          <p:cNvSpPr/>
          <p:nvPr/>
        </p:nvSpPr>
        <p:spPr>
          <a:xfrm>
            <a:off x="5753832" y="2132856"/>
            <a:ext cx="690376" cy="48463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Strzałka w dół 34"/>
          <p:cNvSpPr/>
          <p:nvPr/>
        </p:nvSpPr>
        <p:spPr>
          <a:xfrm>
            <a:off x="7452320" y="2780928"/>
            <a:ext cx="360040" cy="79208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Strzałka w dół 35"/>
          <p:cNvSpPr/>
          <p:nvPr/>
        </p:nvSpPr>
        <p:spPr>
          <a:xfrm>
            <a:off x="4293657" y="2780928"/>
            <a:ext cx="360040" cy="79208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Prostokąt zaokrąglony 36"/>
          <p:cNvSpPr/>
          <p:nvPr/>
        </p:nvSpPr>
        <p:spPr>
          <a:xfrm>
            <a:off x="3563888" y="5182384"/>
            <a:ext cx="1800200" cy="5760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" name="Grupa 2"/>
          <p:cNvGrpSpPr/>
          <p:nvPr/>
        </p:nvGrpSpPr>
        <p:grpSpPr>
          <a:xfrm>
            <a:off x="395536" y="4509120"/>
            <a:ext cx="1728192" cy="576064"/>
            <a:chOff x="539552" y="3861048"/>
            <a:chExt cx="1728192" cy="576064"/>
          </a:xfrm>
        </p:grpSpPr>
        <p:sp>
          <p:nvSpPr>
            <p:cNvPr id="39" name="Prostokąt zaokrąglony 38"/>
            <p:cNvSpPr/>
            <p:nvPr/>
          </p:nvSpPr>
          <p:spPr>
            <a:xfrm>
              <a:off x="539552" y="3861048"/>
              <a:ext cx="1728192" cy="57606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pole tekstowe 39"/>
            <p:cNvSpPr txBox="1"/>
            <p:nvPr/>
          </p:nvSpPr>
          <p:spPr>
            <a:xfrm>
              <a:off x="683568" y="4005064"/>
              <a:ext cx="1440160" cy="216024"/>
            </a:xfrm>
            <a:prstGeom prst="rect">
              <a:avLst/>
            </a:prstGeom>
            <a:noFill/>
          </p:spPr>
          <p:txBody>
            <a:bodyPr wrap="square" rtlCol="0">
              <a:normAutofit fontScale="55000" lnSpcReduction="20000"/>
            </a:bodyPr>
            <a:lstStyle/>
            <a:p>
              <a:r>
                <a:rPr lang="pl-PL" b="1" dirty="0" smtClean="0"/>
                <a:t>Tak/ Nie</a:t>
              </a:r>
            </a:p>
          </p:txBody>
        </p:sp>
      </p:grpSp>
      <p:cxnSp>
        <p:nvCxnSpPr>
          <p:cNvPr id="43" name="Łącznik prosty ze strzałką 42"/>
          <p:cNvCxnSpPr/>
          <p:nvPr/>
        </p:nvCxnSpPr>
        <p:spPr>
          <a:xfrm flipH="1">
            <a:off x="2123728" y="2708920"/>
            <a:ext cx="1872208" cy="96505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/>
          <p:cNvCxnSpPr>
            <a:endCxn id="13" idx="3"/>
          </p:cNvCxnSpPr>
          <p:nvPr/>
        </p:nvCxnSpPr>
        <p:spPr>
          <a:xfrm flipH="1">
            <a:off x="2195736" y="2562961"/>
            <a:ext cx="5184576" cy="1406099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e tekstowe 46"/>
          <p:cNvSpPr txBox="1"/>
          <p:nvPr/>
        </p:nvSpPr>
        <p:spPr>
          <a:xfrm>
            <a:off x="3610847" y="5290396"/>
            <a:ext cx="1584176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200" b="1" dirty="0" smtClean="0">
                <a:latin typeface="+mn-lt"/>
              </a:rPr>
              <a:t>Tak/ Nie/ </a:t>
            </a:r>
            <a:r>
              <a:rPr lang="pl-PL" sz="1200" b="1" dirty="0" err="1" smtClean="0">
                <a:latin typeface="+mn-lt"/>
              </a:rPr>
              <a:t>Nie</a:t>
            </a:r>
            <a:r>
              <a:rPr lang="pl-PL" sz="1200" b="1" dirty="0" smtClean="0">
                <a:latin typeface="+mn-lt"/>
              </a:rPr>
              <a:t> dotyczy</a:t>
            </a:r>
          </a:p>
          <a:p>
            <a:r>
              <a:rPr lang="pl-PL" sz="1200" b="1" dirty="0" smtClean="0">
                <a:latin typeface="+mn-lt"/>
              </a:rPr>
              <a:t>100 pkt.</a:t>
            </a:r>
          </a:p>
        </p:txBody>
      </p:sp>
      <p:grpSp>
        <p:nvGrpSpPr>
          <p:cNvPr id="29" name="Grupa 28"/>
          <p:cNvGrpSpPr/>
          <p:nvPr/>
        </p:nvGrpSpPr>
        <p:grpSpPr>
          <a:xfrm>
            <a:off x="6755904" y="5843758"/>
            <a:ext cx="1728192" cy="864096"/>
            <a:chOff x="7092280" y="5733256"/>
            <a:chExt cx="1728192" cy="864096"/>
          </a:xfrm>
        </p:grpSpPr>
        <p:sp>
          <p:nvSpPr>
            <p:cNvPr id="38" name="Prostokąt zaokrąglony 37"/>
            <p:cNvSpPr/>
            <p:nvPr/>
          </p:nvSpPr>
          <p:spPr>
            <a:xfrm>
              <a:off x="7092280" y="5733256"/>
              <a:ext cx="1728192" cy="86409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7164288" y="5805264"/>
              <a:ext cx="1584176" cy="3600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pl-PL" sz="1200" b="1" dirty="0" smtClean="0">
                  <a:latin typeface="+mn-lt"/>
                </a:rPr>
                <a:t>Tak/ Nie/ </a:t>
              </a:r>
              <a:r>
                <a:rPr lang="pl-PL" sz="1200" b="1" dirty="0" err="1" smtClean="0">
                  <a:latin typeface="+mn-lt"/>
                </a:rPr>
                <a:t>Nie</a:t>
              </a:r>
              <a:r>
                <a:rPr lang="pl-PL" sz="1200" b="1" dirty="0" smtClean="0">
                  <a:latin typeface="+mn-lt"/>
                </a:rPr>
                <a:t> dotyczy</a:t>
              </a:r>
            </a:p>
            <a:p>
              <a:r>
                <a:rPr lang="pl-PL" sz="1200" b="1" dirty="0" smtClean="0">
                  <a:latin typeface="+mn-lt"/>
                </a:rPr>
                <a:t>Odpowiednio punktowane</a:t>
              </a:r>
            </a:p>
            <a:p>
              <a:r>
                <a:rPr lang="pl-PL" sz="1200" b="1" dirty="0" smtClean="0">
                  <a:latin typeface="+mn-lt"/>
                </a:rPr>
                <a:t>40 pkt.</a:t>
              </a:r>
            </a:p>
          </p:txBody>
        </p:sp>
      </p:grpSp>
      <p:sp>
        <p:nvSpPr>
          <p:cNvPr id="41" name="Strzałka w dół 40"/>
          <p:cNvSpPr/>
          <p:nvPr/>
        </p:nvSpPr>
        <p:spPr>
          <a:xfrm>
            <a:off x="1170999" y="2816932"/>
            <a:ext cx="360040" cy="75608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1983163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235186128"/>
              </p:ext>
            </p:extLst>
          </p:nvPr>
        </p:nvGraphicFramePr>
        <p:xfrm>
          <a:off x="0" y="1124744"/>
          <a:ext cx="9144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Prostokąt 5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Punktacja wniosków o dofinansowanie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6870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dostępu 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pl-PL" b="1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1. Kryterium biura projektu</a:t>
            </a:r>
          </a:p>
          <a:p>
            <a:pPr algn="just" eaLnBrk="1" hangingPunct="1"/>
            <a:endParaRPr lang="pl-PL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  <a:ea typeface="Times New Roman" pitchFamily="18" charset="0"/>
                <a:cs typeface="Arial" pitchFamily="34" charset="0"/>
              </a:rPr>
              <a:t>Czy Wnioskodawca w okresie realizacji projektu będzie prowadził biuro projektu                  (lub posiada siedzibę, filię, delegaturę, oddział czy inną prawnie dozwoloną formę organizacyjną działalności podmiotu) na terenie województwa dolnośląskiego                          z możliwością udostępnienia pełnej dokumentacji wdrażanego projektu oraz zapewni uczestnikom projektu możliwość osobistego kontaktu z kadrą projektu? </a:t>
            </a:r>
            <a:endParaRPr lang="pl-PL" dirty="0" smtClean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967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dostępu 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r>
              <a:rPr lang="pl-PL" b="1" dirty="0" smtClean="0">
                <a:solidFill>
                  <a:prstClr val="black"/>
                </a:solidFill>
                <a:latin typeface="Calibri"/>
              </a:rPr>
              <a:t>2. Kryterium liczby wniosków</a:t>
            </a:r>
          </a:p>
          <a:p>
            <a:pPr marL="342900" indent="-342900" algn="just" eaLnBrk="1" hangingPunct="1"/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dany Wnioskodawca złożył w ramach konkursu nie więcej niż jeden wniosek jako Wnioskodawca (partner wiodący lub samodzielnie) i nie więcej niż jeden wniosek jako partner?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7898915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971600" y="1628800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000" b="1" dirty="0" smtClean="0">
                <a:latin typeface="Arial" pitchFamily="34" charset="0"/>
                <a:cs typeface="Arial" pitchFamily="34" charset="0"/>
              </a:rPr>
              <a:t>Cel szczegółowy w Działaniu 8.6</a:t>
            </a:r>
          </a:p>
        </p:txBody>
      </p:sp>
      <p:sp>
        <p:nvSpPr>
          <p:cNvPr id="7" name="Strzałka w dół 6"/>
          <p:cNvSpPr/>
          <p:nvPr/>
        </p:nvSpPr>
        <p:spPr>
          <a:xfrm>
            <a:off x="3851920" y="2492896"/>
            <a:ext cx="1440160" cy="151216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67544" y="465313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/>
              <a:t>Poprawa konkurencyjności przedsiębiorstw i przedsiębiorców sektora MMŚP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831522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dostępu 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r>
              <a:rPr lang="pl-PL" b="1" dirty="0" smtClean="0">
                <a:solidFill>
                  <a:prstClr val="black"/>
                </a:solidFill>
                <a:latin typeface="Calibri"/>
              </a:rPr>
              <a:t>3. Kryterium grupy docelowej</a:t>
            </a:r>
          </a:p>
          <a:p>
            <a:pPr marL="342900" indent="-342900" algn="just" eaLnBrk="1" hangingPunct="1"/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projekt skierowany jest do mikro, małych i średnich przedsiębiorstw (podmiotów posiadających jednostkę organizacyjną na obszarze województwa dolnośląskiego) i ich pracowników (wykonujących pracę na podstawie umowy o pracę) z obszaru województwa dolnośląskiego?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683669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dostępu 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Calibri"/>
              </a:rPr>
              <a:t>4. Kryterium grupy docelowej</a:t>
            </a:r>
          </a:p>
          <a:p>
            <a:pPr algn="just"/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pierwszeństwo podczas rekrutacji będą mieli:</a:t>
            </a:r>
          </a:p>
          <a:p>
            <a:pPr marL="185738" indent="-185738"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przedsiębiorcy, którzy do skorzystania ze wsparcia delegują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osoby                                          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z niepełnosprawnościami/kobiety/osoby pracujące 50+/osoby pracujące o niskich kwalifikacjach,</a:t>
            </a:r>
          </a:p>
          <a:p>
            <a:pPr indent="271463"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przedsiębiorstwa wysokiego wzrostu,</a:t>
            </a:r>
          </a:p>
          <a:p>
            <a:pPr marL="185738" indent="-185738"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 przedsiębiorcy, którzy uzyskali wsparcie w postaci analizy potrzeb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rozwojowych                  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lub planów rozwoju w ramach działania 2.2 PO WER?</a:t>
            </a:r>
          </a:p>
          <a:p>
            <a:pPr marL="342900" indent="-342900" algn="just" eaLnBrk="1" hangingPunct="1"/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2238493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dostępu 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487379"/>
            <a:ext cx="828092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Calibri"/>
              </a:rPr>
              <a:t>5. Kryterium wskaźników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Wnioskodawca w ramach projektu zaplanował osiągnięcie wskaźników: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liczba mikroprzedsiębiorstw oraz małych i średnich przedsiębiorstw objętych usługami rozwojowym w programie na poziomie co najmniej 1 281 oraz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liczba osób pracujących objętych wsparciem w programie (łącznie z pracującymi na własny rachunek) na poziomie co najmniej 3 428 oraz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liczba osób pracujących (łącznie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z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pracującymi na własny rachunek) w wieku 50 lat i więcej  objętych wsparciem w programie na poziomie co najmniej 486 oraz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liczba osób pracujących o niskich kwalifikacjach  objętych wsparciem </a:t>
            </a:r>
            <a:br>
              <a:rPr lang="pl-PL" dirty="0" smtClean="0">
                <a:solidFill>
                  <a:prstClr val="black"/>
                </a:solidFill>
                <a:latin typeface="Calibri"/>
              </a:rPr>
            </a:br>
            <a:r>
              <a:rPr lang="pl-PL" dirty="0" smtClean="0">
                <a:solidFill>
                  <a:prstClr val="black"/>
                </a:solidFill>
                <a:latin typeface="Calibri"/>
              </a:rPr>
              <a:t>w programie  na poziomie co najmniej 1 160?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494458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dostępu 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Calibri"/>
              </a:rPr>
              <a:t>6. Kryterium obszaru realizacji projektu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Wnioskodawca zapewni dostępność usług rozwojowych dofinansowanych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                       w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ramach projektu na terenie całego województwa dolnośląskiego między innymi poprzez umożliwienie przedsiębiorcom dokonania wszelkich formalności niezbędnych do wzięcia udziału w projekcie, co najmniej w(e):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Wrocławiu dla subregionu wrocławskiego;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Legnicy dla subregionu legnicko-głogowskiego; 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err="1" smtClean="0">
                <a:solidFill>
                  <a:prstClr val="black"/>
                </a:solidFill>
                <a:latin typeface="Calibri"/>
              </a:rPr>
              <a:t>Jeleniej–Górze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 dla subregionu jeleniogórskiego;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Wałbrzychu dla subregionu wałbrzyskiego?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057957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dostępu 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Calibri"/>
              </a:rPr>
              <a:t>7. Kryterium obszaru realizacji projektu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Wnioskodawca zapewnił, że wartość dofinansowania przekazanego uczestnikom projektu wyniesie: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 co najmniej 4 000 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000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 zł dla przedsiębiorców posiadających siedzibę na terenie subregionu wrocławskiego; 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 co najmniej 4 000 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000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 zł dla przedsiębiorców posiadających siedzibę na terenie subregionu legnicko-głogowskiego; 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 co najmniej 4 000 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000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 zł dla przedsiębiorców posiadających siedzibę na terenie subregionu jeleniogórskiego;</a:t>
            </a:r>
          </a:p>
          <a:p>
            <a:pPr algn="just">
              <a:buFont typeface="Wingdings" pitchFamily="2" charset="2"/>
              <a:buChar char="§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 co najmniej 4 000 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000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 zł dla przedsiębiorców posiadających siedzibę na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terenie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subregionu wałbrzyskiego?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500183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 smtClean="0">
              <a:solidFill>
                <a:prstClr val="black"/>
              </a:solidFill>
            </a:endParaRPr>
          </a:p>
          <a:p>
            <a:pPr algn="just"/>
            <a:endParaRPr lang="pl-PL" sz="1600" dirty="0" smtClean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dostępu 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Calibri"/>
              </a:rPr>
              <a:t>8. Kryterium formy wsparcia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Wnioskodawca dokonał podziału środków przeznaczonych na realizację projektu,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              w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sposób zapewniający wsparcie dla uczestników projektu w każdym roku jego realizacji oraz co najmniej z przeznaczeniem 70% alokacji środków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zaplanowanych                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na dofinansowanie usług rozwojowych na rok 2017 i 2018?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52116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0" y="16288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8952" cy="446449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endParaRPr lang="pl-PL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premiujące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Calibri"/>
              </a:rPr>
              <a:t>1. Kryterium wskaźników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Wnioskodawca w ramach projektu zaplanował osiągnięcie wskaźnika liczba mikroprzedsiębiorstw oraz małych i średnich przedsiębiorstw objętych usługami rozwojowym w programie na poziomie wyższym niż 1 300?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57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0" y="16288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endParaRPr lang="pl-PL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premiujące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pl-PL" b="1" dirty="0" smtClean="0">
                <a:solidFill>
                  <a:prstClr val="black"/>
                </a:solidFill>
                <a:latin typeface="Calibri"/>
              </a:rPr>
              <a:t>2. Kryterium doświadczenia</a:t>
            </a:r>
          </a:p>
          <a:p>
            <a:pPr marL="342900" indent="-342900"/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Wnioskodawca i/lub Partnerzy (w przypadku projektu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realizowanego                                  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w partnerstwie) posiada/dają w odniesieniu do ostatnich 8 lat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doświadczenie                        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w zarządzaniu i realizacji projektami na rzecz MŚP o charakterze co najmniej regionalnym, w ramach których osiągnął/osiągnęli zakładane w ramach przedsięwzięcia cele i rezultaty?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589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0" y="16288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endParaRPr lang="pl-PL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premiujące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Calibri"/>
              </a:rPr>
              <a:t>3. Kryterium doświadczenia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latin typeface="Calibri"/>
              </a:rPr>
              <a:t>Czy Wnioskodawca i/lub Partnerzy (w przypadku projektu realizowanego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                                  w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partnerstwie) na dzień złożenia wniosku o dofinansowanie, zrealizował/li w ciągu ostatnich 8 lat projekt o wartości nie mniejszej niż 2 mln zł w ramach, którego realizowano usługi rozwojowe?</a:t>
            </a:r>
          </a:p>
          <a:p>
            <a:pPr marL="342900" indent="-342900"/>
            <a:endParaRPr lang="pl-PL" b="1" dirty="0" smtClean="0">
              <a:solidFill>
                <a:prstClr val="black"/>
              </a:solidFill>
              <a:latin typeface="Calibri"/>
            </a:endParaRPr>
          </a:p>
          <a:p>
            <a:pPr marL="342900" indent="-342900"/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578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0" y="16288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spcAft>
                <a:spcPts val="600"/>
              </a:spcAft>
              <a:defRPr/>
            </a:pPr>
            <a:endParaRPr lang="pl-PL" sz="1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123728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Kryteria premiujące</a:t>
            </a:r>
            <a:endParaRPr lang="pl-PL" b="1" dirty="0">
              <a:solidFill>
                <a:prstClr val="black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348880"/>
            <a:ext cx="828092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pl-PL" b="1" dirty="0" smtClean="0">
                <a:solidFill>
                  <a:prstClr val="black"/>
                </a:solidFill>
                <a:latin typeface="Calibri"/>
              </a:rPr>
              <a:t>4. Kryterium doświadczenia</a:t>
            </a:r>
          </a:p>
          <a:p>
            <a:pPr marL="342900" indent="-342900" algn="just"/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Czy Wnioskodawca posiada co najmniej od 5 lat wdrożony system zarządzania jakością?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 </a:t>
            </a:r>
          </a:p>
          <a:p>
            <a:endParaRPr lang="pl-PL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6740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755576" y="126876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 smtClean="0">
                <a:latin typeface="+mn-lt"/>
              </a:rPr>
              <a:t>Podmiotowego Systemu Finansowania usług </a:t>
            </a:r>
            <a:r>
              <a:rPr lang="pl-PL" sz="2000" b="1" dirty="0" smtClean="0">
                <a:latin typeface="+mn-lt"/>
              </a:rPr>
              <a:t>rozwojowych                        </a:t>
            </a:r>
            <a:r>
              <a:rPr lang="pl-PL" sz="2000" b="1" dirty="0" smtClean="0">
                <a:latin typeface="+mn-lt"/>
              </a:rPr>
              <a:t>dla przedsiębiorstw (PSF) w województwie dolnośląskim. </a:t>
            </a:r>
          </a:p>
          <a:p>
            <a:pPr algn="just"/>
            <a:endParaRPr lang="pl-PL" sz="2000" b="1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PSF jest wdrażany w ramach Działania 8.6 Zwiększenie konkurencyjności przedsiębiorstw i przedsiębiorców z sektora MMŚP (PI 8v) Regionalnego Programu Operacyjnego Województwa Dolnośląskiego 2014-2020 (RPO WD). System dystrybucji środków przeznaczonych na wspieranie rozwoju przedsiębiorców i pracowników oparty na podejściu popytowym wdrażany </a:t>
            </a:r>
            <a:r>
              <a:rPr lang="pl-PL" dirty="0" smtClean="0">
                <a:latin typeface="+mn-lt"/>
              </a:rPr>
              <a:t>                 w </a:t>
            </a:r>
            <a:r>
              <a:rPr lang="pl-PL" dirty="0" smtClean="0">
                <a:latin typeface="+mn-lt"/>
              </a:rPr>
              <a:t>ramach RPO.</a:t>
            </a:r>
            <a:endParaRPr lang="pl-PL" dirty="0">
              <a:latin typeface="+mn-lt"/>
            </a:endParaRPr>
          </a:p>
        </p:txBody>
      </p:sp>
      <p:grpSp>
        <p:nvGrpSpPr>
          <p:cNvPr id="41986" name="Grupa 6"/>
          <p:cNvGrpSpPr>
            <a:grpSpLocks/>
          </p:cNvGrpSpPr>
          <p:nvPr/>
        </p:nvGrpSpPr>
        <p:grpSpPr bwMode="auto">
          <a:xfrm>
            <a:off x="1547664" y="4365104"/>
            <a:ext cx="5760640" cy="1965325"/>
            <a:chOff x="0" y="0"/>
            <a:chExt cx="47396" cy="19659"/>
          </a:xfrm>
        </p:grpSpPr>
        <p:sp>
          <p:nvSpPr>
            <p:cNvPr id="8" name="Prostokąt zaokrąglony 1"/>
            <p:cNvSpPr>
              <a:spLocks noChangeArrowheads="1"/>
            </p:cNvSpPr>
            <p:nvPr/>
          </p:nvSpPr>
          <p:spPr bwMode="auto">
            <a:xfrm>
              <a:off x="0" y="0"/>
              <a:ext cx="20345" cy="647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Konkursy na łączna alokację 16 000 </a:t>
              </a:r>
              <a:r>
                <a:rPr kumimoji="0" lang="pl-PL" sz="11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000</a:t>
              </a:r>
              <a:r>
                <a:rPr kumimoji="0" lang="pl-PL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 EUR</a:t>
              </a: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4" name="Strzałka w dół 2"/>
            <p:cNvSpPr>
              <a:spLocks noChangeArrowheads="1"/>
            </p:cNvSpPr>
            <p:nvPr/>
          </p:nvSpPr>
          <p:spPr bwMode="auto">
            <a:xfrm rot="-5400000">
              <a:off x="21983" y="-191"/>
              <a:ext cx="3429" cy="6706"/>
            </a:xfrm>
            <a:prstGeom prst="downArrow">
              <a:avLst>
                <a:gd name="adj1" fmla="val 50000"/>
                <a:gd name="adj2" fmla="val 50005"/>
              </a:avLst>
            </a:prstGeom>
            <a:solidFill>
              <a:srgbClr val="FFC000"/>
            </a:solidFill>
            <a:ln w="1270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" name="Prostokąt zaokrąglony 3"/>
            <p:cNvSpPr>
              <a:spLocks noChangeArrowheads="1"/>
            </p:cNvSpPr>
            <p:nvPr/>
          </p:nvSpPr>
          <p:spPr bwMode="auto">
            <a:xfrm>
              <a:off x="27051" y="0"/>
              <a:ext cx="20345" cy="647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OPERATOR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" name="Strzałka w dół 4"/>
            <p:cNvSpPr>
              <a:spLocks noChangeArrowheads="1"/>
            </p:cNvSpPr>
            <p:nvPr/>
          </p:nvSpPr>
          <p:spPr bwMode="auto">
            <a:xfrm>
              <a:off x="35128" y="6477"/>
              <a:ext cx="3429" cy="6705"/>
            </a:xfrm>
            <a:prstGeom prst="downArrow">
              <a:avLst>
                <a:gd name="adj1" fmla="val 50000"/>
                <a:gd name="adj2" fmla="val 49998"/>
              </a:avLst>
            </a:prstGeom>
            <a:solidFill>
              <a:srgbClr val="FFC000"/>
            </a:solidFill>
            <a:ln w="1270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" name="Prostokąt zaokrąglony 5"/>
            <p:cNvSpPr>
              <a:spLocks noChangeArrowheads="1"/>
            </p:cNvSpPr>
            <p:nvPr/>
          </p:nvSpPr>
          <p:spPr bwMode="auto">
            <a:xfrm>
              <a:off x="26593" y="13182"/>
              <a:ext cx="20346" cy="647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l-PL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Arial" pitchFamily="34" charset="0"/>
                </a:rPr>
                <a:t>MMŚP i ich pracownicy – uczestnicy projektu</a:t>
              </a:r>
              <a:endPara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  <p:pic>
        <p:nvPicPr>
          <p:cNvPr id="10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0" y="16288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593328" y="2699577"/>
            <a:ext cx="1284287" cy="129381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</a:rPr>
              <a:t>IZ RPO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3850996" y="2697515"/>
            <a:ext cx="1436688" cy="129381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</a:rPr>
              <a:t>Operator /</a:t>
            </a:r>
          </a:p>
          <a:p>
            <a:pPr algn="ctr">
              <a:defRPr/>
            </a:pP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</a:rPr>
              <a:t>Beneficjent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6203572" y="1799465"/>
            <a:ext cx="91440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</a:rPr>
              <a:t>MŚP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6203572" y="2903571"/>
            <a:ext cx="91440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</a:rPr>
              <a:t>MŚP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6198352" y="3991327"/>
            <a:ext cx="914400" cy="9144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b="1" dirty="0">
                <a:solidFill>
                  <a:schemeClr val="tx1"/>
                </a:solidFill>
                <a:latin typeface="Calibri" panose="020F0502020204030204" pitchFamily="34" charset="0"/>
              </a:rPr>
              <a:t>MŚP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7636272" y="1612457"/>
            <a:ext cx="914400" cy="3406775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</a:rPr>
              <a:t>RUR</a:t>
            </a:r>
          </a:p>
        </p:txBody>
      </p:sp>
      <p:sp>
        <p:nvSpPr>
          <p:cNvPr id="15" name="Strzałka w prawo 14"/>
          <p:cNvSpPr/>
          <p:nvPr/>
        </p:nvSpPr>
        <p:spPr>
          <a:xfrm>
            <a:off x="2110184" y="2713865"/>
            <a:ext cx="1581150" cy="1322387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</a:rPr>
              <a:t>Wybór Operatora</a:t>
            </a:r>
          </a:p>
        </p:txBody>
      </p:sp>
      <p:cxnSp>
        <p:nvCxnSpPr>
          <p:cNvPr id="16" name="Łącznik prosty ze strzałką 15"/>
          <p:cNvCxnSpPr/>
          <p:nvPr/>
        </p:nvCxnSpPr>
        <p:spPr>
          <a:xfrm>
            <a:off x="5359797" y="3817971"/>
            <a:ext cx="720725" cy="494651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5359797" y="3315845"/>
            <a:ext cx="720725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V="1">
            <a:off x="5359797" y="2368406"/>
            <a:ext cx="720725" cy="535165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5359"/>
          <p:cNvSpPr txBox="1">
            <a:spLocks noChangeArrowheads="1"/>
          </p:cNvSpPr>
          <p:nvPr/>
        </p:nvSpPr>
        <p:spPr bwMode="auto">
          <a:xfrm>
            <a:off x="1960225" y="4558063"/>
            <a:ext cx="17494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altLang="pl-P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Umowa o dofinansowanie projektu</a:t>
            </a:r>
          </a:p>
        </p:txBody>
      </p:sp>
      <p:sp>
        <p:nvSpPr>
          <p:cNvPr id="20" name="pole tekstowe 33"/>
          <p:cNvSpPr txBox="1">
            <a:spLocks noChangeArrowheads="1"/>
          </p:cNvSpPr>
          <p:nvPr/>
        </p:nvSpPr>
        <p:spPr bwMode="auto">
          <a:xfrm>
            <a:off x="5102621" y="4838733"/>
            <a:ext cx="1235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altLang="pl-P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Umowa wsparcia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768385" y="13731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pl-PL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Schemat wdrażania </a:t>
            </a:r>
            <a:r>
              <a:rPr lang="pl-PL" altLang="pl-PL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PSF</a:t>
            </a:r>
            <a:endParaRPr lang="pl-PL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2" name="Nawias klamrowy zamykający 21"/>
          <p:cNvSpPr/>
          <p:nvPr/>
        </p:nvSpPr>
        <p:spPr bwMode="auto">
          <a:xfrm>
            <a:off x="7117972" y="1494886"/>
            <a:ext cx="360040" cy="3690814"/>
          </a:xfrm>
          <a:prstGeom prst="rightBrace">
            <a:avLst/>
          </a:prstGeom>
          <a:solidFill>
            <a:schemeClr val="bg1"/>
          </a:solidFill>
          <a:ln w="3175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pl-PL"/>
            </a:defPPr>
            <a:lvl1pPr marL="0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972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946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919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894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866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839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812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5785" algn="l" defTabSz="91394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5177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422615"/>
            <a:ext cx="81369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8863" algn="l"/>
              </a:tabLst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1640989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>
              <a:tabLst>
                <a:tab pos="1058863" algn="l"/>
              </a:tabLst>
            </a:pPr>
            <a:r>
              <a:rPr lang="pl-PL" sz="1600" b="1" dirty="0">
                <a:latin typeface="+mn-lt"/>
                <a:ea typeface="Calibri" pitchFamily="34" charset="0"/>
                <a:cs typeface="Times New Roman" pitchFamily="18" charset="0"/>
              </a:rPr>
              <a:t>I ETAP – Znalezienie usługi/operatora</a:t>
            </a:r>
          </a:p>
          <a:p>
            <a:pPr marL="452438" lvl="0" indent="-452438" algn="just" eaLnBrk="1" hangingPunct="1">
              <a:tabLst>
                <a:tab pos="452438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1.	Przedsiębiorstwo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zainteresowane uzyskaniem wsparcia zgłasza się do Operatora PSF.</a:t>
            </a:r>
          </a:p>
          <a:p>
            <a:pPr marL="452438" lvl="0" indent="-452438" algn="just" eaLnBrk="1" hangingPunct="1">
              <a:tabLst>
                <a:tab pos="452438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2.	Operator dokonuje weryfikacji kwalifikowalności przedsiębiorstwa.</a:t>
            </a:r>
          </a:p>
          <a:p>
            <a:pPr marL="452438" lvl="0" indent="-452438" algn="just" eaLnBrk="1" hangingPunct="1">
              <a:tabLst>
                <a:tab pos="452438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3.	Przedsiębiorca dokonuje samodzielnego wyboru usług rozwojowych odpowiadających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                 na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potrzeby rozwojowe danego przedsiębiorstwa lub jego pracowników. </a:t>
            </a:r>
          </a:p>
          <a:p>
            <a:pPr marL="452438" lvl="0" indent="-452438" algn="just" eaLnBrk="1" hangingPunct="1">
              <a:tabLst>
                <a:tab pos="452438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4.	Operator w przypadku zapotrzebowania może zapewnić odbiorcom wsparcia poradnictwo w zakresie wyboru określonej usługi rozwojowej.</a:t>
            </a:r>
          </a:p>
          <a:p>
            <a:pPr marL="452438" lvl="0" indent="-452438" algn="just" eaLnBrk="1" hangingPunct="1">
              <a:buAutoNum type="arabicPeriod" startAt="5"/>
              <a:tabLst>
                <a:tab pos="452438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Poprzez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system RUR przedsiębiorca wysyła zgłoszenie na daną usługę rozwojową. </a:t>
            </a:r>
            <a:endParaRPr lang="pl-PL" sz="16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452438" lvl="0" indent="-452438" algn="just" eaLnBrk="1" hangingPunct="1">
              <a:buAutoNum type="arabicPeriod" startAt="5"/>
              <a:tabLst>
                <a:tab pos="452438" algn="l"/>
              </a:tabLst>
            </a:pPr>
            <a:endParaRPr lang="pl-PL" sz="1600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452438" lvl="0" indent="-452438" algn="just" eaLnBrk="1" hangingPunct="1">
              <a:tabLst>
                <a:tab pos="452438" algn="l"/>
              </a:tabLst>
            </a:pPr>
            <a:r>
              <a:rPr lang="pl-PL" sz="1600" b="1" dirty="0">
                <a:latin typeface="+mn-lt"/>
                <a:ea typeface="Calibri" pitchFamily="34" charset="0"/>
                <a:cs typeface="Times New Roman" pitchFamily="18" charset="0"/>
              </a:rPr>
              <a:t>II Etap – Umowa</a:t>
            </a:r>
          </a:p>
          <a:p>
            <a:pPr marL="452438" lvl="0" indent="-452438" algn="just" eaLnBrk="1" hangingPunct="1">
              <a:tabLst>
                <a:tab pos="452438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1.	Przedsiębiorca występuje z formularzem zgłoszeniowym do Operatora. Formularz stanowi podstawę do zakwalifikowania przedsiębiorcy do udziału w projekcie.</a:t>
            </a:r>
          </a:p>
          <a:p>
            <a:pPr marL="452438" lvl="0" indent="-452438" algn="just" eaLnBrk="1" hangingPunct="1">
              <a:tabLst>
                <a:tab pos="452438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2.	Po pozytywnej weryfikacji formularza zgłoszeniowego Operator podpisuje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z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przedsiębiorcą umowę o przyznaniu wsparcia oraz nadaje ID wsparcia uczestnikowi instytucjonalnemu (przedsiębiorcy) lub uczestnikowi indywidualnemu (os. fizycznej). </a:t>
            </a:r>
          </a:p>
          <a:p>
            <a:pPr marL="452438" lvl="0" indent="-452438" algn="just" eaLnBrk="1" hangingPunct="1">
              <a:tabLst>
                <a:tab pos="452438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3.	Po podpisaniu umowy przedsiębiorca otrzymuje promesę, na podstawie której będzie mógł wystąpić o refundację kosztów usługi rozwojowej. Operator wystawia zaświadczenie o wysokości udzielonej pomocy de minimis. 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95536" y="119675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Zasady funkcjonowania PSF - etapy</a:t>
            </a:r>
            <a:endParaRPr lang="pl-PL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053010"/>
            <a:ext cx="81369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41338" lvl="0" indent="-541338" algn="just" eaLnBrk="1" hangingPunct="1">
              <a:tabLst>
                <a:tab pos="541338" algn="l"/>
              </a:tabLst>
            </a:pPr>
            <a:r>
              <a:rPr lang="pl-PL" sz="1600" b="1" dirty="0">
                <a:latin typeface="+mn-lt"/>
                <a:ea typeface="Calibri" pitchFamily="34" charset="0"/>
                <a:cs typeface="Times New Roman" pitchFamily="18" charset="0"/>
              </a:rPr>
              <a:t>III ETAP – Realizacja usługi</a:t>
            </a:r>
          </a:p>
          <a:p>
            <a:pPr marL="541338" lvl="0" indent="-541338" algn="just" eaLnBrk="1" hangingPunct="1">
              <a:buAutoNum type="arabicPeriod"/>
              <a:tabLst>
                <a:tab pos="541338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Podmiot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świadczący usługi rozwojowe realizuje usługę rozwojową.  </a:t>
            </a:r>
            <a:endParaRPr lang="pl-PL" sz="16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541338" lvl="0" indent="-541338" algn="just" eaLnBrk="1" hangingPunct="1">
              <a:buAutoNum type="arabicPeriod"/>
              <a:tabLst>
                <a:tab pos="541338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541338" lvl="0" indent="-541338" algn="just" eaLnBrk="1" hangingPunct="1">
              <a:tabLst>
                <a:tab pos="541338" algn="l"/>
              </a:tabLst>
            </a:pPr>
            <a:r>
              <a:rPr lang="pl-PL" sz="1600" b="1" dirty="0">
                <a:latin typeface="+mn-lt"/>
                <a:ea typeface="Calibri" pitchFamily="34" charset="0"/>
                <a:cs typeface="Times New Roman" pitchFamily="18" charset="0"/>
              </a:rPr>
              <a:t>IV ETAP – Ocena usługi rozwojowej i refundacja</a:t>
            </a:r>
          </a:p>
          <a:p>
            <a:pPr marL="541338" lvl="0" indent="-541338" algn="just" eaLnBrk="1" hangingPunct="1">
              <a:tabLst>
                <a:tab pos="541338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1.</a:t>
            </a:r>
            <a:r>
              <a:rPr lang="pl-PL" sz="1600" b="1" dirty="0">
                <a:latin typeface="+mn-lt"/>
                <a:ea typeface="Calibri" pitchFamily="34" charset="0"/>
                <a:cs typeface="Times New Roman" pitchFamily="18" charset="0"/>
              </a:rPr>
              <a:t>	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Odbiorca wsparcia ocenia usługę rozwojową. Przedsiębiorca składa do operatora dokumenty niezbędne do rozliczenia.</a:t>
            </a:r>
          </a:p>
          <a:p>
            <a:pPr marL="541338" lvl="0" indent="-541338" algn="just" eaLnBrk="1" hangingPunct="1">
              <a:tabLst>
                <a:tab pos="541338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2.	Operator dokonuje oceny i weryfikacji przekazanej dokumentacji, w tym weryfikuje, czy przedsiębiorca lub jego pracownicy dokonali oceny usług rozwojowych, w których wzięli udział. W przypadku pozytywnej weryfikacji Operator przekazuje przedsiębiorcy środki finansowe. </a:t>
            </a:r>
          </a:p>
          <a:p>
            <a:pPr marL="541338" lvl="0" indent="-541338" algn="just" eaLnBrk="1" hangingPunct="1">
              <a:tabLst>
                <a:tab pos="541338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3.	Na podstawie danych przekazanych przez przedsiębiorcę (m.in. liczba pracowników objętych wsparciem oraz ich dane) Operator wprowadza dane do SL2014.</a:t>
            </a: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395536" y="119675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Zasady funkcjonowania PSF - etapy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7271844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33</a:t>
            </a:fld>
            <a:endParaRPr lang="pl-PL" altLang="pl-P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958637"/>
            <a:ext cx="813690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-285750" algn="just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1058863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60%, gdy prowadzi działalność w sektorze określonym jako biały lub zielony sektor zgodnie z wynikami badania Analiza zapotrzebowania na wsparcie w zakresie tworzenia białych i zielonych miejsc pracy w województwie dolnośląskim, znajdującej się pod adresem: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  <a:hlinkClick r:id="rId2"/>
              </a:rPr>
              <a:t>http://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  <a:hlinkClick r:id="rId2"/>
              </a:rPr>
              <a:t>rpo.dolnyslask.pl/analiza-zapotrzebowania-na-wsparcie-w-zakresie-tworzenia-bialych-i-zielonych-miejsc-pracy-w-wojewodztwie-dolnoslaskim/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,</a:t>
            </a:r>
          </a:p>
          <a:p>
            <a:pPr lvl="0" indent="-285750" algn="just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60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%, gdy usługami rozwojowymi zostaną objęci pracownicy wykonujący prace w ramach białych lub zielonych zawodów określonych w badaniu pn. Analiza zapotrzebowania na wsparcie w zakresie tworzenia białych i zielonych miejsc pracy w województwie dolnośląskim, znajdującej się pod adresem: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  <a:hlinkClick r:id="rId2"/>
              </a:rPr>
              <a:t>http://rpo.dolnyslask.pl/analiza-zapotrzebowania-na-wsparcie-w-zakresie-tworzenia-bialych-i-zielonych-miejsc-pracy-w-wojewodztwie-dolnoslaskim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  <a:hlinkClick r:id="rId2"/>
              </a:rPr>
              <a:t>/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,</a:t>
            </a:r>
          </a:p>
          <a:p>
            <a:pPr lvl="0" indent="-180975" algn="just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Calibri" pitchFamily="34" charset="0"/>
              </a:rPr>
              <a:t>70</a:t>
            </a:r>
            <a:r>
              <a:rPr lang="pl-PL" sz="1600" dirty="0" smtClean="0">
                <a:latin typeface="+mn-lt"/>
                <a:ea typeface="Calibri" pitchFamily="34" charset="0"/>
                <a:cs typeface="Calibri" pitchFamily="34" charset="0"/>
              </a:rPr>
              <a:t>%, gdy prowadzi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 działalność przyczyniającą się do rozwoju inteligentnych specjalizacji województwa wskazanych w</a:t>
            </a:r>
            <a:r>
              <a:rPr lang="pl-PL" sz="160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Calibri" pitchFamily="34" charset="0"/>
              </a:rPr>
              <a:t> załączniku do Regionalnej Strategii Innowacji dla Województwa Dolnośląskiego na lata 2011-2020, znajdującej się pod adresem: </a:t>
            </a:r>
            <a:r>
              <a:rPr lang="pl-PL" sz="160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Calibri" pitchFamily="34" charset="0"/>
                <a:hlinkClick r:id="rId3"/>
              </a:rPr>
              <a:t>http://www.innowacje.dolnyslask.pl/images/attachments/aktualizacja_rsi/rsi.pdf</a:t>
            </a:r>
            <a:r>
              <a:rPr lang="pl-PL" sz="1600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Calibri" pitchFamily="34" charset="0"/>
              </a:rPr>
              <a:t>,</a:t>
            </a:r>
            <a:endParaRPr lang="pl-PL" sz="1600" dirty="0" smtClean="0">
              <a:solidFill>
                <a:srgbClr val="000000"/>
              </a:solidFill>
              <a:latin typeface="+mn-lt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95536" y="119675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Zasady funkcjonowania PSF – poziom dofinansowania 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699872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34</a:t>
            </a:fld>
            <a:endParaRPr lang="pl-PL" altLang="pl-P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683679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8863" algn="l"/>
              </a:tabLst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Podstawowa wartość dofinansowania usług rozwojowych wynosi 50%. Istnieje możliwość zwiększenia poziomu dofinansowania, gdy przedsiębiorstwo spełnia co najmniej jedno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                    z </a:t>
            </a: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następujących kryteriów:</a:t>
            </a: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58863" algn="l"/>
              </a:tabLst>
            </a:pP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58863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70%, gdy jest mikro lub małym przedsiębiorstwem, 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58863" algn="l"/>
              </a:tabLst>
            </a:pP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180975" indent="-180975" algn="just">
              <a:buFontTx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70%, gdy jest przedsiębiorstwem wysokiego wzrostu,</a:t>
            </a:r>
            <a:endParaRPr lang="pl-PL" sz="1600" b="1" dirty="0" smtClean="0">
              <a:latin typeface="+mn-lt"/>
              <a:cs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58863" algn="l"/>
              </a:tabLst>
            </a:pP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58863" algn="l"/>
              </a:tabLst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80%, gdy w ramach umowy o udzielenie wsparcia uczestnikami usług rozwojowych będą w co najmniej 50%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osoby z niepełnosprawnościami oraz/lub osoby powyżej 50 roku życia oraz/lub osoby o niskich kwalifikacjach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, </a:t>
            </a: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58863" algn="l"/>
              </a:tabLst>
            </a:pP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180975" indent="-180975" algn="just">
              <a:buFontTx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80%, gdy usługa rozwojowa kończy się nabyciem i/lub potwierdzeniem kwalifikacji zarejestrowanych w Zintegrowanym Rejestrze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Kwalifikacji.</a:t>
            </a:r>
            <a:endParaRPr lang="pl-PL" sz="16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180975" marR="0" lvl="0" indent="-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058863" algn="l"/>
              </a:tabLst>
            </a:pPr>
            <a:endParaRPr kumimoji="0" lang="pl-P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95536" y="119675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Zasady funkcjonowania PSF – poziom dofinansowania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675648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35</a:t>
            </a:fld>
            <a:endParaRPr lang="pl-PL" altLang="pl-P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945288"/>
            <a:ext cx="8136904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>
              <a:tabLst>
                <a:tab pos="1058863" algn="l"/>
              </a:tabLst>
            </a:pPr>
            <a:r>
              <a:rPr lang="pl-PL" sz="1600" b="1" dirty="0">
                <a:latin typeface="+mn-lt"/>
                <a:ea typeface="Calibri" pitchFamily="34" charset="0"/>
                <a:cs typeface="Times New Roman" pitchFamily="18" charset="0"/>
              </a:rPr>
              <a:t>W celu zapewnienia jak największej efektywności wydatkowania środków określono następujące limity</a:t>
            </a:r>
            <a:r>
              <a:rPr lang="pl-PL" sz="1600" b="1" dirty="0" smtClean="0">
                <a:latin typeface="+mn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just" eaLnBrk="1" hangingPunct="1"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poziom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dofinansowania pojedynczej usługi rozwojowej dla jednego przedsiębiorcy lub pracownika wydelegowanego przez przedsiębiorcę nie przekracza kwoty 5 000 PLN, bez względu na wartość tej usługi i poziom wsparcia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;</a:t>
            </a:r>
          </a:p>
          <a:p>
            <a:pPr lvl="0" algn="just" eaLnBrk="1" hangingPunct="1"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przedsiębiorstwo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może skorzystać tylko raz ze wsparcia w ramach projektu, oznacza to,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                 że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jedno przedsiębiorstwo może zrealizować jedną umowę o udzielenie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wsparcia;</a:t>
            </a: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średnia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wartość dofinansowania w okresie realizacji projektu dla jednej umowy o udzielenie wsparcia nie przekroczy 25 000 PLN.</a:t>
            </a:r>
          </a:p>
          <a:p>
            <a:pPr lvl="0" algn="just" eaLnBrk="1" hangingPunct="1">
              <a:tabLst>
                <a:tab pos="1058863" algn="l"/>
              </a:tabLst>
            </a:pPr>
            <a:endParaRPr lang="pl-PL" sz="14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95536" y="119675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Zasady funkcjonowania PSF - limity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6182413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36</a:t>
            </a:fld>
            <a:endParaRPr lang="pl-PL" altLang="pl-P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700808"/>
            <a:ext cx="8136904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Rekrutacja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uczestników projektu - organizacja we wskazanych w Regulaminie konkursu subregionach punktów obsługi przedsiębiorców zainteresowanych udziałem w projekcie. Operator może rekrutować uczestników projektu również z wykorzystaniem mobilnych doradców, którzy będą zachęcali przedsiębiorców do skorzystania ze wsparcia. </a:t>
            </a:r>
            <a:endParaRPr lang="pl-PL" sz="16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Prowadzenie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działań informacyjno – promocyjnych z zakresu funkcjonowania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PSF                        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w województwie dolnośląskim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Prowadzenie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, o ile wymagają tego uczestnicy projektu wstępnej diagnozy i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doradztwa                   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w zakresie określenia potrzeb rozwojowych przedsiębiorstwa oraz wsparcie w zakresie korzystania z RUR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Weryfikacja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kwalifikowalności grupy docelowej i możliwości udzielenia wsparcia finansowego, w tym udzielenie pomocy de minimis/pomocy publicznej. </a:t>
            </a:r>
          </a:p>
          <a:p>
            <a:pPr lvl="0" algn="just" eaLnBrk="1" hangingPunct="1">
              <a:tabLst>
                <a:tab pos="1058863" algn="l"/>
              </a:tabLst>
            </a:pPr>
            <a:endParaRPr lang="pl-PL" sz="14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95536" y="119675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Zasady funkcjonowania PSF – obowiązki Operatora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209960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37</a:t>
            </a:fld>
            <a:endParaRPr lang="pl-PL" altLang="pl-P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823920"/>
            <a:ext cx="8136904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Zwieranie umów wsparcia z uczestnikami projektów.  </a:t>
            </a:r>
            <a:endParaRPr lang="pl-PL" sz="16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 algn="just" eaLnBrk="1" hangingPunct="1"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Monitorowanie realizacji usług rozwojowych, w tym weryfikacja dokonanych ocen usług rozwojowych (pracownik, przedsiębiorca, firma szkoleniowa). </a:t>
            </a:r>
            <a:endParaRPr lang="pl-PL" sz="16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 algn="just" eaLnBrk="1" hangingPunct="1"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Prowadzenie kontroli na miejscu realizacji usługi/potwierdzanie wykonania usług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zgodnie                  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z Kartą Usługi określoną w RUR zgodnie z zaleceniami IZ RPO WD. </a:t>
            </a:r>
            <a:endParaRPr lang="pl-PL" sz="16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 algn="just" eaLnBrk="1" hangingPunct="1"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Refundacja poniesionych wydatków dla przedsiębiorcy na podstawie dokumentów finansowych dostarczonych Operatorowi po zakończeniu wsparcia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1" hangingPunct="1"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Rozliczenie Operatora z IZ RPO WD 2014-2020 na podstawie składanych wniosków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                         o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płatność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1" hangingPunct="1">
              <a:tabLst>
                <a:tab pos="1058863" algn="l"/>
              </a:tabLst>
            </a:pPr>
            <a:endParaRPr lang="pl-PL" sz="14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95536" y="119675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Zasady funkcjonowania PSF – obowiązki Operatora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312424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38</a:t>
            </a:fld>
            <a:endParaRPr lang="pl-PL" altLang="pl-P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070143"/>
            <a:ext cx="8136904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>
              <a:tabLst>
                <a:tab pos="1058863" algn="l"/>
              </a:tabLst>
            </a:pPr>
            <a:r>
              <a:rPr lang="pl-PL" sz="1600" b="1" dirty="0">
                <a:latin typeface="+mn-lt"/>
                <a:ea typeface="Calibri" pitchFamily="34" charset="0"/>
                <a:cs typeface="Times New Roman" pitchFamily="18" charset="0"/>
              </a:rPr>
              <a:t>Wsparcie udzielane przedsiębiorcom spełnia przesłanki pomocy de minimis/pomocy </a:t>
            </a:r>
            <a:r>
              <a:rPr lang="pl-PL" sz="1600" b="1" dirty="0" smtClean="0">
                <a:latin typeface="+mn-lt"/>
                <a:ea typeface="Calibri" pitchFamily="34" charset="0"/>
                <a:cs typeface="Times New Roman" pitchFamily="18" charset="0"/>
              </a:rPr>
              <a:t>publicznej:</a:t>
            </a: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b="1" dirty="0" smtClean="0">
                <a:latin typeface="+mn-lt"/>
                <a:ea typeface="Calibri" pitchFamily="34" charset="0"/>
                <a:cs typeface="Times New Roman" pitchFamily="18" charset="0"/>
              </a:rPr>
              <a:t>pomoc </a:t>
            </a:r>
            <a:r>
              <a:rPr lang="pl-PL" sz="1600" b="1" dirty="0">
                <a:latin typeface="+mn-lt"/>
                <a:ea typeface="Calibri" pitchFamily="34" charset="0"/>
                <a:cs typeface="Times New Roman" pitchFamily="18" charset="0"/>
              </a:rPr>
              <a:t>de </a:t>
            </a:r>
            <a:r>
              <a:rPr lang="pl-PL" sz="1600" b="1" dirty="0" smtClean="0">
                <a:latin typeface="+mn-lt"/>
                <a:ea typeface="Calibri" pitchFamily="34" charset="0"/>
                <a:cs typeface="Times New Roman" pitchFamily="18" charset="0"/>
              </a:rPr>
              <a:t>minimis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- w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sytuacji, gdy uczestnik projektu otrzymał w okresie trzech kolejnych lat podatkowych pomoc de minimis w kwocie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do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200 000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EUR;</a:t>
            </a: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b="1" dirty="0" smtClean="0">
                <a:latin typeface="+mn-lt"/>
                <a:ea typeface="Calibri" pitchFamily="34" charset="0"/>
                <a:cs typeface="Times New Roman" pitchFamily="18" charset="0"/>
              </a:rPr>
              <a:t>pomoc publiczna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- w pozostałych sytuacjach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wyłączenia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blokowe </a:t>
            </a:r>
            <a:r>
              <a:rPr lang="pl-PL" sz="1600" dirty="0">
                <a:latin typeface="+mn-lt"/>
                <a:ea typeface="Calibri" pitchFamily="34" charset="0"/>
                <a:cs typeface="Times New Roman" pitchFamily="18" charset="0"/>
              </a:rPr>
              <a:t>pomocy na szkolenia lub usługi doradcze w zależności od zakresu realizowanej usługi </a:t>
            </a: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rozwojowej;</a:t>
            </a: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1" hangingPunct="1">
              <a:buFont typeface="Arial" panose="020B0604020202020204" pitchFamily="34" charset="0"/>
              <a:buChar char="•"/>
              <a:tabLst>
                <a:tab pos="1058863" algn="l"/>
              </a:tabLst>
            </a:pPr>
            <a:r>
              <a:rPr lang="pl-PL" sz="1600" dirty="0" smtClean="0">
                <a:latin typeface="+mn-lt"/>
                <a:ea typeface="Calibri" pitchFamily="34" charset="0"/>
                <a:cs typeface="Times New Roman" pitchFamily="18" charset="0"/>
              </a:rPr>
              <a:t>pomoc de minimis/pomoc publiczna jest udzielana zgodnie z obowiązującymi przepisami prawa.</a:t>
            </a:r>
            <a:endParaRPr lang="pl-PL" sz="1600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lvl="0" algn="just" eaLnBrk="1" hangingPunct="1">
              <a:tabLst>
                <a:tab pos="1058863" algn="l"/>
              </a:tabLst>
            </a:pPr>
            <a:endParaRPr lang="pl-PL" sz="14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395536" y="119675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</a:rPr>
              <a:t>Zasady funkcjonowania PSF – pomoc de minimis/pomoc publiczna</a:t>
            </a: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246017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0" y="16288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179512" y="1124744"/>
            <a:ext cx="8856984" cy="54006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4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IOK udziela wyjaśnień w kwestiach dotyczących konkursu i odpowiedzi na zapytania indywidualne kierowane:</a:t>
            </a:r>
          </a:p>
          <a:p>
            <a:pPr lvl="1"/>
            <a:r>
              <a:rPr lang="pl-PL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pl-PL" sz="2400" b="1" dirty="0" smtClean="0">
                <a:solidFill>
                  <a:schemeClr val="bg1"/>
                </a:solidFill>
              </a:rPr>
              <a:t>na adres poczty elektronicznej:</a:t>
            </a:r>
          </a:p>
          <a:p>
            <a:pPr lvl="0"/>
            <a:r>
              <a:rPr lang="pl-PL" sz="2400" b="1" u="sng" dirty="0" err="1" smtClean="0">
                <a:solidFill>
                  <a:schemeClr val="tx1"/>
                </a:solidFill>
                <a:hlinkClick r:id="rId4"/>
              </a:rPr>
              <a:t>pife@dolnyslask.pl</a:t>
            </a:r>
            <a:r>
              <a:rPr lang="pl-PL" sz="2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sz="1600" dirty="0" smtClean="0">
                <a:solidFill>
                  <a:schemeClr val="bg1"/>
                </a:solidFill>
              </a:rPr>
              <a:t> </a:t>
            </a:r>
          </a:p>
          <a:p>
            <a:endParaRPr lang="pl-PL" sz="1600" dirty="0" smtClean="0">
              <a:solidFill>
                <a:schemeClr val="bg1"/>
              </a:solidFill>
            </a:endParaRPr>
          </a:p>
          <a:p>
            <a:endParaRPr lang="pl-PL" sz="1400" dirty="0" smtClean="0"/>
          </a:p>
          <a:p>
            <a:pPr lvl="0"/>
            <a:endParaRPr lang="pl-P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539552" y="1637144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pl-PL" sz="2000" b="1" dirty="0" smtClean="0">
                <a:latin typeface="+mn-lt"/>
              </a:rPr>
              <a:t>Typ projektu:</a:t>
            </a:r>
            <a:endParaRPr lang="pl-PL" altLang="pl-PL" sz="2000" b="1" dirty="0" smtClean="0">
              <a:latin typeface="+mn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39552" y="2276872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latin typeface="+mn-lt"/>
              </a:rPr>
              <a:t>8.6.A Wzrost konkurencyjności dolnośląskich mikro-, małych i średnich przedsiębiorstw poprzez usługi realizowane w ramach </a:t>
            </a:r>
            <a:r>
              <a:rPr lang="pl-PL" b="1" dirty="0" smtClean="0">
                <a:latin typeface="+mn-lt"/>
              </a:rPr>
              <a:t>Rejestru Usług Rozwojowych </a:t>
            </a:r>
            <a:r>
              <a:rPr lang="pl-PL" dirty="0" smtClean="0">
                <a:latin typeface="+mn-lt"/>
              </a:rPr>
              <a:t>pozwalające na rozwój przedsiębiorstwa i/lub jego pracowników, w szczególności </a:t>
            </a:r>
            <a:r>
              <a:rPr lang="pl-PL" b="1" dirty="0" smtClean="0">
                <a:latin typeface="+mn-lt"/>
              </a:rPr>
              <a:t>nabycie lub potwierdzenie kwalifikacji, usprawnienie procesów lub obszaru działania przedsiębiorstwa, częściową lub całkowitą zmianę profilu działalności gospodarczej. </a:t>
            </a:r>
          </a:p>
          <a:p>
            <a:endParaRPr lang="pl-PL" dirty="0" smtClean="0">
              <a:latin typeface="+mn-lt"/>
            </a:endParaRPr>
          </a:p>
          <a:p>
            <a:pPr algn="just"/>
            <a:r>
              <a:rPr lang="pl-PL" b="1" dirty="0" smtClean="0">
                <a:latin typeface="+mn-lt"/>
              </a:rPr>
              <a:t>Ze wsparcia w ramach działania wyłączone jest finansowanie </a:t>
            </a:r>
            <a:r>
              <a:rPr lang="pl-PL" b="1" dirty="0" smtClean="0">
                <a:latin typeface="+mn-lt"/>
              </a:rPr>
              <a:t>seminariów                              </a:t>
            </a:r>
            <a:r>
              <a:rPr lang="pl-PL" b="1" dirty="0" smtClean="0">
                <a:latin typeface="+mn-lt"/>
              </a:rPr>
              <a:t>i konferencji. </a:t>
            </a:r>
          </a:p>
          <a:p>
            <a:endParaRPr lang="pl-PL" b="1" dirty="0">
              <a:latin typeface="+mn-lt"/>
            </a:endParaRPr>
          </a:p>
          <a:p>
            <a:r>
              <a:rPr lang="pl-PL" altLang="pl-PL" b="1" dirty="0">
                <a:latin typeface="+mn-lt"/>
              </a:rPr>
              <a:t>Alokacja:</a:t>
            </a:r>
          </a:p>
          <a:p>
            <a:endParaRPr lang="pl-PL" altLang="pl-PL" b="1" dirty="0">
              <a:latin typeface="+mn-lt"/>
            </a:endParaRPr>
          </a:p>
          <a:p>
            <a:r>
              <a:rPr lang="pl-PL" b="1" dirty="0">
                <a:latin typeface="+mn-lt"/>
              </a:rPr>
              <a:t>37 298 000 PLN to jest  około 8 500 000 EUR</a:t>
            </a:r>
            <a:endParaRPr lang="pl-PL" altLang="pl-PL" b="1" dirty="0">
              <a:latin typeface="+mn-lt"/>
            </a:endParaRPr>
          </a:p>
          <a:p>
            <a:endParaRPr lang="pl-PL" b="1" dirty="0">
              <a:latin typeface="+mn-lt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20559" y="4905330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altLang="pl-PL" sz="2000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pl-PL" altLang="pl-PL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522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</a:rPr>
              <a:t>Wydziała Zarządzania RPO</a:t>
            </a:r>
            <a:endParaRPr lang="pl-PL" sz="1600" b="1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err="1" smtClean="0"/>
              <a:t>www.rpo.dolnyslask.pl</a:t>
            </a:r>
            <a:r>
              <a:rPr lang="pl-PL" sz="1600" dirty="0" smtClean="0"/>
              <a:t>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 smtClean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rgbClr val="000000"/>
                </a:solidFill>
              </a:rPr>
              <a:t>Dziękuję </a:t>
            </a:r>
            <a:r>
              <a:rPr lang="pl-PL" sz="3200" b="1" i="1" dirty="0">
                <a:solidFill>
                  <a:srgbClr val="000000"/>
                </a:solidFill>
              </a:rPr>
              <a:t>za </a:t>
            </a:r>
            <a:r>
              <a:rPr lang="pl-PL" sz="3200" b="1" i="1" dirty="0" smtClean="0">
                <a:solidFill>
                  <a:srgbClr val="000000"/>
                </a:solidFill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052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250825" y="1268413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8" name="Prostokąt 7"/>
          <p:cNvSpPr/>
          <p:nvPr/>
        </p:nvSpPr>
        <p:spPr>
          <a:xfrm>
            <a:off x="467544" y="465313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361093"/>
            <a:ext cx="763284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/>
            <a:r>
              <a:rPr lang="pl-PL" sz="2000" b="1" dirty="0" smtClean="0">
                <a:latin typeface="+mn-lt"/>
              </a:rPr>
              <a:t>Wnioski w ramach konkursu będą przyjmowane od dnia 09.06.2016 r. od godziny 8.00 do dnia 30.06.2016 r. do godziny 15.00 na warunkach opisanych w regulaminie konkursu.</a:t>
            </a:r>
          </a:p>
          <a:p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Czas trwania poszczególnych etapów konkursu wyniesie odpowiednio:</a:t>
            </a:r>
          </a:p>
          <a:p>
            <a:pPr lvl="0" algn="just">
              <a:buFont typeface="Wingdings" pitchFamily="2" charset="2"/>
              <a:buChar char="§"/>
            </a:pPr>
            <a:r>
              <a:rPr lang="pl-PL" dirty="0" smtClean="0">
                <a:latin typeface="+mn-lt"/>
              </a:rPr>
              <a:t> weryfikacja techniczna – nie później niż 14 dni od daty zakończenia naboru, </a:t>
            </a:r>
            <a:r>
              <a:rPr lang="pl-PL" dirty="0" smtClean="0">
                <a:latin typeface="+mn-lt"/>
              </a:rPr>
              <a:t>            w </a:t>
            </a:r>
            <a:r>
              <a:rPr lang="pl-PL" dirty="0" smtClean="0">
                <a:latin typeface="+mn-lt"/>
              </a:rPr>
              <a:t>przypadku uzupełnienia lub korekty wniosku na tym etapie termin zostanie wydłużony,</a:t>
            </a:r>
          </a:p>
          <a:p>
            <a:pPr lvl="0" algn="just">
              <a:buFont typeface="Wingdings" pitchFamily="2" charset="2"/>
              <a:buChar char="§"/>
            </a:pPr>
            <a:r>
              <a:rPr lang="pl-PL" dirty="0" smtClean="0">
                <a:latin typeface="+mn-lt"/>
              </a:rPr>
              <a:t> etap oceny formalno-merytorycznej wraz z ewentualnymi negocjacjami 51 dni.</a:t>
            </a:r>
          </a:p>
          <a:p>
            <a:pPr lvl="0" algn="just" eaLnBrk="1" hangingPunct="1"/>
            <a:endParaRPr lang="pl-PL" dirty="0" smtClean="0">
              <a:latin typeface="+mn-lt"/>
              <a:cs typeface="Arial" pitchFamily="34" charset="0"/>
            </a:endParaRPr>
          </a:p>
          <a:p>
            <a:pPr algn="just"/>
            <a:r>
              <a:rPr lang="pl-PL" b="1" dirty="0" smtClean="0">
                <a:latin typeface="+mn-lt"/>
              </a:rPr>
              <a:t>IOK szacuje, że orientacyjny termin rozstrzygnięcia konkursu </a:t>
            </a:r>
            <a:r>
              <a:rPr lang="pl-PL" b="1" dirty="0" smtClean="0">
                <a:latin typeface="+mn-lt"/>
              </a:rPr>
              <a:t>przypadnie                   </a:t>
            </a:r>
            <a:r>
              <a:rPr lang="pl-PL" b="1" dirty="0" smtClean="0">
                <a:latin typeface="+mn-lt"/>
              </a:rPr>
              <a:t>na październik 2016 roku</a:t>
            </a:r>
            <a:r>
              <a:rPr lang="pl-PL" sz="2000" b="1" dirty="0" smtClean="0">
                <a:latin typeface="+mn-lt"/>
              </a:rPr>
              <a:t>.</a:t>
            </a:r>
          </a:p>
          <a:p>
            <a:pPr lvl="0"/>
            <a:endParaRPr lang="pl-PL" sz="2000" dirty="0" smtClean="0">
              <a:latin typeface="+mn-lt"/>
            </a:endParaRPr>
          </a:p>
          <a:p>
            <a:pPr lvl="0" eaLnBrk="1" hangingPunct="1"/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5223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47500" lnSpcReduction="20000"/>
          </a:bodyPr>
          <a:lstStyle/>
          <a:p>
            <a:pPr algn="just"/>
            <a:endParaRPr lang="pl-PL" b="1" dirty="0" smtClean="0">
              <a:latin typeface="+mn-lt"/>
              <a:cs typeface="Arial" pitchFamily="34" charset="0"/>
            </a:endParaRPr>
          </a:p>
          <a:p>
            <a:endParaRPr lang="pl-PL" sz="3400" b="1" dirty="0" smtClean="0">
              <a:latin typeface="+mn-lt"/>
            </a:endParaRPr>
          </a:p>
          <a:p>
            <a:r>
              <a:rPr lang="pl-PL" sz="3400" b="1" dirty="0" smtClean="0">
                <a:latin typeface="+mn-lt"/>
              </a:rPr>
              <a:t>W </a:t>
            </a:r>
            <a:r>
              <a:rPr lang="pl-PL" sz="3400" b="1" dirty="0" smtClean="0">
                <a:latin typeface="+mn-lt"/>
              </a:rPr>
              <a:t>ramach konkursu o dofinansowanie realizacji projektu mogą ubiegać się podmioty tj.: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spółki jawne, partnerskie, komandytowe, akcyjne, z ograniczoną </a:t>
            </a:r>
            <a:r>
              <a:rPr lang="pl-PL" sz="3400" dirty="0" smtClean="0">
                <a:latin typeface="+mn-lt"/>
              </a:rPr>
              <a:t>odpowiedzialnością,</a:t>
            </a:r>
            <a:endParaRPr lang="pl-PL" sz="3400" dirty="0" smtClean="0">
              <a:latin typeface="+mn-lt"/>
            </a:endParaRP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spółki cywilne prowadzące działalność w oparciu o umowę zawartą na podstawie Kodeksu cywilnego,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osoby fizyczne prowadzące działalność gospodarczą,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jednostki samorządu terytorialnego w tym samorządowe jednostki organizacyjne,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spółdzielnie,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uczelnie,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samodzielne publiczne zakłady opieki zdrowotnej,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niepubliczne zakłady opieki zdrowotnej,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fundacje,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stowarzyszenia,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związki zawodowe,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organizacje pracodawców,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samorząd gospodarczy i zawodowy,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wspólnoty mieszkaniowe,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szkoły, 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placówki systemu oświaty,</a:t>
            </a:r>
          </a:p>
          <a:p>
            <a:pPr lvl="0">
              <a:buFont typeface="Wingdings" pitchFamily="2" charset="2"/>
              <a:buChar char="§"/>
            </a:pPr>
            <a:r>
              <a:rPr lang="pl-PL" sz="3400" dirty="0" smtClean="0">
                <a:latin typeface="+mn-lt"/>
              </a:rPr>
              <a:t>inne jednostki organizacyjne systemu oświaty.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2412729" y="1268760"/>
            <a:ext cx="3557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latin typeface="Arial" pitchFamily="34" charset="0"/>
                <a:cs typeface="Arial" pitchFamily="34" charset="0"/>
              </a:rPr>
              <a:t>Wnioskodawcy w Działaniu 8.6</a:t>
            </a:r>
          </a:p>
        </p:txBody>
      </p:sp>
    </p:spTree>
    <p:extLst>
      <p:ext uri="{BB962C8B-B14F-4D97-AF65-F5344CB8AC3E}">
        <p14:creationId xmlns:p14="http://schemas.microsoft.com/office/powerpoint/2010/main" xmlns="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</a:rPr>
              <a:t>Uczestnikami projektów w ramach niniejszego konkursu mogą być mikro, małe i średnie przedsiębiorstwa oraz ich pracownicy.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pPr algn="just"/>
            <a:r>
              <a:rPr lang="pl-PL" dirty="0" smtClean="0">
                <a:latin typeface="+mn-lt"/>
              </a:rPr>
              <a:t>UWAGA! Projekt niespełniający tego wymogu, tzn. przewidujący wsparcie grupy docelowej niewpisującej się we wskazane powyżej, zostanie </a:t>
            </a:r>
            <a:r>
              <a:rPr lang="pl-PL" dirty="0" smtClean="0">
                <a:latin typeface="+mn-lt"/>
              </a:rPr>
              <a:t>odrzucony                       </a:t>
            </a:r>
            <a:r>
              <a:rPr lang="pl-PL" dirty="0" smtClean="0">
                <a:latin typeface="+mn-lt"/>
              </a:rPr>
              <a:t>na etapie oceny formalno-merytorycznej.</a:t>
            </a: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2156254" y="1268760"/>
            <a:ext cx="4070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latin typeface="Arial" pitchFamily="34" charset="0"/>
                <a:cs typeface="Arial" pitchFamily="34" charset="0"/>
              </a:rPr>
              <a:t>Uczestnicy projektu w Działaniu 8.6</a:t>
            </a:r>
          </a:p>
        </p:txBody>
      </p:sp>
    </p:spTree>
    <p:extLst>
      <p:ext uri="{BB962C8B-B14F-4D97-AF65-F5344CB8AC3E}">
        <p14:creationId xmlns:p14="http://schemas.microsoft.com/office/powerpoint/2010/main" xmlns="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683568" y="1268760"/>
            <a:ext cx="7776864" cy="50405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l-PL" b="1" dirty="0" smtClean="0">
                <a:latin typeface="+mn-lt"/>
              </a:rPr>
              <a:t>Rejestr Usług Rozwojowych (RUR) jest prowadzony przez Polską Agencję Rozwoju Przedsiębiorczości (PARP). Za pośrednictwem tego narzędzia  przedsiębiorcy mogą dokonywać między innymi wyboru usługi rozwojowej. 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Zgodnie z przyjętymi założeniami na poziomie kraju wszystkie usługi rozwojowe dla przedsiębiorstw z Dolnego Śląska finansowane ze środków europejskich muszą być realizowane za pośrednictwem RUR.</a:t>
            </a: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r>
              <a:rPr lang="pl-PL" dirty="0" smtClean="0">
                <a:latin typeface="+mn-lt"/>
              </a:rPr>
              <a:t>Mechanizm dystrybucji środków ukierunkowany jest na </a:t>
            </a:r>
            <a:r>
              <a:rPr lang="pl-PL" b="1" dirty="0" smtClean="0">
                <a:latin typeface="+mn-lt"/>
              </a:rPr>
              <a:t>możliwość dokonania samodzielnego wyboru usług rozwojowych przez przedsiębiorcę </a:t>
            </a:r>
            <a:r>
              <a:rPr lang="pl-PL" dirty="0" smtClean="0">
                <a:latin typeface="+mn-lt"/>
              </a:rPr>
              <a:t>odpowiadających na jego indywidualne potrzeby rozwojowe, co jest nazywane </a:t>
            </a:r>
            <a:r>
              <a:rPr lang="pl-PL" b="1" dirty="0" smtClean="0">
                <a:latin typeface="+mn-lt"/>
              </a:rPr>
              <a:t>podejściem popytowym</a:t>
            </a:r>
            <a:r>
              <a:rPr lang="pl-PL" dirty="0" smtClean="0">
                <a:latin typeface="+mn-lt"/>
              </a:rPr>
              <a:t> lub </a:t>
            </a:r>
            <a:r>
              <a:rPr lang="pl-PL" b="1" dirty="0" smtClean="0">
                <a:latin typeface="+mn-lt"/>
              </a:rPr>
              <a:t>Podmiotowym Systemem Finansowania (PSF).</a:t>
            </a:r>
            <a:endParaRPr lang="pl-PL" dirty="0" smtClean="0">
              <a:latin typeface="+mn-lt"/>
            </a:endParaRPr>
          </a:p>
          <a:p>
            <a:pPr algn="just"/>
            <a:endParaRPr lang="pl-PL" dirty="0" smtClean="0">
              <a:latin typeface="+mn-lt"/>
            </a:endParaRPr>
          </a:p>
          <a:p>
            <a:pPr algn="just"/>
            <a:endParaRPr lang="pl-PL" b="1" dirty="0" smtClean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16832"/>
            <a:ext cx="7848872" cy="352839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l-PL" b="1" dirty="0" smtClean="0">
                <a:latin typeface="+mn-lt"/>
              </a:rPr>
              <a:t>Usługa rozwojowa</a:t>
            </a:r>
            <a:r>
              <a:rPr lang="pl-PL" dirty="0" smtClean="0">
                <a:latin typeface="+mn-lt"/>
              </a:rPr>
              <a:t> – usługa mająca na celu nabycie, utrzymanie lub wzrost wiedzy, umiejętności lub kompetencji społecznych przedsiębiorców i ich pracowników, </a:t>
            </a:r>
            <a:r>
              <a:rPr lang="pl-PL" dirty="0" smtClean="0">
                <a:latin typeface="+mn-lt"/>
              </a:rPr>
              <a:t>                 w </a:t>
            </a:r>
            <a:r>
              <a:rPr lang="pl-PL" dirty="0" smtClean="0">
                <a:latin typeface="+mn-lt"/>
              </a:rPr>
              <a:t>tym prowadzące do zdobycia kwalifikacji, o których mowa w art. 2 </a:t>
            </a:r>
            <a:r>
              <a:rPr lang="pl-PL" dirty="0" err="1" smtClean="0">
                <a:latin typeface="+mn-lt"/>
              </a:rPr>
              <a:t>pkt</a:t>
            </a:r>
            <a:r>
              <a:rPr lang="pl-PL" dirty="0" smtClean="0">
                <a:latin typeface="+mn-lt"/>
              </a:rPr>
              <a:t> 8 ustawy z dnia 22 grudnia 2015 r. o Zintegrowanym Systemie Kwalifikacji (Dz. U. z 2016 r. poz. 64) lub polegające na walidacji, o której mowa w art. 2 </a:t>
            </a:r>
            <a:r>
              <a:rPr lang="pl-PL" dirty="0" err="1" smtClean="0">
                <a:latin typeface="+mn-lt"/>
              </a:rPr>
              <a:t>pkt</a:t>
            </a:r>
            <a:r>
              <a:rPr lang="pl-PL" dirty="0" smtClean="0">
                <a:latin typeface="+mn-lt"/>
              </a:rPr>
              <a:t> 22 tej ustawy, </a:t>
            </a:r>
            <a:r>
              <a:rPr lang="pl-PL" dirty="0" smtClean="0">
                <a:latin typeface="+mn-lt"/>
              </a:rPr>
              <a:t>              lub </a:t>
            </a:r>
            <a:r>
              <a:rPr lang="pl-PL" dirty="0" smtClean="0">
                <a:latin typeface="+mn-lt"/>
              </a:rPr>
              <a:t>pozwalające na ich rozwój. Definicja sporządzona na podstawie projektu zmian wytycznych w zakresie realizacji przedsięwzięć z udziałem środków Europejskiego Funduszu Społecznego w obszarze przystosowania przedsiębiorców i pracowników do zmian na lata 2014-2020.</a:t>
            </a:r>
          </a:p>
          <a:p>
            <a:pPr algn="ctr"/>
            <a:endParaRPr lang="pl-PL" b="1" dirty="0" smtClean="0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6398</TotalTime>
  <Words>3220</Words>
  <Application>Microsoft Office PowerPoint</Application>
  <PresentationFormat>Pokaz na ekranie (4:3)</PresentationFormat>
  <Paragraphs>486</Paragraphs>
  <Slides>40</Slides>
  <Notes>29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1" baseType="lpstr">
      <vt:lpstr>plik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jkowalczyk</cp:lastModifiedBy>
  <cp:revision>615</cp:revision>
  <cp:lastPrinted>2015-09-17T13:52:11Z</cp:lastPrinted>
  <dcterms:created xsi:type="dcterms:W3CDTF">2010-12-31T07:04:34Z</dcterms:created>
  <dcterms:modified xsi:type="dcterms:W3CDTF">2016-05-23T10:36:37Z</dcterms:modified>
</cp:coreProperties>
</file>