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0" r:id="rId3"/>
    <p:sldId id="260" r:id="rId4"/>
    <p:sldId id="262" r:id="rId5"/>
    <p:sldId id="267" r:id="rId6"/>
    <p:sldId id="272" r:id="rId7"/>
    <p:sldId id="268" r:id="rId8"/>
    <p:sldId id="283" r:id="rId9"/>
    <p:sldId id="274" r:id="rId10"/>
    <p:sldId id="279" r:id="rId11"/>
    <p:sldId id="286" r:id="rId12"/>
    <p:sldId id="285" r:id="rId13"/>
    <p:sldId id="287" r:id="rId14"/>
    <p:sldId id="276" r:id="rId15"/>
    <p:sldId id="288" r:id="rId16"/>
    <p:sldId id="273" r:id="rId17"/>
  </p:sldIdLst>
  <p:sldSz cx="9144000" cy="6858000" type="screen4x3"/>
  <p:notesSz cx="6797675" cy="987425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re" initials="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D0D8E8"/>
    <a:srgbClr val="4F81B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90" autoAdjust="0"/>
    <p:restoredTop sz="85402" autoAdjust="0"/>
  </p:normalViewPr>
  <p:slideViewPr>
    <p:cSldViewPr>
      <p:cViewPr>
        <p:scale>
          <a:sx n="80" d="100"/>
          <a:sy n="80" d="100"/>
        </p:scale>
        <p:origin x="42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FADD2C-D517-431A-AA09-13058DA13F6B}" type="datetimeFigureOut">
              <a:rPr lang="pl-PL" smtClean="0"/>
              <a:pPr/>
              <a:t>2016-05-12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ED910-811F-44E2-AE8D-FA1EC7FA4DD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64C02B-61D7-456E-BE94-04DF40ED0474}" type="datetimeFigureOut">
              <a:rPr lang="pl-PL" smtClean="0"/>
              <a:pPr/>
              <a:t>2016-05-12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31D18-C28F-4D83-867F-42F764329AB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4A5F9-9D15-40E7-81BF-ABD777AAD032}" type="datetimeFigureOut">
              <a:rPr lang="pl-PL"/>
              <a:pPr>
                <a:defRPr/>
              </a:pPr>
              <a:t>2016-05-12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DA93C-7897-4769-BA5C-F953B877BC3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F2837-6A9B-4FE2-A580-80AADFDD3A31}" type="datetimeFigureOut">
              <a:rPr lang="pl-PL"/>
              <a:pPr>
                <a:defRPr/>
              </a:pPr>
              <a:t>2016-05-12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73676-4356-4D96-AD81-EB4FF7C4155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9F160-E8CF-4604-9888-2C23D65E2291}" type="datetimeFigureOut">
              <a:rPr lang="pl-PL"/>
              <a:pPr>
                <a:defRPr/>
              </a:pPr>
              <a:t>2016-05-12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D14C06-A32C-4DF7-B843-E05D865C470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ACAD3-2E81-409A-978D-15BCF0CF7ABB}" type="datetimeFigureOut">
              <a:rPr lang="pl-PL"/>
              <a:pPr>
                <a:defRPr/>
              </a:pPr>
              <a:t>2016-05-12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C1654-7BB3-449C-8579-D54FAC57623A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39584-D667-46CE-9611-AFEDC9857E11}" type="datetimeFigureOut">
              <a:rPr lang="pl-PL"/>
              <a:pPr>
                <a:defRPr/>
              </a:pPr>
              <a:t>2016-05-12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51710-681C-4846-8BB7-931133727E5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3B05D-0AD6-4022-B1B1-97FF6F4484D6}" type="datetimeFigureOut">
              <a:rPr lang="pl-PL"/>
              <a:pPr>
                <a:defRPr/>
              </a:pPr>
              <a:t>2016-05-12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4439D3-315D-4300-ACBA-E762CD9786C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707AB-4860-4597-9BDB-9AF83AB807B6}" type="datetimeFigureOut">
              <a:rPr lang="pl-PL"/>
              <a:pPr>
                <a:defRPr/>
              </a:pPr>
              <a:t>2016-05-12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0F33A-57BD-4DC1-A756-BCA16D39774B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D39BF-5933-468E-BD0A-4E5F043B6E99}" type="datetimeFigureOut">
              <a:rPr lang="pl-PL"/>
              <a:pPr>
                <a:defRPr/>
              </a:pPr>
              <a:t>2016-05-12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9911C-2037-4DFD-AE26-4FBA67E60364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0E15A-9EC8-444E-A798-E54B69A8F20B}" type="datetimeFigureOut">
              <a:rPr lang="pl-PL"/>
              <a:pPr>
                <a:defRPr/>
              </a:pPr>
              <a:t>2016-05-12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669E9D-1E08-496A-9C01-40E88E785974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4A345-2C25-43A5-8FD7-B66A7F9E913F}" type="datetimeFigureOut">
              <a:rPr lang="pl-PL"/>
              <a:pPr>
                <a:defRPr/>
              </a:pPr>
              <a:t>2016-05-12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7652D-2B8B-4DB8-8E1E-0B57688E2C07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BB467-05EE-439E-8649-C2201E14599A}" type="datetimeFigureOut">
              <a:rPr lang="pl-PL"/>
              <a:pPr>
                <a:defRPr/>
              </a:pPr>
              <a:t>2016-05-12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889FF-69A5-45C5-B6FF-C5FACD67365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93677E-675F-4680-8B7A-F40655D86D8D}" type="datetimeFigureOut">
              <a:rPr lang="pl-PL"/>
              <a:pPr>
                <a:defRPr/>
              </a:pPr>
              <a:t>2016-05-12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3FAE8B43-B5FE-4C1E-95AF-12B9171DAB7C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1857364"/>
            <a:ext cx="9144000" cy="221457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 smtClean="0"/>
              <a:t>Zintegrowane Inwestycje Terytorialne</a:t>
            </a:r>
            <a:br>
              <a:rPr lang="pl-PL" b="1" dirty="0" smtClean="0"/>
            </a:br>
            <a:r>
              <a:rPr lang="pl-PL" b="1" dirty="0" smtClean="0"/>
              <a:t> </a:t>
            </a:r>
            <a:br>
              <a:rPr lang="pl-PL" b="1" dirty="0" smtClean="0"/>
            </a:br>
            <a:r>
              <a:rPr lang="pl-PL" b="1" dirty="0" smtClean="0"/>
              <a:t>Wrocławskiego Obszaru Funkcjonalnego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4572008"/>
            <a:ext cx="9144000" cy="1785950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70000"/>
              </a:lnSpc>
              <a:spcAft>
                <a:spcPts val="0"/>
              </a:spcAft>
              <a:defRPr/>
            </a:pPr>
            <a:r>
              <a:rPr lang="pl-PL" b="1" dirty="0" smtClean="0"/>
              <a:t>Nabór </a:t>
            </a:r>
            <a:r>
              <a:rPr lang="pl-PL" b="1" dirty="0" smtClean="0"/>
              <a:t>4.4.2:</a:t>
            </a:r>
            <a:r>
              <a:rPr lang="pl-PL" sz="2400" b="1" dirty="0" smtClean="0"/>
              <a:t>                                                                                                                          </a:t>
            </a:r>
            <a:r>
              <a:rPr lang="pl-PL" sz="2400" dirty="0" smtClean="0"/>
              <a:t>Ochrona i udostępnianie zasobów przyrodniczych – ZIT </a:t>
            </a:r>
            <a:r>
              <a:rPr lang="pl-PL" sz="2400" dirty="0" err="1" smtClean="0"/>
              <a:t>WrOF</a:t>
            </a:r>
            <a:r>
              <a:rPr lang="pl-PL" sz="2400" dirty="0" smtClean="0"/>
              <a:t> (A, B, C, D)</a:t>
            </a:r>
            <a:endParaRPr lang="pl-PL" sz="2400" b="1" dirty="0"/>
          </a:p>
        </p:txBody>
      </p:sp>
      <p:pic>
        <p:nvPicPr>
          <p:cNvPr id="2052" name="Obraz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333375"/>
            <a:ext cx="46085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rostokąt 4"/>
          <p:cNvSpPr/>
          <p:nvPr/>
        </p:nvSpPr>
        <p:spPr>
          <a:xfrm>
            <a:off x="714348" y="1428736"/>
            <a:ext cx="8001056" cy="298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</a:pPr>
            <a:r>
              <a:rPr lang="pl-PL" altLang="pl-PL" sz="1600" b="1" dirty="0" smtClean="0"/>
              <a:t>Kryterium 1: </a:t>
            </a:r>
            <a:r>
              <a:rPr lang="pl-PL" sz="1600" b="1" kern="50" dirty="0" smtClean="0"/>
              <a:t>Ocena zgodności projektu ze Strategią  ZIT </a:t>
            </a:r>
            <a:r>
              <a:rPr lang="pl-PL" sz="1600" b="1" kern="50" dirty="0" err="1" smtClean="0"/>
              <a:t>WrOF</a:t>
            </a:r>
            <a:endParaRPr lang="pl-PL" sz="1600" b="1" dirty="0" smtClean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00034" y="2214554"/>
            <a:ext cx="8358246" cy="1815882"/>
          </a:xfrm>
          <a:prstGeom prst="rect">
            <a:avLst/>
          </a:pr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pl-PL" sz="1600" dirty="0" smtClean="0">
                <a:solidFill>
                  <a:schemeClr val="bg1"/>
                </a:solidFill>
              </a:rPr>
              <a:t>Weryfikacja, czy projekt wpisuje się w Strategię ZIT </a:t>
            </a:r>
            <a:r>
              <a:rPr lang="pl-PL" sz="1600" dirty="0" err="1" smtClean="0">
                <a:solidFill>
                  <a:schemeClr val="bg1"/>
                </a:solidFill>
              </a:rPr>
              <a:t>WrOF</a:t>
            </a:r>
            <a:r>
              <a:rPr lang="pl-PL" sz="1600" dirty="0" smtClean="0">
                <a:solidFill>
                  <a:schemeClr val="bg1"/>
                </a:solidFill>
              </a:rPr>
              <a:t>, w szczególności  czy: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 beneficjenci realizują projekt na </a:t>
            </a:r>
            <a:r>
              <a:rPr lang="pl-PL" sz="1600" b="1" dirty="0" smtClean="0">
                <a:solidFill>
                  <a:schemeClr val="bg1"/>
                </a:solidFill>
              </a:rPr>
              <a:t>obszarze ZIT </a:t>
            </a:r>
            <a:r>
              <a:rPr lang="pl-PL" sz="1600" b="1" dirty="0" err="1" smtClean="0">
                <a:solidFill>
                  <a:schemeClr val="bg1"/>
                </a:solidFill>
              </a:rPr>
              <a:t>WrOF</a:t>
            </a:r>
            <a:r>
              <a:rPr lang="pl-PL" sz="1600" dirty="0" smtClean="0">
                <a:solidFill>
                  <a:schemeClr val="bg1"/>
                </a:solidFill>
              </a:rPr>
              <a:t>;</a:t>
            </a:r>
          </a:p>
          <a:p>
            <a:pPr marL="180975" indent="-180975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 proponowane działania </a:t>
            </a:r>
            <a:r>
              <a:rPr lang="pl-PL" sz="1600" b="1" dirty="0" smtClean="0">
                <a:solidFill>
                  <a:schemeClr val="bg1"/>
                </a:solidFill>
              </a:rPr>
              <a:t>wynikają ze Strategii ZIT </a:t>
            </a:r>
            <a:r>
              <a:rPr lang="pl-PL" sz="1600" b="1" dirty="0" err="1" smtClean="0">
                <a:solidFill>
                  <a:schemeClr val="bg1"/>
                </a:solidFill>
              </a:rPr>
              <a:t>WrOF</a:t>
            </a:r>
            <a:r>
              <a:rPr lang="pl-PL" sz="1600" b="1" dirty="0" smtClean="0">
                <a:solidFill>
                  <a:schemeClr val="bg1"/>
                </a:solidFill>
              </a:rPr>
              <a:t>  </a:t>
            </a:r>
            <a:r>
              <a:rPr lang="pl-PL" sz="1600" dirty="0" smtClean="0">
                <a:solidFill>
                  <a:schemeClr val="bg1"/>
                </a:solidFill>
              </a:rPr>
              <a:t>(są spójne z celami, priorytetami i działaniami opisanymi w Strategii ZIT </a:t>
            </a:r>
            <a:r>
              <a:rPr lang="pl-PL" sz="1600" dirty="0" err="1" smtClean="0">
                <a:solidFill>
                  <a:schemeClr val="bg1"/>
                </a:solidFill>
              </a:rPr>
              <a:t>WrOF</a:t>
            </a:r>
            <a:r>
              <a:rPr lang="pl-PL" sz="1600" dirty="0" smtClean="0">
                <a:solidFill>
                  <a:schemeClr val="bg1"/>
                </a:solidFill>
              </a:rPr>
              <a:t>).</a:t>
            </a:r>
            <a:endParaRPr lang="pl-PL" sz="1600" kern="50" dirty="0" smtClean="0">
              <a:solidFill>
                <a:schemeClr val="bg1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00034" y="4500570"/>
            <a:ext cx="8286808" cy="423449"/>
          </a:xfrm>
          <a:prstGeom prst="rect">
            <a:avLst/>
          </a:prstGeom>
          <a:solidFill>
            <a:schemeClr val="accent1"/>
          </a:solidFill>
          <a:effectLst>
            <a:outerShdw blurRad="50800" dist="38100" dir="2700000" sx="101000" sy="101000" algn="ctr" rotWithShape="0">
              <a:srgbClr val="00000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 Kryterium </a:t>
            </a:r>
            <a:r>
              <a:rPr lang="pl-PL" sz="1600" b="1" kern="50" dirty="0" smtClean="0">
                <a:solidFill>
                  <a:schemeClr val="bg1"/>
                </a:solidFill>
                <a:latin typeface="+mn-lt"/>
              </a:rPr>
              <a:t>obligatoryjne</a:t>
            </a: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, jego niespełnienie powoduje odrzucenie wniosku;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rostokąt 4"/>
          <p:cNvSpPr/>
          <p:nvPr/>
        </p:nvSpPr>
        <p:spPr>
          <a:xfrm>
            <a:off x="642910" y="1000108"/>
            <a:ext cx="8001056" cy="300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</a:pPr>
            <a:r>
              <a:rPr lang="pl-PL" altLang="pl-PL" sz="1600" b="1" dirty="0" smtClean="0"/>
              <a:t>Kryterium 2: </a:t>
            </a:r>
            <a:r>
              <a:rPr lang="pl-PL" sz="1600" b="1" dirty="0" smtClean="0">
                <a:solidFill>
                  <a:schemeClr val="dk1"/>
                </a:solidFill>
              </a:rPr>
              <a:t>Poprawność doboru wskaźników</a:t>
            </a:r>
            <a:endParaRPr lang="pl-PL" sz="1600" b="1" dirty="0" smtClean="0"/>
          </a:p>
        </p:txBody>
      </p:sp>
      <p:sp>
        <p:nvSpPr>
          <p:cNvPr id="6" name="pole tekstowe 5"/>
          <p:cNvSpPr txBox="1"/>
          <p:nvPr/>
        </p:nvSpPr>
        <p:spPr>
          <a:xfrm>
            <a:off x="285720" y="1643050"/>
            <a:ext cx="8643998" cy="1815882"/>
          </a:xfrm>
          <a:prstGeom prst="rect">
            <a:avLst/>
          </a:pr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pl-PL" sz="1600" dirty="0" smtClean="0">
                <a:solidFill>
                  <a:schemeClr val="bg1"/>
                </a:solidFill>
              </a:rPr>
              <a:t>Weryfikowane będzie w szczególności , czy: 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wybrane wskaźniki produktu i rezultatu odzwierciedlają zakres rzeczowy projektu?</a:t>
            </a:r>
          </a:p>
          <a:p>
            <a:pPr marL="180975" indent="-180975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 założone do osiągnięcia wartości są realne do osiągnięcia (nie zostały sztucznie zawyżone lub zaniżone)?</a:t>
            </a:r>
            <a:endParaRPr lang="pl-PL" sz="1600" kern="50" dirty="0" smtClean="0">
              <a:solidFill>
                <a:schemeClr val="bg1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285720" y="3786190"/>
            <a:ext cx="8643998" cy="1949252"/>
          </a:xfrm>
          <a:prstGeom prst="rect">
            <a:avLst/>
          </a:prstGeom>
          <a:solidFill>
            <a:schemeClr val="accent1"/>
          </a:solidFill>
          <a:effectLst>
            <a:outerShdw blurRad="50800" dist="38100" dir="2700000" sx="101000" sy="101000" algn="ctr" rotWithShape="0">
              <a:srgbClr val="00000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l-PL" sz="1600" kern="50" dirty="0" smtClean="0">
                <a:solidFill>
                  <a:schemeClr val="bg1"/>
                </a:solidFill>
                <a:latin typeface="+mj-lt"/>
              </a:rPr>
              <a:t> Kryterium </a:t>
            </a:r>
            <a:r>
              <a:rPr lang="pl-PL" sz="1600" b="1" kern="50" dirty="0" smtClean="0">
                <a:solidFill>
                  <a:schemeClr val="bg1"/>
                </a:solidFill>
                <a:latin typeface="+mj-lt"/>
              </a:rPr>
              <a:t>obligatoryjne</a:t>
            </a:r>
            <a:r>
              <a:rPr lang="pl-PL" sz="1600" kern="50" dirty="0" smtClean="0">
                <a:solidFill>
                  <a:schemeClr val="bg1"/>
                </a:solidFill>
                <a:latin typeface="+mj-lt"/>
              </a:rPr>
              <a:t>, jego niespełnienie powoduje odrzucenie wniosku;</a:t>
            </a:r>
          </a:p>
          <a:p>
            <a:pPr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l-PL" sz="1600" kern="50" dirty="0" smtClean="0">
                <a:solidFill>
                  <a:schemeClr val="bg1"/>
                </a:solidFill>
                <a:latin typeface="+mj-lt"/>
              </a:rPr>
              <a:t> Kryterium dotyczy następujących wskaźników</a:t>
            </a:r>
            <a:r>
              <a:rPr lang="pl-PL" sz="1600" kern="50" dirty="0" smtClean="0">
                <a:solidFill>
                  <a:schemeClr val="bg1"/>
                </a:solidFill>
                <a:latin typeface="+mj-lt"/>
              </a:rPr>
              <a:t>:</a:t>
            </a:r>
            <a:endParaRPr lang="pl-PL" sz="1600" kern="50" dirty="0" smtClean="0">
              <a:solidFill>
                <a:schemeClr val="bg1"/>
              </a:solidFill>
              <a:latin typeface="+mj-lt"/>
            </a:endParaRPr>
          </a:p>
          <a:p>
            <a:pPr marL="177800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600" i="1" kern="50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pl-PL" sz="1600" i="1" kern="50" dirty="0" smtClean="0">
                <a:solidFill>
                  <a:schemeClr val="bg1"/>
                </a:solidFill>
                <a:latin typeface="+mj-lt"/>
              </a:rPr>
              <a:t>   </a:t>
            </a:r>
            <a:r>
              <a:rPr lang="pl-PL" sz="1600" i="1" dirty="0" smtClean="0">
                <a:solidFill>
                  <a:schemeClr val="bg1"/>
                </a:solidFill>
              </a:rPr>
              <a:t>Liczba </a:t>
            </a:r>
            <a:r>
              <a:rPr lang="pl-PL" sz="1600" i="1" dirty="0" smtClean="0">
                <a:solidFill>
                  <a:schemeClr val="bg1"/>
                </a:solidFill>
              </a:rPr>
              <a:t>wspartych form ochrony przyrody</a:t>
            </a:r>
            <a:r>
              <a:rPr lang="pl-PL" sz="1600" i="1" dirty="0" smtClean="0">
                <a:solidFill>
                  <a:schemeClr val="bg1"/>
                </a:solidFill>
              </a:rPr>
              <a:t>;</a:t>
            </a:r>
          </a:p>
          <a:p>
            <a:pPr marL="177800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600" i="1" dirty="0" smtClean="0">
                <a:solidFill>
                  <a:schemeClr val="bg1"/>
                </a:solidFill>
              </a:rPr>
              <a:t> </a:t>
            </a:r>
            <a:r>
              <a:rPr lang="pl-PL" sz="1600" i="1" dirty="0" smtClean="0">
                <a:solidFill>
                  <a:schemeClr val="bg1"/>
                </a:solidFill>
              </a:rPr>
              <a:t>    Powierzchnia </a:t>
            </a:r>
            <a:r>
              <a:rPr lang="pl-PL" sz="1600" i="1" dirty="0" smtClean="0">
                <a:solidFill>
                  <a:schemeClr val="bg1"/>
                </a:solidFill>
              </a:rPr>
              <a:t>siedlisk wspieranych w celu uzyskania lepszego statusu przyrody;</a:t>
            </a:r>
            <a:endParaRPr lang="pl-PL" sz="1600" i="1" dirty="0" smtClean="0">
              <a:solidFill>
                <a:schemeClr val="bg1"/>
              </a:solidFill>
            </a:endParaRPr>
          </a:p>
          <a:p>
            <a:pPr marL="355600" lvl="1" indent="-273050">
              <a:spcBef>
                <a:spcPts val="1000"/>
              </a:spcBef>
              <a:spcAft>
                <a:spcPts val="0"/>
              </a:spcAft>
            </a:pPr>
            <a:endParaRPr lang="pl-PL" sz="1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rostokąt 4"/>
          <p:cNvSpPr/>
          <p:nvPr/>
        </p:nvSpPr>
        <p:spPr>
          <a:xfrm>
            <a:off x="571472" y="1142984"/>
            <a:ext cx="8215370" cy="305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</a:pPr>
            <a:r>
              <a:rPr lang="pl-PL" altLang="pl-PL" sz="1600" b="1" dirty="0" smtClean="0"/>
              <a:t>Kryterium 3: </a:t>
            </a:r>
            <a:r>
              <a:rPr lang="pl-PL" sz="1600" b="1" kern="50" dirty="0" smtClean="0">
                <a:solidFill>
                  <a:prstClr val="black"/>
                </a:solidFill>
              </a:rPr>
              <a:t>Wpływ projektu na realizację Strategii ZIT </a:t>
            </a:r>
            <a:r>
              <a:rPr lang="pl-PL" sz="1600" b="1" kern="50" dirty="0" err="1" smtClean="0">
                <a:solidFill>
                  <a:prstClr val="black"/>
                </a:solidFill>
              </a:rPr>
              <a:t>WrOF</a:t>
            </a:r>
            <a:endParaRPr lang="pl-PL" sz="1600" b="1" dirty="0" smtClean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71472" y="1785926"/>
            <a:ext cx="8215370" cy="1815882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177800" indent="-177800" algn="just"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sprawdzana będzie </a:t>
            </a:r>
            <a:r>
              <a:rPr lang="pl-PL" sz="1600" b="1" dirty="0" smtClean="0">
                <a:solidFill>
                  <a:schemeClr val="bg1"/>
                </a:solidFill>
              </a:rPr>
              <a:t>zbieżność zapisów </a:t>
            </a:r>
            <a:r>
              <a:rPr lang="pl-PL" sz="1600" dirty="0" smtClean="0">
                <a:solidFill>
                  <a:schemeClr val="bg1"/>
                </a:solidFill>
              </a:rPr>
              <a:t>we wniosku aplikacyjnym z zapisami Strategii ZIT </a:t>
            </a:r>
            <a:r>
              <a:rPr lang="pl-PL" sz="1600" dirty="0" err="1" smtClean="0">
                <a:solidFill>
                  <a:schemeClr val="bg1"/>
                </a:solidFill>
              </a:rPr>
              <a:t>WrOF</a:t>
            </a:r>
            <a:r>
              <a:rPr lang="pl-PL" sz="1600" dirty="0" smtClean="0">
                <a:solidFill>
                  <a:schemeClr val="bg1"/>
                </a:solidFill>
              </a:rPr>
              <a:t>;</a:t>
            </a:r>
          </a:p>
          <a:p>
            <a:pPr marL="177800" indent="-177800" algn="just">
              <a:buFont typeface="Wingdings" pitchFamily="2" charset="2"/>
              <a:buChar char="ü"/>
            </a:pPr>
            <a:endParaRPr lang="pl-PL" sz="1600" dirty="0" smtClean="0">
              <a:solidFill>
                <a:schemeClr val="bg1"/>
              </a:solidFill>
            </a:endParaRPr>
          </a:p>
          <a:p>
            <a:pPr marL="177800" indent="-177800" algn="just"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weryfikowany będzie </a:t>
            </a:r>
            <a:r>
              <a:rPr lang="pl-PL" sz="1600" b="1" dirty="0" smtClean="0">
                <a:solidFill>
                  <a:schemeClr val="bg1"/>
                </a:solidFill>
              </a:rPr>
              <a:t>faktyczny wpływ zaproponowanych działań </a:t>
            </a:r>
            <a:r>
              <a:rPr lang="pl-PL" sz="1600" dirty="0" smtClean="0">
                <a:solidFill>
                  <a:schemeClr val="bg1"/>
                </a:solidFill>
              </a:rPr>
              <a:t>na  minimalizację negatywnych zjawisk opisanych w Strategii ZIT  </a:t>
            </a:r>
            <a:r>
              <a:rPr lang="pl-PL" sz="1600" dirty="0" err="1" smtClean="0">
                <a:solidFill>
                  <a:schemeClr val="bg1"/>
                </a:solidFill>
              </a:rPr>
              <a:t>WrOF</a:t>
            </a:r>
            <a:r>
              <a:rPr lang="pl-PL" sz="1600" dirty="0" smtClean="0">
                <a:solidFill>
                  <a:schemeClr val="bg1"/>
                </a:solidFill>
              </a:rPr>
              <a:t>;</a:t>
            </a:r>
          </a:p>
          <a:p>
            <a:pPr marL="177800" indent="-177800" algn="just">
              <a:buFont typeface="Wingdings" pitchFamily="2" charset="2"/>
              <a:buChar char="ü"/>
            </a:pPr>
            <a:endParaRPr lang="pl-PL" sz="1600" dirty="0" smtClean="0">
              <a:solidFill>
                <a:schemeClr val="bg1"/>
              </a:solidFill>
            </a:endParaRPr>
          </a:p>
          <a:p>
            <a:pPr marL="177800" indent="-177800" algn="just"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ocena na podstawie </a:t>
            </a:r>
            <a:r>
              <a:rPr lang="pl-PL" sz="1600" dirty="0" smtClean="0">
                <a:solidFill>
                  <a:schemeClr val="bg1"/>
                </a:solidFill>
              </a:rPr>
              <a:t>6 </a:t>
            </a:r>
            <a:r>
              <a:rPr lang="pl-PL" sz="1600" dirty="0" err="1" smtClean="0">
                <a:solidFill>
                  <a:schemeClr val="bg1"/>
                </a:solidFill>
              </a:rPr>
              <a:t>podkryteriów</a:t>
            </a:r>
            <a:r>
              <a:rPr lang="pl-PL" sz="1600" dirty="0" smtClean="0">
                <a:solidFill>
                  <a:schemeClr val="bg1"/>
                </a:solidFill>
              </a:rPr>
              <a:t> szczegółowych.</a:t>
            </a:r>
          </a:p>
          <a:p>
            <a:pPr marL="177800" indent="-177800" algn="just"/>
            <a:endParaRPr lang="pl-PL" sz="1600" dirty="0" smtClean="0">
              <a:solidFill>
                <a:schemeClr val="bg1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71472" y="4000504"/>
            <a:ext cx="8215370" cy="1087477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pl-PL" sz="1600" b="1" kern="50" dirty="0" smtClean="0">
                <a:solidFill>
                  <a:schemeClr val="bg1"/>
                </a:solidFill>
                <a:latin typeface="+mn-lt"/>
              </a:rPr>
              <a:t>Ocena wpływu projektu na realizację  Strategii ZIT WrOF:</a:t>
            </a:r>
          </a:p>
          <a:p>
            <a:pPr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ma charakter </a:t>
            </a:r>
            <a:r>
              <a:rPr lang="pl-PL" sz="1600" b="1" kern="50" dirty="0" smtClean="0">
                <a:solidFill>
                  <a:schemeClr val="bg1"/>
                </a:solidFill>
                <a:latin typeface="+mn-lt"/>
              </a:rPr>
              <a:t>opisowy</a:t>
            </a: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;</a:t>
            </a:r>
          </a:p>
          <a:p>
            <a:pPr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pl-PL" sz="1600" kern="50" dirty="0" smtClean="0">
                <a:solidFill>
                  <a:schemeClr val="bg1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będzie zawierała </a:t>
            </a:r>
            <a:r>
              <a:rPr lang="pl-PL" sz="1600" b="1" kern="50" dirty="0" smtClean="0">
                <a:solidFill>
                  <a:schemeClr val="bg1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szczegółowe uzasadnienie </a:t>
            </a:r>
            <a:r>
              <a:rPr lang="pl-PL" sz="1600" kern="50" dirty="0" smtClean="0">
                <a:solidFill>
                  <a:schemeClr val="bg1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dla przyznanej liczby punktów.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rostokąt 4"/>
          <p:cNvSpPr/>
          <p:nvPr/>
        </p:nvSpPr>
        <p:spPr>
          <a:xfrm>
            <a:off x="571472" y="1000108"/>
            <a:ext cx="8215370" cy="305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</a:pPr>
            <a:r>
              <a:rPr lang="pl-PL" altLang="pl-PL" sz="1600" b="1" dirty="0" smtClean="0"/>
              <a:t>Kryterium 3: </a:t>
            </a:r>
            <a:r>
              <a:rPr lang="pl-PL" sz="1600" b="1" kern="50" dirty="0" smtClean="0">
                <a:solidFill>
                  <a:prstClr val="black"/>
                </a:solidFill>
              </a:rPr>
              <a:t>Wpływ projektu na realizację Strategii ZIT </a:t>
            </a:r>
            <a:r>
              <a:rPr lang="pl-PL" sz="1600" b="1" kern="50" dirty="0" err="1" smtClean="0">
                <a:solidFill>
                  <a:prstClr val="black"/>
                </a:solidFill>
              </a:rPr>
              <a:t>WrOF</a:t>
            </a:r>
            <a:r>
              <a:rPr lang="pl-PL" sz="1600" b="1" kern="50" dirty="0" smtClean="0">
                <a:solidFill>
                  <a:prstClr val="black"/>
                </a:solidFill>
              </a:rPr>
              <a:t> – c.d.</a:t>
            </a:r>
            <a:endParaRPr lang="pl-PL" sz="1600" b="1" dirty="0" smtClean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285720" y="1357299"/>
          <a:ext cx="8572560" cy="5143535"/>
        </p:xfrm>
        <a:graphic>
          <a:graphicData uri="http://schemas.openxmlformats.org/drawingml/2006/table">
            <a:tbl>
              <a:tblPr firstRow="1" bandRow="1">
                <a:effectLst>
                  <a:outerShdw blurRad="177800" dist="50800" dir="3000000" sx="101000" sy="101000" algn="tl" rotWithShape="0">
                    <a:prstClr val="black">
                      <a:alpha val="69000"/>
                    </a:prstClr>
                  </a:outerShdw>
                </a:effectLst>
                <a:tableStyleId>{5C22544A-7EE6-4342-B048-85BDC9FD1C3A}</a:tableStyleId>
              </a:tblPr>
              <a:tblGrid>
                <a:gridCol w="4071966"/>
                <a:gridCol w="4500594"/>
              </a:tblGrid>
              <a:tr h="8252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err="1" smtClean="0">
                          <a:solidFill>
                            <a:schemeClr val="bg1"/>
                          </a:solidFill>
                        </a:rPr>
                        <a:t>Podkryterium</a:t>
                      </a:r>
                      <a:endParaRPr lang="pl-PL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bg1"/>
                          </a:solidFill>
                        </a:rPr>
                        <a:t>Punktacja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960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3.1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  Minimalizacja wiodącego problemu zdiagnozowanego w Strategii ZIT </a:t>
                      </a:r>
                      <a:r>
                        <a:rPr lang="pl-PL" sz="1400" b="0" dirty="0" err="1" smtClean="0">
                          <a:solidFill>
                            <a:schemeClr val="tx1"/>
                          </a:solidFill>
                        </a:rPr>
                        <a:t>WrOF</a:t>
                      </a:r>
                      <a:endParaRPr lang="pl-PL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Nie – 0 pkt.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Tak – </a:t>
                      </a:r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6,5 </a:t>
                      </a:r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pkt.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023"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3.2 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Minimalizacja problemu dodatkowego     wskazanego w Strategii ZIT </a:t>
                      </a:r>
                      <a:r>
                        <a:rPr lang="pl-PL" sz="1400" b="0" dirty="0" err="1" smtClean="0">
                          <a:solidFill>
                            <a:schemeClr val="tx1"/>
                          </a:solidFill>
                        </a:rPr>
                        <a:t>WrOF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 ?</a:t>
                      </a:r>
                      <a:endParaRPr lang="pl-PL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Nie – 0 pkt.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Tak</a:t>
                      </a:r>
                      <a:r>
                        <a:rPr lang="pl-PL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3 </a:t>
                      </a:r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pkt.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9724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3.3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Kompleksowość projektu</a:t>
                      </a:r>
                      <a:endParaRPr lang="pl-PL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 </a:t>
                      </a:r>
                      <a:r>
                        <a:rPr lang="pl-PL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 przyczynia się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do zminimalizowania problemu dodatkowego wskazanego w Strategii ZIT </a:t>
                      </a:r>
                      <a:r>
                        <a:rPr lang="pl-PL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WrOF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- 0 pkt.</a:t>
                      </a:r>
                    </a:p>
                    <a:p>
                      <a:pPr lvl="0" algn="ctr"/>
                      <a:endParaRPr lang="pl-PL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/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 </a:t>
                      </a:r>
                      <a:r>
                        <a:rPr lang="pl-PL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przyczynia się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do zminimalizowania problemu dodatkowego wskazanego w Strategii ZIT </a:t>
                      </a:r>
                      <a:r>
                        <a:rPr lang="pl-PL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WrOF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- 3 pkt.</a:t>
                      </a:r>
                      <a:endParaRPr lang="pl-PL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587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/>
                          </a:solidFill>
                        </a:rPr>
                        <a:t>3. 4  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Edukacja ekologiczna</a:t>
                      </a:r>
                      <a:endParaRPr lang="pl-PL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 </a:t>
                      </a:r>
                      <a:r>
                        <a:rPr lang="pl-PL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 zawiera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elementów edukacji ekologicznej – 0 pkt.</a:t>
                      </a:r>
                    </a:p>
                    <a:p>
                      <a:pPr lvl="0" algn="ctr"/>
                      <a:endParaRPr lang="pl-PL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 </a:t>
                      </a:r>
                      <a:r>
                        <a:rPr lang="pl-PL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zawiera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elementy edukacji ekologicznej – 3 pkt. </a:t>
                      </a:r>
                      <a:endParaRPr lang="pl-PL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587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/>
                          </a:solidFill>
                        </a:rPr>
                        <a:t>3.5</a:t>
                      </a:r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   Zasięg projektu</a:t>
                      </a:r>
                      <a:endParaRPr lang="pl-PL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 realizowany </a:t>
                      </a:r>
                      <a:r>
                        <a:rPr lang="pl-PL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 terenie </a:t>
                      </a:r>
                      <a:r>
                        <a:rPr lang="pl-PL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gminy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 0 pkt.</a:t>
                      </a:r>
                    </a:p>
                    <a:p>
                      <a:pPr lvl="0" algn="ctr"/>
                      <a:endParaRPr lang="pl-PL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 realizowany na terenie </a:t>
                      </a:r>
                      <a:r>
                        <a:rPr lang="pl-PL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więcej niż 1 gminy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3 pkt.</a:t>
                      </a:r>
                      <a:endParaRPr lang="pl-PL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362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/>
                          </a:solidFill>
                        </a:rPr>
                        <a:t>3.6</a:t>
                      </a:r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   Partnerstwo</a:t>
                      </a:r>
                      <a:endParaRPr lang="pl-PL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 realizowany </a:t>
                      </a:r>
                      <a:r>
                        <a:rPr lang="pl-PL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samodzielnie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0 pkt.</a:t>
                      </a:r>
                    </a:p>
                    <a:p>
                      <a:pPr lvl="0" algn="ctr"/>
                      <a:endParaRPr lang="pl-PL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 realizowany </a:t>
                      </a:r>
                      <a:r>
                        <a:rPr lang="pl-PL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 partnerstwie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2 pkt.</a:t>
                      </a:r>
                      <a:endParaRPr lang="pl-PL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2291" name="Prostokąt 2"/>
          <p:cNvSpPr>
            <a:spLocks noChangeArrowheads="1"/>
          </p:cNvSpPr>
          <p:nvPr/>
        </p:nvSpPr>
        <p:spPr bwMode="auto">
          <a:xfrm>
            <a:off x="785786" y="1000108"/>
            <a:ext cx="75247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l-PL" altLang="pl-PL" sz="1600" b="1" dirty="0" smtClean="0">
                <a:latin typeface="+mj-lt"/>
              </a:rPr>
              <a:t>Kryterium 4: </a:t>
            </a:r>
            <a:r>
              <a:rPr lang="pl-PL" sz="1600" b="1" dirty="0" smtClean="0"/>
              <a:t>Wpływ realizacji projektu na realizację wartości docelowej wskaźników monitoringu realizacji celów Strategii ZIT </a:t>
            </a:r>
            <a:r>
              <a:rPr lang="pl-PL" sz="1600" b="1" dirty="0" err="1" smtClean="0"/>
              <a:t>WrOF</a:t>
            </a:r>
            <a:endParaRPr lang="pl-PL" altLang="pl-PL" sz="1600" dirty="0" smtClean="0">
              <a:latin typeface="+mj-lt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071538" y="1714488"/>
          <a:ext cx="7500990" cy="4643469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1782714"/>
                <a:gridCol w="2859138"/>
                <a:gridCol w="2859138"/>
              </a:tblGrid>
              <a:tr h="159320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 i="1" kern="50" dirty="0">
                          <a:effectLst/>
                          <a:latin typeface="+mj-lt"/>
                        </a:rPr>
                        <a:t>Wyszczególnienie</a:t>
                      </a:r>
                      <a:endParaRPr lang="pl-PL" sz="1200" i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marL="355600" lvl="1" indent="-273050" algn="ctr">
                        <a:spcBef>
                          <a:spcPts val="100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pl-PL" sz="1200" i="1" dirty="0" smtClean="0">
                          <a:solidFill>
                            <a:schemeClr val="bg1"/>
                          </a:solidFill>
                        </a:rPr>
                        <a:t>Liczba wspartych form ochrony przyrody</a:t>
                      </a:r>
                      <a:endParaRPr lang="pl-PL" sz="12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55600" lvl="1" indent="-273050" algn="ctr">
                        <a:spcBef>
                          <a:spcPts val="100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pl-PL" sz="1200" i="1" dirty="0" smtClean="0">
                          <a:solidFill>
                            <a:schemeClr val="bg1"/>
                          </a:solidFill>
                        </a:rPr>
                        <a:t>Powierzchnia siedlisk wspieranych w celu uzyskania lepszego statusu przyrody</a:t>
                      </a:r>
                      <a:endParaRPr lang="pl-PL" sz="12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 anchor="ctr"/>
                </a:tc>
              </a:tr>
              <a:tr h="4096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 kern="50" dirty="0" smtClean="0">
                          <a:effectLst/>
                          <a:latin typeface="+mj-lt"/>
                        </a:rPr>
                        <a:t>0 pkt. </a:t>
                      </a:r>
                      <a:r>
                        <a:rPr lang="pl-PL" sz="1200" kern="50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pl-PL" sz="1200" kern="50" dirty="0" smtClean="0">
                          <a:effectLst/>
                          <a:latin typeface="+mj-lt"/>
                        </a:rPr>
                        <a:t> </a:t>
                      </a:r>
                      <a:endParaRPr lang="pl-PL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poniżej 2 ha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79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 kern="50" dirty="0">
                          <a:effectLst/>
                          <a:latin typeface="+mj-lt"/>
                        </a:rPr>
                        <a:t>25% </a:t>
                      </a:r>
                      <a:r>
                        <a:rPr lang="pl-PL" sz="1200" kern="50" dirty="0" smtClean="0">
                          <a:effectLst/>
                          <a:latin typeface="+mj-lt"/>
                        </a:rPr>
                        <a:t>maksymalnej oceny </a:t>
                      </a:r>
                      <a:endParaRPr lang="pl-PL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2 – 4 ha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231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 kern="50" dirty="0">
                          <a:effectLst/>
                          <a:latin typeface="+mj-lt"/>
                        </a:rPr>
                        <a:t>50% maksymalnej oceny </a:t>
                      </a:r>
                      <a:endParaRPr lang="pl-PL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powyżej 4 – 6 ha 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79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 kern="50" dirty="0">
                          <a:effectLst/>
                          <a:latin typeface="+mj-lt"/>
                        </a:rPr>
                        <a:t>100% maksymalnej oceny </a:t>
                      </a:r>
                      <a:endParaRPr lang="pl-PL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powyżej 2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powyżej 6 ha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14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 b="1" kern="50" dirty="0">
                          <a:effectLst/>
                          <a:latin typeface="+mj-lt"/>
                        </a:rPr>
                        <a:t>Waga danego wskaźnika</a:t>
                      </a:r>
                      <a:endParaRPr lang="pl-PL" sz="12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i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30%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i="1" kern="50">
                          <a:latin typeface="Calibri"/>
                          <a:ea typeface="Calibri"/>
                          <a:cs typeface="Arial"/>
                        </a:rPr>
                        <a:t>70%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6097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 b="1" kern="50" dirty="0">
                          <a:effectLst/>
                          <a:latin typeface="+mj-lt"/>
                        </a:rPr>
                        <a:t>Ocena:</a:t>
                      </a:r>
                      <a:endParaRPr lang="pl-PL" sz="1200" b="1" dirty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kern="50" dirty="0">
                          <a:effectLst/>
                          <a:latin typeface="+mj-lt"/>
                        </a:rPr>
                        <a:t>(max </a:t>
                      </a:r>
                      <a:r>
                        <a:rPr lang="pl-PL" sz="1200" b="1" kern="50" dirty="0" smtClean="0">
                          <a:effectLst/>
                          <a:latin typeface="+mj-lt"/>
                        </a:rPr>
                        <a:t>20 </a:t>
                      </a:r>
                      <a:r>
                        <a:rPr lang="pl-PL" sz="1200" b="1" kern="50" dirty="0">
                          <a:effectLst/>
                          <a:latin typeface="+mj-lt"/>
                        </a:rPr>
                        <a:t>pkt. – 100</a:t>
                      </a:r>
                      <a:r>
                        <a:rPr lang="pl-PL" sz="1200" b="1" kern="50" dirty="0" smtClean="0">
                          <a:effectLst/>
                          <a:latin typeface="+mj-lt"/>
                        </a:rPr>
                        <a:t>%)</a:t>
                      </a:r>
                      <a:endParaRPr lang="pl-PL" sz="12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i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4,92 pkt.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i="1" kern="50" dirty="0">
                          <a:latin typeface="Calibri"/>
                          <a:ea typeface="Calibri"/>
                          <a:cs typeface="Arial"/>
                        </a:rPr>
                        <a:t>11,48 pkt.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2291" name="Prostokąt 2"/>
          <p:cNvSpPr>
            <a:spLocks noChangeArrowheads="1"/>
          </p:cNvSpPr>
          <p:nvPr/>
        </p:nvSpPr>
        <p:spPr bwMode="auto">
          <a:xfrm>
            <a:off x="642910" y="928670"/>
            <a:ext cx="75247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l-PL" altLang="pl-PL" sz="1600" b="1" dirty="0" smtClean="0">
                <a:latin typeface="+mj-lt"/>
              </a:rPr>
              <a:t>Kryterium 5: </a:t>
            </a:r>
            <a:r>
              <a:rPr lang="pl-PL" sz="1600" b="1" dirty="0" smtClean="0">
                <a:latin typeface="+mj-lt"/>
              </a:rPr>
              <a:t>Komplementarny charakter projektu</a:t>
            </a:r>
            <a:r>
              <a:rPr lang="pl-PL" altLang="pl-PL" sz="1600" dirty="0" smtClean="0">
                <a:latin typeface="+mj-lt"/>
              </a:rPr>
              <a:t>	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785786" y="4500570"/>
            <a:ext cx="7429552" cy="1938992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180975" indent="-180975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Projekty komplementarne mogą polegać na:</a:t>
            </a:r>
          </a:p>
          <a:p>
            <a:pPr marL="265113" indent="-84138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600" dirty="0" smtClean="0">
                <a:solidFill>
                  <a:schemeClr val="bg1"/>
                </a:solidFill>
              </a:rPr>
              <a:t>wykorzystaniu </a:t>
            </a:r>
            <a:r>
              <a:rPr lang="pl-PL" sz="1600" b="1" dirty="0" smtClean="0">
                <a:solidFill>
                  <a:schemeClr val="bg1"/>
                </a:solidFill>
              </a:rPr>
              <a:t>efektów realizacji </a:t>
            </a:r>
            <a:r>
              <a:rPr lang="pl-PL" sz="1600" dirty="0" smtClean="0">
                <a:solidFill>
                  <a:schemeClr val="bg1"/>
                </a:solidFill>
              </a:rPr>
              <a:t>innego projektu;</a:t>
            </a:r>
          </a:p>
          <a:p>
            <a:pPr marL="265113" indent="-84138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600" dirty="0" smtClean="0">
                <a:solidFill>
                  <a:schemeClr val="bg1"/>
                </a:solidFill>
              </a:rPr>
              <a:t>wzmocnieniu  </a:t>
            </a:r>
            <a:r>
              <a:rPr lang="pl-PL" sz="1600" b="1" dirty="0" smtClean="0">
                <a:solidFill>
                  <a:schemeClr val="bg1"/>
                </a:solidFill>
              </a:rPr>
              <a:t>trwałości efektów </a:t>
            </a:r>
            <a:r>
              <a:rPr lang="pl-PL" sz="1600" dirty="0" smtClean="0">
                <a:solidFill>
                  <a:schemeClr val="bg1"/>
                </a:solidFill>
              </a:rPr>
              <a:t>jednego przedsięwzięcia realizacją drugiego;</a:t>
            </a:r>
          </a:p>
          <a:p>
            <a:pPr marL="361950" indent="-180975">
              <a:buFont typeface="Wingdings" pitchFamily="2" charset="2"/>
              <a:buChar char="Ø"/>
            </a:pPr>
            <a:r>
              <a:rPr lang="pl-PL" sz="1600" dirty="0" smtClean="0">
                <a:solidFill>
                  <a:schemeClr val="bg1"/>
                </a:solidFill>
              </a:rPr>
              <a:t>bardziej kompleksowym potraktowaniem problemu, m.in. poprzez zaadresowanie projektu do tej samej grupy docelowej, tego samego beneficjenta, tego samego terytorium itp</a:t>
            </a:r>
            <a:r>
              <a:rPr lang="pl-PL" sz="1600" dirty="0" smtClean="0">
                <a:solidFill>
                  <a:schemeClr val="bg1"/>
                </a:solidFill>
              </a:rPr>
              <a:t>.;</a:t>
            </a:r>
            <a:endParaRPr lang="pl-PL" sz="1600" dirty="0" smtClean="0">
              <a:solidFill>
                <a:schemeClr val="bg1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785786" y="3571876"/>
            <a:ext cx="7429552" cy="830997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schemeClr val="bg1"/>
                </a:solidFill>
              </a:rPr>
              <a:t>W ramach tego kryterium będzie weryfikowane, </a:t>
            </a:r>
            <a:r>
              <a:rPr lang="pl-PL" sz="1600" b="1" dirty="0" smtClean="0">
                <a:solidFill>
                  <a:schemeClr val="bg1"/>
                </a:solidFill>
              </a:rPr>
              <a:t>czy istnieją projekty powiązane </a:t>
            </a:r>
            <a:r>
              <a:rPr lang="pl-PL" sz="1600" dirty="0" smtClean="0">
                <a:solidFill>
                  <a:schemeClr val="bg1"/>
                </a:solidFill>
              </a:rPr>
              <a:t>ze zgłoszonym projektem, które zostały zrealizowane, bądź są w trakcie realizacji, bądź zostały zgłoszone w ramach tego samego naboru. </a:t>
            </a:r>
            <a:endParaRPr lang="pl-PL" sz="1600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785786" y="1285860"/>
          <a:ext cx="7429552" cy="2143140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2450987"/>
                <a:gridCol w="4978565"/>
              </a:tblGrid>
              <a:tr h="278157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Punktacja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Komplementarność</a:t>
                      </a:r>
                      <a:r>
                        <a:rPr lang="pl-PL" sz="1400" kern="50" dirty="0">
                          <a:effectLst/>
                        </a:rPr>
                        <a:t> 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285601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0 pkt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Brak komplementarności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318885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25 % </a:t>
                      </a:r>
                      <a:r>
                        <a:rPr lang="pl-PL" sz="1400" kern="50" dirty="0" err="1" smtClean="0">
                          <a:effectLst/>
                        </a:rPr>
                        <a:t>max</a:t>
                      </a:r>
                      <a:r>
                        <a:rPr lang="pl-PL" sz="1400" kern="50" dirty="0" smtClean="0">
                          <a:effectLst/>
                        </a:rPr>
                        <a:t>. oceny: 0,83 </a:t>
                      </a:r>
                      <a:r>
                        <a:rPr lang="pl-PL" sz="1400" kern="50" dirty="0">
                          <a:effectLst/>
                        </a:rPr>
                        <a:t>pkt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Projekt komplementarny z co najmniej </a:t>
                      </a:r>
                      <a:r>
                        <a:rPr lang="pl-PL" sz="1400" b="1" kern="50" dirty="0" smtClean="0">
                          <a:effectLst/>
                        </a:rPr>
                        <a:t>jednym</a:t>
                      </a:r>
                      <a:r>
                        <a:rPr lang="pl-PL" sz="1400" kern="50" dirty="0" smtClean="0">
                          <a:effectLst/>
                        </a:rPr>
                        <a:t> </a:t>
                      </a:r>
                      <a:r>
                        <a:rPr lang="pl-PL" sz="1400" kern="50" dirty="0">
                          <a:effectLst/>
                        </a:rPr>
                        <a:t>projektem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50 % </a:t>
                      </a:r>
                      <a:r>
                        <a:rPr lang="pl-PL" sz="1400" kern="50" dirty="0" err="1" smtClean="0">
                          <a:effectLst/>
                        </a:rPr>
                        <a:t>max</a:t>
                      </a:r>
                      <a:r>
                        <a:rPr lang="pl-PL" sz="1400" kern="50" dirty="0" smtClean="0">
                          <a:effectLst/>
                        </a:rPr>
                        <a:t>. oceny: 1,65 </a:t>
                      </a:r>
                      <a:r>
                        <a:rPr lang="pl-PL" sz="1400" kern="50" dirty="0" err="1" smtClean="0">
                          <a:effectLst/>
                        </a:rPr>
                        <a:t>pkt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Projekt komplementarny z co najmniej </a:t>
                      </a:r>
                      <a:r>
                        <a:rPr lang="pl-PL" sz="1400" b="1" kern="50" dirty="0">
                          <a:effectLst/>
                        </a:rPr>
                        <a:t>trzema</a:t>
                      </a:r>
                      <a:r>
                        <a:rPr lang="pl-PL" sz="1400" kern="50" dirty="0">
                          <a:effectLst/>
                        </a:rPr>
                        <a:t> projektami, </a:t>
                      </a:r>
                      <a:r>
                        <a:rPr lang="pl-PL" sz="1400" kern="50" dirty="0" smtClean="0">
                          <a:effectLst/>
                        </a:rPr>
                        <a:t/>
                      </a:r>
                      <a:br>
                        <a:rPr lang="pl-PL" sz="1400" kern="50" dirty="0" smtClean="0">
                          <a:effectLst/>
                        </a:rPr>
                      </a:br>
                      <a:r>
                        <a:rPr lang="pl-PL" sz="1400" kern="50" dirty="0" smtClean="0">
                          <a:effectLst/>
                        </a:rPr>
                        <a:t>w </a:t>
                      </a:r>
                      <a:r>
                        <a:rPr lang="pl-PL" sz="1400" kern="50" dirty="0">
                          <a:effectLst/>
                        </a:rPr>
                        <a:t>tym minimum jednym w ramach naboru 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460302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100</a:t>
                      </a:r>
                      <a:r>
                        <a:rPr lang="pl-PL" sz="1400" kern="50" baseline="0" dirty="0" smtClean="0">
                          <a:effectLst/>
                        </a:rPr>
                        <a:t> </a:t>
                      </a:r>
                      <a:r>
                        <a:rPr lang="pl-PL" sz="1400" kern="50" dirty="0" smtClean="0">
                          <a:effectLst/>
                        </a:rPr>
                        <a:t>% </a:t>
                      </a:r>
                      <a:r>
                        <a:rPr lang="pl-PL" sz="1400" kern="50" dirty="0" err="1" smtClean="0">
                          <a:effectLst/>
                        </a:rPr>
                        <a:t>max</a:t>
                      </a:r>
                      <a:r>
                        <a:rPr lang="pl-PL" sz="1400" kern="50" dirty="0" smtClean="0">
                          <a:effectLst/>
                        </a:rPr>
                        <a:t>. oceny: 3,3 </a:t>
                      </a:r>
                      <a:r>
                        <a:rPr lang="pl-PL" sz="1400" kern="50" dirty="0">
                          <a:effectLst/>
                        </a:rPr>
                        <a:t>pkt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Projekt komplementarny z co najmniej </a:t>
                      </a:r>
                      <a:r>
                        <a:rPr lang="pl-PL" sz="1400" b="1" kern="50" dirty="0">
                          <a:effectLst/>
                        </a:rPr>
                        <a:t>pięcioma </a:t>
                      </a:r>
                      <a:r>
                        <a:rPr lang="pl-PL" sz="1400" kern="50" dirty="0">
                          <a:effectLst/>
                        </a:rPr>
                        <a:t>projektami, </a:t>
                      </a:r>
                      <a:r>
                        <a:rPr lang="pl-PL" sz="1400" kern="50" dirty="0" smtClean="0">
                          <a:effectLst/>
                        </a:rPr>
                        <a:t/>
                      </a:r>
                      <a:br>
                        <a:rPr lang="pl-PL" sz="1400" kern="50" dirty="0" smtClean="0">
                          <a:effectLst/>
                        </a:rPr>
                      </a:br>
                      <a:r>
                        <a:rPr lang="pl-PL" sz="1400" kern="50" dirty="0" smtClean="0">
                          <a:effectLst/>
                        </a:rPr>
                        <a:t>w </a:t>
                      </a:r>
                      <a:r>
                        <a:rPr lang="pl-PL" sz="1400" kern="50" dirty="0">
                          <a:effectLst/>
                        </a:rPr>
                        <a:t>tym minimum trzema w ramach naboru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300129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Ocena</a:t>
                      </a:r>
                      <a:r>
                        <a:rPr lang="pl-PL" sz="1400" kern="50" dirty="0" smtClean="0">
                          <a:effectLst/>
                        </a:rPr>
                        <a:t>:</a:t>
                      </a:r>
                      <a:r>
                        <a:rPr lang="pl-PL" sz="1400" kern="50" baseline="0" dirty="0">
                          <a:effectLst/>
                        </a:rPr>
                        <a:t> </a:t>
                      </a:r>
                      <a:r>
                        <a:rPr lang="pl-PL" sz="1400" kern="50" baseline="0" dirty="0" smtClean="0">
                          <a:effectLst/>
                        </a:rPr>
                        <a:t> </a:t>
                      </a:r>
                      <a:r>
                        <a:rPr lang="pl-PL" sz="1400" kern="50" dirty="0" smtClean="0">
                          <a:effectLst/>
                        </a:rPr>
                        <a:t>(</a:t>
                      </a:r>
                      <a:r>
                        <a:rPr lang="pl-PL" sz="1400" kern="50" dirty="0">
                          <a:effectLst/>
                        </a:rPr>
                        <a:t>max </a:t>
                      </a:r>
                      <a:r>
                        <a:rPr lang="pl-PL" sz="1400" kern="50" dirty="0" smtClean="0">
                          <a:effectLst/>
                        </a:rPr>
                        <a:t>3,3 </a:t>
                      </a:r>
                      <a:r>
                        <a:rPr lang="pl-PL" sz="1400" kern="50" dirty="0">
                          <a:effectLst/>
                        </a:rPr>
                        <a:t>pkt. – 100</a:t>
                      </a:r>
                      <a:r>
                        <a:rPr lang="pl-PL" sz="1400" kern="50" dirty="0" smtClean="0">
                          <a:effectLst/>
                        </a:rPr>
                        <a:t>%)</a:t>
                      </a:r>
                      <a:endParaRPr lang="pl-PL" sz="1400" dirty="0">
                        <a:effectLst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3315" name="Prostokąt 2"/>
          <p:cNvSpPr>
            <a:spLocks noChangeArrowheads="1"/>
          </p:cNvSpPr>
          <p:nvPr/>
        </p:nvSpPr>
        <p:spPr bwMode="auto">
          <a:xfrm>
            <a:off x="714348" y="1142984"/>
            <a:ext cx="77597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endParaRPr lang="pl-PL" altLang="pl-PL" dirty="0"/>
          </a:p>
          <a:p>
            <a:pPr algn="ctr" eaLnBrk="1" hangingPunct="1">
              <a:lnSpc>
                <a:spcPct val="150000"/>
              </a:lnSpc>
            </a:pPr>
            <a:r>
              <a:rPr lang="pl-PL" altLang="pl-PL" sz="4000" dirty="0" smtClean="0"/>
              <a:t>Dziękujemy </a:t>
            </a:r>
            <a:r>
              <a:rPr lang="pl-PL" altLang="pl-PL" sz="4000" dirty="0"/>
              <a:t>za </a:t>
            </a:r>
            <a:r>
              <a:rPr lang="pl-PL" altLang="pl-PL" sz="4000" dirty="0" smtClean="0"/>
              <a:t>uwagę</a:t>
            </a:r>
            <a:r>
              <a:rPr lang="pl-PL" altLang="pl-PL" dirty="0"/>
              <a:t>	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428596" y="3143248"/>
            <a:ext cx="84296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KONTAKT:</a:t>
            </a:r>
          </a:p>
          <a:p>
            <a:endParaRPr lang="pl-PL" sz="1600" dirty="0" smtClean="0"/>
          </a:p>
          <a:p>
            <a:r>
              <a:rPr lang="pl-PL" sz="1600" dirty="0" smtClean="0"/>
              <a:t>Biuro Zintegrowanych Inwestycji Terytorialnych Wrocławskiego Obszaru Funkcjonalnego (ZIT WrOF)</a:t>
            </a:r>
          </a:p>
          <a:p>
            <a:r>
              <a:rPr lang="pl-PL" sz="1600" dirty="0" smtClean="0"/>
              <a:t>Urząd Miejski Wrocławia</a:t>
            </a:r>
            <a:br>
              <a:rPr lang="pl-PL" sz="1600" dirty="0" smtClean="0"/>
            </a:br>
            <a:r>
              <a:rPr lang="pl-PL" sz="1600" dirty="0" smtClean="0"/>
              <a:t>ul. Świdnicka 53</a:t>
            </a:r>
            <a:br>
              <a:rPr lang="pl-PL" sz="1600" dirty="0" smtClean="0"/>
            </a:br>
            <a:r>
              <a:rPr lang="pl-PL" sz="1600" dirty="0" smtClean="0"/>
              <a:t>50-030 Wrocław</a:t>
            </a:r>
            <a:br>
              <a:rPr lang="pl-PL" sz="1600" dirty="0" smtClean="0"/>
            </a:br>
            <a:r>
              <a:rPr lang="pl-PL" sz="1600" dirty="0" smtClean="0"/>
              <a:t>pok.102,  I piętro</a:t>
            </a:r>
            <a:br>
              <a:rPr lang="pl-PL" sz="1600" dirty="0" smtClean="0"/>
            </a:br>
            <a:r>
              <a:rPr lang="pl-PL" sz="1600" dirty="0" smtClean="0"/>
              <a:t>tel.  +48 71 777 80 06</a:t>
            </a:r>
            <a:br>
              <a:rPr lang="pl-PL" sz="1600" dirty="0" smtClean="0"/>
            </a:br>
            <a:r>
              <a:rPr lang="pl-PL" sz="1600" dirty="0" smtClean="0"/>
              <a:t>e-mail: </a:t>
            </a:r>
            <a:r>
              <a:rPr lang="pl-PL" sz="1600" dirty="0" err="1" smtClean="0">
                <a:solidFill>
                  <a:schemeClr val="bg2">
                    <a:lumMod val="50000"/>
                  </a:schemeClr>
                </a:solidFill>
              </a:rPr>
              <a:t>zit@um.wroc.pl</a:t>
            </a:r>
            <a:r>
              <a:rPr lang="pl-PL" sz="1600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</a:p>
          <a:p>
            <a:endParaRPr lang="pl-P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3075" name="Prostokąt 3"/>
          <p:cNvSpPr>
            <a:spLocks noChangeArrowheads="1"/>
          </p:cNvSpPr>
          <p:nvPr/>
        </p:nvSpPr>
        <p:spPr bwMode="auto">
          <a:xfrm>
            <a:off x="571472" y="1285860"/>
            <a:ext cx="798989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pl-PL" altLang="pl-PL" b="1" dirty="0">
                <a:solidFill>
                  <a:srgbClr val="444444"/>
                </a:solidFill>
              </a:rPr>
              <a:t>Zintegrowane Inwestycje Terytorialne (ZIT) </a:t>
            </a:r>
            <a:endParaRPr lang="pl-PL" altLang="pl-PL" b="1" dirty="0" smtClean="0">
              <a:solidFill>
                <a:srgbClr val="444444"/>
              </a:solidFill>
            </a:endParaRPr>
          </a:p>
          <a:p>
            <a:pPr algn="ctr" eaLnBrk="1" hangingPunct="1">
              <a:lnSpc>
                <a:spcPct val="150000"/>
              </a:lnSpc>
            </a:pPr>
            <a:endParaRPr lang="pl-PL" altLang="pl-PL" b="1" dirty="0" smtClean="0">
              <a:solidFill>
                <a:srgbClr val="444444"/>
              </a:solidFill>
            </a:endParaRPr>
          </a:p>
          <a:p>
            <a:pPr algn="ctr" eaLnBrk="1" hangingPunct="1">
              <a:lnSpc>
                <a:spcPct val="150000"/>
              </a:lnSpc>
            </a:pPr>
            <a:r>
              <a:rPr lang="pl-PL" altLang="pl-PL" dirty="0" smtClean="0"/>
              <a:t>To nowe </a:t>
            </a:r>
            <a:r>
              <a:rPr lang="pl-PL" altLang="pl-PL" dirty="0"/>
              <a:t>narzędzie wspierające wdrażanie strategii terytorialnych z wykorzystaniem możliwości finansowych, jakie dają Fundusze Europejskie w okresie 2014–2020</a:t>
            </a:r>
            <a:r>
              <a:rPr lang="pl-PL" altLang="pl-PL" dirty="0">
                <a:solidFill>
                  <a:srgbClr val="444444"/>
                </a:solidFill>
              </a:rPr>
              <a:t>. </a:t>
            </a:r>
          </a:p>
          <a:p>
            <a:pPr algn="ctr" eaLnBrk="1" hangingPunct="1">
              <a:lnSpc>
                <a:spcPct val="150000"/>
              </a:lnSpc>
            </a:pPr>
            <a:endParaRPr lang="pl-PL" altLang="pl-PL" dirty="0">
              <a:solidFill>
                <a:srgbClr val="444444"/>
              </a:solidFill>
            </a:endParaRPr>
          </a:p>
          <a:p>
            <a:pPr algn="ctr" eaLnBrk="1" hangingPunct="1">
              <a:lnSpc>
                <a:spcPct val="150000"/>
              </a:lnSpc>
            </a:pPr>
            <a:r>
              <a:rPr lang="pl-PL" altLang="pl-PL" dirty="0">
                <a:solidFill>
                  <a:srgbClr val="444444"/>
                </a:solidFill>
              </a:rPr>
              <a:t>Celem ZIT jest m.in</a:t>
            </a:r>
            <a:r>
              <a:rPr lang="pl-PL" altLang="pl-PL" dirty="0" smtClean="0">
                <a:solidFill>
                  <a:srgbClr val="444444"/>
                </a:solidFill>
              </a:rPr>
              <a:t>.: realizacja </a:t>
            </a:r>
            <a:r>
              <a:rPr lang="pl-PL" altLang="pl-PL" dirty="0">
                <a:solidFill>
                  <a:srgbClr val="444444"/>
                </a:solidFill>
              </a:rPr>
              <a:t>zintegrowanych projektów odpowiadających </a:t>
            </a:r>
            <a:br>
              <a:rPr lang="pl-PL" altLang="pl-PL" dirty="0">
                <a:solidFill>
                  <a:srgbClr val="444444"/>
                </a:solidFill>
              </a:rPr>
            </a:br>
            <a:r>
              <a:rPr lang="pl-PL" altLang="pl-PL" dirty="0">
                <a:solidFill>
                  <a:srgbClr val="444444"/>
                </a:solidFill>
              </a:rPr>
              <a:t>w sposób kompleksowy na potrzeby i problemy obszarów metropolitalnych </a:t>
            </a:r>
            <a:br>
              <a:rPr lang="pl-PL" altLang="pl-PL" dirty="0">
                <a:solidFill>
                  <a:srgbClr val="444444"/>
                </a:solidFill>
              </a:rPr>
            </a:br>
            <a:r>
              <a:rPr lang="pl-PL" altLang="pl-PL" dirty="0">
                <a:solidFill>
                  <a:srgbClr val="444444"/>
                </a:solidFill>
              </a:rPr>
              <a:t>oraz sprzyjanie ich </a:t>
            </a:r>
            <a:r>
              <a:rPr lang="pl-PL" altLang="pl-PL" dirty="0" smtClean="0">
                <a:solidFill>
                  <a:srgbClr val="444444"/>
                </a:solidFill>
              </a:rPr>
              <a:t>rozwojowi, </a:t>
            </a:r>
            <a:r>
              <a:rPr lang="pl-PL" altLang="pl-PL" dirty="0">
                <a:solidFill>
                  <a:srgbClr val="444444"/>
                </a:solidFill>
              </a:rPr>
              <a:t>współpracy i integracji, przede wszystkim tam, gdzie skala problemów związanych z brakiem współpracy </a:t>
            </a:r>
            <a:r>
              <a:rPr lang="pl-PL" altLang="pl-PL" dirty="0" smtClean="0">
                <a:solidFill>
                  <a:srgbClr val="444444"/>
                </a:solidFill>
              </a:rPr>
              <a:t>i </a:t>
            </a:r>
            <a:r>
              <a:rPr lang="pl-PL" altLang="pl-PL" dirty="0">
                <a:solidFill>
                  <a:srgbClr val="444444"/>
                </a:solidFill>
              </a:rPr>
              <a:t>komplementarności działań różnych jednostek administracyjnych jest największa. </a:t>
            </a:r>
            <a:endParaRPr lang="pl-PL" alt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4099" name="Prostokąt 2"/>
          <p:cNvSpPr>
            <a:spLocks noChangeArrowheads="1"/>
          </p:cNvSpPr>
          <p:nvPr/>
        </p:nvSpPr>
        <p:spPr bwMode="auto">
          <a:xfrm>
            <a:off x="357158" y="1357298"/>
            <a:ext cx="850112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pl-PL" sz="1600" dirty="0" smtClean="0"/>
              <a:t>Na terenie Wrocławia i jego obszaru funkcjonalnego powstały </a:t>
            </a:r>
            <a:r>
              <a:rPr lang="pl-PL" sz="1600" b="1" dirty="0" smtClean="0"/>
              <a:t>Zintegrowane Inwestycje Terytorialne Wrocławskiego Obszaru Funkcjonalnego</a:t>
            </a:r>
            <a:r>
              <a:rPr lang="pl-PL" sz="1600" dirty="0" smtClean="0"/>
              <a:t> (ZIT WrOF).</a:t>
            </a:r>
          </a:p>
          <a:p>
            <a:pPr algn="just" eaLnBrk="1" hangingPunct="1">
              <a:lnSpc>
                <a:spcPct val="150000"/>
              </a:lnSpc>
            </a:pPr>
            <a:endParaRPr lang="pl-PL" altLang="pl-PL" sz="800" b="1" dirty="0" smtClean="0"/>
          </a:p>
          <a:p>
            <a:pPr algn="just" eaLnBrk="1" hangingPunct="1">
              <a:lnSpc>
                <a:spcPct val="150000"/>
              </a:lnSpc>
            </a:pPr>
            <a:r>
              <a:rPr lang="pl-PL" altLang="pl-PL" sz="1600" b="1" dirty="0" smtClean="0"/>
              <a:t>Funkcję Instytucji Pośredniczącej ZIT WrOF pełni Gmina Wrocław. </a:t>
            </a:r>
          </a:p>
          <a:p>
            <a:pPr algn="just" eaLnBrk="1" hangingPunct="1">
              <a:lnSpc>
                <a:spcPct val="150000"/>
              </a:lnSpc>
            </a:pPr>
            <a:endParaRPr lang="pl-PL" altLang="pl-PL" sz="800" dirty="0" smtClean="0">
              <a:solidFill>
                <a:srgbClr val="444444"/>
              </a:solidFill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pl-PL" altLang="pl-PL" sz="1600" dirty="0" smtClean="0">
                <a:solidFill>
                  <a:srgbClr val="444444"/>
                </a:solidFill>
              </a:rPr>
              <a:t>Zintegrowane </a:t>
            </a:r>
            <a:r>
              <a:rPr lang="pl-PL" altLang="pl-PL" sz="1600" dirty="0">
                <a:solidFill>
                  <a:srgbClr val="444444"/>
                </a:solidFill>
              </a:rPr>
              <a:t>Inwestycje Terytorialne Wrocławskiego Obszaru Funkcjonalnego </a:t>
            </a:r>
            <a:br>
              <a:rPr lang="pl-PL" altLang="pl-PL" sz="1600" dirty="0">
                <a:solidFill>
                  <a:srgbClr val="444444"/>
                </a:solidFill>
              </a:rPr>
            </a:br>
            <a:r>
              <a:rPr lang="pl-PL" altLang="pl-PL" sz="1600" dirty="0">
                <a:solidFill>
                  <a:srgbClr val="444444"/>
                </a:solidFill>
              </a:rPr>
              <a:t>zostały utworzone na podstawie zawartego pomiędzy 15 gminami </a:t>
            </a:r>
            <a:br>
              <a:rPr lang="pl-PL" altLang="pl-PL" sz="1600" dirty="0">
                <a:solidFill>
                  <a:srgbClr val="444444"/>
                </a:solidFill>
              </a:rPr>
            </a:br>
            <a:r>
              <a:rPr lang="pl-PL" altLang="pl-PL" sz="1600" b="1" dirty="0">
                <a:solidFill>
                  <a:srgbClr val="444444"/>
                </a:solidFill>
              </a:rPr>
              <a:t>„Porozumienia z dnia 9 lipca 2013 r. w sprawie zasad współpracy Stron porozumienia przy programowaniu, wdrażaniu, finansowaniu, ewaluacji, uzgadnianiu wspólnych inwestycji, bieżącej obsłudze i rozliczeniach ZIT </a:t>
            </a:r>
            <a:r>
              <a:rPr lang="pl-PL" altLang="pl-PL" sz="1600" b="1" dirty="0" err="1">
                <a:solidFill>
                  <a:srgbClr val="444444"/>
                </a:solidFill>
              </a:rPr>
              <a:t>WrOF</a:t>
            </a:r>
            <a:r>
              <a:rPr lang="pl-PL" altLang="pl-PL" sz="1600" b="1" dirty="0" smtClean="0">
                <a:solidFill>
                  <a:srgbClr val="444444"/>
                </a:solidFill>
              </a:rPr>
              <a:t>”.</a:t>
            </a:r>
            <a:endParaRPr lang="pl-PL" altLang="pl-PL" sz="1600" b="1" dirty="0">
              <a:solidFill>
                <a:srgbClr val="444444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142976" y="5000636"/>
            <a:ext cx="678661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l-PL" b="1" dirty="0" smtClean="0"/>
              <a:t>Obszar ZIT </a:t>
            </a:r>
            <a:r>
              <a:rPr lang="pl-PL" b="1" dirty="0" err="1" smtClean="0"/>
              <a:t>WrOF</a:t>
            </a:r>
            <a:r>
              <a:rPr lang="pl-PL" b="1" dirty="0" smtClean="0"/>
              <a:t>:</a:t>
            </a:r>
            <a:r>
              <a:rPr lang="pl-PL" dirty="0" smtClean="0"/>
              <a:t>  2 336 km</a:t>
            </a:r>
            <a:r>
              <a:rPr lang="pl-PL" baseline="30000" dirty="0" smtClean="0"/>
              <a:t>2 </a:t>
            </a:r>
            <a:r>
              <a:rPr lang="pl-PL" dirty="0" smtClean="0"/>
              <a:t>(12% powierzchni Dolnego Śląska)</a:t>
            </a:r>
          </a:p>
          <a:p>
            <a:pPr algn="ctr">
              <a:lnSpc>
                <a:spcPct val="150000"/>
              </a:lnSpc>
              <a:defRPr/>
            </a:pPr>
            <a:r>
              <a:rPr lang="pl-PL" b="1" dirty="0" smtClean="0"/>
              <a:t>Ludność:</a:t>
            </a:r>
            <a:r>
              <a:rPr lang="pl-PL" dirty="0" smtClean="0"/>
              <a:t> 887 943 mieszkańców (30% mieszkańców Dolnego Śląska)</a:t>
            </a:r>
          </a:p>
          <a:p>
            <a:pPr algn="ctr">
              <a:lnSpc>
                <a:spcPct val="150000"/>
              </a:lnSpc>
              <a:defRPr/>
            </a:pPr>
            <a:r>
              <a:rPr lang="pl-PL" b="1" dirty="0" smtClean="0"/>
              <a:t>15</a:t>
            </a:r>
            <a:r>
              <a:rPr lang="pl-PL" dirty="0" smtClean="0"/>
              <a:t> samorządów gminnych leżących na terenie </a:t>
            </a:r>
            <a:r>
              <a:rPr lang="pl-PL" b="1" dirty="0" smtClean="0"/>
              <a:t>6 </a:t>
            </a:r>
            <a:r>
              <a:rPr lang="pl-PL" dirty="0" smtClean="0"/>
              <a:t>powiatów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Users\umpigu01\Desktop\DOKUMENTY\PROMOCJA\mapa WrO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4746" y="1000108"/>
            <a:ext cx="5329254" cy="5619630"/>
          </a:xfrm>
          <a:prstGeom prst="rect">
            <a:avLst/>
          </a:prstGeom>
          <a:noFill/>
        </p:spPr>
      </p:pic>
      <p:pic>
        <p:nvPicPr>
          <p:cNvPr id="512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3" name="Prostokąt 2"/>
          <p:cNvSpPr/>
          <p:nvPr/>
        </p:nvSpPr>
        <p:spPr>
          <a:xfrm>
            <a:off x="0" y="1000109"/>
            <a:ext cx="628651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rgbClr val="444444"/>
                </a:solidFill>
                <a:latin typeface="+mn-lt"/>
              </a:rPr>
              <a:t>W skład </a:t>
            </a:r>
            <a:r>
              <a:rPr lang="pl-PL" b="1" dirty="0">
                <a:solidFill>
                  <a:srgbClr val="444444"/>
                </a:solidFill>
                <a:latin typeface="+mn-lt"/>
              </a:rPr>
              <a:t>Wrocławskiego Obszaru Funkcjonalnego </a:t>
            </a:r>
            <a:r>
              <a:rPr lang="pl-PL" dirty="0">
                <a:solidFill>
                  <a:srgbClr val="444444"/>
                </a:solidFill>
                <a:latin typeface="+mn-lt"/>
              </a:rPr>
              <a:t>wchodzą</a:t>
            </a:r>
            <a:r>
              <a:rPr lang="pl-PL" dirty="0" smtClean="0">
                <a:solidFill>
                  <a:srgbClr val="444444"/>
                </a:solidFill>
                <a:latin typeface="+mn-lt"/>
              </a:rPr>
              <a:t>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000" dirty="0">
              <a:solidFill>
                <a:srgbClr val="444444"/>
              </a:solidFill>
              <a:latin typeface="+mn-lt"/>
            </a:endParaRP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    Gmina </a:t>
            </a:r>
            <a:r>
              <a:rPr lang="pl-PL" dirty="0" smtClean="0">
                <a:solidFill>
                  <a:srgbClr val="444444"/>
                </a:solidFill>
                <a:latin typeface="+mn-lt"/>
              </a:rPr>
              <a:t>Wrocław</a:t>
            </a: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    Miasto </a:t>
            </a:r>
            <a:r>
              <a:rPr lang="pl-PL" dirty="0">
                <a:solidFill>
                  <a:srgbClr val="444444"/>
                </a:solidFill>
                <a:latin typeface="+mn-lt"/>
              </a:rPr>
              <a:t>i Gmina </a:t>
            </a:r>
            <a:r>
              <a:rPr lang="pl-PL" dirty="0" smtClean="0">
                <a:solidFill>
                  <a:srgbClr val="444444"/>
                </a:solidFill>
                <a:latin typeface="+mn-lt"/>
              </a:rPr>
              <a:t>Jelcz-Laskowice</a:t>
            </a: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    Miasto </a:t>
            </a:r>
            <a:r>
              <a:rPr lang="pl-PL" dirty="0">
                <a:solidFill>
                  <a:srgbClr val="444444"/>
                </a:solidFill>
                <a:latin typeface="+mn-lt"/>
              </a:rPr>
              <a:t>i Gmina Kąty </a:t>
            </a:r>
            <a:r>
              <a:rPr lang="pl-PL" dirty="0" smtClean="0">
                <a:solidFill>
                  <a:srgbClr val="444444"/>
                </a:solidFill>
                <a:latin typeface="+mn-lt"/>
              </a:rPr>
              <a:t>Wrocławskie</a:t>
            </a: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500" dirty="0" smtClean="0">
              <a:solidFill>
                <a:srgbClr val="444444"/>
              </a:solidFill>
              <a:latin typeface="+mn-lt"/>
            </a:endParaRP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4.	Miasto i Gmina Oborniki Śląskie</a:t>
            </a: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5. 	Miasto i Gmina Sobótka</a:t>
            </a: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 smtClean="0">
              <a:solidFill>
                <a:srgbClr val="444444"/>
              </a:solidFill>
              <a:latin typeface="+mn-lt"/>
            </a:endParaRP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6. 	Miasto Oleśnica</a:t>
            </a: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 smtClean="0">
              <a:solidFill>
                <a:srgbClr val="444444"/>
              </a:solidFill>
              <a:latin typeface="+mn-lt"/>
            </a:endParaRP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7. 	Gmina Oleśnica</a:t>
            </a: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 smtClean="0">
              <a:solidFill>
                <a:srgbClr val="444444"/>
              </a:solidFill>
              <a:latin typeface="+mn-lt"/>
            </a:endParaRP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8.	</a:t>
            </a:r>
            <a:r>
              <a:rPr lang="pl-PL" dirty="0" smtClean="0">
                <a:solidFill>
                  <a:srgbClr val="444444"/>
                </a:solidFill>
                <a:latin typeface="+mn-lt"/>
              </a:rPr>
              <a:t> Gmina </a:t>
            </a:r>
            <a:r>
              <a:rPr lang="pl-PL" dirty="0" smtClean="0">
                <a:solidFill>
                  <a:srgbClr val="444444"/>
                </a:solidFill>
                <a:latin typeface="+mn-lt"/>
              </a:rPr>
              <a:t>Siechnice </a:t>
            </a: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9. 	</a:t>
            </a:r>
            <a:r>
              <a:rPr lang="pl-PL" dirty="0" smtClean="0">
                <a:solidFill>
                  <a:srgbClr val="444444"/>
                </a:solidFill>
                <a:latin typeface="+mn-lt"/>
              </a:rPr>
              <a:t> Gmina </a:t>
            </a:r>
            <a:r>
              <a:rPr lang="pl-PL" dirty="0" smtClean="0">
                <a:solidFill>
                  <a:srgbClr val="444444"/>
                </a:solidFill>
                <a:latin typeface="+mn-lt"/>
              </a:rPr>
              <a:t>Trzebnica</a:t>
            </a:r>
            <a:endParaRPr lang="pl-PL" sz="500" dirty="0" smtClean="0">
              <a:solidFill>
                <a:srgbClr val="444444"/>
              </a:solidFill>
              <a:latin typeface="+mn-lt"/>
            </a:endParaRP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10. </a:t>
            </a:r>
            <a:r>
              <a:rPr lang="pl-PL" dirty="0" smtClean="0">
                <a:solidFill>
                  <a:srgbClr val="444444"/>
                </a:solidFill>
                <a:latin typeface="+mn-lt"/>
              </a:rPr>
              <a:t>  Gmina </a:t>
            </a:r>
            <a:r>
              <a:rPr lang="pl-PL" dirty="0" smtClean="0">
                <a:solidFill>
                  <a:srgbClr val="444444"/>
                </a:solidFill>
                <a:latin typeface="+mn-lt"/>
              </a:rPr>
              <a:t>Długołęka</a:t>
            </a: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11.	</a:t>
            </a:r>
            <a:r>
              <a:rPr lang="pl-PL" dirty="0" smtClean="0">
                <a:solidFill>
                  <a:srgbClr val="444444"/>
                </a:solidFill>
                <a:latin typeface="+mn-lt"/>
              </a:rPr>
              <a:t>  Gmina </a:t>
            </a:r>
            <a:r>
              <a:rPr lang="pl-PL" dirty="0" smtClean="0">
                <a:solidFill>
                  <a:srgbClr val="444444"/>
                </a:solidFill>
                <a:latin typeface="+mn-lt"/>
              </a:rPr>
              <a:t>Czernica</a:t>
            </a: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12.	</a:t>
            </a:r>
            <a:r>
              <a:rPr lang="pl-PL" dirty="0" smtClean="0">
                <a:solidFill>
                  <a:srgbClr val="444444"/>
                </a:solidFill>
                <a:latin typeface="+mn-lt"/>
              </a:rPr>
              <a:t>  Gmina </a:t>
            </a:r>
            <a:r>
              <a:rPr lang="pl-PL" dirty="0" smtClean="0">
                <a:solidFill>
                  <a:srgbClr val="444444"/>
                </a:solidFill>
                <a:latin typeface="+mn-lt"/>
              </a:rPr>
              <a:t>Kobierzyce</a:t>
            </a: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13.	</a:t>
            </a:r>
            <a:r>
              <a:rPr lang="pl-PL" dirty="0" smtClean="0">
                <a:solidFill>
                  <a:srgbClr val="444444"/>
                </a:solidFill>
                <a:latin typeface="+mn-lt"/>
              </a:rPr>
              <a:t>  Gmina</a:t>
            </a:r>
            <a:r>
              <a:rPr lang="pl-PL" dirty="0">
                <a:solidFill>
                  <a:srgbClr val="444444"/>
                </a:solidFill>
                <a:latin typeface="+mn-lt"/>
              </a:rPr>
              <a:t>  </a:t>
            </a:r>
            <a:r>
              <a:rPr lang="pl-PL" dirty="0" smtClean="0">
                <a:solidFill>
                  <a:srgbClr val="444444"/>
                </a:solidFill>
                <a:latin typeface="+mn-lt"/>
              </a:rPr>
              <a:t>Miękinia</a:t>
            </a: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14.	</a:t>
            </a:r>
            <a:r>
              <a:rPr lang="pl-PL" dirty="0" smtClean="0">
                <a:solidFill>
                  <a:srgbClr val="444444"/>
                </a:solidFill>
                <a:latin typeface="+mn-lt"/>
              </a:rPr>
              <a:t>  Gmina </a:t>
            </a:r>
            <a:r>
              <a:rPr lang="pl-PL" dirty="0" smtClean="0">
                <a:solidFill>
                  <a:srgbClr val="444444"/>
                </a:solidFill>
                <a:latin typeface="+mn-lt"/>
              </a:rPr>
              <a:t>Wisznia Mała</a:t>
            </a: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15. </a:t>
            </a:r>
            <a:r>
              <a:rPr lang="pl-PL" dirty="0" smtClean="0">
                <a:solidFill>
                  <a:srgbClr val="444444"/>
                </a:solidFill>
                <a:latin typeface="+mn-lt"/>
              </a:rPr>
              <a:t>  Gmina </a:t>
            </a:r>
            <a:r>
              <a:rPr lang="pl-PL" dirty="0" smtClean="0">
                <a:solidFill>
                  <a:srgbClr val="444444"/>
                </a:solidFill>
                <a:latin typeface="+mn-lt"/>
              </a:rPr>
              <a:t>Żórawina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3" name="Prostokąt 2"/>
          <p:cNvSpPr/>
          <p:nvPr/>
        </p:nvSpPr>
        <p:spPr>
          <a:xfrm>
            <a:off x="642910" y="1142984"/>
            <a:ext cx="7854977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latin typeface="+mn-lt"/>
              </a:rPr>
              <a:t>Najważniejszym dokumentem regulującym zasady wsparcia Wrocławskiego Obszaru Funkcjonalnego </a:t>
            </a:r>
            <a:r>
              <a:rPr lang="pl-PL" dirty="0" smtClean="0">
                <a:latin typeface="+mn-lt"/>
              </a:rPr>
              <a:t>w </a:t>
            </a:r>
            <a:r>
              <a:rPr lang="pl-PL" dirty="0">
                <a:latin typeface="+mn-lt"/>
              </a:rPr>
              <a:t>ramach ZIT jest </a:t>
            </a:r>
            <a:r>
              <a:rPr lang="pl-PL" b="1" dirty="0">
                <a:latin typeface="+mn-lt"/>
              </a:rPr>
              <a:t>Strategia ZIT </a:t>
            </a:r>
            <a:r>
              <a:rPr lang="pl-PL" b="1" dirty="0" smtClean="0">
                <a:latin typeface="+mn-lt"/>
              </a:rPr>
              <a:t>WrOF.</a:t>
            </a:r>
            <a:endParaRPr lang="pl-PL" b="1" dirty="0">
              <a:latin typeface="+mn-lt"/>
            </a:endParaRPr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b="1" dirty="0">
              <a:latin typeface="+mn-lt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71472" y="2714620"/>
            <a:ext cx="8001000" cy="24288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eaLnBrk="0" hangingPunct="0">
              <a:defRPr/>
            </a:pPr>
            <a:r>
              <a:rPr lang="pl-PL" dirty="0">
                <a:latin typeface="+mj-lt"/>
                <a:cs typeface="+mn-cs"/>
              </a:rPr>
              <a:t>Cel nadrzędny zdefiniowany w </a:t>
            </a:r>
            <a:r>
              <a:rPr lang="pl-PL" i="1" dirty="0">
                <a:latin typeface="+mj-lt"/>
                <a:cs typeface="+mn-cs"/>
              </a:rPr>
              <a:t>Strategii ZIT WrOF</a:t>
            </a:r>
            <a:r>
              <a:rPr lang="pl-PL" dirty="0">
                <a:latin typeface="+mj-lt"/>
                <a:cs typeface="+mn-cs"/>
              </a:rPr>
              <a:t>:</a:t>
            </a:r>
          </a:p>
          <a:p>
            <a:pPr eaLnBrk="0" hangingPunct="0">
              <a:defRPr/>
            </a:pPr>
            <a:endParaRPr lang="pl-PL" dirty="0">
              <a:latin typeface="+mj-lt"/>
              <a:cs typeface="+mn-cs"/>
            </a:endParaRPr>
          </a:p>
          <a:p>
            <a:pPr algn="ctr" eaLnBrk="0" hangingPunct="0">
              <a:defRPr/>
            </a:pPr>
            <a:r>
              <a:rPr lang="pl-PL" sz="2000" b="1" dirty="0">
                <a:latin typeface="+mj-lt"/>
                <a:cs typeface="+mn-cs"/>
              </a:rPr>
              <a:t>Osiągnięcie wysokiej jakości życia społeczności                                                      Wrocławskiego Obszaru Funkcjonalnego                                                                                 poprzez integrację jego przestrzeni w spójny organizm                                                       społeczno - gospodarczy</a:t>
            </a:r>
          </a:p>
          <a:p>
            <a:pPr eaLnBrk="0" hangingPunct="0">
              <a:defRPr/>
            </a:pPr>
            <a:r>
              <a:rPr lang="pl-PL" sz="2000" dirty="0">
                <a:latin typeface="+mj-lt"/>
                <a:cs typeface="+mn-cs"/>
              </a:rPr>
              <a:t> </a:t>
            </a:r>
          </a:p>
          <a:p>
            <a:pPr eaLnBrk="0" hangingPunct="0">
              <a:defRPr/>
            </a:pPr>
            <a:endParaRPr lang="pl-PL" b="1" dirty="0">
              <a:latin typeface="+mj-lt"/>
              <a:cs typeface="+mn-cs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142844" y="5572125"/>
            <a:ext cx="2786062" cy="12858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eaLnBrk="0" hangingPunct="0">
              <a:defRPr/>
            </a:pPr>
            <a:r>
              <a:rPr lang="pl-PL" sz="1600" dirty="0">
                <a:latin typeface="+mn-lt"/>
                <a:cs typeface="+mn-cs"/>
              </a:rPr>
              <a:t>Zintegrowanie przestrzeni obszaru ZIT WrOF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3214678" y="5572125"/>
            <a:ext cx="2786063" cy="12858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eaLnBrk="0" hangingPunct="0">
              <a:defRPr/>
            </a:pPr>
            <a:r>
              <a:rPr lang="pl-PL" sz="1600" dirty="0">
                <a:latin typeface="+mn-lt"/>
                <a:cs typeface="+mn-cs"/>
              </a:rPr>
              <a:t>Poprawa innowacyjności                       i konkurencyjności gospodarki obszaru ZIT WrOF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6215074" y="5572125"/>
            <a:ext cx="2786063" cy="12858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eaLnBrk="0" hangingPunct="0">
              <a:defRPr/>
            </a:pPr>
            <a:r>
              <a:rPr lang="pl-PL" sz="1600" dirty="0">
                <a:latin typeface="+mj-lt"/>
                <a:cs typeface="+mn-cs"/>
              </a:rPr>
              <a:t>Zintegrowanie społeczne obszaru ZIT WrOF</a:t>
            </a:r>
          </a:p>
        </p:txBody>
      </p:sp>
      <p:sp>
        <p:nvSpPr>
          <p:cNvPr id="9" name="Strzałka w dół 8"/>
          <p:cNvSpPr/>
          <p:nvPr/>
        </p:nvSpPr>
        <p:spPr>
          <a:xfrm rot="1983758">
            <a:off x="1998033" y="4708311"/>
            <a:ext cx="428625" cy="642937"/>
          </a:xfrm>
          <a:prstGeom prst="downArrow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0" name="Strzałka w dół 9"/>
          <p:cNvSpPr/>
          <p:nvPr/>
        </p:nvSpPr>
        <p:spPr>
          <a:xfrm>
            <a:off x="4357686" y="4857760"/>
            <a:ext cx="428625" cy="642937"/>
          </a:xfrm>
          <a:prstGeom prst="downArrow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1" name="Strzałka w dół 10"/>
          <p:cNvSpPr/>
          <p:nvPr/>
        </p:nvSpPr>
        <p:spPr>
          <a:xfrm rot="20085541">
            <a:off x="6760323" y="4704141"/>
            <a:ext cx="428625" cy="642938"/>
          </a:xfrm>
          <a:prstGeom prst="downArrow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7171" name="Prostokąt 2"/>
          <p:cNvSpPr>
            <a:spLocks noChangeArrowheads="1"/>
          </p:cNvSpPr>
          <p:nvPr/>
        </p:nvSpPr>
        <p:spPr bwMode="auto">
          <a:xfrm>
            <a:off x="142844" y="1000108"/>
            <a:ext cx="8858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pl-PL" altLang="pl-PL" sz="1600" b="1" dirty="0"/>
              <a:t>Umiejscowienie </a:t>
            </a:r>
            <a:r>
              <a:rPr lang="pl-PL" altLang="pl-PL" sz="1600" b="1" dirty="0" smtClean="0"/>
              <a:t>działania </a:t>
            </a:r>
            <a:r>
              <a:rPr lang="pl-PL" altLang="pl-PL" sz="1600" b="1" dirty="0" smtClean="0"/>
              <a:t>4.4 </a:t>
            </a:r>
            <a:r>
              <a:rPr lang="pl-PL" altLang="pl-PL" sz="1600" b="1" dirty="0"/>
              <a:t>RPO WD w </a:t>
            </a:r>
            <a:r>
              <a:rPr lang="pl-PL" altLang="pl-PL" sz="1600" b="1" dirty="0" smtClean="0"/>
              <a:t>priorytetach ZIT </a:t>
            </a:r>
            <a:r>
              <a:rPr lang="pl-PL" altLang="pl-PL" sz="1600" b="1" dirty="0"/>
              <a:t>WrOF</a:t>
            </a:r>
            <a:endParaRPr lang="pl-PL" altLang="pl-PL" sz="16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85720" y="1785926"/>
          <a:ext cx="8715435" cy="4000529"/>
        </p:xfrm>
        <a:graphic>
          <a:graphicData uri="http://schemas.openxmlformats.org/drawingml/2006/table">
            <a:tbl>
              <a:tblPr firstRow="1" firstCol="1" lastRow="1" lastCol="1" bandRow="1" bandCol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1293258"/>
                <a:gridCol w="1855544"/>
                <a:gridCol w="1855544"/>
                <a:gridCol w="1639388"/>
                <a:gridCol w="2071701"/>
              </a:tblGrid>
              <a:tr h="52067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Strategia ZIT WrOF</a:t>
                      </a:r>
                      <a:endParaRPr lang="pl-PL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Regionalny Program Operacyjny </a:t>
                      </a: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WD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93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u="sng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Cel</a:t>
                      </a:r>
                      <a:endParaRPr lang="pl-PL" sz="1600" b="0" u="sng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u="sng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Priorytet</a:t>
                      </a:r>
                      <a:endParaRPr lang="pl-PL" sz="1600" b="0" u="sng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u="sng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Działanie</a:t>
                      </a:r>
                      <a:endParaRPr lang="pl-PL" sz="1600" b="0" u="sng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u="sng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Oś priorytetowa</a:t>
                      </a:r>
                      <a:endParaRPr lang="pl-PL" sz="1600" b="0" u="sng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Działanie</a:t>
                      </a:r>
                      <a:endParaRPr lang="pl-PL" sz="1600" b="0" u="sng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886565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</a:rPr>
                        <a:t>1. </a:t>
                      </a:r>
                      <a:endParaRPr lang="pl-PL" sz="1400" b="1" dirty="0" smtClean="0">
                        <a:solidFill>
                          <a:schemeClr val="bg1"/>
                        </a:solidFill>
                        <a:latin typeface="+mn-lt"/>
                        <a:ea typeface="Calibri"/>
                        <a:cs typeface="Calibri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err="1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</a:rPr>
                        <a:t>ZINTEGRO-WANIE</a:t>
                      </a:r>
                      <a:r>
                        <a:rPr lang="pl-PL" sz="140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r>
                        <a:rPr lang="pl-PL" sz="1400" b="1" dirty="0" err="1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</a:rPr>
                        <a:t>PRZESTRZENIWrOF</a:t>
                      </a:r>
                      <a:endParaRPr lang="pl-PL" sz="14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u="none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1.2</a:t>
                      </a:r>
                      <a:endParaRPr lang="pl-PL" sz="1400" b="1" u="none" kern="1200" dirty="0" smtClean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Poprawa</a:t>
                      </a:r>
                      <a:r>
                        <a:rPr lang="pl-PL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stanu środowiska i gospodarka niskoemisyjna  na terenie </a:t>
                      </a:r>
                      <a:r>
                        <a:rPr lang="pl-PL" sz="1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WrOF</a:t>
                      </a:r>
                      <a:endParaRPr lang="pl-PL" sz="1400" b="1" u="none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+mj-lt"/>
                          <a:ea typeface="Calibri"/>
                          <a:cs typeface="Calibri"/>
                        </a:rPr>
                        <a:t>1.2.4</a:t>
                      </a:r>
                      <a:endParaRPr lang="pl-PL" sz="1400" dirty="0" smtClean="0">
                        <a:latin typeface="+mj-lt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+mj-lt"/>
                          <a:ea typeface="Calibri"/>
                          <a:cs typeface="Calibri"/>
                        </a:rPr>
                        <a:t>Tworzenie, utrzymanie,</a:t>
                      </a:r>
                      <a:r>
                        <a:rPr lang="pl-PL" sz="1400" baseline="0" dirty="0" smtClean="0">
                          <a:latin typeface="+mj-lt"/>
                          <a:ea typeface="Calibri"/>
                          <a:cs typeface="Calibri"/>
                        </a:rPr>
                        <a:t> ochrona </a:t>
                      </a:r>
                      <a:r>
                        <a:rPr lang="pl-PL" sz="1400" dirty="0" smtClean="0">
                          <a:latin typeface="+mj-lt"/>
                          <a:ea typeface="Calibri"/>
                          <a:cs typeface="Calibri"/>
                        </a:rPr>
                        <a:t>i integracja  kompleksów przyrodniczych</a:t>
                      </a:r>
                      <a:endParaRPr lang="pl-PL" sz="1400" dirty="0"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89535" marR="89535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4. </a:t>
                      </a:r>
                      <a:endParaRPr lang="pl-PL" sz="1400" b="1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Calibri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ŚRODOWISKO I ZASOBY</a:t>
                      </a:r>
                      <a:endParaRPr lang="pl-PL" sz="14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b="1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Calibri"/>
                        </a:rPr>
                        <a:t>4.4</a:t>
                      </a:r>
                      <a:endParaRPr lang="pl-PL" sz="2400" b="1" dirty="0" smtClean="0">
                        <a:solidFill>
                          <a:schemeClr val="tx1"/>
                        </a:solidFill>
                        <a:latin typeface="+mj-lt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b="1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Calibri"/>
                        </a:rPr>
                        <a:t>Ochrona i udostępnianie zasobów przyrodniczych – ZIT </a:t>
                      </a:r>
                      <a:r>
                        <a:rPr lang="pl-PL" sz="2400" b="1" dirty="0" err="1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Calibri"/>
                        </a:rPr>
                        <a:t>WrOF</a:t>
                      </a:r>
                      <a:endParaRPr lang="pl-PL" sz="2400" b="1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89535" marR="89535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2" name="pole tekstowe 11"/>
          <p:cNvSpPr txBox="1"/>
          <p:nvPr/>
        </p:nvSpPr>
        <p:spPr>
          <a:xfrm>
            <a:off x="571472" y="1071546"/>
            <a:ext cx="792961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pl-PL" altLang="pl-PL" sz="2000" b="1" dirty="0" smtClean="0"/>
              <a:t>Alokacja finansowa ZIT </a:t>
            </a:r>
            <a:r>
              <a:rPr lang="pl-PL" altLang="pl-PL" sz="2000" b="1" dirty="0" err="1" smtClean="0"/>
              <a:t>WrOF</a:t>
            </a:r>
            <a:endParaRPr lang="pl-PL" altLang="pl-PL" sz="2000" b="1" dirty="0" smtClean="0"/>
          </a:p>
          <a:p>
            <a:endParaRPr lang="pl-PL" sz="2000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0" y="1285860"/>
            <a:ext cx="91440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50000"/>
              </a:lnSpc>
            </a:pPr>
            <a:r>
              <a:rPr lang="pl-PL" sz="4800" dirty="0" smtClean="0"/>
              <a:t>RPO WD  - ZIT </a:t>
            </a:r>
            <a:r>
              <a:rPr lang="pl-PL" sz="4800" dirty="0" err="1" smtClean="0"/>
              <a:t>WrOF</a:t>
            </a:r>
            <a:r>
              <a:rPr lang="pl-PL" sz="4800" dirty="0" smtClean="0"/>
              <a:t>: </a:t>
            </a:r>
            <a:r>
              <a:rPr lang="pl-PL" sz="4800" b="1" dirty="0" smtClean="0"/>
              <a:t>291 250 000  €</a:t>
            </a:r>
          </a:p>
          <a:p>
            <a:pPr algn="ctr">
              <a:lnSpc>
                <a:spcPct val="250000"/>
              </a:lnSpc>
            </a:pPr>
            <a:r>
              <a:rPr lang="pl-PL" sz="3000" dirty="0" smtClean="0"/>
              <a:t>Oś </a:t>
            </a:r>
            <a:r>
              <a:rPr lang="pl-PL" sz="3000" dirty="0" smtClean="0"/>
              <a:t>4 </a:t>
            </a:r>
            <a:r>
              <a:rPr lang="pl-PL" sz="3000" dirty="0" smtClean="0"/>
              <a:t>– </a:t>
            </a:r>
            <a:r>
              <a:rPr lang="pl-PL" sz="3000" dirty="0" smtClean="0"/>
              <a:t>Środowisko i zasoby:  </a:t>
            </a:r>
            <a:r>
              <a:rPr lang="pl-PL" sz="3000" b="1" dirty="0" smtClean="0"/>
              <a:t>27 300 </a:t>
            </a:r>
            <a:r>
              <a:rPr lang="pl-PL" sz="3000" b="1" dirty="0" smtClean="0"/>
              <a:t>000 €</a:t>
            </a:r>
          </a:p>
          <a:p>
            <a:pPr algn="ctr">
              <a:lnSpc>
                <a:spcPct val="250000"/>
              </a:lnSpc>
            </a:pPr>
            <a:endParaRPr lang="pl-PL" sz="100" dirty="0" smtClean="0"/>
          </a:p>
          <a:p>
            <a:pPr algn="ctr">
              <a:lnSpc>
                <a:spcPct val="250000"/>
              </a:lnSpc>
            </a:pPr>
            <a:r>
              <a:rPr lang="pl-PL" sz="2400" dirty="0" err="1" smtClean="0"/>
              <a:t>Poddziałanie</a:t>
            </a:r>
            <a:r>
              <a:rPr lang="pl-PL" sz="2400" dirty="0" smtClean="0"/>
              <a:t> </a:t>
            </a:r>
            <a:r>
              <a:rPr lang="pl-PL" sz="2400" dirty="0" smtClean="0"/>
              <a:t>4.4.2</a:t>
            </a:r>
            <a:r>
              <a:rPr lang="pl-PL" sz="2400" dirty="0" smtClean="0"/>
              <a:t>: </a:t>
            </a:r>
            <a:r>
              <a:rPr lang="pl-PL" sz="2400" b="1" dirty="0" smtClean="0"/>
              <a:t>4 </a:t>
            </a:r>
            <a:r>
              <a:rPr lang="pl-PL" sz="2400" b="1" dirty="0" smtClean="0"/>
              <a:t>500 000 €</a:t>
            </a:r>
          </a:p>
          <a:p>
            <a:pPr algn="ctr">
              <a:lnSpc>
                <a:spcPct val="250000"/>
              </a:lnSpc>
            </a:pPr>
            <a:endParaRPr lang="pl-PL" sz="800" b="1" dirty="0" smtClean="0"/>
          </a:p>
          <a:p>
            <a:pPr algn="ctr">
              <a:lnSpc>
                <a:spcPct val="250000"/>
              </a:lnSpc>
            </a:pPr>
            <a:endParaRPr lang="pl-PL" sz="500" dirty="0" smtClean="0"/>
          </a:p>
          <a:p>
            <a:pPr algn="ctr"/>
            <a:r>
              <a:rPr lang="pl-PL" dirty="0" smtClean="0"/>
              <a:t>Konkurs nr </a:t>
            </a:r>
            <a:r>
              <a:rPr lang="pl-PL" dirty="0" smtClean="0"/>
              <a:t>RPDS.04.04.02-IZ.00-02-109/16</a:t>
            </a:r>
            <a:r>
              <a:rPr lang="pl-PL" dirty="0" smtClean="0"/>
              <a:t>: </a:t>
            </a:r>
            <a:r>
              <a:rPr lang="pl-PL" b="1" dirty="0" smtClean="0"/>
              <a:t>2 538 </a:t>
            </a:r>
            <a:r>
              <a:rPr lang="pl-PL" b="1" dirty="0" smtClean="0"/>
              <a:t>000</a:t>
            </a:r>
            <a:r>
              <a:rPr lang="pl-PL" b="1" dirty="0" smtClean="0"/>
              <a:t> </a:t>
            </a:r>
            <a:r>
              <a:rPr lang="pl-PL" b="1" dirty="0" smtClean="0"/>
              <a:t>€</a:t>
            </a:r>
          </a:p>
          <a:p>
            <a:r>
              <a:rPr lang="pl-PL" sz="4400" dirty="0" smtClean="0"/>
              <a:t>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9219" name="Prostokąt 2"/>
          <p:cNvSpPr>
            <a:spLocks noChangeArrowheads="1"/>
          </p:cNvSpPr>
          <p:nvPr/>
        </p:nvSpPr>
        <p:spPr bwMode="auto">
          <a:xfrm>
            <a:off x="285720" y="928670"/>
            <a:ext cx="857256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pl-PL" altLang="pl-PL" b="1" dirty="0" smtClean="0"/>
              <a:t>Nabór wniosków w ramach Działania </a:t>
            </a:r>
            <a:r>
              <a:rPr lang="pl-PL" altLang="pl-PL" b="1" dirty="0" smtClean="0"/>
              <a:t>4.4 (A, B, C, D) </a:t>
            </a:r>
            <a:r>
              <a:rPr lang="pl-PL" b="1" dirty="0" smtClean="0"/>
              <a:t>ZIT WROF:</a:t>
            </a:r>
          </a:p>
          <a:p>
            <a:pPr algn="ctr" eaLnBrk="1" hangingPunct="1"/>
            <a:endParaRPr lang="pl-PL" altLang="pl-PL" b="1" dirty="0" smtClean="0"/>
          </a:p>
          <a:p>
            <a:pPr algn="just" eaLnBrk="1" hangingPunct="1">
              <a:lnSpc>
                <a:spcPct val="150000"/>
              </a:lnSpc>
            </a:pPr>
            <a:r>
              <a:rPr lang="pl-PL" altLang="pl-PL" b="1" u="sng" dirty="0" smtClean="0"/>
              <a:t>Wnioskodawcy</a:t>
            </a:r>
            <a:r>
              <a:rPr lang="pl-PL" altLang="pl-PL" b="1" u="sng" dirty="0" smtClean="0"/>
              <a:t>:</a:t>
            </a:r>
            <a:endParaRPr lang="pl-PL" altLang="pl-PL" b="1" u="sng" dirty="0"/>
          </a:p>
        </p:txBody>
      </p:sp>
      <p:sp>
        <p:nvSpPr>
          <p:cNvPr id="4" name="pole tekstowe 3"/>
          <p:cNvSpPr txBox="1"/>
          <p:nvPr/>
        </p:nvSpPr>
        <p:spPr>
          <a:xfrm>
            <a:off x="285720" y="2143116"/>
            <a:ext cx="8715436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dirty="0" smtClean="0"/>
              <a:t> jednostki </a:t>
            </a:r>
            <a:r>
              <a:rPr lang="pl-PL" dirty="0" smtClean="0"/>
              <a:t>samorządu terytorialnego, ich związki i stowarzyszenia</a:t>
            </a:r>
            <a:r>
              <a:rPr lang="pl-PL" dirty="0" smtClean="0"/>
              <a:t>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dirty="0" smtClean="0"/>
              <a:t> </a:t>
            </a:r>
            <a:r>
              <a:rPr lang="pl-PL" dirty="0" smtClean="0"/>
              <a:t>jednostki </a:t>
            </a:r>
            <a:r>
              <a:rPr lang="pl-PL" dirty="0" smtClean="0"/>
              <a:t>organizacyjne </a:t>
            </a:r>
            <a:r>
              <a:rPr lang="pl-PL" dirty="0" err="1" smtClean="0"/>
              <a:t>jst</a:t>
            </a:r>
            <a:r>
              <a:rPr lang="pl-PL" dirty="0" smtClean="0"/>
              <a:t>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dirty="0" smtClean="0"/>
              <a:t> </a:t>
            </a:r>
            <a:r>
              <a:rPr lang="pl-PL" dirty="0" smtClean="0"/>
              <a:t>administracja </a:t>
            </a:r>
            <a:r>
              <a:rPr lang="pl-PL" dirty="0" smtClean="0"/>
              <a:t>rządowa</a:t>
            </a:r>
            <a:r>
              <a:rPr lang="pl-PL" dirty="0" smtClean="0"/>
              <a:t>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dirty="0" smtClean="0"/>
              <a:t> </a:t>
            </a:r>
            <a:r>
              <a:rPr lang="pl-PL" dirty="0" smtClean="0"/>
              <a:t>PGL </a:t>
            </a:r>
            <a:r>
              <a:rPr lang="pl-PL" dirty="0" smtClean="0"/>
              <a:t>Lasy Państwowe i jego jednostki organizacyjne</a:t>
            </a:r>
            <a:r>
              <a:rPr lang="pl-PL" dirty="0" smtClean="0"/>
              <a:t>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dirty="0" smtClean="0"/>
              <a:t> </a:t>
            </a:r>
            <a:r>
              <a:rPr lang="pl-PL" dirty="0" smtClean="0"/>
              <a:t>kościoły </a:t>
            </a:r>
            <a:r>
              <a:rPr lang="pl-PL" dirty="0" smtClean="0"/>
              <a:t>i związki wyznaniowe oraz osoby prawne kościołów i związków wyznaniowych</a:t>
            </a:r>
            <a:r>
              <a:rPr lang="pl-PL" dirty="0" smtClean="0"/>
              <a:t>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dirty="0" smtClean="0"/>
              <a:t> </a:t>
            </a:r>
            <a:r>
              <a:rPr lang="pl-PL" dirty="0" smtClean="0"/>
              <a:t>organizacje </a:t>
            </a:r>
            <a:r>
              <a:rPr lang="pl-PL" dirty="0" smtClean="0"/>
              <a:t>pozarządowe</a:t>
            </a:r>
            <a:r>
              <a:rPr lang="pl-PL" dirty="0" smtClean="0"/>
              <a:t>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dirty="0" smtClean="0"/>
              <a:t> </a:t>
            </a:r>
            <a:r>
              <a:rPr lang="pl-PL" dirty="0" smtClean="0"/>
              <a:t> LGD;</a:t>
            </a:r>
          </a:p>
          <a:p>
            <a:pPr marL="273050" indent="-273050">
              <a:lnSpc>
                <a:spcPct val="150000"/>
              </a:lnSpc>
              <a:buFont typeface="Wingdings" pitchFamily="2" charset="2"/>
              <a:buChar char="Ø"/>
            </a:pPr>
            <a:r>
              <a:rPr lang="pl-PL" dirty="0" smtClean="0"/>
              <a:t> </a:t>
            </a:r>
            <a:r>
              <a:rPr lang="pl-PL" dirty="0" smtClean="0"/>
              <a:t>spółki </a:t>
            </a:r>
            <a:r>
              <a:rPr lang="pl-PL" dirty="0" smtClean="0"/>
              <a:t>prawa handlowego, w których udział większościowy – ponad 50% akcji, udziałów, itp. – posiadają jednostki sektora finansów publicznych</a:t>
            </a:r>
            <a:r>
              <a:rPr lang="pl-PL" dirty="0" smtClean="0"/>
              <a:t>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dirty="0" smtClean="0"/>
              <a:t> szkoły </a:t>
            </a:r>
            <a:r>
              <a:rPr lang="pl-PL" dirty="0" smtClean="0"/>
              <a:t>wyższe, ich związki i porozumienia</a:t>
            </a:r>
            <a:r>
              <a:rPr lang="pl-PL" dirty="0" smtClean="0"/>
              <a:t>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dirty="0" smtClean="0"/>
              <a:t> </a:t>
            </a:r>
            <a:r>
              <a:rPr lang="pl-PL" dirty="0" smtClean="0"/>
              <a:t>jednostki </a:t>
            </a:r>
            <a:r>
              <a:rPr lang="pl-PL" dirty="0" smtClean="0"/>
              <a:t>naukowe</a:t>
            </a:r>
          </a:p>
          <a:p>
            <a:pPr>
              <a:lnSpc>
                <a:spcPct val="150000"/>
              </a:lnSpc>
            </a:pPr>
            <a:endParaRPr lang="pl-PL" dirty="0" smtClean="0"/>
          </a:p>
          <a:p>
            <a:pPr>
              <a:lnSpc>
                <a:spcPct val="150000"/>
              </a:lnSpc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0243" name="Prostokąt 2"/>
          <p:cNvSpPr>
            <a:spLocks noChangeArrowheads="1"/>
          </p:cNvSpPr>
          <p:nvPr/>
        </p:nvSpPr>
        <p:spPr bwMode="auto">
          <a:xfrm>
            <a:off x="214282" y="928670"/>
            <a:ext cx="8715436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pl-PL" altLang="pl-PL" sz="1400" b="1" dirty="0"/>
              <a:t>Kryteria ocena zgodności projektu ze Strategią ZIT WrOF – </a:t>
            </a:r>
            <a:r>
              <a:rPr lang="pl-PL" altLang="pl-PL" sz="1400" b="1" dirty="0" smtClean="0"/>
              <a:t>50</a:t>
            </a:r>
            <a:r>
              <a:rPr lang="pl-PL" altLang="pl-PL" sz="1400" b="1" dirty="0"/>
              <a:t>% wszystkich możliwych punktów</a:t>
            </a:r>
            <a:r>
              <a:rPr lang="pl-PL" altLang="pl-PL" dirty="0"/>
              <a:t>	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285720" y="1357298"/>
          <a:ext cx="8501120" cy="3884642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357190"/>
                <a:gridCol w="4357718"/>
                <a:gridCol w="1357322"/>
                <a:gridCol w="1356677"/>
                <a:gridCol w="1072213"/>
              </a:tblGrid>
              <a:tr h="374637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Lp.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 Nazwa </a:t>
                      </a:r>
                      <a:r>
                        <a:rPr lang="pl-PL" sz="1400" kern="50" dirty="0">
                          <a:effectLst/>
                        </a:rPr>
                        <a:t>kryterium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Opis znaczenia kryterium 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kern="5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50" dirty="0" smtClean="0">
                          <a:effectLst/>
                        </a:rPr>
                        <a:t>Maksymalna liczba punktów</a:t>
                      </a:r>
                      <a:endParaRPr lang="pl-PL" sz="14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Waga kryterium 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50483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n-lt"/>
                        </a:rPr>
                        <a:t>Ocena zgodności projektu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ze  Strategią  ZIT </a:t>
                      </a:r>
                      <a:r>
                        <a:rPr lang="pl-PL" sz="1400" b="0" kern="50" dirty="0" err="1" smtClean="0">
                          <a:effectLst/>
                          <a:latin typeface="+mn-lt"/>
                        </a:rPr>
                        <a:t>WrOF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 obligatoryjne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n/d</a:t>
                      </a:r>
                      <a:endParaRPr lang="pl-PL" sz="1400" b="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n-lt"/>
                        </a:rPr>
                        <a:t>n/d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50483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2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Poprawność doboru wskaźników</a:t>
                      </a:r>
                      <a:endParaRPr lang="pl-PL" sz="1400" b="0" dirty="0"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 obligatoryjne</a:t>
                      </a:r>
                      <a:endParaRPr lang="pl-PL" sz="1400" b="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n/d</a:t>
                      </a:r>
                      <a:endParaRPr lang="pl-PL" sz="1400" b="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n-lt"/>
                        </a:rPr>
                        <a:t>n/d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3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n-lt"/>
                        </a:rPr>
                        <a:t>Wpływ projektu na realizację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  Strategii  ZIT WrOF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</a:t>
                      </a:r>
                      <a:r>
                        <a:rPr lang="pl-PL" sz="1400" b="0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punktowe</a:t>
                      </a:r>
                      <a:endParaRPr lang="pl-PL" sz="1400" b="0" dirty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 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20,5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pkt.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50 %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Wpływ realizacji projektu na realizację wartości docelowej wskaźników 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</a:t>
                      </a:r>
                      <a:r>
                        <a:rPr lang="pl-PL" sz="1400" b="0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punktowe</a:t>
                      </a:r>
                      <a:endParaRPr lang="pl-PL" sz="1400" b="0" dirty="0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pl-PL" sz="1400" b="0" dirty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l-PL" sz="1400" b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16,4 </a:t>
                      </a:r>
                      <a:r>
                        <a:rPr lang="pl-PL" sz="1400" b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pkt.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40 %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n-lt"/>
                        </a:rPr>
                        <a:t>Komplementarny charakter projektu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</a:t>
                      </a:r>
                      <a:r>
                        <a:rPr lang="pl-PL" sz="1400" b="0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punktowe</a:t>
                      </a:r>
                      <a:endParaRPr lang="pl-PL" sz="1400" b="0" dirty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pl-PL" sz="1400" b="0" dirty="0" smtClean="0">
                          <a:effectLst/>
                          <a:latin typeface="+mn-lt"/>
                        </a:rPr>
                        <a:t>4,1 </a:t>
                      </a:r>
                      <a:r>
                        <a:rPr lang="pl-PL" sz="1400" b="0" dirty="0" smtClean="0">
                          <a:effectLst/>
                          <a:latin typeface="+mn-lt"/>
                        </a:rPr>
                        <a:t>pkt.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 10 %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</a:tbl>
          </a:graphicData>
        </a:graphic>
      </p:graphicFrame>
      <p:sp>
        <p:nvSpPr>
          <p:cNvPr id="5" name="Prostokąt 4"/>
          <p:cNvSpPr/>
          <p:nvPr/>
        </p:nvSpPr>
        <p:spPr>
          <a:xfrm>
            <a:off x="285720" y="5357826"/>
            <a:ext cx="8501122" cy="1200329"/>
          </a:xfrm>
          <a:prstGeom prst="rect">
            <a:avLst/>
          </a:prstGeom>
          <a:solidFill>
            <a:schemeClr val="accent1"/>
          </a:solidFill>
          <a:effectLst>
            <a:outerShdw blurRad="50800" dist="50800" dir="2700000" sx="102000" sy="102000" algn="ctr" rotWithShape="0">
              <a:srgbClr val="00000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</a:pPr>
            <a:r>
              <a:rPr lang="pl-PL" sz="1600" b="1" kern="50" dirty="0" smtClean="0">
                <a:solidFill>
                  <a:schemeClr val="bg1"/>
                </a:solidFill>
                <a:latin typeface="+mn-lt"/>
              </a:rPr>
              <a:t>UWAGA!!!                                                                                                                                                          </a:t>
            </a: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Projekt musi otrzymać min.  </a:t>
            </a: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6,15 </a:t>
            </a: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pkt.  (tj. 15% możliwej do uzyskania oceny maksymalnej), aby został skierowany do kolejnego etapu – oceny merytorycznej.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4302</TotalTime>
  <Words>1056</Words>
  <Application>Microsoft Office PowerPoint</Application>
  <PresentationFormat>Pokaz na ekranie (4:3)</PresentationFormat>
  <Paragraphs>232</Paragraphs>
  <Slides>16</Slides>
  <Notes>10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Zintegrowane Inwestycje Terytorialne   Wrocławskiego Obszaru Funkcjonalnego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agataorzechowska@o2.pl</dc:creator>
  <cp:lastModifiedBy>umpigu01</cp:lastModifiedBy>
  <cp:revision>387</cp:revision>
  <dcterms:created xsi:type="dcterms:W3CDTF">2015-04-22T07:48:15Z</dcterms:created>
  <dcterms:modified xsi:type="dcterms:W3CDTF">2016-05-12T12:34:33Z</dcterms:modified>
</cp:coreProperties>
</file>