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672" r:id="rId1"/>
    <p:sldMasterId id="2147483684" r:id="rId2"/>
  </p:sldMasterIdLst>
  <p:notesMasterIdLst>
    <p:notesMasterId r:id="rId12"/>
  </p:notesMasterIdLst>
  <p:handoutMasterIdLst>
    <p:handoutMasterId r:id="rId13"/>
  </p:handoutMasterIdLst>
  <p:sldIdLst>
    <p:sldId id="574" r:id="rId3"/>
    <p:sldId id="559" r:id="rId4"/>
    <p:sldId id="565" r:id="rId5"/>
    <p:sldId id="523" r:id="rId6"/>
    <p:sldId id="575" r:id="rId7"/>
    <p:sldId id="576" r:id="rId8"/>
    <p:sldId id="577" r:id="rId9"/>
    <p:sldId id="578" r:id="rId10"/>
    <p:sldId id="556" r:id="rId11"/>
  </p:sldIdLst>
  <p:sldSz cx="9144000" cy="6858000" type="screen4x3"/>
  <p:notesSz cx="6788150" cy="9923463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912" autoAdjust="0"/>
    <p:restoredTop sz="90295" autoAdjust="0"/>
  </p:normalViewPr>
  <p:slideViewPr>
    <p:cSldViewPr>
      <p:cViewPr>
        <p:scale>
          <a:sx n="130" d="100"/>
          <a:sy n="130" d="100"/>
        </p:scale>
        <p:origin x="-1722" y="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81" d="100"/>
          <a:sy n="81" d="100"/>
        </p:scale>
        <p:origin x="-3978" y="-102"/>
      </p:cViewPr>
      <p:guideLst>
        <p:guide orient="horz" pos="3125"/>
        <p:guide pos="213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5247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2016-04-19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570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5247" y="9425700"/>
            <a:ext cx="2941321" cy="496173"/>
          </a:xfrm>
          <a:prstGeom prst="rect">
            <a:avLst/>
          </a:prstGeom>
        </p:spPr>
        <p:txBody>
          <a:bodyPr vert="horz" wrap="square" lIns="91942" tIns="45971" rIns="91942" bIns="459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66399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5247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2016-04-19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42" tIns="45971" rIns="91942" bIns="45971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132" y="4713645"/>
            <a:ext cx="5429887" cy="4465558"/>
          </a:xfrm>
          <a:prstGeom prst="rect">
            <a:avLst/>
          </a:prstGeom>
        </p:spPr>
        <p:txBody>
          <a:bodyPr vert="horz" lIns="91942" tIns="45971" rIns="91942" bIns="45971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570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5247" y="9425700"/>
            <a:ext cx="2941321" cy="496173"/>
          </a:xfrm>
          <a:prstGeom prst="rect">
            <a:avLst/>
          </a:prstGeom>
        </p:spPr>
        <p:txBody>
          <a:bodyPr vert="horz" wrap="square" lIns="91942" tIns="45971" rIns="91942" bIns="459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34201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2</a:t>
            </a:fld>
            <a:endParaRPr lang="pl-PL" alt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2016-04-19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2016-04-19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2016-04-19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2016-04-19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2078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2016-04-19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2286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2016-04-19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2790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2016-04-19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9691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2016-04-19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6967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2016-04-19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13090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2016-04-19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03590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2016-04-19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5335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2016-04-19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2016-04-19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74373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2016-04-19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60055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2016-04-19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775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2016-04-19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2016-04-19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2016-04-19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2016-04-19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2016-04-19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2016-04-19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2016-04-19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2016-04-19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2016-04-19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5608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Spotkanie informacyjne dla beneficjentów 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6400800" cy="864096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Wrocław, 21 kwietnia 2016 r. </a:t>
            </a:r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mkula\Desktop\zestawienia logo RPO\EFRR\FEPR-DS-UE-EFRR-k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3" y="10880"/>
            <a:ext cx="5075982" cy="84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2094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3100" y="188913"/>
            <a:ext cx="466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539750" y="980728"/>
            <a:ext cx="8064500" cy="511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 smtClean="0"/>
          </a:p>
          <a:p>
            <a:pPr algn="ctr" eaLnBrk="1" hangingPunct="1"/>
            <a:endParaRPr lang="pl-PL" altLang="pl-PL" sz="32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539750" y="1196752"/>
            <a:ext cx="8136706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sz="2000" b="1" dirty="0" smtClean="0">
                <a:solidFill>
                  <a:prstClr val="black"/>
                </a:solidFill>
              </a:rPr>
              <a:t>Kryteria specyficzne dla naboru wniosków o dofinansowanie </a:t>
            </a:r>
            <a:br>
              <a:rPr lang="pl-PL" sz="2000" b="1" dirty="0" smtClean="0">
                <a:solidFill>
                  <a:prstClr val="black"/>
                </a:solidFill>
              </a:rPr>
            </a:br>
            <a:r>
              <a:rPr lang="pl-PL" sz="2000" b="1" dirty="0" smtClean="0">
                <a:solidFill>
                  <a:prstClr val="black"/>
                </a:solidFill>
              </a:rPr>
              <a:t>w trybie konkursowym </a:t>
            </a:r>
            <a:endParaRPr lang="pl-PL" altLang="pl-PL" sz="2800" b="1" dirty="0" smtClean="0"/>
          </a:p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pl-PL" sz="20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pl-PL" sz="2000" b="1" dirty="0" smtClean="0">
                <a:latin typeface="+mn-lt"/>
                <a:cs typeface="Arial" panose="020B0604020202020204" pitchFamily="34" charset="0"/>
              </a:rPr>
            </a:br>
            <a:r>
              <a:rPr lang="pl-PL" b="1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Oś priorytetowa </a:t>
            </a:r>
            <a:r>
              <a:rPr lang="pl-PL" b="1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6 Infrastruktura spójności społecznej </a:t>
            </a:r>
          </a:p>
          <a:p>
            <a:pPr lvl="0" algn="ctr">
              <a:spcBef>
                <a:spcPts val="600"/>
              </a:spcBef>
              <a:spcAft>
                <a:spcPts val="600"/>
              </a:spcAft>
            </a:pPr>
            <a:endParaRPr lang="pl-PL" b="1" dirty="0" smtClean="0">
              <a:solidFill>
                <a:prstClr val="black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pl-PL" b="1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      </a:t>
            </a:r>
            <a:r>
              <a:rPr lang="pl-PL" b="1" dirty="0" smtClean="0">
                <a:solidFill>
                  <a:srgbClr val="000000"/>
                </a:solidFill>
                <a:latin typeface="Arial" pitchFamily="34" charset="0"/>
                <a:ea typeface="Calibri" pitchFamily="2"/>
                <a:cs typeface="Arial" pitchFamily="34" charset="0"/>
              </a:rPr>
              <a:t>Działanie 6.2 Inwestycje w infrastrukturę zdrowotna </a:t>
            </a:r>
          </a:p>
          <a:p>
            <a:endParaRPr lang="pl-PL" b="1" u="sng" dirty="0" smtClean="0"/>
          </a:p>
          <a:p>
            <a:pPr algn="ctr"/>
            <a:r>
              <a:rPr lang="pl-PL" sz="1200" b="1" u="sng" dirty="0" smtClean="0"/>
              <a:t>Typ 6.2.A </a:t>
            </a:r>
            <a:r>
              <a:rPr lang="pl-PL" sz="1200" dirty="0" smtClean="0"/>
              <a:t> prace remontowo-budowlane</a:t>
            </a:r>
          </a:p>
          <a:p>
            <a:pPr algn="ctr"/>
            <a:r>
              <a:rPr lang="pl-PL" sz="1200" b="1" u="sng" dirty="0" smtClean="0"/>
              <a:t>Typ 6.2.B  </a:t>
            </a:r>
            <a:r>
              <a:rPr lang="pl-PL" sz="1200" dirty="0" smtClean="0"/>
              <a:t>wyposażenie w sprzęt medyczny</a:t>
            </a:r>
          </a:p>
          <a:p>
            <a:pPr lvl="0" algn="ctr" eaLnBrk="1" hangingPunct="1"/>
            <a:endParaRPr lang="pl-PL" sz="2000" b="1" u="sng" dirty="0" smtClean="0">
              <a:solidFill>
                <a:prstClr val="black"/>
              </a:solidFill>
              <a:latin typeface="+mn-lt"/>
              <a:ea typeface="Calibri"/>
              <a:cs typeface="Arial" panose="020B0604020202020204" pitchFamily="34" charset="0"/>
            </a:endParaRPr>
          </a:p>
          <a:p>
            <a:pPr lvl="0" algn="ctr" eaLnBrk="1" hangingPunct="1"/>
            <a:r>
              <a:rPr lang="pl-PL" sz="2000" b="1" u="sng" dirty="0" smtClean="0">
                <a:solidFill>
                  <a:prstClr val="black"/>
                </a:solidFill>
                <a:latin typeface="+mn-lt"/>
                <a:ea typeface="Calibri"/>
                <a:cs typeface="Arial" panose="020B0604020202020204" pitchFamily="34" charset="0"/>
              </a:rPr>
              <a:t>POZ I AOS – OPIEKA KOORDYNOWANA (narzędzie 14 Policy Paper) </a:t>
            </a:r>
          </a:p>
          <a:p>
            <a:pPr lvl="0" algn="ctr" eaLnBrk="1" hangingPunct="1"/>
            <a:endParaRPr lang="pl-PL" sz="2000" b="1" u="sng" dirty="0" smtClean="0">
              <a:solidFill>
                <a:prstClr val="black"/>
              </a:solidFill>
              <a:latin typeface="+mn-lt"/>
              <a:ea typeface="Calibri"/>
              <a:cs typeface="Arial" panose="020B0604020202020204" pitchFamily="34" charset="0"/>
            </a:endParaRPr>
          </a:p>
          <a:p>
            <a:pPr lvl="0" algn="ctr" eaLnBrk="1" hangingPunct="1"/>
            <a:r>
              <a:rPr lang="pl-PL" sz="2000" b="1" u="sng" dirty="0" smtClean="0">
                <a:solidFill>
                  <a:prstClr val="black"/>
                </a:solidFill>
                <a:latin typeface="+mn-lt"/>
                <a:ea typeface="Calibri"/>
                <a:cs typeface="Arial" panose="020B0604020202020204" pitchFamily="34" charset="0"/>
              </a:rPr>
              <a:t> </a:t>
            </a:r>
          </a:p>
          <a:p>
            <a:pPr lvl="0" algn="ctr">
              <a:spcBef>
                <a:spcPts val="600"/>
              </a:spcBef>
              <a:spcAft>
                <a:spcPts val="600"/>
              </a:spcAft>
            </a:pPr>
            <a:endParaRPr lang="pl-PL" altLang="pl-PL" sz="2000" b="1" dirty="0" smtClean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203848" y="6381328"/>
            <a:ext cx="2088232" cy="288032"/>
          </a:xfrm>
          <a:prstGeom prst="rect">
            <a:avLst/>
          </a:prstGeom>
          <a:noFill/>
        </p:spPr>
        <p:txBody>
          <a:bodyPr wrap="square" rtlCol="0">
            <a:normAutofit fontScale="70000" lnSpcReduction="20000"/>
          </a:bodyPr>
          <a:lstStyle/>
          <a:p>
            <a:r>
              <a:rPr lang="pl-PL" b="1" dirty="0" smtClean="0"/>
              <a:t>Wrocław, 21.04.2016  r.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just"/>
            <a:endParaRPr lang="pl-PL" sz="1600" b="1" dirty="0" smtClean="0"/>
          </a:p>
          <a:p>
            <a:pPr>
              <a:buFontTx/>
              <a:buChar char="-"/>
            </a:pPr>
            <a:endParaRPr lang="pl-PL" sz="1600" b="1" u="sng" dirty="0" smtClean="0"/>
          </a:p>
          <a:p>
            <a:pPr>
              <a:buFontTx/>
              <a:buChar char="-"/>
            </a:pPr>
            <a:endParaRPr lang="pl-PL" sz="1600" b="1" u="sng" dirty="0" smtClean="0"/>
          </a:p>
          <a:p>
            <a:pPr algn="ctr"/>
            <a:endParaRPr lang="pl-PL" sz="1600" b="1" u="sng" dirty="0" smtClean="0"/>
          </a:p>
          <a:p>
            <a:pPr algn="ctr"/>
            <a:endParaRPr lang="pl-PL" sz="1600" b="1" u="sng" dirty="0" smtClean="0"/>
          </a:p>
          <a:p>
            <a:pPr algn="ctr"/>
            <a:endParaRPr lang="pl-PL" sz="1600" b="1" u="sng" dirty="0" smtClean="0"/>
          </a:p>
          <a:p>
            <a:pPr algn="ctr"/>
            <a:r>
              <a:rPr lang="pl-PL" sz="3600" b="1" u="sng" dirty="0" smtClean="0"/>
              <a:t>Kryteria formalne specyficzne</a:t>
            </a:r>
          </a:p>
          <a:p>
            <a:pPr algn="ctr"/>
            <a:endParaRPr lang="pl-PL" sz="3600" b="1" u="sng" dirty="0" smtClean="0"/>
          </a:p>
          <a:p>
            <a:pPr>
              <a:buFontTx/>
              <a:buChar char="-"/>
            </a:pPr>
            <a:endParaRPr lang="pl-PL" sz="1600" b="1" u="sng" dirty="0" smtClean="0"/>
          </a:p>
          <a:p>
            <a:endParaRPr lang="pl-PL" sz="1600" dirty="0" smtClean="0"/>
          </a:p>
          <a:p>
            <a:endParaRPr lang="pl-PL" sz="1600" b="1" dirty="0"/>
          </a:p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6580278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827584" y="1196753"/>
          <a:ext cx="7920880" cy="5051814"/>
        </p:xfrm>
        <a:graphic>
          <a:graphicData uri="http://schemas.openxmlformats.org/drawingml/2006/table">
            <a:tbl>
              <a:tblPr/>
              <a:tblGrid>
                <a:gridCol w="282041"/>
                <a:gridCol w="1836267"/>
                <a:gridCol w="3858356"/>
                <a:gridCol w="1944216"/>
              </a:tblGrid>
              <a:tr h="360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latin typeface="Calibri"/>
                          <a:ea typeface="Times New Roman"/>
                          <a:cs typeface="Times New Roman"/>
                        </a:rPr>
                        <a:t>Lp.</a:t>
                      </a:r>
                      <a:endParaRPr lang="pl-PL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latin typeface="Calibri"/>
                          <a:ea typeface="Times New Roman"/>
                          <a:cs typeface="Times New Roman"/>
                        </a:rPr>
                        <a:t>Nazwa kryterium</a:t>
                      </a:r>
                      <a:endParaRPr lang="pl-PL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latin typeface="Calibri"/>
                          <a:ea typeface="Times New Roman"/>
                          <a:cs typeface="Times New Roman"/>
                        </a:rPr>
                        <a:t>Definicja kryterium</a:t>
                      </a:r>
                      <a:endParaRPr lang="pl-PL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latin typeface="Calibri"/>
                          <a:ea typeface="Times New Roman"/>
                          <a:cs typeface="Times New Roman"/>
                        </a:rPr>
                        <a:t>Opis znaczenia kryterium</a:t>
                      </a:r>
                      <a:endParaRPr lang="pl-PL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6917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Calibri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latin typeface="Calibri"/>
                          <a:ea typeface="Times New Roman"/>
                          <a:cs typeface="Arial"/>
                        </a:rPr>
                        <a:t>Udzielenie świadczeń opieki zdrowotnej finansowanych ze środków publicznych w zakresie lub w związku z zakresem objętym wsparciem</a:t>
                      </a:r>
                      <a:endParaRPr lang="pl-PL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Calibri"/>
                          <a:ea typeface="Times New Roman"/>
                          <a:cs typeface="Arial"/>
                        </a:rPr>
                        <a:t>W ramach przedmiotowego kryterium wnioskodawca zobowiązany jest wykazać  czy udziela (w określonych przepadkach: będzie udzielać) świadczeń opieki zdrowotnej na podstawie umowy zawartej z Dyrektorem oddziału wojewódzkiego NFZ o udzielanie świadczeń opieki zdrowotnej w adekwatnym dla projektu zakresie. </a:t>
                      </a:r>
                      <a:endParaRPr lang="pl-PL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Calibri"/>
                          <a:ea typeface="Times New Roman"/>
                          <a:cs typeface="Arial"/>
                        </a:rPr>
                        <a:t>W przypadku poszerzenia działalności podmiotu wykonującego działalność leczniczą, wymagane będzie zobowiązanie do świadczenia usług najpóźniej w kolejnym okresie kontraktowania usług przez NFZ po zakończeniu realizacji projektu w ramach kontraktu (ze środków publicznych) a w przypadku jego braku ze środków własnych (nieodpłatnie) lub poprzez ich kontraktację w drodze umowy podpisanej z innym podmiotem posiadającym w danym okresie kontrakt z NFZ.</a:t>
                      </a:r>
                      <a:r>
                        <a:rPr lang="pl-PL" sz="1200" dirty="0">
                          <a:latin typeface="Calibri"/>
                          <a:ea typeface="Times New Roman"/>
                          <a:cs typeface="Calibri"/>
                        </a:rPr>
                        <a:t> W przypadku niepodjęcia świadczenia danych usług beneficjent zostanie zobowiązany do zwrotu dofinansowania - odpowiednie zapisy w tym zakresie zostaną ujęte w umowie o dofinansowanie. </a:t>
                      </a:r>
                      <a:endParaRPr lang="pl-PL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Calibri"/>
                          <a:ea typeface="Times New Roman"/>
                          <a:cs typeface="Arial"/>
                        </a:rPr>
                        <a:t>Tak/Nie</a:t>
                      </a:r>
                      <a:endParaRPr lang="pl-PL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Calibri"/>
                          <a:ea typeface="Times New Roman"/>
                          <a:cs typeface="Arial"/>
                        </a:rPr>
                        <a:t>(niespełnienie kryterium </a:t>
                      </a:r>
                      <a:br>
                        <a:rPr lang="pl-PL" sz="1200" dirty="0">
                          <a:latin typeface="Calibri"/>
                          <a:ea typeface="Times New Roman"/>
                          <a:cs typeface="Arial"/>
                        </a:rPr>
                      </a:br>
                      <a:r>
                        <a:rPr lang="pl-PL" sz="1200" dirty="0">
                          <a:latin typeface="Calibri"/>
                          <a:ea typeface="Times New Roman"/>
                          <a:cs typeface="Arial"/>
                        </a:rPr>
                        <a:t>oznacza odrzucenie wniosku)</a:t>
                      </a:r>
                      <a:endParaRPr lang="pl-PL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911534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5</a:t>
            </a:fld>
            <a:endParaRPr lang="pl-PL" altLang="pl-PL"/>
          </a:p>
        </p:txBody>
      </p:sp>
      <p:sp>
        <p:nvSpPr>
          <p:cNvPr id="3" name="Prostokąt 2"/>
          <p:cNvSpPr/>
          <p:nvPr/>
        </p:nvSpPr>
        <p:spPr>
          <a:xfrm>
            <a:off x="1043608" y="2780928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u="sng" dirty="0" smtClean="0"/>
              <a:t>Kryteria merytoryczne specyficzne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6</a:t>
            </a:fld>
            <a:endParaRPr lang="pl-PL" altLang="pl-PL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755576" y="1556792"/>
          <a:ext cx="7368479" cy="4117200"/>
        </p:xfrm>
        <a:graphic>
          <a:graphicData uri="http://schemas.openxmlformats.org/drawingml/2006/table">
            <a:tbl>
              <a:tblPr/>
              <a:tblGrid>
                <a:gridCol w="285752"/>
                <a:gridCol w="1860421"/>
                <a:gridCol w="3701338"/>
                <a:gridCol w="1520968"/>
              </a:tblGrid>
              <a:tr h="1584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latin typeface="Calibri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latin typeface="Calibri"/>
                          <a:ea typeface="Times New Roman"/>
                          <a:cs typeface="Arial"/>
                        </a:rPr>
                        <a:t>Poprawa  jakości i dostępności udzielanych świadczeń zdrowotnych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pl-PL" sz="1100" dirty="0">
                          <a:latin typeface="Calibri"/>
                          <a:ea typeface="Times New Roman"/>
                          <a:cs typeface="Arial"/>
                        </a:rPr>
                        <a:t>W ramach przedmiotowego kryterium wnioskodawca zobowiązany jest wykazać czy i w jaki sposób realizacja projektu przyczyni się do poprawy jakości i dostępności do świadczeń opieki zdrowotnej.  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pl-PL" sz="900" i="1" dirty="0">
                          <a:latin typeface="Calibri"/>
                          <a:ea typeface="Times New Roman"/>
                          <a:cs typeface="Arial"/>
                        </a:rPr>
                        <a:t>Poprawa jakości bez poprawy dostępności skutkuje niespełnieniem kryteriów </a:t>
                      </a:r>
                      <a:r>
                        <a:rPr lang="pl-PL" sz="900" i="1" dirty="0" smtClean="0">
                          <a:latin typeface="Calibri"/>
                          <a:ea typeface="Times New Roman"/>
                          <a:cs typeface="Arial"/>
                        </a:rPr>
                        <a:t>Poprawa </a:t>
                      </a:r>
                      <a:r>
                        <a:rPr lang="pl-PL" sz="900" i="1" dirty="0">
                          <a:latin typeface="Calibri"/>
                          <a:ea typeface="Times New Roman"/>
                          <a:cs typeface="Arial"/>
                        </a:rPr>
                        <a:t>dostępności bez poprawy jakości skutkuje niespełnieniem kryterium </a:t>
                      </a:r>
                      <a:endParaRPr lang="pl-PL" sz="900" i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i="1" dirty="0"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latin typeface="Calibri"/>
                          <a:ea typeface="Times New Roman"/>
                          <a:cs typeface="Arial"/>
                        </a:rPr>
                        <a:t>Tak/Nie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Calibri"/>
                          <a:ea typeface="Times New Roman"/>
                          <a:cs typeface="Arial"/>
                        </a:rPr>
                        <a:t>(niespełnienie kryterium </a:t>
                      </a:r>
                      <a:br>
                        <a:rPr lang="pl-PL" sz="1100" dirty="0">
                          <a:latin typeface="Calibri"/>
                          <a:ea typeface="Times New Roman"/>
                          <a:cs typeface="Arial"/>
                        </a:rPr>
                      </a:br>
                      <a:r>
                        <a:rPr lang="pl-PL" sz="1100" dirty="0">
                          <a:latin typeface="Calibri"/>
                          <a:ea typeface="Times New Roman"/>
                          <a:cs typeface="Arial"/>
                        </a:rPr>
                        <a:t>oznacza odrzucenie wniosku)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latin typeface="Calibri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latin typeface="Calibri"/>
                          <a:ea typeface="Times New Roman"/>
                          <a:cs typeface="Arial"/>
                        </a:rPr>
                        <a:t>Efektywność finansowa beneficjenta 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100">
                          <a:latin typeface="Calibri"/>
                          <a:ea typeface="Times New Roman"/>
                          <a:cs typeface="Arial"/>
                        </a:rPr>
                        <a:t>W ramach kryterium będzie sprawdzane czy przedstawione wskaźniki dają gwarancję realizacji inwestycji przez podmiot, który wykazuje wysoką efektywność finansową. </a:t>
                      </a:r>
                      <a:endParaRPr lang="pl-PL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Calibri"/>
                          <a:ea typeface="Times New Roman"/>
                          <a:cs typeface="Arial"/>
                        </a:rPr>
                        <a:t>Weryfikacji podlegać będą 3 wskaźniki dotyczące płynności finansowej, zadłużenia i rentowności: </a:t>
                      </a:r>
                      <a:endParaRPr lang="pl-PL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100">
                          <a:latin typeface="Calibri"/>
                          <a:ea typeface="Times New Roman"/>
                          <a:cs typeface="Arial"/>
                        </a:rPr>
                        <a:t>Wskaźnik bieżącej płynności finansowej= aktywa bieżące/ zobowiązania bieżące</a:t>
                      </a:r>
                      <a:endParaRPr lang="pl-PL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100">
                          <a:latin typeface="Calibri"/>
                          <a:ea typeface="Times New Roman"/>
                          <a:cs typeface="Arial"/>
                        </a:rPr>
                        <a:t>Wskaźnik zadłużenia ogółem = zadłużenie ogółem z rezerwami/ pasywa razem</a:t>
                      </a:r>
                      <a:endParaRPr lang="pl-PL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100">
                          <a:latin typeface="Calibri"/>
                          <a:ea typeface="Times New Roman"/>
                          <a:cs typeface="Arial"/>
                        </a:rPr>
                        <a:t>Wskaźnik rentowności aktywów (ROA) = zysk netto/ aktywa ogółem x100%</a:t>
                      </a:r>
                      <a:endParaRPr lang="pl-PL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latin typeface="Calibri"/>
                          <a:ea typeface="Times New Roman"/>
                          <a:cs typeface="Arial"/>
                        </a:rPr>
                        <a:t>Tak/Nie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latin typeface="Calibri"/>
                          <a:ea typeface="Times New Roman"/>
                          <a:cs typeface="Arial"/>
                        </a:rPr>
                        <a:t>(niespełnienie kryterium </a:t>
                      </a:r>
                      <a:br>
                        <a:rPr lang="pl-PL" sz="1100" dirty="0">
                          <a:latin typeface="Calibri"/>
                          <a:ea typeface="Times New Roman"/>
                          <a:cs typeface="Arial"/>
                        </a:rPr>
                      </a:br>
                      <a:r>
                        <a:rPr lang="pl-PL" sz="1100" dirty="0">
                          <a:latin typeface="Calibri"/>
                          <a:ea typeface="Times New Roman"/>
                          <a:cs typeface="Arial"/>
                        </a:rPr>
                        <a:t>oznacza odrzucenie wniosku)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755576" y="1124744"/>
          <a:ext cx="7344816" cy="432048"/>
        </p:xfrm>
        <a:graphic>
          <a:graphicData uri="http://schemas.openxmlformats.org/drawingml/2006/table">
            <a:tbl>
              <a:tblPr/>
              <a:tblGrid>
                <a:gridCol w="284835"/>
                <a:gridCol w="1875405"/>
                <a:gridCol w="3672408"/>
                <a:gridCol w="1512168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Lp.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Nazwa kryterium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Definicja kryterium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Opis znaczenia kryterium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7</a:t>
            </a:fld>
            <a:endParaRPr lang="pl-PL" altLang="pl-PL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611560" y="1700808"/>
          <a:ext cx="7632849" cy="4248471"/>
        </p:xfrm>
        <a:graphic>
          <a:graphicData uri="http://schemas.openxmlformats.org/drawingml/2006/table">
            <a:tbl>
              <a:tblPr/>
              <a:tblGrid>
                <a:gridCol w="296005"/>
                <a:gridCol w="1927170"/>
                <a:gridCol w="3753489"/>
                <a:gridCol w="1656185"/>
              </a:tblGrid>
              <a:tr h="1305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latin typeface="Calibri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latin typeface="Calibri"/>
                          <a:ea typeface="Times New Roman"/>
                          <a:cs typeface="Arial"/>
                        </a:rPr>
                        <a:t>Rozwój opieki koordynowanej z </a:t>
                      </a:r>
                      <a:r>
                        <a:rPr lang="pl-PL" sz="1100" b="1" dirty="0" smtClean="0">
                          <a:latin typeface="Calibri"/>
                          <a:ea typeface="Times New Roman"/>
                          <a:cs typeface="Arial"/>
                        </a:rPr>
                        <a:t>uwzględnieniem</a:t>
                      </a:r>
                      <a:r>
                        <a:rPr lang="pl-PL" sz="1100" b="1" baseline="0" dirty="0" smtClean="0"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pl-PL" sz="1100" b="1" dirty="0" smtClean="0">
                          <a:latin typeface="Calibri"/>
                          <a:ea typeface="Times New Roman"/>
                          <a:cs typeface="Arial"/>
                        </a:rPr>
                        <a:t>środowiskowych </a:t>
                      </a:r>
                      <a:r>
                        <a:rPr lang="pl-PL" sz="1100" b="1" dirty="0">
                          <a:latin typeface="Calibri"/>
                          <a:ea typeface="Times New Roman"/>
                          <a:cs typeface="Arial"/>
                        </a:rPr>
                        <a:t>form opieki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latin typeface="Calibri"/>
                          <a:ea typeface="Times New Roman"/>
                          <a:cs typeface="Arial"/>
                        </a:rPr>
                        <a:t>W ramach przedmiotowego kryterium wnioskodawca zobowiązany jest wykazać, czy i jakie przewiduje działania odnoszące się do wsparcia opieki koordynowanej z uwzględnieniem środowiskowych form opieki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latin typeface="Calibri"/>
                          <a:ea typeface="Times New Roman"/>
                          <a:cs typeface="Arial"/>
                        </a:rPr>
                        <a:t>Tak/Nie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latin typeface="Calibri"/>
                          <a:ea typeface="Times New Roman"/>
                          <a:cs typeface="Arial"/>
                        </a:rPr>
                        <a:t>(niespełnienie kryterium </a:t>
                      </a:r>
                      <a:br>
                        <a:rPr lang="pl-PL" sz="1100" dirty="0">
                          <a:latin typeface="Calibri"/>
                          <a:ea typeface="Times New Roman"/>
                          <a:cs typeface="Arial"/>
                        </a:rPr>
                      </a:br>
                      <a:r>
                        <a:rPr lang="pl-PL" sz="1100" dirty="0">
                          <a:latin typeface="Calibri"/>
                          <a:ea typeface="Times New Roman"/>
                          <a:cs typeface="Arial"/>
                        </a:rPr>
                        <a:t>oznacza odrzucenie wniosku)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27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latin typeface="Calibri"/>
                          <a:ea typeface="Times New Roman"/>
                          <a:cs typeface="Times New Roman"/>
                        </a:rPr>
                        <a:t>4.</a:t>
                      </a: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latin typeface="Calibri"/>
                          <a:ea typeface="Times New Roman"/>
                          <a:cs typeface="Arial"/>
                        </a:rPr>
                        <a:t>Przeniesienie akcentów z usług wymagających hospitalizacji na rzecz POZ i AOS.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pl-PL" sz="1100" dirty="0">
                          <a:latin typeface="Calibri"/>
                          <a:ea typeface="Times New Roman"/>
                          <a:cs typeface="Times New Roman"/>
                        </a:rPr>
                        <a:t>W ramach przedmiotowego kryterium wnioskodawca zobowiązany jest wykazać czy i w jaki sposób działania realizowane w ramach projektu wpływają na przeniesienie usług wymagających hospitalizacji do POZ i AOS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Calibri"/>
                          <a:ea typeface="Times New Roman"/>
                          <a:cs typeface="Arial"/>
                        </a:rPr>
                        <a:t>- projekt w całości dotyczy przeniesienia usług (Tak) – 5 </a:t>
                      </a:r>
                      <a:r>
                        <a:rPr lang="pl-PL" sz="1100" dirty="0" err="1">
                          <a:latin typeface="Calibri"/>
                          <a:ea typeface="Times New Roman"/>
                          <a:cs typeface="Arial"/>
                        </a:rPr>
                        <a:t>pkt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Calibri"/>
                          <a:ea typeface="Times New Roman"/>
                          <a:cs typeface="Arial"/>
                        </a:rPr>
                        <a:t>- projekt w części dotyczy przeniesienia usług – 3 </a:t>
                      </a:r>
                      <a:r>
                        <a:rPr lang="pl-PL" sz="1100" dirty="0" err="1">
                          <a:latin typeface="Calibri"/>
                          <a:ea typeface="Times New Roman"/>
                          <a:cs typeface="Arial"/>
                        </a:rPr>
                        <a:t>pkt</a:t>
                      </a:r>
                      <a:r>
                        <a:rPr lang="pl-PL" sz="1100" dirty="0"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pl-PL" sz="1100" dirty="0">
                          <a:latin typeface="Calibri"/>
                          <a:ea typeface="Times New Roman"/>
                          <a:cs typeface="Arial"/>
                        </a:rPr>
                        <a:t>-projekt nie dotyczy przeniesienia usług (Nie) – 0 </a:t>
                      </a:r>
                      <a:r>
                        <a:rPr lang="pl-PL" sz="1100" dirty="0" err="1">
                          <a:latin typeface="Calibri"/>
                          <a:ea typeface="Times New Roman"/>
                          <a:cs typeface="Arial"/>
                        </a:rPr>
                        <a:t>pkt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latin typeface="Calibri"/>
                          <a:ea typeface="Times New Roman"/>
                          <a:cs typeface="Arial"/>
                        </a:rPr>
                        <a:t>0-5 pkt.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latin typeface="Calibri"/>
                          <a:ea typeface="Times New Roman"/>
                          <a:cs typeface="Arial"/>
                        </a:rPr>
                        <a:t>(0 punktów w kryterium </a:t>
                      </a:r>
                      <a:br>
                        <a:rPr lang="pl-PL" sz="1100" dirty="0">
                          <a:latin typeface="Calibri"/>
                          <a:ea typeface="Times New Roman"/>
                          <a:cs typeface="Arial"/>
                        </a:rPr>
                      </a:br>
                      <a:r>
                        <a:rPr lang="pl-PL" sz="1100" dirty="0">
                          <a:latin typeface="Calibri"/>
                          <a:ea typeface="Times New Roman"/>
                          <a:cs typeface="Arial"/>
                        </a:rPr>
                        <a:t>nie oznacza odrzucenia wniosku)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1268760"/>
          <a:ext cx="7632848" cy="432048"/>
        </p:xfrm>
        <a:graphic>
          <a:graphicData uri="http://schemas.openxmlformats.org/drawingml/2006/table">
            <a:tbl>
              <a:tblPr/>
              <a:tblGrid>
                <a:gridCol w="296005"/>
                <a:gridCol w="1948950"/>
                <a:gridCol w="3731709"/>
                <a:gridCol w="1656184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Lp.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Nazwa kryterium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Definicja kryterium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Opis znaczenia kryterium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8</a:t>
            </a:fld>
            <a:endParaRPr lang="pl-PL" altLang="pl-PL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755576" y="1052736"/>
          <a:ext cx="7632848" cy="432048"/>
        </p:xfrm>
        <a:graphic>
          <a:graphicData uri="http://schemas.openxmlformats.org/drawingml/2006/table">
            <a:tbl>
              <a:tblPr/>
              <a:tblGrid>
                <a:gridCol w="296005"/>
                <a:gridCol w="2008251"/>
                <a:gridCol w="3672408"/>
                <a:gridCol w="1656184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Lp.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Nazwa kryterium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Definicja kryterium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Opis znaczenia kryterium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755576" y="1484784"/>
          <a:ext cx="7632848" cy="4924933"/>
        </p:xfrm>
        <a:graphic>
          <a:graphicData uri="http://schemas.openxmlformats.org/drawingml/2006/table">
            <a:tbl>
              <a:tblPr/>
              <a:tblGrid>
                <a:gridCol w="304382"/>
                <a:gridCol w="1981713"/>
                <a:gridCol w="3690569"/>
                <a:gridCol w="1656184"/>
              </a:tblGrid>
              <a:tr h="1131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latin typeface="Calibri"/>
                          <a:ea typeface="Times New Roman"/>
                          <a:cs typeface="Times New Roman"/>
                        </a:rPr>
                        <a:t>5.</a:t>
                      </a: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latin typeface="Calibri"/>
                          <a:ea typeface="Times New Roman"/>
                          <a:cs typeface="Arial"/>
                        </a:rPr>
                        <a:t>Wsparcie działań konsolidacyjnych i innych form współpracy podmiotów leczniczych.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latin typeface="Calibri"/>
                          <a:ea typeface="Times New Roman"/>
                          <a:cs typeface="Arial"/>
                        </a:rPr>
                        <a:t>W ramach przedmiotowego kryterium wnioskodawca zobowiązany jest wykazać czy i jakie przewiduje działania konsolidacyjne lub dotyczące współpracy podmiotów leczniczych.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Calibri"/>
                          <a:ea typeface="Times New Roman"/>
                          <a:cs typeface="Arial"/>
                        </a:rPr>
                        <a:t>- Tak – 2 </a:t>
                      </a:r>
                      <a:r>
                        <a:rPr lang="pl-PL" sz="1100" dirty="0" err="1">
                          <a:latin typeface="Calibri"/>
                          <a:ea typeface="Times New Roman"/>
                          <a:cs typeface="Arial"/>
                        </a:rPr>
                        <a:t>pkt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latin typeface="Calibri"/>
                          <a:ea typeface="Times New Roman"/>
                          <a:cs typeface="Arial"/>
                        </a:rPr>
                        <a:t>- Nie – 0 </a:t>
                      </a:r>
                      <a:r>
                        <a:rPr lang="pl-PL" sz="1100" dirty="0" err="1">
                          <a:latin typeface="Calibri"/>
                          <a:ea typeface="Times New Roman"/>
                          <a:cs typeface="Arial"/>
                        </a:rPr>
                        <a:t>pkt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latin typeface="Calibri"/>
                          <a:ea typeface="Times New Roman"/>
                          <a:cs typeface="Arial"/>
                        </a:rPr>
                        <a:t>0-2 pkt.</a:t>
                      </a:r>
                      <a:endParaRPr lang="pl-PL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latin typeface="Calibri"/>
                          <a:ea typeface="Times New Roman"/>
                          <a:cs typeface="Arial"/>
                        </a:rPr>
                        <a:t>(0 punktów w kryterium </a:t>
                      </a:r>
                      <a:br>
                        <a:rPr lang="pl-PL" sz="1100">
                          <a:latin typeface="Calibri"/>
                          <a:ea typeface="Times New Roman"/>
                          <a:cs typeface="Arial"/>
                        </a:rPr>
                      </a:br>
                      <a:r>
                        <a:rPr lang="pl-PL" sz="1100">
                          <a:latin typeface="Calibri"/>
                          <a:ea typeface="Times New Roman"/>
                          <a:cs typeface="Arial"/>
                        </a:rPr>
                        <a:t>nie oznacza odrzucenia wniosku)</a:t>
                      </a:r>
                      <a:endParaRPr lang="pl-PL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3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latin typeface="Calibri"/>
                          <a:ea typeface="Times New Roman"/>
                          <a:cs typeface="Times New Roman"/>
                        </a:rPr>
                        <a:t>6.</a:t>
                      </a: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latin typeface="Calibri"/>
                          <a:ea typeface="Times New Roman"/>
                          <a:cs typeface="Arial"/>
                        </a:rPr>
                        <a:t>Wpływ projektu na realizację wartości docelowej wskaźnika programowego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100" dirty="0">
                          <a:latin typeface="Calibri"/>
                          <a:ea typeface="Times New Roman"/>
                          <a:cs typeface="Arial"/>
                        </a:rPr>
                        <a:t>W ramach przedmiotowego kryterium wnioskodawca zobowiązany jest wykazać wpływ projektu na realizację wartości docelowej wskaźnika programowego pn. </a:t>
                      </a:r>
                      <a:r>
                        <a:rPr lang="pl-PL" sz="1100" dirty="0" smtClean="0">
                          <a:latin typeface="Calibri"/>
                          <a:ea typeface="Times New Roman"/>
                          <a:cs typeface="Arial"/>
                        </a:rPr>
                        <a:t>„ludność</a:t>
                      </a:r>
                      <a:r>
                        <a:rPr lang="pl-PL" sz="1100" baseline="0" dirty="0" smtClean="0">
                          <a:latin typeface="Calibri"/>
                          <a:ea typeface="Times New Roman"/>
                          <a:cs typeface="Arial"/>
                        </a:rPr>
                        <a:t> objęta ulepszonymi usługami </a:t>
                      </a:r>
                      <a:r>
                        <a:rPr lang="pl-PL" sz="1100" baseline="0" dirty="0" smtClean="0">
                          <a:latin typeface="Calibri"/>
                          <a:ea typeface="Times New Roman"/>
                          <a:cs typeface="Arial"/>
                        </a:rPr>
                        <a:t>zdrowotnymi</a:t>
                      </a:r>
                      <a:r>
                        <a:rPr lang="pl-PL" sz="1100" baseline="0" smtClean="0">
                          <a:latin typeface="Calibri"/>
                          <a:ea typeface="Times New Roman"/>
                          <a:cs typeface="Arial"/>
                        </a:rPr>
                        <a:t>”</a:t>
                      </a:r>
                      <a:r>
                        <a:rPr lang="pl-PL" sz="1100" smtClean="0"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pl-PL" sz="900" b="1" smtClean="0">
                          <a:latin typeface="Calibri"/>
                          <a:ea typeface="Times New Roman"/>
                          <a:cs typeface="Arial"/>
                        </a:rPr>
                        <a:t>(</a:t>
                      </a:r>
                      <a:r>
                        <a:rPr lang="pl-PL" sz="900" b="1" dirty="0" smtClean="0">
                          <a:latin typeface="Calibri"/>
                          <a:ea typeface="Times New Roman"/>
                          <a:cs typeface="Arial"/>
                        </a:rPr>
                        <a:t>33</a:t>
                      </a:r>
                      <a:r>
                        <a:rPr lang="pl-PL" sz="900" b="1" baseline="0" dirty="0" smtClean="0"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pl-PL" sz="900" b="1" dirty="0" smtClean="0">
                          <a:latin typeface="Calibri"/>
                          <a:ea typeface="Times New Roman"/>
                          <a:cs typeface="Arial"/>
                        </a:rPr>
                        <a:t>824)</a:t>
                      </a:r>
                      <a:r>
                        <a:rPr lang="pl-PL" sz="900" b="1" baseline="0" dirty="0" smtClean="0"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endParaRPr lang="pl-PL" sz="9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latin typeface="Calibri"/>
                          <a:ea typeface="Times New Roman"/>
                          <a:cs typeface="Arial"/>
                        </a:rPr>
                        <a:t>Jeżeli </a:t>
                      </a:r>
                      <a:r>
                        <a:rPr lang="pl-PL" sz="1100" dirty="0">
                          <a:latin typeface="Calibri"/>
                          <a:ea typeface="Times New Roman"/>
                          <a:cs typeface="Arial"/>
                        </a:rPr>
                        <a:t>w wyniku realizacji projektu osiągnięta zostanie określona wartość procentowa wskaźnika </a:t>
                      </a:r>
                      <a:r>
                        <a:rPr lang="pl-PL" sz="1100" dirty="0" smtClean="0">
                          <a:latin typeface="Calibri"/>
                          <a:ea typeface="Times New Roman"/>
                          <a:cs typeface="Arial"/>
                        </a:rPr>
                        <a:t>beneficjent</a:t>
                      </a:r>
                      <a:r>
                        <a:rPr lang="pl-PL" sz="1100" baseline="0" dirty="0" smtClean="0">
                          <a:latin typeface="Calibri"/>
                          <a:ea typeface="Times New Roman"/>
                          <a:cs typeface="Arial"/>
                        </a:rPr>
                        <a:t> otrzyma</a:t>
                      </a:r>
                      <a:r>
                        <a:rPr lang="pl-PL" sz="1100" dirty="0" smtClean="0">
                          <a:latin typeface="Calibri"/>
                          <a:ea typeface="Times New Roman"/>
                          <a:cs typeface="Arial"/>
                        </a:rPr>
                        <a:t>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000" dirty="0">
                          <a:latin typeface="Calibri"/>
                          <a:ea typeface="Times New Roman"/>
                          <a:cs typeface="Arial"/>
                        </a:rPr>
                        <a:t>4 punkty za przekroczenie 10% wartości docelowej wskaźnika </a:t>
                      </a:r>
                      <a:r>
                        <a:rPr lang="pl-PL" sz="900" b="1" dirty="0" smtClean="0">
                          <a:latin typeface="Calibri"/>
                          <a:ea typeface="Times New Roman"/>
                          <a:cs typeface="Arial"/>
                        </a:rPr>
                        <a:t>tj. 3 382 </a:t>
                      </a:r>
                      <a:endParaRPr lang="pl-PL" sz="9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000" dirty="0">
                          <a:latin typeface="Calibri"/>
                          <a:ea typeface="Times New Roman"/>
                          <a:cs typeface="Arial"/>
                        </a:rPr>
                        <a:t>3 punkty za przekroczenie 8% wartości docelowej </a:t>
                      </a:r>
                      <a:r>
                        <a:rPr lang="pl-PL" sz="1000" dirty="0" smtClean="0">
                          <a:latin typeface="Calibri"/>
                          <a:ea typeface="Times New Roman"/>
                          <a:cs typeface="Arial"/>
                        </a:rPr>
                        <a:t>wskaźnika </a:t>
                      </a:r>
                      <a:r>
                        <a:rPr lang="pl-PL" sz="900" b="1" dirty="0" smtClean="0">
                          <a:latin typeface="Calibri"/>
                          <a:ea typeface="Times New Roman"/>
                          <a:cs typeface="Arial"/>
                        </a:rPr>
                        <a:t>tj.2 706  </a:t>
                      </a:r>
                      <a:endParaRPr lang="pl-PL" sz="9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000" dirty="0">
                          <a:latin typeface="Calibri"/>
                          <a:ea typeface="Times New Roman"/>
                          <a:cs typeface="Arial"/>
                        </a:rPr>
                        <a:t>2 punkty za przekroczenie 5% wartości docelowej </a:t>
                      </a:r>
                      <a:r>
                        <a:rPr lang="pl-PL" sz="1000" dirty="0" smtClean="0">
                          <a:latin typeface="Calibri"/>
                          <a:ea typeface="Times New Roman"/>
                          <a:cs typeface="Arial"/>
                        </a:rPr>
                        <a:t>wskaźnika </a:t>
                      </a:r>
                      <a:r>
                        <a:rPr lang="pl-PL" sz="900" b="1" dirty="0" smtClean="0">
                          <a:latin typeface="Calibri"/>
                          <a:ea typeface="Times New Roman"/>
                          <a:cs typeface="Arial"/>
                        </a:rPr>
                        <a:t>tj.1 691  </a:t>
                      </a:r>
                      <a:endParaRPr lang="pl-PL" sz="9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000" dirty="0">
                          <a:latin typeface="Calibri"/>
                          <a:ea typeface="Times New Roman"/>
                          <a:cs typeface="Arial"/>
                        </a:rPr>
                        <a:t>1 </a:t>
                      </a:r>
                      <a:r>
                        <a:rPr lang="pl-PL" sz="1000" dirty="0" err="1">
                          <a:latin typeface="Calibri"/>
                          <a:ea typeface="Times New Roman"/>
                          <a:cs typeface="Arial"/>
                        </a:rPr>
                        <a:t>punkt</a:t>
                      </a:r>
                      <a:r>
                        <a:rPr lang="pl-PL" sz="1000" dirty="0">
                          <a:latin typeface="Calibri"/>
                          <a:ea typeface="Times New Roman"/>
                          <a:cs typeface="Arial"/>
                        </a:rPr>
                        <a:t> za przekroczenie 2% wartości docelowej wskaźnika </a:t>
                      </a:r>
                      <a:r>
                        <a:rPr lang="pl-PL" sz="900" b="1" dirty="0" smtClean="0">
                          <a:latin typeface="Calibri"/>
                          <a:ea typeface="Times New Roman"/>
                          <a:cs typeface="Arial"/>
                        </a:rPr>
                        <a:t>tj.676 </a:t>
                      </a:r>
                      <a:endParaRPr lang="pl-PL" sz="9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000" dirty="0">
                          <a:latin typeface="Calibri"/>
                          <a:ea typeface="Times New Roman"/>
                          <a:cs typeface="Arial"/>
                        </a:rPr>
                        <a:t>0 punktów za osiągnięcie mniej niż 2% wartości docelowej wskaźnika, </a:t>
                      </a:r>
                      <a:r>
                        <a:rPr lang="pl-PL" sz="1000" u="sng" dirty="0">
                          <a:latin typeface="Calibri"/>
                          <a:ea typeface="Times New Roman"/>
                          <a:cs typeface="Arial"/>
                        </a:rPr>
                        <a:t>przy czym minimalny akceptowalny poziom realizacji wskaźnika musi być większy od 0% wartości docelowej wskaźnika. </a:t>
                      </a:r>
                      <a:endParaRPr lang="pl-PL" sz="1000" u="sng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latin typeface="Calibri"/>
                          <a:ea typeface="Times New Roman"/>
                          <a:cs typeface="Arial"/>
                        </a:rPr>
                        <a:t>0-4 pkt.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Calibri"/>
                          <a:ea typeface="Times New Roman"/>
                          <a:cs typeface="Arial"/>
                        </a:rPr>
                        <a:t>(0 punktów w kryterium </a:t>
                      </a:r>
                      <a:br>
                        <a:rPr lang="pl-PL" sz="1100" dirty="0">
                          <a:latin typeface="Calibri"/>
                          <a:ea typeface="Times New Roman"/>
                          <a:cs typeface="Arial"/>
                        </a:rPr>
                      </a:br>
                      <a:r>
                        <a:rPr lang="pl-PL" sz="1100" dirty="0">
                          <a:latin typeface="Calibri"/>
                          <a:ea typeface="Times New Roman"/>
                          <a:cs typeface="Arial"/>
                        </a:rPr>
                        <a:t>nie oznacza odrzucenia wniosku)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56">
                <a:tc gridSpan="4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latin typeface="Calibri"/>
                          <a:ea typeface="Times New Roman"/>
                          <a:cs typeface="Arial"/>
                        </a:rPr>
                        <a:t>Maksymalna liczba punktów do uzyskania za kryteria punktowane:   11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endParaRPr lang="pl-PL" sz="3200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 algn="ctr">
              <a:spcBef>
                <a:spcPct val="20000"/>
              </a:spcBef>
            </a:pPr>
            <a:endParaRPr lang="pl-PL" sz="3200" dirty="0">
              <a:solidFill>
                <a:prstClr val="black"/>
              </a:solidFill>
              <a:latin typeface="Calibri"/>
            </a:endParaRPr>
          </a:p>
          <a:p>
            <a:pPr marL="342900" lvl="0" indent="-342900" algn="ctr">
              <a:spcBef>
                <a:spcPct val="20000"/>
              </a:spcBef>
            </a:pPr>
            <a:endParaRPr lang="pl-PL" sz="3200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pl-PL" sz="3200" dirty="0" smtClean="0">
                <a:solidFill>
                  <a:prstClr val="black"/>
                </a:solidFill>
                <a:latin typeface="Calibri"/>
              </a:rPr>
              <a:t>Dziękuję </a:t>
            </a:r>
            <a:r>
              <a:rPr lang="pl-PL" sz="3200" dirty="0">
                <a:solidFill>
                  <a:prstClr val="black"/>
                </a:solidFill>
                <a:latin typeface="Calibri"/>
              </a:rPr>
              <a:t>za uwagę</a:t>
            </a:r>
          </a:p>
        </p:txBody>
      </p:sp>
    </p:spTree>
    <p:extLst>
      <p:ext uri="{BB962C8B-B14F-4D97-AF65-F5344CB8AC3E}">
        <p14:creationId xmlns:p14="http://schemas.microsoft.com/office/powerpoint/2010/main" xmlns="" val="6894025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7067</TotalTime>
  <Words>688</Words>
  <Application>Microsoft Office PowerPoint</Application>
  <PresentationFormat>Pokaz na ekranie (4:3)</PresentationFormat>
  <Paragraphs>125</Paragraphs>
  <Slides>9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9</vt:i4>
      </vt:variant>
    </vt:vector>
  </HeadingPairs>
  <TitlesOfParts>
    <vt:vector size="11" baseType="lpstr">
      <vt:lpstr>plik</vt:lpstr>
      <vt:lpstr>Motyw pakietu Office</vt:lpstr>
      <vt:lpstr>Spotkanie informacyjne dla beneficjentów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</vt:vector>
  </TitlesOfParts>
  <Company>SONIK &amp; SONIK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mkubrycht</dc:creator>
  <cp:lastModifiedBy>Martyna Pogorzelska</cp:lastModifiedBy>
  <cp:revision>610</cp:revision>
  <cp:lastPrinted>2016-03-04T11:30:18Z</cp:lastPrinted>
  <dcterms:created xsi:type="dcterms:W3CDTF">2010-12-31T07:04:34Z</dcterms:created>
  <dcterms:modified xsi:type="dcterms:W3CDTF">2016-04-19T08:08:16Z</dcterms:modified>
</cp:coreProperties>
</file>