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35"/>
  </p:notesMasterIdLst>
  <p:handoutMasterIdLst>
    <p:handoutMasterId r:id="rId36"/>
  </p:handoutMasterIdLst>
  <p:sldIdLst>
    <p:sldId id="547" r:id="rId3"/>
    <p:sldId id="373" r:id="rId4"/>
    <p:sldId id="541" r:id="rId5"/>
    <p:sldId id="550" r:id="rId6"/>
    <p:sldId id="551" r:id="rId7"/>
    <p:sldId id="538" r:id="rId8"/>
    <p:sldId id="543" r:id="rId9"/>
    <p:sldId id="544" r:id="rId10"/>
    <p:sldId id="558" r:id="rId11"/>
    <p:sldId id="519" r:id="rId12"/>
    <p:sldId id="553" r:id="rId13"/>
    <p:sldId id="572" r:id="rId14"/>
    <p:sldId id="556" r:id="rId15"/>
    <p:sldId id="557" r:id="rId16"/>
    <p:sldId id="571" r:id="rId17"/>
    <p:sldId id="561" r:id="rId18"/>
    <p:sldId id="555" r:id="rId19"/>
    <p:sldId id="523" r:id="rId20"/>
    <p:sldId id="562" r:id="rId21"/>
    <p:sldId id="508" r:id="rId22"/>
    <p:sldId id="536" r:id="rId23"/>
    <p:sldId id="563" r:id="rId24"/>
    <p:sldId id="564" r:id="rId25"/>
    <p:sldId id="565" r:id="rId26"/>
    <p:sldId id="512" r:id="rId27"/>
    <p:sldId id="513" r:id="rId28"/>
    <p:sldId id="515" r:id="rId29"/>
    <p:sldId id="566" r:id="rId30"/>
    <p:sldId id="516" r:id="rId31"/>
    <p:sldId id="568" r:id="rId32"/>
    <p:sldId id="518" r:id="rId33"/>
    <p:sldId id="569" r:id="rId34"/>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295" autoAdjust="0"/>
  </p:normalViewPr>
  <p:slideViewPr>
    <p:cSldViewPr>
      <p:cViewPr>
        <p:scale>
          <a:sx n="61" d="100"/>
          <a:sy n="61" d="100"/>
        </p:scale>
        <p:origin x="-1344" y="-10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2016-04-22</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2016-04-22</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16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r>
              <a:rPr lang="pl-PL" altLang="pl-PL" dirty="0" smtClean="0">
                <a:solidFill>
                  <a:prstClr val="black"/>
                </a:solidFill>
              </a:rPr>
              <a:t>Ś</a:t>
            </a:r>
            <a:endParaRPr lang="pl-PL" altLang="pl-PL" dirty="0">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25</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6" y="4673792"/>
            <a:ext cx="6471639" cy="4465558"/>
          </a:xfrm>
          <a:noFill/>
        </p:spPr>
        <p:txBody>
          <a:bodyPr wrap="square" numCol="1" anchor="t" anchorCtr="0" compatLnSpc="1">
            <a:prstTxWarp prst="textNoShape">
              <a:avLst/>
            </a:prstTxWarp>
            <a:noAutofit/>
          </a:bodyPr>
          <a:lstStyle/>
          <a:p>
            <a:pPr lvl="0"/>
            <a:r>
              <a:rPr lang="pl-PL" sz="1100" dirty="0"/>
              <a:t>Załączniki do umowy – WAŻNE!</a:t>
            </a:r>
          </a:p>
          <a:p>
            <a:pPr lvl="0"/>
            <a:r>
              <a:rPr lang="pl-PL" altLang="pl-PL" sz="1100" b="1" u="sng" dirty="0"/>
              <a:t>Będą podpisywane i skanowane dołączane do wniosku.</a:t>
            </a:r>
          </a:p>
          <a:p>
            <a:r>
              <a:rPr lang="pl-PL" sz="1100" dirty="0"/>
              <a:t>Wyciąg z Kryteriów wyboru projektów zatwierdzonych przez KM RPO WD 2014-2020 obowiązujących w niniejszym naborze stanowi załącznik nr 3 do niniejszego Regulaminu.</a:t>
            </a:r>
          </a:p>
          <a:p>
            <a:r>
              <a:rPr lang="pl-PL" sz="1100" i="1" dirty="0"/>
              <a:t>„Kryteria wyboru projektów w ramach RPO WD 2014-2020”</a:t>
            </a:r>
            <a:r>
              <a:rPr lang="pl-PL" sz="1100" dirty="0"/>
              <a:t>, zatwierdzone uchwałą nr 17/15 z dnia 6 listopada przez Komitet Monitorujący Regionalnego Programu Operacyjnego Województwa Dolnośląskiego  są zamieszczone na stronie </a:t>
            </a:r>
            <a:r>
              <a:rPr lang="pl-PL" sz="1100" u="sng" dirty="0">
                <a:hlinkClick r:id="rId3"/>
              </a:rPr>
              <a:t>www.rpo.dolnyslask.pl</a:t>
            </a:r>
            <a:r>
              <a:rPr lang="pl-PL" sz="1100" dirty="0"/>
              <a:t>. </a:t>
            </a:r>
          </a:p>
          <a:p>
            <a:r>
              <a:rPr lang="pl-PL" sz="1100" dirty="0"/>
              <a:t>Początkiem okresu kwalifikowalności wydatków jest 1 stycznia 2014 r. </a:t>
            </a:r>
            <a:br>
              <a:rPr lang="pl-PL" sz="1100" dirty="0"/>
            </a:br>
            <a:endParaRPr lang="pl-PL" sz="1100" dirty="0" smtClean="0"/>
          </a:p>
          <a:p>
            <a:r>
              <a:rPr lang="pl-PL" sz="1100" dirty="0" smtClean="0"/>
              <a:t>Kwalifikowalność </a:t>
            </a:r>
            <a:r>
              <a:rPr lang="pl-PL" sz="1100" dirty="0"/>
              <a:t>wydatków dla projektów współfinansowanych ze środków krajowych i unijnych w ramach RPO WO 2014-2020 musi być zgodna z przepisami unijnymi i krajowymi, w tym w szczególności z: </a:t>
            </a:r>
          </a:p>
          <a:p>
            <a:pPr marL="171296" indent="-171296">
              <a:buFont typeface="Arial" panose="020B0604020202020204" pitchFamily="34" charset="0"/>
              <a:buChar char="•"/>
            </a:pPr>
            <a:r>
              <a:rPr lang="pl-PL" sz="1100" dirty="0"/>
              <a:t>Rozporządzeniem ogólnym. </a:t>
            </a:r>
          </a:p>
          <a:p>
            <a:pPr marL="171296" indent="-171296">
              <a:buFont typeface="Arial" panose="020B0604020202020204" pitchFamily="34" charset="0"/>
              <a:buChar char="•"/>
            </a:pPr>
            <a:r>
              <a:rPr lang="pl-PL" sz="1100" dirty="0"/>
              <a:t>Ustawą wdrożeniową. </a:t>
            </a:r>
          </a:p>
          <a:p>
            <a:pPr marL="171296" indent="-171296">
              <a:buFont typeface="Arial" panose="020B0604020202020204" pitchFamily="34" charset="0"/>
              <a:buChar char="•"/>
            </a:pPr>
            <a:r>
              <a:rPr lang="pl-PL" sz="1100" dirty="0"/>
              <a:t>Rozporządzeniem Komisji (UE) nr 1407/2013 z dnia 18 grudnia 2013 r. </a:t>
            </a:r>
            <a:br>
              <a:rPr lang="pl-PL" sz="1100" dirty="0"/>
            </a:br>
            <a:r>
              <a:rPr lang="pl-PL" sz="1100" dirty="0"/>
              <a:t>w sprawie stosowania artykułu 107 i 108 Traktatu o funkcjonowaniu Unii Europejskiej do pomocy de </a:t>
            </a:r>
            <a:r>
              <a:rPr lang="pl-PL" sz="1100" dirty="0" err="1"/>
              <a:t>minimis</a:t>
            </a:r>
            <a:r>
              <a:rPr lang="pl-PL" sz="1100" dirty="0"/>
              <a:t>. </a:t>
            </a:r>
          </a:p>
          <a:p>
            <a:pPr marL="171296" indent="-171296">
              <a:buFont typeface="Arial" panose="020B0604020202020204" pitchFamily="34" charset="0"/>
              <a:buChar char="•"/>
            </a:pPr>
            <a:r>
              <a:rPr lang="pl-PL" sz="1100" dirty="0"/>
              <a:t>Rozporządzeniem Ministra Infrastruktury i Rozwoju z dnia 19 marca 2015 r. w sprawie udzielania pomocy de </a:t>
            </a:r>
            <a:r>
              <a:rPr lang="pl-PL" sz="1100" dirty="0" err="1"/>
              <a:t>minimis</a:t>
            </a:r>
            <a:r>
              <a:rPr lang="pl-PL" sz="1100" dirty="0"/>
              <a:t> w ramach regionalnych programów operacyjnych na lata 2014-2020. (Dz. U. z 2015 r. poz. 488 </a:t>
            </a:r>
            <a:br>
              <a:rPr lang="pl-PL" sz="1100" dirty="0"/>
            </a:br>
            <a:r>
              <a:rPr lang="pl-PL" sz="1100" dirty="0"/>
              <a:t>z </a:t>
            </a:r>
            <a:r>
              <a:rPr lang="pl-PL" sz="1100" dirty="0" err="1"/>
              <a:t>późn</a:t>
            </a:r>
            <a:r>
              <a:rPr lang="pl-PL" sz="1100" dirty="0"/>
              <a:t>. zm.), </a:t>
            </a:r>
          </a:p>
          <a:p>
            <a:pPr marL="171296" indent="-171296">
              <a:buFont typeface="Arial" panose="020B0604020202020204" pitchFamily="34" charset="0"/>
              <a:buChar char="•"/>
            </a:pPr>
            <a:r>
              <a:rPr lang="pl-PL" sz="1100" dirty="0"/>
              <a:t>Rozporządzenie Ministra Infrastruktury i Rozwoju z dnia 28 sierpnia 2015 r. w sprawie udzielania pomocy inwestycyjnej na kulturę i zachowanie dziedzictwa kulturowego w ramach regionalnych programów operacyjnych na lata 2014-2020;</a:t>
            </a:r>
          </a:p>
          <a:p>
            <a:pPr marL="171296" indent="-171296">
              <a:buFont typeface="Arial" panose="020B0604020202020204" pitchFamily="34" charset="0"/>
              <a:buChar char="•"/>
            </a:pPr>
            <a:r>
              <a:rPr lang="pl-PL" sz="1100" dirty="0"/>
              <a:t>Wytycznymi Ministra Infrastruktury i Rozwoju w zakresie kwalifikowalności wydatków w ramach Europejskiego Funduszu Rozwoju Regionalnego, Europejskiego Funduszu Społecznego oraz Funduszu Spójności na lata 2014-2020, </a:t>
            </a:r>
          </a:p>
          <a:p>
            <a:pPr marL="171296" indent="-171296">
              <a:buFont typeface="Arial" panose="020B0604020202020204" pitchFamily="34" charset="0"/>
              <a:buChar char="•"/>
            </a:pPr>
            <a:r>
              <a:rPr lang="pl-PL" sz="1100" dirty="0"/>
              <a:t>a także z: załącznikiem nr 6 do SZOOP. </a:t>
            </a:r>
          </a:p>
          <a:p>
            <a:endParaRPr lang="pl-PL" altLang="pl-PL" sz="11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26</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Więcej na temat wskaźników – definicje, określania wartości bazowej itp. – w zał. wskaźnikowym do naboru.</a:t>
            </a:r>
          </a:p>
          <a:p>
            <a:endParaRPr lang="pl-PL" altLang="pl-PL" b="1" u="sng" dirty="0" smtClean="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a:t>
            </a:r>
            <a:r>
              <a:rPr lang="pl-PL" dirty="0" smtClean="0">
                <a:latin typeface="Arial" pitchFamily="34" charset="0"/>
                <a:cs typeface="Arial" pitchFamily="34" charset="0"/>
              </a:rPr>
              <a:t>w </a:t>
            </a:r>
            <a:r>
              <a:rPr lang="pl-PL" dirty="0">
                <a:latin typeface="Arial" pitchFamily="34" charset="0"/>
                <a:cs typeface="Arial" pitchFamily="34" charset="0"/>
              </a:rPr>
              <a:t>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27</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Więcej na temat wskaźników – definicje, określania wartości bazowej itp. – w zał. wskaźnikowym do naboru.</a:t>
            </a:r>
          </a:p>
          <a:p>
            <a:endParaRPr lang="pl-PL" altLang="pl-PL" b="1" u="sng" dirty="0" smtClean="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a:t>
            </a:r>
            <a:r>
              <a:rPr lang="pl-PL" dirty="0" smtClean="0">
                <a:latin typeface="Arial" pitchFamily="34" charset="0"/>
                <a:cs typeface="Arial" pitchFamily="34" charset="0"/>
              </a:rPr>
              <a:t>w </a:t>
            </a:r>
            <a:r>
              <a:rPr lang="pl-PL" dirty="0">
                <a:latin typeface="Arial" pitchFamily="34" charset="0"/>
                <a:cs typeface="Arial" pitchFamily="34" charset="0"/>
              </a:rPr>
              <a:t>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28</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29</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30</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31</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32</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2016-04-22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2016-04-22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2016-04-22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2016-04-22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2016-04-22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2016-04-22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2016-04-22</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2016-04-22</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2016-04-22</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2016-04-22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2016-04-22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2016-04-22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2016-04-22</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power.gov.pl/dostepnosc"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gwnd.dolnyslask.p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rpo.dolnyslask.pl/" TargetMode="External"/><Relationship Id="rId7" Type="http://schemas.openxmlformats.org/officeDocument/2006/relationships/hyperlink" Target="mailto:pife.walbrzych@dolnyslask.pl"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mailto:pife.legnica@dolnyslask.pl" TargetMode="External"/><Relationship Id="rId5" Type="http://schemas.openxmlformats.org/officeDocument/2006/relationships/hyperlink" Target="mailto:pife.jeleniagora@dolnyslask.pl" TargetMode="External"/><Relationship Id="rId4" Type="http://schemas.openxmlformats.org/officeDocument/2006/relationships/hyperlink" Target="mailto:pife@dolnyslask.p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412776"/>
            <a:ext cx="8712968" cy="2090663"/>
          </a:xfrm>
        </p:spPr>
        <p:txBody>
          <a:bodyPr>
            <a:noAutofit/>
          </a:bodyPr>
          <a:lstStyle/>
          <a:p>
            <a:r>
              <a:rPr lang="pl-PL" sz="3600" dirty="0" smtClean="0"/>
              <a:t>Podstawowe założenia konkursu </a:t>
            </a:r>
            <a:br>
              <a:rPr lang="pl-PL" sz="3600" dirty="0" smtClean="0"/>
            </a:br>
            <a:r>
              <a:rPr lang="pl-PL" sz="3600" dirty="0" smtClean="0"/>
              <a:t>w ramach Działania 6.1</a:t>
            </a:r>
            <a:r>
              <a:rPr lang="pl-PL" sz="3600" i="1" dirty="0" smtClean="0"/>
              <a:t> Inwestycje </a:t>
            </a:r>
            <a:br>
              <a:rPr lang="pl-PL" sz="3600" i="1" dirty="0" smtClean="0"/>
            </a:br>
            <a:r>
              <a:rPr lang="pl-PL" sz="3600" i="1" dirty="0" smtClean="0"/>
              <a:t>w infrastrukturę społeczną </a:t>
            </a:r>
            <a:br>
              <a:rPr lang="pl-PL" sz="3600" i="1" dirty="0" smtClean="0"/>
            </a:br>
            <a:r>
              <a:rPr lang="pl-PL" sz="3600" dirty="0" smtClean="0"/>
              <a:t>RPO WD 2014-2020</a:t>
            </a:r>
            <a:endParaRPr lang="pl-PL" sz="3600" dirty="0"/>
          </a:p>
        </p:txBody>
      </p:sp>
      <p:sp>
        <p:nvSpPr>
          <p:cNvPr id="5" name="Podtytuł 4"/>
          <p:cNvSpPr>
            <a:spLocks noGrp="1"/>
          </p:cNvSpPr>
          <p:nvPr>
            <p:ph type="subTitle" idx="1"/>
          </p:nvPr>
        </p:nvSpPr>
        <p:spPr>
          <a:xfrm>
            <a:off x="1371600" y="3886200"/>
            <a:ext cx="6400800" cy="2855168"/>
          </a:xfrm>
        </p:spPr>
        <p:txBody>
          <a:bodyPr>
            <a:normAutofit fontScale="85000" lnSpcReduction="20000"/>
          </a:bodyPr>
          <a:lstStyle/>
          <a:p>
            <a:r>
              <a:rPr lang="pl-PL" b="1" i="1" dirty="0" smtClean="0">
                <a:solidFill>
                  <a:schemeClr val="tx1"/>
                </a:solidFill>
              </a:rPr>
              <a:t>6.1.C Budowa, remont, przebudowa, rozbudowa, wyposażenie, modernizacja oraz adaptacja infrastruktury prowadzonej przez podmioty opieki nad dziećmi do 3 roku życia (np. żłobki, kluby malucha)</a:t>
            </a:r>
            <a:br>
              <a:rPr lang="pl-PL" b="1" i="1" dirty="0" smtClean="0">
                <a:solidFill>
                  <a:schemeClr val="tx1"/>
                </a:solidFill>
              </a:rPr>
            </a:br>
            <a:endParaRPr lang="pl-PL" b="1" i="1" dirty="0" smtClean="0">
              <a:solidFill>
                <a:schemeClr val="tx1"/>
              </a:solidFill>
            </a:endParaRPr>
          </a:p>
          <a:p>
            <a:r>
              <a:rPr lang="pl-PL" b="1" i="1" dirty="0" smtClean="0">
                <a:solidFill>
                  <a:schemeClr val="tx1"/>
                </a:solidFill>
              </a:rPr>
              <a:t/>
            </a:r>
            <a:br>
              <a:rPr lang="pl-PL" b="1" i="1" dirty="0" smtClean="0">
                <a:solidFill>
                  <a:schemeClr val="tx1"/>
                </a:solidFill>
              </a:rPr>
            </a:br>
            <a:r>
              <a:rPr lang="pl-PL" sz="2400" dirty="0" smtClean="0">
                <a:solidFill>
                  <a:schemeClr val="tx1"/>
                </a:solidFill>
              </a:rPr>
              <a:t>Wrocław, </a:t>
            </a:r>
            <a:r>
              <a:rPr lang="pl-PL" sz="2100" dirty="0" smtClean="0">
                <a:solidFill>
                  <a:schemeClr val="tx1"/>
                </a:solidFill>
              </a:rPr>
              <a:t>20.04.2016 r.</a:t>
            </a:r>
          </a:p>
          <a:p>
            <a:endParaRPr lang="pl-PL" b="1" i="1" dirty="0" smtClean="0">
              <a:solidFill>
                <a:schemeClr val="tx1"/>
              </a:solidFill>
            </a:endParaRPr>
          </a:p>
          <a:p>
            <a:endParaRPr lang="pl-PL" b="1" i="1" dirty="0" smtClean="0">
              <a:solidFill>
                <a:schemeClr val="tx1"/>
              </a:solidFill>
            </a:endParaRPr>
          </a:p>
          <a:p>
            <a:endParaRPr lang="pl-PL" b="1" i="1" dirty="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ctr"/>
            <a:r>
              <a:rPr lang="pl-PL" sz="2000" b="1" dirty="0" smtClean="0">
                <a:latin typeface="+mn-lt"/>
              </a:rPr>
              <a:t>Typ projektu 6.1.C: </a:t>
            </a:r>
          </a:p>
          <a:p>
            <a:pPr algn="ctr"/>
            <a:r>
              <a:rPr lang="pl-PL" sz="2000" b="1" dirty="0" smtClean="0">
                <a:latin typeface="+mn-lt"/>
              </a:rPr>
              <a:t>Budowa, remont, przebudowa, rozbudowa, wyposażenie, modernizacja oraz adaptacja infrastruktury prowadzonej przez podmioty opieki nad dziećmi do 3 roku życia (np. żłobki, kluby malucha) – istotne informacje: </a:t>
            </a:r>
            <a:endParaRPr lang="pl-PL" sz="2000" dirty="0" smtClean="0">
              <a:latin typeface="+mn-lt"/>
            </a:endParaRPr>
          </a:p>
          <a:p>
            <a:r>
              <a:rPr lang="pl-PL" sz="2000" dirty="0" smtClean="0">
                <a:latin typeface="+mn-lt"/>
              </a:rPr>
              <a:t> </a:t>
            </a:r>
          </a:p>
          <a:p>
            <a:pPr algn="just"/>
            <a:r>
              <a:rPr lang="pl-PL" sz="2000" u="sng" dirty="0" smtClean="0">
                <a:latin typeface="+mn-lt"/>
              </a:rPr>
              <a:t>Budowa nowych obiektów</a:t>
            </a:r>
            <a:r>
              <a:rPr lang="pl-PL" sz="2000" dirty="0" smtClean="0">
                <a:latin typeface="+mn-lt"/>
              </a:rPr>
              <a:t> jest możliwa w uzasadnionych przypadkach, jeśli znajdzie odzwierciedlenie w dokumentacji aplikacyjnej, w konkretnej analizie demograficznej lub potwierdzenie w danych statystycznych, wyłącznie w sytuacji, gdy przebudowa, rozbudowa lub adaptacja istniejących budynków nie jest możliwa lub jest nieuzasadniona ekonomicznie. </a:t>
            </a:r>
          </a:p>
          <a:p>
            <a:r>
              <a:rPr lang="pl-PL" sz="2000" dirty="0" smtClean="0">
                <a:latin typeface="+mn-lt"/>
              </a:rPr>
              <a:t> </a:t>
            </a:r>
          </a:p>
          <a:p>
            <a:pPr algn="just"/>
            <a:r>
              <a:rPr lang="pl-PL" sz="2000" dirty="0" smtClean="0">
                <a:latin typeface="+mn-lt"/>
              </a:rPr>
              <a:t>Pod pojęciem </a:t>
            </a:r>
            <a:r>
              <a:rPr lang="pl-PL" sz="2000" u="sng" dirty="0" smtClean="0">
                <a:latin typeface="+mn-lt"/>
              </a:rPr>
              <a:t>rozbudowy</a:t>
            </a:r>
            <a:r>
              <a:rPr lang="pl-PL" sz="2000" dirty="0" smtClean="0">
                <a:latin typeface="+mn-lt"/>
              </a:rPr>
              <a:t> rozumie się sytuację, w której rozbudowywana część obiektu będzie funkcjonalnie i rzeczywiście połączona z istniejącą częścią obiektu.</a:t>
            </a:r>
            <a:endParaRPr lang="pl-PL" sz="2000" dirty="0">
              <a:latin typeface="+mn-lt"/>
              <a:cs typeface="Arial" pitchFamily="34" charset="0"/>
            </a:endParaRPr>
          </a:p>
          <a:p>
            <a:r>
              <a:rPr lang="pl-PL" b="1" dirty="0" smtClean="0">
                <a:latin typeface="+mn-lt"/>
                <a:cs typeface="Arial" pitchFamily="34" charset="0"/>
              </a:rPr>
              <a:t> </a:t>
            </a:r>
            <a:endParaRPr lang="pl-PL" dirty="0" smtClean="0">
              <a:latin typeface="+mn-lt"/>
              <a:cs typeface="Arial" pitchFamily="34" charset="0"/>
            </a:endParaRPr>
          </a:p>
          <a:p>
            <a:endParaRPr lang="pl-PL"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Lokal, w którym ma być prowadzony żłobek lub klub dziecięcy musi spełniać wymagania lokalowe i sanitarne określone w Rozporządzeniu Ministra Pracy i Polityki Społecznej z dnia 10 lipca 2014 r. w sprawie wymagań lokalowych i sanitarnych jakie musi spełniać lokal, w którym ma być prowadzony żłobek lub klub dziecięcy (Dz. U. poz. 925).</a:t>
            </a: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u="sng" dirty="0" smtClean="0">
                <a:latin typeface="+mn-lt"/>
              </a:rPr>
              <a:t>Projekt powinien uwzględniać dostosowanie do potrzeb osób niepełnosprawnych</a:t>
            </a:r>
            <a:r>
              <a:rPr lang="pl-PL" sz="2000" dirty="0" smtClean="0">
                <a:latin typeface="+mn-lt"/>
              </a:rPr>
              <a:t>.</a:t>
            </a:r>
          </a:p>
          <a:p>
            <a:pPr algn="just"/>
            <a:endParaRPr lang="pl-PL" sz="2000" dirty="0" smtClean="0">
              <a:latin typeface="+mn-lt"/>
            </a:endParaRPr>
          </a:p>
          <a:p>
            <a:pPr algn="ctr"/>
            <a:r>
              <a:rPr lang="pl-PL" sz="2000" u="sng" dirty="0" smtClean="0">
                <a:solidFill>
                  <a:srgbClr val="0000FF"/>
                </a:solidFill>
                <a:latin typeface="Calibri"/>
                <a:ea typeface="Calibri"/>
                <a:cs typeface="Times New Roman"/>
                <a:hlinkClick r:id="rId3"/>
              </a:rPr>
              <a:t>https://www.power.gov.pl/dostepnosc</a:t>
            </a:r>
            <a:endParaRPr lang="pl-PL" sz="2000" dirty="0" smtClean="0">
              <a:latin typeface="+mn-lt"/>
            </a:endParaRPr>
          </a:p>
          <a:p>
            <a:pPr algn="just"/>
            <a:endParaRPr lang="pl-PL" sz="2000" dirty="0" smtClean="0">
              <a:latin typeface="+mn-lt"/>
              <a:cs typeface="Arial" pitchFamily="34" charset="0"/>
            </a:endParaRPr>
          </a:p>
          <a:p>
            <a:endParaRPr lang="pl-PL"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dirty="0"/>
          </a:p>
        </p:txBody>
      </p:sp>
      <p:pic>
        <p:nvPicPr>
          <p:cNvPr id="4" name="Picture 3" descr="C:\Users\mkula\Desktop\zestawienia logo RPO\EFRR\FEPR-DS-UE-EFRR-kolor.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p>
          <a:p>
            <a:pPr algn="just"/>
            <a:endParaRPr lang="pl-PL" sz="2000" dirty="0" smtClean="0"/>
          </a:p>
          <a:p>
            <a:pPr algn="just"/>
            <a:r>
              <a:rPr lang="pl-PL" sz="2000" b="1" dirty="0" smtClean="0">
                <a:latin typeface="+mn-lt"/>
              </a:rPr>
              <a:t>Aby projekt mógł być realizowany, Wnioskodawca musi wskazać </a:t>
            </a:r>
            <a:r>
              <a:rPr lang="pl-PL" sz="2000" b="1" u="sng" dirty="0" smtClean="0">
                <a:latin typeface="+mn-lt"/>
              </a:rPr>
              <a:t>powiązanie z realizacją celów RPO WD 2014-2020 w zakresie wsparcia udzielanego </a:t>
            </a:r>
            <a:br>
              <a:rPr lang="pl-PL" sz="2000" b="1" u="sng" dirty="0" smtClean="0">
                <a:latin typeface="+mn-lt"/>
              </a:rPr>
            </a:br>
            <a:r>
              <a:rPr lang="pl-PL" sz="2000" b="1" u="sng" dirty="0" smtClean="0">
                <a:latin typeface="+mn-lt"/>
              </a:rPr>
              <a:t>w ramach Europejskiego Funduszu Społecznego</a:t>
            </a:r>
            <a:r>
              <a:rPr lang="pl-PL" sz="2000" b="1" dirty="0" smtClean="0">
                <a:latin typeface="+mn-lt"/>
              </a:rPr>
              <a:t>, tj. że projekt przyczynia się do osiągnięcia celów zapisanych w RPO WD 2014-2020 w zakresie </a:t>
            </a:r>
            <a:r>
              <a:rPr lang="pl-PL" sz="2000" b="1" u="sng" dirty="0" smtClean="0">
                <a:latin typeface="+mn-lt"/>
              </a:rPr>
              <a:t>zwiększenia zatrudnienia, włączenia społecznego i walki z ubóstwem</a:t>
            </a:r>
            <a:r>
              <a:rPr lang="pl-PL" sz="2000" dirty="0" smtClean="0">
                <a:latin typeface="+mn-lt"/>
              </a:rPr>
              <a:t>.</a:t>
            </a:r>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Możliwe są działania poprawiające efektywność energetyczną – </a:t>
            </a:r>
            <a:r>
              <a:rPr lang="pl-PL" sz="2000" u="sng" dirty="0" smtClean="0">
                <a:latin typeface="+mn-lt"/>
              </a:rPr>
              <a:t>termomodernizacja obiektów</a:t>
            </a:r>
            <a:r>
              <a:rPr lang="pl-PL" sz="2000" dirty="0" smtClean="0">
                <a:latin typeface="+mn-lt"/>
              </a:rPr>
              <a:t>, analogiczne do Działania 3.3 RPO WD </a:t>
            </a:r>
            <a:r>
              <a:rPr lang="pl-PL" sz="2000" i="1" dirty="0" smtClean="0">
                <a:latin typeface="+mn-lt"/>
              </a:rPr>
              <a:t>Efektywność energetyczna w budynkach użyteczności publicznej i sektorze mieszkaniowym</a:t>
            </a:r>
            <a:r>
              <a:rPr lang="pl-PL" sz="2000" dirty="0" smtClean="0">
                <a:latin typeface="+mn-lt"/>
              </a:rPr>
              <a:t> (projekty typu 3.3.A i 3.3.B). </a:t>
            </a:r>
          </a:p>
          <a:p>
            <a:pPr algn="just"/>
            <a:endParaRPr lang="pl-PL" sz="2000" dirty="0" smtClean="0">
              <a:latin typeface="+mn-lt"/>
            </a:endParaRPr>
          </a:p>
          <a:p>
            <a:pPr algn="just"/>
            <a:r>
              <a:rPr lang="pl-PL" sz="2000" dirty="0" smtClean="0">
                <a:latin typeface="+mn-lt"/>
              </a:rPr>
              <a:t>Wartość takiej inwestycji nie może przekraczać 49% wartości  wydatków kwalifikowalnych na pojedynczy budynek w projekcie.</a:t>
            </a: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Możliwe są wydatki na </a:t>
            </a:r>
            <a:r>
              <a:rPr lang="pl-PL" sz="2000" u="sng" dirty="0" smtClean="0">
                <a:latin typeface="+mn-lt"/>
              </a:rPr>
              <a:t>zagospodarowanie otoczenia w zieleń i obiekty małej architektury</a:t>
            </a:r>
            <a:r>
              <a:rPr lang="pl-PL" sz="2000" dirty="0" smtClean="0">
                <a:latin typeface="+mn-lt"/>
              </a:rPr>
              <a:t>.</a:t>
            </a:r>
          </a:p>
          <a:p>
            <a:pPr algn="just"/>
            <a:endParaRPr lang="pl-PL" sz="2000" dirty="0" smtClean="0">
              <a:latin typeface="+mn-lt"/>
            </a:endParaRPr>
          </a:p>
          <a:p>
            <a:pPr algn="just"/>
            <a:r>
              <a:rPr lang="pl-PL" sz="2000" dirty="0" smtClean="0">
                <a:latin typeface="+mn-lt"/>
              </a:rPr>
              <a:t>Wartość takich inwestycji nie może przekraczać 15% wartości  wydatków kwalifikowalnych.</a:t>
            </a:r>
          </a:p>
          <a:p>
            <a:pPr algn="just"/>
            <a:endParaRPr lang="pl-PL" sz="2000" dirty="0" smtClean="0">
              <a:latin typeface="+mn-lt"/>
            </a:endParaRPr>
          </a:p>
          <a:p>
            <a:pPr algn="just">
              <a:lnSpc>
                <a:spcPct val="115000"/>
              </a:lnSpc>
              <a:spcAft>
                <a:spcPts val="0"/>
              </a:spcAft>
            </a:pPr>
            <a:r>
              <a:rPr lang="pl-PL" dirty="0">
                <a:latin typeface="+mn-lt"/>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endParaRPr lang="pl-PL" sz="2000" dirty="0" smtClean="0">
              <a:latin typeface="+mn-lt"/>
            </a:endParaRPr>
          </a:p>
          <a:p>
            <a:pPr algn="just"/>
            <a:endParaRPr lang="pl-PL" sz="2000" dirty="0" smtClean="0"/>
          </a:p>
          <a:p>
            <a:pPr algn="just"/>
            <a:endParaRPr lang="pl-PL" sz="2000" dirty="0" smtClean="0"/>
          </a:p>
          <a:p>
            <a:r>
              <a:rPr lang="pl-PL" sz="2000" dirty="0" smtClean="0"/>
              <a:t> </a:t>
            </a:r>
          </a:p>
          <a:p>
            <a:pPr algn="just"/>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dirty="0"/>
          </a:p>
        </p:txBody>
      </p:sp>
      <p:sp>
        <p:nvSpPr>
          <p:cNvPr id="7" name="Prostokąt 6"/>
          <p:cNvSpPr/>
          <p:nvPr/>
        </p:nvSpPr>
        <p:spPr>
          <a:xfrm>
            <a:off x="323528" y="1268760"/>
            <a:ext cx="8640960" cy="3354765"/>
          </a:xfrm>
          <a:prstGeom prst="rect">
            <a:avLst/>
          </a:prstGeom>
        </p:spPr>
        <p:txBody>
          <a:bodyPr wrap="square">
            <a:spAutoFit/>
          </a:bodyPr>
          <a:lstStyle/>
          <a:p>
            <a:pPr algn="just"/>
            <a:endParaRPr lang="pl-PL" dirty="0" smtClean="0">
              <a:ea typeface="Calibri"/>
              <a:cs typeface="Times New Roman"/>
            </a:endParaRPr>
          </a:p>
          <a:p>
            <a:pPr algn="just"/>
            <a:endParaRPr lang="pl-PL" dirty="0" smtClean="0">
              <a:ea typeface="Calibri"/>
              <a:cs typeface="Times New Roman"/>
            </a:endParaRPr>
          </a:p>
          <a:p>
            <a:pPr algn="just"/>
            <a:endParaRPr lang="pl-PL" dirty="0" smtClean="0">
              <a:ea typeface="Calibri"/>
              <a:cs typeface="Times New Roman"/>
            </a:endParaRPr>
          </a:p>
          <a:p>
            <a:pPr algn="just"/>
            <a:endParaRPr lang="pl-PL" dirty="0" smtClean="0">
              <a:ea typeface="Calibri"/>
              <a:cs typeface="Times New Roman"/>
            </a:endParaRPr>
          </a:p>
          <a:p>
            <a:pPr algn="just"/>
            <a:r>
              <a:rPr lang="pl-PL" sz="2000" dirty="0" smtClean="0">
                <a:latin typeface="+mn-lt"/>
                <a:ea typeface="Calibri"/>
                <a:cs typeface="Times New Roman"/>
              </a:rPr>
              <a:t>Ww. limity procentowe nie sumują się – elementy uzupełniające w projekcie zawsze powinny </a:t>
            </a:r>
            <a:r>
              <a:rPr lang="pl-PL" sz="2000" b="1" dirty="0" smtClean="0">
                <a:latin typeface="+mn-lt"/>
                <a:ea typeface="Calibri"/>
                <a:cs typeface="Times New Roman"/>
              </a:rPr>
              <a:t>stanowić maksymalnie 49% całkowitych wydatków </a:t>
            </a:r>
            <a:r>
              <a:rPr lang="pl-PL" sz="2000" dirty="0" smtClean="0">
                <a:latin typeface="+mn-lt"/>
                <a:ea typeface="Calibri"/>
                <a:cs typeface="Times New Roman"/>
              </a:rPr>
              <a:t>kwalifikowalnych. </a:t>
            </a:r>
          </a:p>
          <a:p>
            <a:pPr algn="just"/>
            <a:endParaRPr lang="pl-PL" sz="2000" dirty="0" smtClean="0">
              <a:latin typeface="+mn-lt"/>
              <a:ea typeface="Calibri"/>
              <a:cs typeface="Times New Roman"/>
            </a:endParaRPr>
          </a:p>
          <a:p>
            <a:pPr algn="just"/>
            <a:r>
              <a:rPr lang="pl-PL" sz="2000" dirty="0" smtClean="0">
                <a:latin typeface="+mn-lt"/>
                <a:ea typeface="Calibri"/>
                <a:cs typeface="Times New Roman"/>
              </a:rPr>
              <a:t>Jeśli projekt składa się z przebudowy obiektu, jego termomodernizacji </a:t>
            </a:r>
            <a:br>
              <a:rPr lang="pl-PL" sz="2000" dirty="0" smtClean="0">
                <a:latin typeface="+mn-lt"/>
                <a:ea typeface="Calibri"/>
                <a:cs typeface="Times New Roman"/>
              </a:rPr>
            </a:br>
            <a:r>
              <a:rPr lang="pl-PL" sz="2000" dirty="0" smtClean="0">
                <a:latin typeface="+mn-lt"/>
                <a:ea typeface="Calibri"/>
                <a:cs typeface="Times New Roman"/>
              </a:rPr>
              <a:t>i zagospodarowania otoczenia w zieleń, wówczas wydatki na przebudowę obiektu powinny stanowić co najmniej 51% wydatków kwalifikowalnych.</a:t>
            </a:r>
            <a:endParaRPr lang="pl-PL" sz="2000" dirty="0" smtClean="0">
              <a:latin typeface="+mn-lt"/>
            </a:endParaRPr>
          </a:p>
        </p:txBody>
      </p:sp>
      <p:pic>
        <p:nvPicPr>
          <p:cNvPr id="5"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052736"/>
            <a:ext cx="8642350" cy="5544616"/>
          </a:xfrm>
          <a:prstGeom prst="rect">
            <a:avLst/>
          </a:prstGeom>
          <a:noFill/>
          <a:ln w="9525">
            <a:noFill/>
            <a:miter lim="800000"/>
            <a:headEnd/>
            <a:tailEnd/>
          </a:ln>
        </p:spPr>
        <p:txBody>
          <a:bodyPr/>
          <a:lstStyle/>
          <a:p>
            <a:pPr lvl="0" algn="ctr" eaLnBrk="1" hangingPunct="1"/>
            <a:r>
              <a:rPr lang="pl-PL" sz="2000" b="1" dirty="0" smtClean="0">
                <a:solidFill>
                  <a:srgbClr val="000000"/>
                </a:solidFill>
                <a:latin typeface="+mn-lt"/>
                <a:ea typeface="Calibri" pitchFamily="34" charset="0"/>
                <a:cs typeface="Calibri" pitchFamily="34" charset="0"/>
              </a:rPr>
              <a:t>Nie będą finansowane wydatki:</a:t>
            </a:r>
          </a:p>
          <a:p>
            <a:pPr lvl="0" algn="ctr" eaLnBrk="1" hangingPunct="1"/>
            <a:endParaRPr lang="pl-PL" sz="2000" b="1" dirty="0" smtClean="0">
              <a:solidFill>
                <a:srgbClr val="000000"/>
              </a:solidFill>
              <a:latin typeface="+mn-lt"/>
              <a:ea typeface="Calibri" pitchFamily="34" charset="0"/>
              <a:cs typeface="Calibri" pitchFamily="34" charset="0"/>
            </a:endParaRPr>
          </a:p>
          <a:p>
            <a:pPr lvl="0">
              <a:buFont typeface="Wingdings" pitchFamily="2" charset="2"/>
              <a:buChar char="§"/>
            </a:pPr>
            <a:r>
              <a:rPr lang="pl-PL" sz="2000" dirty="0" smtClean="0">
                <a:latin typeface="+mn-lt"/>
                <a:ea typeface="Times New Roman" pitchFamily="18" charset="0"/>
                <a:cs typeface="Times New Roman" pitchFamily="18" charset="0"/>
              </a:rPr>
              <a:t> na inwestycje w części związanej z prowadzeniem działalności administracyjnej we wspieranych w projekcie budynkach;</a:t>
            </a:r>
            <a:endParaRPr lang="pl-PL" sz="2000" dirty="0" smtClean="0" bmk="">
              <a:latin typeface="+mn-lt"/>
              <a:ea typeface="Times New Roman" pitchFamily="18" charset="0"/>
              <a:cs typeface="Times New Roman" pitchFamily="18" charset="0"/>
            </a:endParaRPr>
          </a:p>
          <a:p>
            <a:pPr lvl="0">
              <a:buFont typeface="Wingdings" pitchFamily="2" charset="2"/>
              <a:buChar char="§"/>
            </a:pPr>
            <a:endParaRPr lang="pl-PL" sz="2000" dirty="0" smtClean="0" bmk="">
              <a:latin typeface="+mn-lt"/>
              <a:ea typeface="Times New Roman" pitchFamily="18" charset="0"/>
              <a:cs typeface="Times New Roman" pitchFamily="18" charset="0"/>
            </a:endParaRPr>
          </a:p>
          <a:p>
            <a:pPr algn="just"/>
            <a:r>
              <a:rPr lang="pl-PL" sz="1400" dirty="0" smtClean="0" bmk="">
                <a:latin typeface="+mn-lt"/>
                <a:ea typeface="Calibri" pitchFamily="34" charset="0"/>
                <a:cs typeface="Times New Roman" pitchFamily="18" charset="0"/>
              </a:rPr>
              <a:t>Należy określić procentowy udział powierzchni użytkowej związanej z prowadzeniem działalności administracyjnej w całkowitej powierzchni użytkowej budynku i wg uzyskanej proporcji obniżyć wydatki kwalifikowalne.</a:t>
            </a:r>
          </a:p>
          <a:p>
            <a:pPr lvl="0">
              <a:buFont typeface="Wingdings" pitchFamily="2" charset="2"/>
              <a:buChar char="§"/>
            </a:pPr>
            <a:endParaRPr lang="pl-PL" sz="2000" dirty="0" smtClean="0" bmk="">
              <a:latin typeface="+mn-lt"/>
              <a:ea typeface="Calibri" pitchFamily="34" charset="0"/>
              <a:cs typeface="Times New Roman" pitchFamily="18" charset="0"/>
            </a:endParaRPr>
          </a:p>
          <a:p>
            <a:pPr>
              <a:buFont typeface="Wingdings" pitchFamily="2" charset="2"/>
              <a:buChar char="§"/>
            </a:pPr>
            <a:r>
              <a:rPr lang="pl-PL" sz="2000" dirty="0" smtClean="0">
                <a:latin typeface="+mn-lt"/>
                <a:ea typeface="Times New Roman" pitchFamily="18" charset="0"/>
                <a:cs typeface="Times New Roman" pitchFamily="18" charset="0"/>
              </a:rPr>
              <a:t> na inwestycje w części związanej z prowadzeniem działalności gospodarczej nie związanej celem projektu we wspieranych w projekcie budynkach;</a:t>
            </a:r>
          </a:p>
          <a:p>
            <a:pPr>
              <a:buFont typeface="Wingdings" pitchFamily="2" charset="2"/>
              <a:buChar char="§"/>
            </a:pPr>
            <a:endParaRPr lang="pl-PL" sz="2000" dirty="0" smtClean="0">
              <a:latin typeface="+mn-lt"/>
              <a:ea typeface="Times New Roman" pitchFamily="18" charset="0"/>
              <a:cs typeface="Times New Roman" pitchFamily="18" charset="0"/>
            </a:endParaRPr>
          </a:p>
          <a:p>
            <a:pPr algn="just"/>
            <a:r>
              <a:rPr lang="pl-PL" sz="1400" dirty="0" smtClean="0">
                <a:latin typeface="+mn-lt"/>
              </a:rPr>
              <a:t>Należy określić procentowy udział powierzchni użytkowej związanej z prowadzeniem działalności gospodarczej w całkowitej powierzchni użytkowej budynku i wg uzyskanej proporcji obniżyć wydatki kwalifikowalne.</a:t>
            </a:r>
          </a:p>
          <a:p>
            <a:endParaRPr lang="pl-PL" sz="1400" dirty="0" smtClean="0">
              <a:latin typeface="+mn-lt"/>
              <a:ea typeface="Times New Roman" pitchFamily="18" charset="0"/>
              <a:cs typeface="Times New Roman" pitchFamily="18" charset="0"/>
            </a:endParaRPr>
          </a:p>
          <a:p>
            <a:pPr>
              <a:buFont typeface="Wingdings" pitchFamily="2" charset="2"/>
              <a:buChar char="§"/>
            </a:pPr>
            <a:r>
              <a:rPr lang="pl-PL" sz="2000" dirty="0" smtClean="0">
                <a:latin typeface="+mn-lt"/>
                <a:ea typeface="Times New Roman" pitchFamily="18" charset="0"/>
                <a:cs typeface="Times New Roman" pitchFamily="18" charset="0"/>
              </a:rPr>
              <a:t> dotyczące infrastruktury przedszkoli.</a:t>
            </a:r>
          </a:p>
          <a:p>
            <a:pPr algn="just"/>
            <a:r>
              <a:rPr lang="pl-PL" sz="2000" dirty="0" smtClean="0">
                <a:latin typeface="+mn-lt"/>
                <a:ea typeface="Times New Roman" pitchFamily="18" charset="0"/>
                <a:cs typeface="Times New Roman" pitchFamily="18" charset="0"/>
              </a:rPr>
              <a:t/>
            </a:r>
            <a:br>
              <a:rPr lang="pl-PL" sz="2000" dirty="0" smtClean="0">
                <a:latin typeface="+mn-lt"/>
                <a:ea typeface="Times New Roman" pitchFamily="18" charset="0"/>
                <a:cs typeface="Times New Roman" pitchFamily="18" charset="0"/>
              </a:rPr>
            </a:br>
            <a:r>
              <a:rPr lang="pl-PL" sz="1400" dirty="0" smtClean="0">
                <a:latin typeface="+mn-lt"/>
              </a:rPr>
              <a:t>Jeśli Wnioskodawca nie ma możliwości wykazania kosztów w podziale na żłobek i przedszkole, należy określić procentowy udział powierzchni użytkowej związanej z prowadzeniem działalności przedszkolnej w całkowitej powierzchni użytkowej budynku. Następnie należy wg uzyskanej proporcji obniżyć wydatki kwalifikowalne.</a:t>
            </a:r>
            <a:endParaRPr lang="pl-PL" sz="1400" dirty="0" smtClean="0">
              <a:latin typeface="+mn-lt"/>
              <a:ea typeface="Times New Roman" pitchFamily="18" charset="0"/>
              <a:cs typeface="Times New Roman" pitchFamily="18" charset="0"/>
            </a:endParaRPr>
          </a:p>
          <a:p>
            <a:pPr lvl="0"/>
            <a:r>
              <a:rPr lang="pl-PL" sz="3600" dirty="0" smtClean="0">
                <a:latin typeface="Arial" pitchFamily="34" charset="0"/>
                <a:cs typeface="Arial" pitchFamily="34" charset="0"/>
              </a:rPr>
              <a:t/>
            </a:r>
            <a:br>
              <a:rPr lang="pl-PL" sz="3600" dirty="0" smtClean="0">
                <a:latin typeface="Arial" pitchFamily="34" charset="0"/>
                <a:cs typeface="Arial" pitchFamily="34" charset="0"/>
              </a:rPr>
            </a:br>
            <a:endParaRPr lang="pl-PL" sz="3600" dirty="0" smtClean="0">
              <a:latin typeface="Arial" pitchFamily="34" charset="0"/>
              <a:cs typeface="Arial" pitchFamily="34" charset="0"/>
            </a:endParaRPr>
          </a:p>
          <a:p>
            <a:pPr algn="just"/>
            <a:r>
              <a:rPr lang="pl-PL" sz="2000" dirty="0" smtClean="0">
                <a:latin typeface="+mn-lt"/>
                <a:cs typeface="Arial" pitchFamily="34" charset="0"/>
              </a:rPr>
              <a:t> </a:t>
            </a:r>
            <a:endParaRPr lang="pl-PL" sz="2000" dirty="0">
              <a:latin typeface="+mn-lt"/>
              <a:ea typeface="Calibri"/>
              <a:cs typeface="Arial" panose="020B0604020202020204" pitchFamily="34" charset="0"/>
            </a:endParaRPr>
          </a:p>
          <a:p>
            <a:pPr algn="just">
              <a:lnSpc>
                <a:spcPct val="115000"/>
              </a:lnSpc>
              <a:spcAft>
                <a:spcPts val="0"/>
              </a:spcAft>
            </a:pP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4968552"/>
          </a:xfrm>
          <a:prstGeom prst="rect">
            <a:avLst/>
          </a:prstGeom>
          <a:noFill/>
          <a:ln w="9525">
            <a:noFill/>
            <a:miter lim="800000"/>
            <a:headEnd/>
            <a:tailEnd/>
          </a:ln>
        </p:spPr>
        <p:txBody>
          <a:bodyPr/>
          <a:lstStyle/>
          <a:p>
            <a:pPr algn="just">
              <a:lnSpc>
                <a:spcPct val="115000"/>
              </a:lnSpc>
              <a:spcAft>
                <a:spcPts val="0"/>
              </a:spcAft>
            </a:pPr>
            <a:endParaRPr lang="pl-PL" sz="1400" b="1" u="sng" dirty="0" smtClean="0">
              <a:latin typeface="Arial" pitchFamily="34" charset="0"/>
              <a:cs typeface="Arial" pitchFamily="34" charset="0"/>
            </a:endParaRPr>
          </a:p>
          <a:p>
            <a:pPr algn="just"/>
            <a:endParaRPr lang="pl-PL" sz="2000" dirty="0" smtClean="0">
              <a:latin typeface="+mn-lt"/>
            </a:endParaRPr>
          </a:p>
          <a:p>
            <a:pPr algn="just">
              <a:lnSpc>
                <a:spcPct val="115000"/>
              </a:lnSpc>
              <a:spcBef>
                <a:spcPts val="200"/>
              </a:spcBef>
              <a:spcAft>
                <a:spcPts val="300"/>
              </a:spcAft>
            </a:pPr>
            <a:r>
              <a:rPr lang="pl-PL" sz="2000" b="1" dirty="0" smtClean="0">
                <a:latin typeface="+mn-lt"/>
                <a:ea typeface="Calibri"/>
                <a:cs typeface="Times New Roman"/>
              </a:rPr>
              <a:t>Preferowane będą projekty: </a:t>
            </a:r>
            <a:endParaRPr lang="pl-PL" sz="2000" dirty="0" smtClean="0">
              <a:latin typeface="+mn-lt"/>
              <a:ea typeface="Calibri"/>
              <a:cs typeface="Times New Roman"/>
            </a:endParaRPr>
          </a:p>
          <a:p>
            <a:pPr marL="342900" lvl="0" indent="-342900" algn="just">
              <a:spcBef>
                <a:spcPts val="200"/>
              </a:spcBef>
              <a:spcAft>
                <a:spcPts val="200"/>
              </a:spcAft>
              <a:buFont typeface="Wingdings"/>
              <a:buChar char=""/>
            </a:pPr>
            <a:r>
              <a:rPr lang="pl-PL" sz="2000" b="1" dirty="0" smtClean="0">
                <a:latin typeface="+mn-lt"/>
              </a:rPr>
              <a:t>związane z tworzeniem nowych miejsc opieki nad dziećmi;</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o charakterze rewitalizacyjnym – wynikające z Lokalnego Programu Rewitalizacji (Listy B) danej gminy, znajdującego się na wykazie IZ RPO WD </a:t>
            </a:r>
            <a:r>
              <a:rPr lang="pl-PL" sz="2000" b="1" dirty="0" smtClean="0">
                <a:solidFill>
                  <a:srgbClr val="000000"/>
                </a:solidFill>
                <a:latin typeface="+mn-lt"/>
                <a:cs typeface="Calibri"/>
              </a:rPr>
              <a:t>2014-2020</a:t>
            </a:r>
            <a:r>
              <a:rPr lang="pl-PL" sz="2000" b="1" dirty="0" smtClean="0">
                <a:latin typeface="+mn-lt"/>
              </a:rPr>
              <a:t>;</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realizowane na obszarach charakteryzujących się słabym dostępem do miejsc opieki nad dzieckiem do lat 3;</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rPr>
              <a:t>realizowane na obszarach wiejskich;</a:t>
            </a:r>
            <a:endParaRPr lang="pl-PL" sz="2000" dirty="0" smtClean="0">
              <a:latin typeface="+mn-lt"/>
            </a:endParaRPr>
          </a:p>
          <a:p>
            <a:pPr marL="342900" lvl="0" indent="-342900" algn="just">
              <a:spcBef>
                <a:spcPts val="200"/>
              </a:spcBef>
              <a:spcAft>
                <a:spcPts val="200"/>
              </a:spcAft>
              <a:buFont typeface="Wingdings"/>
              <a:buChar char=""/>
            </a:pPr>
            <a:r>
              <a:rPr lang="pl-PL" sz="2000" b="1" dirty="0" smtClean="0">
                <a:latin typeface="+mn-lt"/>
                <a:ea typeface="Calibri"/>
                <a:cs typeface="Times New Roman"/>
              </a:rPr>
              <a:t>dotyczące podmiotów realizujących zadania w zakresie opieki nad dziećmi niepełnosprawnymi. </a:t>
            </a:r>
            <a:r>
              <a:rPr lang="pl-PL" sz="2000" dirty="0">
                <a:latin typeface="+mn-lt"/>
                <a:ea typeface="Calibri"/>
                <a:cs typeface="Arial" panose="020B0604020202020204" pitchFamily="34" charset="0"/>
              </a:rPr>
              <a:t> </a:t>
            </a:r>
          </a:p>
          <a:p>
            <a:pPr algn="just">
              <a:lnSpc>
                <a:spcPct val="115000"/>
              </a:lnSpc>
              <a:spcAft>
                <a:spcPts val="0"/>
              </a:spcAft>
            </a:pPr>
            <a:r>
              <a:rPr lang="pl-PL" sz="1200" dirty="0">
                <a:latin typeface="Calibri"/>
                <a:ea typeface="Calibri"/>
                <a:cs typeface="Arial"/>
              </a:rPr>
              <a:t> </a:t>
            </a:r>
            <a:endParaRPr lang="pl-PL" sz="1200" dirty="0">
              <a:latin typeface="Calibri"/>
              <a:ea typeface="Calibri"/>
              <a:cs typeface="Times New Roman"/>
            </a:endParaRPr>
          </a:p>
          <a:p>
            <a:endParaRPr lang="pl-PL" sz="1200" dirty="0"/>
          </a:p>
          <a:p>
            <a:pPr marL="44450" algn="just" eaLnBrk="1" hangingPunct="1">
              <a:buClr>
                <a:srgbClr val="0070C0"/>
              </a:buClr>
            </a:pPr>
            <a:endParaRPr lang="pl-PL" sz="1200" dirty="0" smtClean="0"/>
          </a:p>
          <a:p>
            <a:pPr marL="44450" algn="just" eaLnBrk="1" hangingPunct="1">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245960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3" name="Prostokąt 2"/>
          <p:cNvSpPr/>
          <p:nvPr/>
        </p:nvSpPr>
        <p:spPr>
          <a:xfrm>
            <a:off x="578903" y="1060901"/>
            <a:ext cx="7848872" cy="5216813"/>
          </a:xfrm>
          <a:prstGeom prst="rect">
            <a:avLst/>
          </a:prstGeom>
        </p:spPr>
        <p:txBody>
          <a:bodyPr wrap="square">
            <a:spAutoFit/>
          </a:bodyPr>
          <a:lstStyle/>
          <a:p>
            <a:pPr algn="ctr"/>
            <a:r>
              <a:rPr lang="pl-PL" sz="2000" b="1" u="sng" dirty="0" smtClean="0">
                <a:latin typeface="+mn-lt"/>
                <a:cs typeface="Arial" pitchFamily="34" charset="0"/>
              </a:rPr>
              <a:t>Typy Wnioskodawców/Beneficjentów:</a:t>
            </a:r>
          </a:p>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typy Wnioskodawców:</a:t>
            </a:r>
            <a:endParaRPr lang="pl-PL" sz="2000" dirty="0" smtClean="0">
              <a:latin typeface="+mn-lt"/>
              <a:ea typeface="Calibri"/>
              <a:cs typeface="Times New Roman"/>
            </a:endParaRPr>
          </a:p>
          <a:p>
            <a:pPr marL="342900" lvl="0" indent="-342900" algn="just">
              <a:buFont typeface="Wingdings"/>
              <a:buChar char=""/>
            </a:pPr>
            <a:r>
              <a:rPr lang="pl-PL" sz="2000" dirty="0" smtClean="0">
                <a:latin typeface="+mn-lt"/>
                <a:ea typeface="TTE1ABE920t00"/>
                <a:cs typeface="Arial"/>
              </a:rPr>
              <a:t>jednostki samorządu terytorialnego (jst), ich związki i stowarzyszenia;</a:t>
            </a:r>
            <a:endParaRPr lang="pl-PL" sz="2000" dirty="0" smtClean="0">
              <a:latin typeface="+mn-lt"/>
            </a:endParaRPr>
          </a:p>
          <a:p>
            <a:pPr marL="342900" lvl="0" indent="-342900" algn="just">
              <a:buFont typeface="Wingdings"/>
              <a:buChar char=""/>
            </a:pPr>
            <a:r>
              <a:rPr lang="pl-PL" sz="2000" dirty="0" smtClean="0">
                <a:latin typeface="+mn-lt"/>
                <a:ea typeface="TTE1ABE920t00"/>
                <a:cs typeface="Arial"/>
              </a:rPr>
              <a:t>jednostki organizacyjne jst;</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organizacje pozarządowe;</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kościoły, związki wyznaniowe oraz osoby prawne kościołów i związków wyznaniowych;</a:t>
            </a:r>
            <a:endParaRPr lang="pl-PL" sz="2000" dirty="0" smtClean="0">
              <a:latin typeface="+mn-lt"/>
            </a:endParaRPr>
          </a:p>
          <a:p>
            <a:pPr marL="342900" lvl="0" indent="-342900" algn="just">
              <a:buFont typeface="Wingdings"/>
              <a:buChar char=""/>
            </a:pPr>
            <a:r>
              <a:rPr lang="pl-PL" sz="2000" dirty="0" smtClean="0">
                <a:solidFill>
                  <a:srgbClr val="000000"/>
                </a:solidFill>
                <a:latin typeface="+mn-lt"/>
              </a:rPr>
              <a:t>podmioty zajmujące się opieką nad dziećmi do 3 roku życia*.</a:t>
            </a:r>
            <a:endParaRPr lang="pl-PL" sz="2000" dirty="0" smtClean="0">
              <a:latin typeface="+mn-lt"/>
            </a:endParaRPr>
          </a:p>
          <a:p>
            <a:pPr marL="111125" algn="just"/>
            <a:endParaRPr lang="pl-PL" sz="2000" dirty="0" smtClean="0">
              <a:highlight>
                <a:srgbClr val="800080"/>
              </a:highlight>
              <a:latin typeface="+mn-lt"/>
              <a:ea typeface="TTE1ABE920t00"/>
              <a:cs typeface="Arial"/>
            </a:endParaRPr>
          </a:p>
          <a:p>
            <a:pPr marL="111125" algn="just"/>
            <a:r>
              <a:rPr lang="pl-PL" sz="1400" dirty="0" smtClean="0">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endParaRPr lang="pl-PL" sz="1400" dirty="0" smtClean="0">
              <a:latin typeface="+mn-lt"/>
              <a:ea typeface="Calibri"/>
              <a:cs typeface="Times New Roman"/>
            </a:endParaRPr>
          </a:p>
          <a:p>
            <a:endParaRPr lang="pl-PL" sz="2000" dirty="0" smtClean="0">
              <a:latin typeface="+mn-lt"/>
              <a:ea typeface="TTE1ABE920t00"/>
              <a:cs typeface="Arial"/>
            </a:endParaRPr>
          </a:p>
          <a:p>
            <a:pPr algn="just"/>
            <a:r>
              <a:rPr lang="pl-PL" sz="2000" dirty="0" smtClean="0">
                <a:latin typeface="+mn-lt"/>
                <a:ea typeface="TTE1ABE920t00"/>
                <a:cs typeface="Arial"/>
              </a:rPr>
              <a:t>W momencie składania wniosku o dofinansowanie projektu Wnioskodawca, jeśli jest osobą fizyczną, musi mieć zarejestrowaną działalność gospodarczą. </a:t>
            </a:r>
            <a:r>
              <a:rPr lang="pl-PL" dirty="0" smtClean="0"/>
              <a:t> </a:t>
            </a:r>
            <a:endParaRPr 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3" name="Prostokąt 2"/>
          <p:cNvSpPr/>
          <p:nvPr/>
        </p:nvSpPr>
        <p:spPr>
          <a:xfrm>
            <a:off x="578903" y="1060901"/>
            <a:ext cx="7848872" cy="5632311"/>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Wnioskodawcy/Beneficjenci.</a:t>
            </a:r>
          </a:p>
          <a:p>
            <a:pPr algn="just"/>
            <a:endParaRPr lang="pl-PL" sz="2000" dirty="0" smtClean="0"/>
          </a:p>
          <a:p>
            <a:pPr algn="just"/>
            <a:r>
              <a:rPr lang="pl-PL" sz="2000" dirty="0" smtClean="0">
                <a:latin typeface="+mn-lt"/>
                <a:ea typeface="TTE1ABE920t00"/>
                <a:cs typeface="Arial"/>
              </a:rPr>
              <a:t>Należy pamiętać, iż zgodnie z art. 33 ust. 6 ustawy z dnia 11 lipca 2014 r. </a:t>
            </a:r>
            <a:br>
              <a:rPr lang="pl-PL" sz="2000" dirty="0" smtClean="0">
                <a:latin typeface="+mn-lt"/>
                <a:ea typeface="TTE1ABE920t00"/>
                <a:cs typeface="Arial"/>
              </a:rPr>
            </a:br>
            <a:r>
              <a:rPr lang="pl-PL" sz="2000" dirty="0" smtClean="0">
                <a:latin typeface="+mn-lt"/>
                <a:ea typeface="TTE1ABE920t00"/>
                <a:cs typeface="Arial"/>
              </a:rPr>
              <a:t>o zasadach realizacji programów w zakresie polityki spójności finansowanych w perspektywie finansowej 2014–2020 (tekst jedn.: Dz. U. z 2016 r. poz. 217) [ustawy wdrożeniowej], porozumienie lub umowa </a:t>
            </a:r>
            <a:br>
              <a:rPr lang="pl-PL" sz="2000" dirty="0" smtClean="0">
                <a:latin typeface="+mn-lt"/>
                <a:ea typeface="TTE1ABE920t00"/>
                <a:cs typeface="Arial"/>
              </a:rPr>
            </a:br>
            <a:r>
              <a:rPr lang="pl-PL" sz="2000" dirty="0" smtClean="0">
                <a:latin typeface="+mn-lt"/>
                <a:ea typeface="TTE1ABE920t00"/>
                <a:cs typeface="Arial"/>
              </a:rPr>
              <a:t>o partnerstwie nie mogą być zawarte pomiędzy podmiotami powiązanymi w rozumieniu załącznika I do rozporządzenia Komisji (UE nr 651/2014 </a:t>
            </a:r>
            <a:br>
              <a:rPr lang="pl-PL" sz="2000" dirty="0" smtClean="0">
                <a:latin typeface="+mn-lt"/>
                <a:ea typeface="TTE1ABE920t00"/>
                <a:cs typeface="Arial"/>
              </a:rPr>
            </a:br>
            <a:r>
              <a:rPr lang="pl-PL" sz="2000" dirty="0" smtClean="0">
                <a:latin typeface="+mn-lt"/>
                <a:ea typeface="TTE1ABE920t00"/>
                <a:cs typeface="Arial"/>
              </a:rPr>
              <a:t>z dnia 17 czerwca 2014 r. uznającego niektóre rodzaje pomocy za zgodne </a:t>
            </a:r>
            <a:br>
              <a:rPr lang="pl-PL" sz="2000" dirty="0" smtClean="0">
                <a:latin typeface="+mn-lt"/>
                <a:ea typeface="TTE1ABE920t00"/>
                <a:cs typeface="Arial"/>
              </a:rPr>
            </a:br>
            <a:r>
              <a:rPr lang="pl-PL" sz="2000" dirty="0" smtClean="0">
                <a:latin typeface="+mn-lt"/>
                <a:ea typeface="TTE1ABE920t00"/>
                <a:cs typeface="Arial"/>
              </a:rPr>
              <a:t>z rynkiem wewnętrznym w zastosowaniu art. 107 i 108 Traktatu (Dz. Urz. UE L 187 z 26.06.2014, str.1).</a:t>
            </a:r>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478149"/>
          </a:xfrm>
          <a:prstGeom prst="rect">
            <a:avLst/>
          </a:prstGeom>
        </p:spPr>
        <p:txBody>
          <a:bodyPr wrap="square">
            <a:spAutoFit/>
          </a:bodyPr>
          <a:lstStyle/>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lvl="0" algn="ctr">
              <a:spcBef>
                <a:spcPts val="600"/>
              </a:spcBef>
              <a:spcAft>
                <a:spcPts val="600"/>
              </a:spcAft>
            </a:pPr>
            <a:r>
              <a:rPr lang="pl-PL" sz="2000" b="1" dirty="0" smtClean="0">
                <a:solidFill>
                  <a:prstClr val="black"/>
                </a:solidFill>
                <a:latin typeface="Arial" pitchFamily="34" charset="0"/>
                <a:ea typeface="Calibri"/>
                <a:cs typeface="Arial" pitchFamily="34" charset="0"/>
              </a:rPr>
              <a:t>Regionalny Program Operacyjny Województwa Dolnośląskiego 2014-2020</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algn="ctr">
              <a:spcBef>
                <a:spcPts val="600"/>
              </a:spcBef>
              <a:spcAft>
                <a:spcPts val="600"/>
              </a:spcAft>
            </a:pPr>
            <a:r>
              <a:rPr lang="pl-PL" sz="2000" b="1" dirty="0" smtClean="0">
                <a:solidFill>
                  <a:prstClr val="black"/>
                </a:solidFill>
                <a:latin typeface="Arial" pitchFamily="34" charset="0"/>
                <a:ea typeface="Calibri"/>
                <a:cs typeface="Arial" pitchFamily="34" charset="0"/>
              </a:rPr>
              <a:t>Oś priorytetowa 6 Infrastruktura spójności społecznej</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algn="ctr">
              <a:spcBef>
                <a:spcPts val="0"/>
              </a:spcBef>
              <a:spcAft>
                <a:spcPts val="0"/>
              </a:spcAft>
            </a:pPr>
            <a:r>
              <a:rPr lang="pl-PL" sz="2000" b="1" dirty="0" smtClean="0">
                <a:solidFill>
                  <a:prstClr val="black"/>
                </a:solidFill>
                <a:latin typeface="Arial" pitchFamily="34" charset="0"/>
                <a:ea typeface="Calibri"/>
                <a:cs typeface="Arial" pitchFamily="34" charset="0"/>
              </a:rPr>
              <a:t>      </a:t>
            </a:r>
            <a:r>
              <a:rPr lang="pl-PL" sz="2000" b="1" dirty="0" smtClean="0">
                <a:solidFill>
                  <a:srgbClr val="000000"/>
                </a:solidFill>
                <a:latin typeface="Arial" pitchFamily="34" charset="0"/>
                <a:ea typeface="Calibri" pitchFamily="2"/>
                <a:cs typeface="Arial" pitchFamily="34" charset="0"/>
              </a:rPr>
              <a:t>Działanie 6.1 Inwestycje w infrastrukturę społeczną</a:t>
            </a:r>
          </a:p>
          <a:p>
            <a:pPr lvl="0"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r>
              <a:rPr lang="pl-PL" sz="2000" b="1" i="1" dirty="0" smtClean="0"/>
              <a:t>Budowa, remont, przebudowa, rozbudowa, wyposażenie, modernizacja oraz adaptacja infrastruktury prowadzonej przez podmioty opieki nad dziećmi do 3 roku życia </a:t>
            </a:r>
          </a:p>
          <a:p>
            <a:pPr lvl="0" algn="ctr">
              <a:spcBef>
                <a:spcPts val="0"/>
              </a:spcBef>
              <a:spcAft>
                <a:spcPts val="0"/>
              </a:spcAft>
            </a:pPr>
            <a:r>
              <a:rPr lang="pl-PL" sz="2000" b="1" i="1" dirty="0" smtClean="0"/>
              <a:t>(np. żłobki, kluby malucha)</a:t>
            </a:r>
            <a:endParaRPr lang="pl-PL" altLang="pl-PL" sz="2000" b="1" dirty="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85000" lnSpcReduction="20000"/>
          </a:bodyPr>
          <a:lstStyle/>
          <a:p>
            <a:endParaRPr lang="pl-PL" b="1" dirty="0" smtClean="0"/>
          </a:p>
        </p:txBody>
      </p:sp>
      <p:pic>
        <p:nvPicPr>
          <p:cNvPr id="5"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6" name="Prostokąt 5"/>
          <p:cNvSpPr/>
          <p:nvPr/>
        </p:nvSpPr>
        <p:spPr>
          <a:xfrm>
            <a:off x="425560" y="980727"/>
            <a:ext cx="8497638" cy="6309420"/>
          </a:xfrm>
          <a:prstGeom prst="rect">
            <a:avLst/>
          </a:prstGeom>
          <a:ln>
            <a:solidFill>
              <a:schemeClr val="accent1"/>
            </a:solidFill>
          </a:ln>
        </p:spPr>
        <p:txBody>
          <a:bodyPr wrap="square">
            <a:spAutoFit/>
          </a:bodyPr>
          <a:lstStyle/>
          <a:p>
            <a:endParaRPr lang="pl-PL" b="1" u="sng" dirty="0" smtClean="0">
              <a:solidFill>
                <a:prstClr val="black"/>
              </a:solidFill>
            </a:endParaRPr>
          </a:p>
          <a:p>
            <a:endParaRPr lang="pl-PL" b="1" u="sng" dirty="0" smtClean="0">
              <a:solidFill>
                <a:prstClr val="black"/>
              </a:solidFill>
            </a:endParaRPr>
          </a:p>
          <a:p>
            <a:pPr algn="ctr"/>
            <a:r>
              <a:rPr lang="pl-PL" sz="2000" b="1" u="sng" dirty="0" smtClean="0">
                <a:solidFill>
                  <a:prstClr val="black"/>
                </a:solidFill>
                <a:latin typeface="+mn-lt"/>
                <a:cs typeface="Arial" pitchFamily="34" charset="0"/>
              </a:rPr>
              <a:t>Minimalna </a:t>
            </a:r>
            <a:r>
              <a:rPr lang="pl-PL" sz="2000" b="1" u="sng" dirty="0">
                <a:solidFill>
                  <a:prstClr val="black"/>
                </a:solidFill>
                <a:latin typeface="+mn-lt"/>
                <a:cs typeface="Arial" pitchFamily="34" charset="0"/>
              </a:rPr>
              <a:t>całkowita wartość </a:t>
            </a:r>
            <a:r>
              <a:rPr lang="pl-PL" sz="2000" b="1" u="sng" dirty="0" smtClean="0">
                <a:solidFill>
                  <a:prstClr val="black"/>
                </a:solidFill>
                <a:latin typeface="+mn-lt"/>
                <a:cs typeface="Arial" pitchFamily="34" charset="0"/>
              </a:rPr>
              <a:t>projektu – 50 000,00 zł</a:t>
            </a:r>
            <a:r>
              <a:rPr lang="pl-PL" sz="2000" dirty="0" smtClean="0">
                <a:solidFill>
                  <a:prstClr val="black"/>
                </a:solidFill>
                <a:latin typeface="+mn-lt"/>
                <a:cs typeface="Arial" pitchFamily="34" charset="0"/>
              </a:rPr>
              <a:t>: </a:t>
            </a:r>
            <a:endParaRPr lang="pl-PL" sz="2000" dirty="0">
              <a:solidFill>
                <a:prstClr val="black"/>
              </a:solidFill>
              <a:latin typeface="+mn-lt"/>
              <a:cs typeface="Arial" pitchFamily="34" charset="0"/>
            </a:endParaRPr>
          </a:p>
          <a:p>
            <a:endParaRPr lang="pl-PL" sz="2000" dirty="0">
              <a:solidFill>
                <a:prstClr val="black"/>
              </a:solidFill>
              <a:latin typeface="+mn-lt"/>
            </a:endParaRPr>
          </a:p>
          <a:p>
            <a:pPr algn="ctr"/>
            <a:r>
              <a:rPr lang="pl-PL" sz="2000" b="1" u="sng" dirty="0" smtClean="0">
                <a:solidFill>
                  <a:prstClr val="black"/>
                </a:solidFill>
                <a:latin typeface="+mn-lt"/>
                <a:cs typeface="Arial" pitchFamily="34" charset="0"/>
              </a:rPr>
              <a:t>Maksymalna wartość wydatków kwalifikowalnych projektu</a:t>
            </a:r>
            <a:r>
              <a:rPr lang="pl-PL" sz="2000" b="1" u="sng" dirty="0" smtClean="0">
                <a:latin typeface="+mn-lt"/>
              </a:rPr>
              <a:t> – Nie dotyczy</a:t>
            </a:r>
            <a:endParaRPr lang="pl-PL" sz="2000" dirty="0" smtClean="0">
              <a:latin typeface="+mn-lt"/>
            </a:endParaRPr>
          </a:p>
          <a:p>
            <a:endParaRPr lang="pl-PL" sz="2000" dirty="0" smtClean="0">
              <a:solidFill>
                <a:prstClr val="black"/>
              </a:solidFill>
              <a:latin typeface="+mn-lt"/>
            </a:endParaRPr>
          </a:p>
          <a:p>
            <a:pPr lvl="0" algn="ctr">
              <a:spcAft>
                <a:spcPts val="0"/>
              </a:spcAft>
            </a:pPr>
            <a:r>
              <a:rPr lang="pl-PL" sz="2000" b="1" u="sng" dirty="0" smtClean="0">
                <a:latin typeface="+mn-lt"/>
              </a:rPr>
              <a:t>Maksymalny dopuszczalny </a:t>
            </a:r>
            <a:r>
              <a:rPr lang="pl-PL" sz="2000" b="1" u="sng" dirty="0" smtClean="0">
                <a:solidFill>
                  <a:prstClr val="black"/>
                </a:solidFill>
                <a:latin typeface="+mn-lt"/>
                <a:cs typeface="Arial" pitchFamily="34" charset="0"/>
              </a:rPr>
              <a:t>poziom </a:t>
            </a:r>
            <a:r>
              <a:rPr lang="pl-PL" sz="2000" b="1" u="sng" dirty="0">
                <a:solidFill>
                  <a:prstClr val="black"/>
                </a:solidFill>
                <a:latin typeface="+mn-lt"/>
                <a:cs typeface="Arial" pitchFamily="34" charset="0"/>
              </a:rPr>
              <a:t>dofinansowania UE </a:t>
            </a:r>
            <a:endParaRPr lang="pl-PL" sz="2000" b="1" u="sng" dirty="0" smtClean="0">
              <a:solidFill>
                <a:prstClr val="black"/>
              </a:solidFill>
              <a:latin typeface="+mn-lt"/>
              <a:cs typeface="Arial" pitchFamily="34" charset="0"/>
            </a:endParaRPr>
          </a:p>
          <a:p>
            <a:pPr lvl="0" algn="ctr">
              <a:spcAft>
                <a:spcPts val="0"/>
              </a:spcAft>
            </a:pPr>
            <a:r>
              <a:rPr lang="pl-PL" sz="2000" b="1" u="sng" dirty="0" smtClean="0">
                <a:solidFill>
                  <a:prstClr val="black"/>
                </a:solidFill>
                <a:latin typeface="+mn-lt"/>
                <a:cs typeface="Arial" pitchFamily="34" charset="0"/>
              </a:rPr>
              <a:t>na </a:t>
            </a:r>
            <a:r>
              <a:rPr lang="pl-PL" sz="2000" b="1" u="sng" dirty="0">
                <a:solidFill>
                  <a:prstClr val="black"/>
                </a:solidFill>
                <a:latin typeface="+mn-lt"/>
                <a:cs typeface="Arial" pitchFamily="34" charset="0"/>
              </a:rPr>
              <a:t>poziomie projektu wynosi: </a:t>
            </a:r>
          </a:p>
          <a:p>
            <a:pPr lvl="0" algn="just">
              <a:spcAft>
                <a:spcPts val="0"/>
              </a:spcAft>
            </a:pPr>
            <a:endParaRPr lang="pl-PL" sz="2000" dirty="0" smtClean="0">
              <a:solidFill>
                <a:srgbClr val="000000"/>
              </a:solidFill>
              <a:latin typeface="+mn-lt"/>
              <a:ea typeface="Calibri"/>
              <a:cs typeface="Calibri"/>
            </a:endParaRPr>
          </a:p>
          <a:p>
            <a:pPr marL="285750" lvl="0" indent="-285750" algn="just">
              <a:spcAft>
                <a:spcPts val="0"/>
              </a:spcAft>
              <a:buFont typeface="Wingdings" pitchFamily="2" charset="2"/>
              <a:buChar char="§"/>
            </a:pPr>
            <a:r>
              <a:rPr lang="pl-PL" sz="2000" dirty="0" smtClean="0">
                <a:solidFill>
                  <a:srgbClr val="000000"/>
                </a:solidFill>
                <a:latin typeface="+mn-lt"/>
                <a:ea typeface="Calibri"/>
                <a:cs typeface="Calibri"/>
              </a:rPr>
              <a:t>w </a:t>
            </a:r>
            <a:r>
              <a:rPr lang="pl-PL" sz="2000" dirty="0">
                <a:solidFill>
                  <a:srgbClr val="000000"/>
                </a:solidFill>
                <a:latin typeface="+mn-lt"/>
                <a:ea typeface="Calibri"/>
                <a:cs typeface="Calibri"/>
              </a:rPr>
              <a:t>przypadku projektów nieobjętych pomocą publiczną – 85% kosztów kwalifikowalnych; </a:t>
            </a:r>
            <a:endParaRPr lang="pl-PL" sz="2000" dirty="0" smtClean="0">
              <a:solidFill>
                <a:srgbClr val="000000"/>
              </a:solidFill>
              <a:latin typeface="+mn-lt"/>
              <a:ea typeface="Calibri"/>
              <a:cs typeface="Calibri"/>
            </a:endParaRPr>
          </a:p>
          <a:p>
            <a:pPr marL="285750" lvl="0" indent="-285750" algn="just">
              <a:spcAft>
                <a:spcPts val="0"/>
              </a:spcAft>
              <a:buFont typeface="Wingdings" pitchFamily="2" charset="2"/>
              <a:buChar char="§"/>
            </a:pPr>
            <a:r>
              <a:rPr lang="pl-PL" sz="2000" dirty="0" smtClean="0">
                <a:solidFill>
                  <a:srgbClr val="000000"/>
                </a:solidFill>
                <a:latin typeface="+mn-lt"/>
                <a:ea typeface="Calibri"/>
                <a:cs typeface="Calibri"/>
              </a:rPr>
              <a:t>w </a:t>
            </a:r>
            <a:r>
              <a:rPr lang="pl-PL" sz="2000" dirty="0">
                <a:solidFill>
                  <a:srgbClr val="000000"/>
                </a:solidFill>
                <a:latin typeface="+mn-lt"/>
                <a:ea typeface="Calibri"/>
                <a:cs typeface="Calibri"/>
              </a:rPr>
              <a:t>przypadku projektu objętego pomocą </a:t>
            </a:r>
            <a:r>
              <a:rPr lang="pl-PL" sz="2000" i="1" dirty="0">
                <a:solidFill>
                  <a:srgbClr val="000000"/>
                </a:solidFill>
                <a:latin typeface="+mn-lt"/>
                <a:ea typeface="Calibri"/>
                <a:cs typeface="Calibri"/>
              </a:rPr>
              <a:t>de </a:t>
            </a:r>
            <a:r>
              <a:rPr lang="pl-PL" sz="2000" i="1" dirty="0" err="1">
                <a:solidFill>
                  <a:srgbClr val="000000"/>
                </a:solidFill>
                <a:latin typeface="+mn-lt"/>
                <a:ea typeface="Calibri"/>
                <a:cs typeface="Calibri"/>
              </a:rPr>
              <a:t>minimis</a:t>
            </a:r>
            <a:r>
              <a:rPr lang="pl-PL" sz="2000" i="1" dirty="0">
                <a:solidFill>
                  <a:srgbClr val="000000"/>
                </a:solidFill>
                <a:latin typeface="+mn-lt"/>
                <a:ea typeface="Calibri"/>
                <a:cs typeface="Calibri"/>
              </a:rPr>
              <a:t> </a:t>
            </a:r>
            <a:r>
              <a:rPr lang="pl-PL" sz="2000" dirty="0" smtClean="0">
                <a:solidFill>
                  <a:srgbClr val="000000"/>
                </a:solidFill>
                <a:latin typeface="+mn-lt"/>
                <a:ea typeface="Calibri"/>
                <a:cs typeface="Calibri"/>
              </a:rPr>
              <a:t>– 85% % </a:t>
            </a:r>
            <a:r>
              <a:rPr lang="pl-PL" sz="2000" dirty="0">
                <a:solidFill>
                  <a:srgbClr val="000000"/>
                </a:solidFill>
                <a:latin typeface="+mn-lt"/>
                <a:ea typeface="Calibri"/>
                <a:cs typeface="Calibri"/>
              </a:rPr>
              <a:t>kosztów kwalifikowalnych</a:t>
            </a:r>
            <a:r>
              <a:rPr lang="pl-PL" sz="2000" dirty="0" smtClean="0">
                <a:solidFill>
                  <a:srgbClr val="000000"/>
                </a:solidFill>
                <a:latin typeface="+mn-lt"/>
                <a:ea typeface="Calibri"/>
                <a:cs typeface="Calibri"/>
              </a:rPr>
              <a:t>.</a:t>
            </a:r>
          </a:p>
          <a:p>
            <a:pPr marL="285750" lvl="0" indent="-285750" algn="just">
              <a:spcAft>
                <a:spcPts val="0"/>
              </a:spcAft>
              <a:buFontTx/>
              <a:buChar char="-"/>
            </a:pPr>
            <a:endParaRPr lang="pl-PL" sz="2000" dirty="0" smtClean="0">
              <a:solidFill>
                <a:srgbClr val="000000"/>
              </a:solidFill>
              <a:latin typeface="+mn-lt"/>
              <a:ea typeface="Calibri"/>
              <a:cs typeface="Calibri"/>
            </a:endParaRPr>
          </a:p>
          <a:p>
            <a:pPr marL="285750" lvl="0" indent="-285750" algn="just">
              <a:spcAft>
                <a:spcPts val="0"/>
              </a:spcAft>
            </a:pPr>
            <a:endParaRPr lang="pl-PL" sz="2000" dirty="0" smtClean="0">
              <a:solidFill>
                <a:srgbClr val="000000"/>
              </a:solidFill>
              <a:latin typeface="+mn-lt"/>
              <a:ea typeface="Calibri"/>
              <a:cs typeface="Calibri"/>
            </a:endParaRPr>
          </a:p>
          <a:p>
            <a:pPr algn="ctr"/>
            <a:r>
              <a:rPr lang="pl-PL" sz="2000" b="1" u="sng" dirty="0" smtClean="0">
                <a:solidFill>
                  <a:prstClr val="black"/>
                </a:solidFill>
                <a:latin typeface="+mn-lt"/>
              </a:rPr>
              <a:t>Minimalny wkład własny Beneficjenta  </a:t>
            </a:r>
            <a:r>
              <a:rPr lang="pl-PL" sz="2000" b="1" u="sng" dirty="0" smtClean="0">
                <a:latin typeface="+mn-lt"/>
              </a:rPr>
              <a:t>na poziomie projektu wynosi 15%</a:t>
            </a:r>
            <a:r>
              <a:rPr lang="pl-PL" sz="2000" u="sng" dirty="0" smtClean="0">
                <a:latin typeface="+mn-lt"/>
              </a:rPr>
              <a:t>.</a:t>
            </a:r>
            <a:endParaRPr lang="pl-PL" sz="2000" b="1" u="sng" dirty="0" smtClean="0">
              <a:latin typeface="+mn-lt"/>
            </a:endParaRPr>
          </a:p>
          <a:p>
            <a:pPr marL="285750" lvl="0" indent="-285750" algn="just">
              <a:spcAft>
                <a:spcPts val="0"/>
              </a:spcAft>
              <a:buFontTx/>
              <a:buChar char="-"/>
            </a:pPr>
            <a:endParaRPr lang="pl-PL" sz="1600" dirty="0">
              <a:solidFill>
                <a:srgbClr val="000000"/>
              </a:solidFill>
              <a:latin typeface="+mj-lt"/>
              <a:ea typeface="Calibri"/>
              <a:cs typeface="Calibri"/>
            </a:endParaRPr>
          </a:p>
          <a:p>
            <a:pPr marL="342900" lvl="0" indent="-342900" algn="just">
              <a:spcAft>
                <a:spcPts val="0"/>
              </a:spcAft>
              <a:buFont typeface="+mj-lt"/>
              <a:buAutoNum type="arabicPeriod"/>
            </a:pPr>
            <a:endParaRPr lang="pl-PL" sz="2000" dirty="0" smtClean="0">
              <a:solidFill>
                <a:srgbClr val="000000"/>
              </a:solidFill>
              <a:latin typeface="+mj-lt"/>
              <a:ea typeface="Calibri"/>
              <a:cs typeface="Calibri"/>
            </a:endParaRPr>
          </a:p>
          <a:p>
            <a:pPr marL="342900" lvl="0" indent="-342900" algn="just">
              <a:spcAft>
                <a:spcPts val="0"/>
              </a:spcAft>
              <a:buFont typeface="+mj-lt"/>
              <a:buAutoNum type="arabicPeriod"/>
            </a:pP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9705717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6" name="Prostokąt 5"/>
          <p:cNvSpPr/>
          <p:nvPr/>
        </p:nvSpPr>
        <p:spPr>
          <a:xfrm>
            <a:off x="425560" y="980727"/>
            <a:ext cx="8497638" cy="4585871"/>
          </a:xfrm>
          <a:prstGeom prst="rect">
            <a:avLst/>
          </a:prstGeom>
        </p:spPr>
        <p:txBody>
          <a:bodyPr wrap="square">
            <a:spAutoFit/>
          </a:bodyPr>
          <a:lstStyle/>
          <a:p>
            <a:pPr algn="ctr"/>
            <a:endParaRPr lang="pl-PL" sz="2000" b="1" u="sng" dirty="0" smtClean="0">
              <a:latin typeface="+mn-lt"/>
            </a:endParaRPr>
          </a:p>
          <a:p>
            <a:pPr algn="ctr"/>
            <a:endParaRPr lang="pl-PL" sz="2000" b="1" u="sng" dirty="0" smtClean="0">
              <a:latin typeface="+mn-lt"/>
            </a:endParaRPr>
          </a:p>
          <a:p>
            <a:pPr algn="ctr"/>
            <a:endParaRPr lang="pl-PL" sz="2000" b="1" u="sng" dirty="0" smtClean="0">
              <a:latin typeface="+mn-lt"/>
            </a:endParaRPr>
          </a:p>
          <a:p>
            <a:pPr algn="ctr"/>
            <a:endParaRPr lang="pl-PL" sz="2000" b="1" u="sng" dirty="0" smtClean="0">
              <a:latin typeface="+mn-lt"/>
            </a:endParaRPr>
          </a:p>
          <a:p>
            <a:pPr algn="ctr"/>
            <a:r>
              <a:rPr lang="pl-PL" sz="2000" b="1" u="sng" dirty="0" smtClean="0">
                <a:latin typeface="+mn-lt"/>
              </a:rPr>
              <a:t>Kwestie dotyczące pomocy publicznej/pomoc </a:t>
            </a:r>
            <a:r>
              <a:rPr lang="pl-PL" sz="2000" b="1" i="1" u="sng" dirty="0" smtClean="0">
                <a:latin typeface="+mn-lt"/>
              </a:rPr>
              <a:t>de </a:t>
            </a:r>
            <a:r>
              <a:rPr lang="pl-PL" sz="2000" b="1" i="1" u="sng" dirty="0" err="1" smtClean="0">
                <a:latin typeface="+mn-lt"/>
              </a:rPr>
              <a:t>minimis</a:t>
            </a:r>
            <a:r>
              <a:rPr lang="pl-PL" sz="2000" b="1" dirty="0" smtClean="0">
                <a:latin typeface="+mn-lt"/>
              </a:rPr>
              <a:t>:</a:t>
            </a:r>
          </a:p>
          <a:p>
            <a:pPr algn="ctr"/>
            <a:endParaRPr lang="pl-PL" sz="2000" b="1" dirty="0" smtClean="0">
              <a:latin typeface="+mn-lt"/>
            </a:endParaRPr>
          </a:p>
          <a:p>
            <a:pPr algn="just"/>
            <a:r>
              <a:rPr lang="pl-PL" sz="2000" dirty="0" smtClean="0">
                <a:latin typeface="+mn-lt"/>
              </a:rPr>
              <a:t>Zgodnie z interpretacją Ministerstwa Rozwoju w przypadku Działania 6.1 C co do zasady nie ma przesłanek do wystąpienia pomocy publicznej – do działalności mieszczącej się w ramach krajowego systemu opieki nad dziećmi do lat 3 nie mają zastosowania przepisy dotyczące pomocy publicznej (działalność ta co do zasady nie stanowi działalności gospodarczej w rozumieniu przepisów wspólnotowych).</a:t>
            </a:r>
          </a:p>
          <a:p>
            <a:pPr marL="342900" lvl="0" indent="-342900" algn="just">
              <a:spcAft>
                <a:spcPts val="0"/>
              </a:spcAft>
              <a:buFont typeface="+mj-lt"/>
              <a:buAutoNum type="arabicPeriod"/>
            </a:pP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9705717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6" name="Prostokąt 5"/>
          <p:cNvSpPr/>
          <p:nvPr/>
        </p:nvSpPr>
        <p:spPr>
          <a:xfrm>
            <a:off x="425560" y="980727"/>
            <a:ext cx="8497638" cy="4893647"/>
          </a:xfrm>
          <a:prstGeom prst="rect">
            <a:avLst/>
          </a:prstGeom>
        </p:spPr>
        <p:txBody>
          <a:bodyPr wrap="square">
            <a:spAutoFit/>
          </a:bodyPr>
          <a:lstStyle/>
          <a:p>
            <a:endParaRPr lang="pl-PL" sz="2000" dirty="0" smtClean="0">
              <a:latin typeface="+mn-lt"/>
            </a:endParaRPr>
          </a:p>
          <a:p>
            <a:endParaRPr lang="pl-PL" sz="2000" dirty="0" smtClean="0">
              <a:latin typeface="+mn-lt"/>
            </a:endParaRPr>
          </a:p>
          <a:p>
            <a:pPr algn="just"/>
            <a:r>
              <a:rPr lang="pl-PL" sz="2000" dirty="0" smtClean="0">
                <a:latin typeface="+mn-lt"/>
              </a:rPr>
              <a:t>Jednocześnie należy mieć na uwadze, że istnieje możliwość realizacji </a:t>
            </a:r>
            <a:r>
              <a:rPr lang="pl-PL" sz="2000" b="1" dirty="0" smtClean="0">
                <a:latin typeface="+mn-lt"/>
              </a:rPr>
              <a:t>projektów „mieszanych”</a:t>
            </a:r>
            <a:r>
              <a:rPr lang="pl-PL" sz="2000" dirty="0" smtClean="0">
                <a:latin typeface="+mn-lt"/>
              </a:rPr>
              <a:t>, tzn. objętych w części pomocą publiczną, a w części wsparciem niestanowiącym pomocy. Wykorzystywanie dofinansowanej infrastruktury w ramach ww. placówek w celach komercyjnych i innych nie mieszczących się </a:t>
            </a:r>
            <a:br>
              <a:rPr lang="pl-PL" sz="2000" dirty="0" smtClean="0">
                <a:latin typeface="+mn-lt"/>
              </a:rPr>
            </a:br>
            <a:r>
              <a:rPr lang="pl-PL" sz="2000" dirty="0" smtClean="0">
                <a:latin typeface="+mn-lt"/>
              </a:rPr>
              <a:t>w zakresie realizacji zadań publicznych, o których mowa w ww. ustawie, będzie powodowało powstanie obowiązku stosowania przepisów dotyczących pomocy publicznej w stosunku do wsparcia na prowadzenie tych placówek. Jeśli zatem, przykładowo, wspierana placówka prowadzi zarówno działalność opiekuńczą na podstawie ustawy o opiece nad dziećmi w wieku do lat 3, jak i działalność komercyjną, a wsparcie dotyczy obydwu działalności (np. sprzęty biurowe będą wykorzystywane w związku z prowadzeniem działalności komercyjnej),</a:t>
            </a:r>
            <a:r>
              <a:rPr lang="pl-PL" sz="2000" b="1" dirty="0" smtClean="0">
                <a:latin typeface="+mn-lt"/>
              </a:rPr>
              <a:t> należy oba rodzaje działalności rozdzielić</a:t>
            </a:r>
            <a:r>
              <a:rPr lang="pl-PL" sz="2000" dirty="0" smtClean="0">
                <a:latin typeface="+mn-lt"/>
              </a:rPr>
              <a:t>. </a:t>
            </a:r>
            <a:endParaRPr lang="pl-PL" sz="2000" dirty="0">
              <a:solidFill>
                <a:srgbClr val="000000"/>
              </a:solidFill>
              <a:latin typeface="Calibri"/>
              <a:ea typeface="Calibri"/>
              <a:cs typeface="Calibri"/>
            </a:endParaRPr>
          </a:p>
          <a:p>
            <a:pPr marL="342900" indent="-342900">
              <a:buFont typeface="Arial" panose="020B0604020202020204" pitchFamily="34" charset="0"/>
              <a:buChar char="•"/>
            </a:pPr>
            <a:endParaRPr lang="pl-PL" sz="3200" dirty="0">
              <a:solidFill>
                <a:prstClr val="black"/>
              </a:solidFill>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9705717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6" name="Prostokąt 5"/>
          <p:cNvSpPr/>
          <p:nvPr/>
        </p:nvSpPr>
        <p:spPr>
          <a:xfrm>
            <a:off x="425560" y="980727"/>
            <a:ext cx="8497638" cy="5324535"/>
          </a:xfrm>
          <a:prstGeom prst="rect">
            <a:avLst/>
          </a:prstGeom>
        </p:spPr>
        <p:txBody>
          <a:bodyPr wrap="square">
            <a:spAutoFit/>
          </a:bodyPr>
          <a:lstStyle/>
          <a:p>
            <a:endParaRPr lang="pl-PL" sz="2000" dirty="0" smtClean="0">
              <a:latin typeface="+mn-lt"/>
            </a:endParaRPr>
          </a:p>
          <a:p>
            <a:pPr algn="just"/>
            <a:r>
              <a:rPr lang="pl-PL" sz="2000" dirty="0" smtClean="0">
                <a:latin typeface="+mn-lt"/>
              </a:rPr>
              <a:t>Przedmiotowy rozdział ma na celu uniknięcie subsydiowania krzyżowego </a:t>
            </a:r>
            <a:br>
              <a:rPr lang="pl-PL" sz="2000" dirty="0" smtClean="0">
                <a:latin typeface="+mn-lt"/>
              </a:rPr>
            </a:br>
            <a:r>
              <a:rPr lang="pl-PL" sz="2000" dirty="0" smtClean="0">
                <a:latin typeface="+mn-lt"/>
              </a:rPr>
              <a:t>i powinien prowadzić do wyraźnego wyodrębnienia kosztów i finansowania działalności tak, aby ze środków publicznych nie finansować przedsięwzięć zakłócających lub grożących zakłóceniem konkurencji oraz wpływających na wymianę handlową na rynku wewnętrznym UE (bowiem wówczas do finansowania ze środków publicznych będą miały zastosowanie przepisy </a:t>
            </a:r>
            <a:br>
              <a:rPr lang="pl-PL" sz="2000" dirty="0" smtClean="0">
                <a:latin typeface="+mn-lt"/>
              </a:rPr>
            </a:br>
            <a:r>
              <a:rPr lang="pl-PL" sz="2000" dirty="0" smtClean="0">
                <a:latin typeface="+mn-lt"/>
              </a:rPr>
              <a:t>o pomocy publicznej). W powyższej sytuacji konieczne jest prowadzenie </a:t>
            </a:r>
            <a:br>
              <a:rPr lang="pl-PL" sz="2000" dirty="0" smtClean="0">
                <a:latin typeface="+mn-lt"/>
              </a:rPr>
            </a:br>
            <a:r>
              <a:rPr lang="pl-PL" sz="2000" dirty="0" smtClean="0">
                <a:latin typeface="+mn-lt"/>
              </a:rPr>
              <a:t>w ramach ksiąg rachunkowych podmiotu odrębnej ewidencji dla usług świadczonych w ramach publicznego systemu opiekuńczego oraz dla usług komercyjnych w tym prawidłowe przypisywanie przychodów i kosztów związanych z działalnością wspieraną oraz pozostałą działalnością na podstawie konsekwentnie stosowanych i mających obiektywne uzasadnienie metod (zgodnie z art. 2 pkt 8 w związku z art. 8 ustawy z dnia 22 września 2006 r. </a:t>
            </a:r>
            <a:br>
              <a:rPr lang="pl-PL" sz="2000" dirty="0" smtClean="0">
                <a:latin typeface="+mn-lt"/>
              </a:rPr>
            </a:br>
            <a:r>
              <a:rPr lang="pl-PL" sz="2000" dirty="0" smtClean="0">
                <a:latin typeface="+mn-lt"/>
              </a:rPr>
              <a:t>o przejrzystości stosunków finansowych pomiędzy organami publicznymi a przedsiębiorcami publicznymi oraz o przejrzystości finansowej niektórych przedsiębiorców (Dz. U. Nr 191, poz. 1411, z późn. zm.)).</a:t>
            </a:r>
            <a:endParaRPr lang="pl-PL" sz="3200" dirty="0">
              <a:solidFill>
                <a:prstClr val="black"/>
              </a:solidFill>
              <a:latin typeface="+mn-lt"/>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9705717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6" name="Prostokąt 5"/>
          <p:cNvSpPr/>
          <p:nvPr/>
        </p:nvSpPr>
        <p:spPr>
          <a:xfrm>
            <a:off x="425560" y="1340767"/>
            <a:ext cx="8497638" cy="4154984"/>
          </a:xfrm>
          <a:prstGeom prst="rect">
            <a:avLst/>
          </a:prstGeom>
        </p:spPr>
        <p:txBody>
          <a:bodyPr wrap="square">
            <a:spAutoFit/>
          </a:bodyPr>
          <a:lstStyle/>
          <a:p>
            <a:pPr algn="just"/>
            <a:endParaRPr lang="pl-PL" sz="2000" dirty="0" smtClean="0">
              <a:latin typeface="+mn-lt"/>
            </a:endParaRPr>
          </a:p>
          <a:p>
            <a:pPr algn="just"/>
            <a:endParaRPr lang="pl-PL" sz="2000" dirty="0" smtClean="0">
              <a:latin typeface="+mn-lt"/>
            </a:endParaRPr>
          </a:p>
          <a:p>
            <a:pPr algn="just"/>
            <a:r>
              <a:rPr lang="pl-PL" sz="2000" dirty="0" smtClean="0">
                <a:latin typeface="+mn-lt"/>
              </a:rPr>
              <a:t>Co do zasady pomoc publiczna nie wystąpi jeśli, np. wynajem będzie kwestią incydentalną (bardzo rzadką i niesystematyczną).</a:t>
            </a:r>
          </a:p>
          <a:p>
            <a:endParaRPr lang="pl-PL" sz="2400" b="1" dirty="0" smtClean="0">
              <a:latin typeface="+mn-lt"/>
            </a:endParaRPr>
          </a:p>
          <a:p>
            <a:pPr algn="just"/>
            <a:r>
              <a:rPr lang="pl-PL" sz="2000" b="1" dirty="0" smtClean="0">
                <a:latin typeface="+mn-lt"/>
              </a:rPr>
              <a:t>W przypadku wystąpienia w projekcie pomocy publicznej będzie udzielana wyłącznie pomoc </a:t>
            </a:r>
            <a:r>
              <a:rPr lang="pl-PL" sz="2000" b="1" i="1" dirty="0" smtClean="0">
                <a:latin typeface="+mn-lt"/>
              </a:rPr>
              <a:t>de </a:t>
            </a:r>
            <a:r>
              <a:rPr lang="pl-PL" sz="2000" b="1" i="1" dirty="0" err="1" smtClean="0">
                <a:latin typeface="+mn-lt"/>
              </a:rPr>
              <a:t>minimis</a:t>
            </a:r>
            <a:r>
              <a:rPr lang="pl-PL" sz="2000" b="1" dirty="0" smtClean="0">
                <a:latin typeface="+mn-lt"/>
              </a:rPr>
              <a:t> na podstawie Rozporządzenia Ministra Infrastruktury i Rozwoju z dnia 19 marca 2015 r. w sprawie udzielania pomocy de </a:t>
            </a:r>
            <a:r>
              <a:rPr lang="pl-PL" sz="2000" b="1" i="1" dirty="0" err="1" smtClean="0">
                <a:latin typeface="+mn-lt"/>
              </a:rPr>
              <a:t>minimis</a:t>
            </a:r>
            <a:r>
              <a:rPr lang="pl-PL" sz="2000" b="1" dirty="0" smtClean="0">
                <a:latin typeface="+mn-lt"/>
              </a:rPr>
              <a:t> w ramach regionalnych programów operacyjnych na lata 2014-2020 (Dz</a:t>
            </a:r>
            <a:r>
              <a:rPr lang="pl-PL" sz="2000" b="1" dirty="0" smtClean="0">
                <a:latin typeface="+mn-lt"/>
              </a:rPr>
              <a:t>. U</a:t>
            </a:r>
            <a:r>
              <a:rPr lang="pl-PL" sz="2000" b="1" dirty="0" smtClean="0">
                <a:latin typeface="+mn-lt"/>
              </a:rPr>
              <a:t>. 2015, poz. 488) – kwota pomocy </a:t>
            </a:r>
            <a:r>
              <a:rPr lang="pl-PL" sz="2000" b="1" i="1" dirty="0" smtClean="0">
                <a:latin typeface="+mn-lt"/>
              </a:rPr>
              <a:t>de </a:t>
            </a:r>
            <a:r>
              <a:rPr lang="pl-PL" sz="2000" b="1" i="1" dirty="0" err="1" smtClean="0">
                <a:latin typeface="+mn-lt"/>
              </a:rPr>
              <a:t>minimis</a:t>
            </a:r>
            <a:r>
              <a:rPr lang="pl-PL" sz="2000" b="1" i="1" dirty="0" smtClean="0">
                <a:latin typeface="+mn-lt"/>
              </a:rPr>
              <a:t> </a:t>
            </a:r>
            <a:r>
              <a:rPr lang="pl-PL" sz="2000" b="1" dirty="0" smtClean="0">
                <a:latin typeface="+mn-lt"/>
              </a:rPr>
              <a:t>nie może przekroczyć 200 tys. Euro na beneficjenta (jest to maksymalny limit pomocy </a:t>
            </a:r>
            <a:r>
              <a:rPr lang="pl-PL" sz="2000" b="1" i="1" dirty="0" smtClean="0">
                <a:latin typeface="+mn-lt"/>
              </a:rPr>
              <a:t>de </a:t>
            </a:r>
            <a:r>
              <a:rPr lang="pl-PL" sz="2000" b="1" i="1" dirty="0" err="1" smtClean="0">
                <a:latin typeface="+mn-lt"/>
              </a:rPr>
              <a:t>minimis</a:t>
            </a:r>
            <a:r>
              <a:rPr lang="pl-PL" sz="2000" b="1" i="1" dirty="0" smtClean="0">
                <a:latin typeface="+mn-lt"/>
              </a:rPr>
              <a:t> </a:t>
            </a:r>
            <a:r>
              <a:rPr lang="pl-PL" sz="2000" b="1" dirty="0" smtClean="0">
                <a:latin typeface="+mn-lt"/>
              </a:rPr>
              <a:t>jaki może otrzymać dany podmiot w okresie 3 lat). </a:t>
            </a:r>
            <a:endParaRPr lang="pl-PL" sz="2000" dirty="0" smtClean="0">
              <a:latin typeface="+mn-lt"/>
            </a:endParaRPr>
          </a:p>
          <a:p>
            <a:endParaRPr lang="pl-PL" sz="2000" dirty="0" smtClean="0">
              <a:latin typeface="+mn-lt"/>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9705717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4678204"/>
          </a:xfrm>
          <a:prstGeom prst="rect">
            <a:avLst/>
          </a:prstGeom>
        </p:spPr>
        <p:txBody>
          <a:bodyPr wrap="square">
            <a:spAutoFit/>
          </a:bodyPr>
          <a:lstStyle/>
          <a:p>
            <a:endParaRPr lang="pl-PL" b="1" u="sng" dirty="0" smtClean="0">
              <a:solidFill>
                <a:prstClr val="black"/>
              </a:solidFill>
              <a:latin typeface="+mj-lt"/>
            </a:endParaRPr>
          </a:p>
          <a:p>
            <a:pPr algn="ctr"/>
            <a:r>
              <a:rPr lang="pl-PL" sz="2000" b="1" u="sng" dirty="0" smtClean="0">
                <a:solidFill>
                  <a:prstClr val="black"/>
                </a:solidFill>
                <a:latin typeface="+mn-lt"/>
              </a:rPr>
              <a:t>Termin</a:t>
            </a:r>
            <a:r>
              <a:rPr lang="pl-PL" sz="2000" b="1" u="sng" dirty="0">
                <a:solidFill>
                  <a:prstClr val="black"/>
                </a:solidFill>
                <a:latin typeface="+mn-lt"/>
              </a:rPr>
              <a:t>, miejsce </a:t>
            </a:r>
            <a:r>
              <a:rPr lang="pl-PL" sz="2000" b="1" u="sng" dirty="0" smtClean="0">
                <a:solidFill>
                  <a:prstClr val="black"/>
                </a:solidFill>
                <a:latin typeface="+mn-lt"/>
              </a:rPr>
              <a:t>i </a:t>
            </a:r>
            <a:r>
              <a:rPr lang="pl-PL" sz="2000" b="1" u="sng" dirty="0">
                <a:solidFill>
                  <a:prstClr val="black"/>
                </a:solidFill>
                <a:latin typeface="+mn-lt"/>
              </a:rPr>
              <a:t>forma składania wniosków o </a:t>
            </a:r>
            <a:r>
              <a:rPr lang="pl-PL" sz="2000" b="1" u="sng" dirty="0" smtClean="0">
                <a:solidFill>
                  <a:prstClr val="black"/>
                </a:solidFill>
                <a:latin typeface="+mn-lt"/>
              </a:rPr>
              <a:t>dofinansowanie</a:t>
            </a:r>
            <a:r>
              <a:rPr lang="pl-PL" sz="2000" b="1" dirty="0" smtClean="0">
                <a:solidFill>
                  <a:prstClr val="black"/>
                </a:solidFill>
                <a:latin typeface="+mn-lt"/>
              </a:rPr>
              <a:t>: </a:t>
            </a:r>
            <a:endParaRPr lang="pl-PL" sz="2000" dirty="0">
              <a:solidFill>
                <a:prstClr val="black"/>
              </a:solidFill>
              <a:latin typeface="+mn-lt"/>
            </a:endParaRPr>
          </a:p>
          <a:p>
            <a:endParaRPr lang="pl-PL" sz="2000" dirty="0" smtClean="0">
              <a:solidFill>
                <a:prstClr val="black"/>
              </a:solidFill>
              <a:latin typeface="+mn-lt"/>
            </a:endParaRPr>
          </a:p>
          <a:p>
            <a:pPr algn="just"/>
            <a:r>
              <a:rPr lang="pl-PL" sz="2000" dirty="0" smtClean="0">
                <a:solidFill>
                  <a:prstClr val="black"/>
                </a:solidFill>
                <a:latin typeface="+mn-lt"/>
              </a:rPr>
              <a:t>Wnioskodawca </a:t>
            </a:r>
            <a:r>
              <a:rPr lang="pl-PL" sz="2000" dirty="0">
                <a:solidFill>
                  <a:prstClr val="black"/>
                </a:solidFill>
                <a:latin typeface="+mn-lt"/>
              </a:rPr>
              <a:t>wypełnia wniosek o dofinansowanie za pośrednictwem aplikacji – Generator Wniosków </a:t>
            </a:r>
            <a:r>
              <a:rPr lang="pl-PL" sz="2000" dirty="0" smtClean="0">
                <a:solidFill>
                  <a:prstClr val="black"/>
                </a:solidFill>
                <a:latin typeface="+mn-lt"/>
              </a:rPr>
              <a:t>– dostępny </a:t>
            </a:r>
            <a:r>
              <a:rPr lang="pl-PL" sz="2000" dirty="0">
                <a:solidFill>
                  <a:prstClr val="black"/>
                </a:solidFill>
                <a:latin typeface="+mn-lt"/>
              </a:rPr>
              <a:t>na stronie </a:t>
            </a:r>
            <a:r>
              <a:rPr lang="pl-PL" sz="2000" u="sng" dirty="0">
                <a:solidFill>
                  <a:prstClr val="black"/>
                </a:solidFill>
                <a:latin typeface="+mn-lt"/>
                <a:hlinkClick r:id="rId3"/>
              </a:rPr>
              <a:t>http://</a:t>
            </a:r>
            <a:r>
              <a:rPr lang="pl-PL" sz="2000" u="sng" dirty="0" smtClean="0">
                <a:solidFill>
                  <a:prstClr val="black"/>
                </a:solidFill>
                <a:latin typeface="+mn-lt"/>
                <a:hlinkClick r:id="rId3"/>
              </a:rPr>
              <a:t>gwnd.dolnyslask.pl</a:t>
            </a:r>
            <a:r>
              <a:rPr lang="pl-PL" sz="2000" u="sng" dirty="0">
                <a:solidFill>
                  <a:prstClr val="black"/>
                </a:solidFill>
                <a:latin typeface="+mn-lt"/>
                <a:hlinkClick r:id="rId3"/>
              </a:rPr>
              <a:t>/</a:t>
            </a:r>
            <a:r>
              <a:rPr lang="pl-PL" sz="2000" dirty="0">
                <a:solidFill>
                  <a:prstClr val="black"/>
                </a:solidFill>
                <a:latin typeface="+mn-lt"/>
              </a:rPr>
              <a:t> </a:t>
            </a:r>
            <a:r>
              <a:rPr lang="pl-PL" sz="2000" dirty="0" smtClean="0">
                <a:solidFill>
                  <a:prstClr val="black"/>
                </a:solidFill>
                <a:latin typeface="+mn-lt"/>
              </a:rPr>
              <a:t> w terminie: </a:t>
            </a:r>
          </a:p>
          <a:p>
            <a:pPr algn="just"/>
            <a:endParaRPr lang="pl-PL" sz="2000" dirty="0" smtClean="0">
              <a:solidFill>
                <a:prstClr val="black"/>
              </a:solidFill>
              <a:latin typeface="+mn-lt"/>
            </a:endParaRPr>
          </a:p>
          <a:p>
            <a:pPr algn="ctr"/>
            <a:r>
              <a:rPr lang="pl-PL" sz="2000" b="1" u="sng" dirty="0" smtClean="0">
                <a:latin typeface="+mn-lt"/>
              </a:rPr>
              <a:t>od </a:t>
            </a:r>
            <a:r>
              <a:rPr lang="pl-PL" sz="2000" b="1" u="sng" dirty="0">
                <a:latin typeface="+mn-lt"/>
              </a:rPr>
              <a:t>godz. </a:t>
            </a:r>
            <a:r>
              <a:rPr lang="pl-PL" sz="2000" b="1" u="sng" dirty="0" smtClean="0">
                <a:latin typeface="+mn-lt"/>
              </a:rPr>
              <a:t>8:00 </a:t>
            </a:r>
            <a:r>
              <a:rPr lang="pl-PL" sz="2000" b="1" u="sng" dirty="0">
                <a:latin typeface="+mn-lt"/>
              </a:rPr>
              <a:t>dnia 4 maja 2016 r. do godz. </a:t>
            </a:r>
            <a:r>
              <a:rPr lang="pl-PL" sz="2000" b="1" u="sng" dirty="0" smtClean="0">
                <a:latin typeface="+mn-lt"/>
              </a:rPr>
              <a:t>15:00 </a:t>
            </a:r>
            <a:r>
              <a:rPr lang="pl-PL" sz="2000" b="1" u="sng" dirty="0">
                <a:latin typeface="+mn-lt"/>
              </a:rPr>
              <a:t>dnia  </a:t>
            </a:r>
            <a:r>
              <a:rPr lang="pl-PL" sz="2000" b="1" u="sng" dirty="0" smtClean="0">
                <a:latin typeface="+mn-lt"/>
              </a:rPr>
              <a:t>2 </a:t>
            </a:r>
            <a:r>
              <a:rPr lang="pl-PL" sz="2000" b="1" u="sng" dirty="0">
                <a:latin typeface="+mn-lt"/>
              </a:rPr>
              <a:t>czerwca 2016 r. </a:t>
            </a:r>
            <a:endParaRPr lang="pl-PL" sz="2000" b="1" u="sng" dirty="0" smtClean="0">
              <a:latin typeface="+mn-lt"/>
            </a:endParaRPr>
          </a:p>
          <a:p>
            <a:pPr algn="ctr"/>
            <a:endParaRPr lang="pl-PL" sz="2000" u="sng" dirty="0">
              <a:solidFill>
                <a:prstClr val="black"/>
              </a:solidFill>
              <a:latin typeface="+mn-lt"/>
            </a:endParaRPr>
          </a:p>
          <a:p>
            <a:pPr algn="just">
              <a:spcBef>
                <a:spcPts val="0"/>
              </a:spcBef>
              <a:spcAft>
                <a:spcPts val="0"/>
              </a:spcAft>
            </a:pPr>
            <a:r>
              <a:rPr lang="pl-PL" sz="2000" dirty="0" smtClean="0">
                <a:solidFill>
                  <a:srgbClr val="000000"/>
                </a:solidFill>
                <a:latin typeface="Calibri"/>
                <a:ea typeface="Calibri"/>
                <a:cs typeface="Arial"/>
              </a:rPr>
              <a:t>Jednocześnie, najpóźniej do dnia zakończenia naboru tj. do godz. 15:00 dnia  2 czerwca 2016 r., do siedziby IOK (IZ RPO WD 2014-2020) należy dostarczyć jeden egzemplarz wydrukowanej z systemu (Generator Wniosków) papierowej wersji wniosku, opatrzonej czytelnym podpisem/-</a:t>
            </a:r>
            <a:r>
              <a:rPr lang="pl-PL" sz="2000" dirty="0" err="1" smtClean="0">
                <a:solidFill>
                  <a:srgbClr val="000000"/>
                </a:solidFill>
                <a:latin typeface="Calibri"/>
                <a:ea typeface="Calibri"/>
                <a:cs typeface="Arial"/>
              </a:rPr>
              <a:t>ami</a:t>
            </a:r>
            <a:r>
              <a:rPr lang="pl-PL" sz="2000" dirty="0" smtClean="0">
                <a:solidFill>
                  <a:srgbClr val="000000"/>
                </a:solidFill>
                <a:latin typeface="Calibri"/>
                <a:ea typeface="Calibri"/>
                <a:cs typeface="Arial"/>
              </a:rPr>
              <a:t> lub parafą i z pieczęcią imienną osoby/-</a:t>
            </a:r>
            <a:r>
              <a:rPr lang="pl-PL" sz="2000" dirty="0" err="1" smtClean="0">
                <a:solidFill>
                  <a:srgbClr val="000000"/>
                </a:solidFill>
                <a:latin typeface="Calibri"/>
                <a:ea typeface="Calibri"/>
                <a:cs typeface="Arial"/>
              </a:rPr>
              <a:t>ób</a:t>
            </a:r>
            <a:r>
              <a:rPr lang="pl-PL" sz="2000" dirty="0" smtClean="0">
                <a:solidFill>
                  <a:srgbClr val="000000"/>
                </a:solidFill>
                <a:latin typeface="Calibri"/>
                <a:ea typeface="Calibri"/>
                <a:cs typeface="Arial"/>
              </a:rPr>
              <a:t> uprawnionej/-</a:t>
            </a:r>
            <a:r>
              <a:rPr lang="pl-PL" sz="2000" dirty="0" err="1" smtClean="0">
                <a:solidFill>
                  <a:srgbClr val="000000"/>
                </a:solidFill>
                <a:latin typeface="Calibri"/>
                <a:ea typeface="Calibri"/>
                <a:cs typeface="Arial"/>
              </a:rPr>
              <a:t>ych</a:t>
            </a:r>
            <a:r>
              <a:rPr lang="pl-PL" sz="2000" dirty="0" smtClean="0">
                <a:solidFill>
                  <a:srgbClr val="000000"/>
                </a:solidFill>
                <a:latin typeface="Calibri"/>
                <a:ea typeface="Calibri"/>
                <a:cs typeface="Arial"/>
              </a:rPr>
              <a:t> do reprezentowania Wnioskodawcy (wraz z podpisanymi załącznikami).</a:t>
            </a:r>
            <a:endParaRPr lang="pl-PL" sz="1600" dirty="0">
              <a:latin typeface="Calibri"/>
              <a:ea typeface="Calibri"/>
              <a:cs typeface="Times New Roman"/>
            </a:endParaRPr>
          </a:p>
        </p:txBody>
      </p:sp>
      <p:pic>
        <p:nvPicPr>
          <p:cNvPr id="5" name="Picture 3" descr="C:\Users\mkula\Desktop\zestawienia logo RPO\EFRR\FEPR-DS-UE-EFRR-kolor.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25271794"/>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8280920" cy="4616648"/>
          </a:xfrm>
          <a:prstGeom prst="rect">
            <a:avLst/>
          </a:prstGeom>
        </p:spPr>
        <p:txBody>
          <a:bodyPr wrap="square">
            <a:spAutoFit/>
          </a:bodyPr>
          <a:lstStyle/>
          <a:p>
            <a:endParaRPr lang="pl-PL" dirty="0" smtClean="0">
              <a:solidFill>
                <a:prstClr val="black"/>
              </a:solidFill>
              <a:latin typeface="+mn-lt"/>
            </a:endParaRPr>
          </a:p>
          <a:p>
            <a:pPr algn="ctr"/>
            <a:r>
              <a:rPr lang="pl-PL" sz="2000" b="1" u="sng" dirty="0">
                <a:solidFill>
                  <a:prstClr val="black"/>
                </a:solidFill>
                <a:latin typeface="+mn-lt"/>
              </a:rPr>
              <a:t>Kwalifikowalność wydatków</a:t>
            </a:r>
            <a:r>
              <a:rPr lang="pl-PL" sz="2000" b="1" dirty="0">
                <a:solidFill>
                  <a:prstClr val="black"/>
                </a:solidFill>
                <a:latin typeface="+mn-lt"/>
              </a:rPr>
              <a:t>: </a:t>
            </a:r>
            <a:endParaRPr lang="pl-PL" sz="2000" b="1" dirty="0" smtClean="0">
              <a:solidFill>
                <a:prstClr val="black"/>
              </a:solidFill>
              <a:latin typeface="+mn-lt"/>
            </a:endParaRPr>
          </a:p>
          <a:p>
            <a:endParaRPr lang="pl-PL" sz="2000" b="1" dirty="0" smtClean="0">
              <a:solidFill>
                <a:prstClr val="black"/>
              </a:solidFill>
              <a:latin typeface="+mn-lt"/>
            </a:endParaRPr>
          </a:p>
          <a:p>
            <a:pPr algn="just"/>
            <a:r>
              <a:rPr lang="pl-PL" sz="2000" dirty="0" smtClean="0">
                <a:solidFill>
                  <a:prstClr val="black"/>
                </a:solidFill>
                <a:latin typeface="+mn-lt"/>
              </a:rPr>
              <a:t>Początkiem </a:t>
            </a:r>
            <a:r>
              <a:rPr lang="pl-PL" sz="2000" dirty="0">
                <a:solidFill>
                  <a:prstClr val="black"/>
                </a:solidFill>
                <a:latin typeface="+mn-lt"/>
              </a:rPr>
              <a:t>okresu kwalifikowalności wydatków jest </a:t>
            </a:r>
            <a:r>
              <a:rPr lang="pl-PL" sz="2000" dirty="0" smtClean="0">
                <a:solidFill>
                  <a:prstClr val="black"/>
                </a:solidFill>
                <a:latin typeface="+mn-lt"/>
              </a:rPr>
              <a:t>1 stycznia 2014 </a:t>
            </a:r>
            <a:r>
              <a:rPr lang="pl-PL" sz="2000" dirty="0">
                <a:solidFill>
                  <a:prstClr val="black"/>
                </a:solidFill>
                <a:latin typeface="+mn-lt"/>
              </a:rPr>
              <a:t>r. </a:t>
            </a:r>
          </a:p>
          <a:p>
            <a:r>
              <a:rPr lang="pl-PL" sz="2000" dirty="0">
                <a:solidFill>
                  <a:prstClr val="black"/>
                </a:solidFill>
                <a:latin typeface="+mn-lt"/>
              </a:rPr>
              <a:t> </a:t>
            </a:r>
          </a:p>
          <a:p>
            <a:pPr algn="just"/>
            <a:r>
              <a:rPr lang="pl-PL" sz="2000" dirty="0">
                <a:solidFill>
                  <a:prstClr val="black"/>
                </a:solidFill>
                <a:latin typeface="+mn-lt"/>
              </a:rPr>
              <a:t>Najpóźniejszy termin złożenia ostatniego wniosku o </a:t>
            </a:r>
            <a:r>
              <a:rPr lang="pl-PL" sz="2000" dirty="0" smtClean="0">
                <a:solidFill>
                  <a:prstClr val="black"/>
                </a:solidFill>
                <a:latin typeface="+mn-lt"/>
              </a:rPr>
              <a:t>płatność:  </a:t>
            </a:r>
            <a:br>
              <a:rPr lang="pl-PL" sz="2000" dirty="0" smtClean="0">
                <a:solidFill>
                  <a:prstClr val="black"/>
                </a:solidFill>
                <a:latin typeface="+mn-lt"/>
              </a:rPr>
            </a:br>
            <a:r>
              <a:rPr lang="pl-PL" sz="2000" dirty="0" smtClean="0">
                <a:solidFill>
                  <a:prstClr val="black"/>
                </a:solidFill>
                <a:latin typeface="+mn-lt"/>
              </a:rPr>
              <a:t>3 grudnia 2018 r.</a:t>
            </a:r>
            <a:endParaRPr lang="pl-PL" sz="2000" dirty="0">
              <a:solidFill>
                <a:prstClr val="black"/>
              </a:solidFill>
              <a:latin typeface="+mn-lt"/>
            </a:endParaRPr>
          </a:p>
          <a:p>
            <a:r>
              <a:rPr lang="pl-PL" sz="2000" dirty="0">
                <a:solidFill>
                  <a:prstClr val="black"/>
                </a:solidFill>
                <a:latin typeface="+mn-lt"/>
              </a:rPr>
              <a:t> </a:t>
            </a:r>
          </a:p>
          <a:p>
            <a:endParaRPr lang="pl-PL" sz="2000" dirty="0">
              <a:solidFill>
                <a:prstClr val="black"/>
              </a:solidFill>
              <a:latin typeface="+mn-lt"/>
            </a:endParaRPr>
          </a:p>
          <a:p>
            <a:pPr algn="just"/>
            <a:r>
              <a:rPr lang="pl-PL" sz="2000" dirty="0" smtClean="0">
                <a:solidFill>
                  <a:prstClr val="black"/>
                </a:solidFill>
                <a:latin typeface="+mn-lt"/>
              </a:rPr>
              <a:t>Zgodnie </a:t>
            </a:r>
            <a:r>
              <a:rPr lang="pl-PL" sz="2000" dirty="0">
                <a:solidFill>
                  <a:prstClr val="black"/>
                </a:solidFill>
                <a:latin typeface="+mn-lt"/>
              </a:rPr>
              <a:t>z art. 37 ust. 3 </a:t>
            </a:r>
            <a:r>
              <a:rPr lang="pl-PL" sz="2000" dirty="0" smtClean="0">
                <a:solidFill>
                  <a:prstClr val="black"/>
                </a:solidFill>
                <a:latin typeface="+mn-lt"/>
              </a:rPr>
              <a:t>ustawy </a:t>
            </a:r>
            <a:r>
              <a:rPr lang="pl-PL" sz="2000" dirty="0">
                <a:solidFill>
                  <a:prstClr val="black"/>
                </a:solidFill>
                <a:latin typeface="+mn-lt"/>
              </a:rPr>
              <a:t>wdrożeniowej nie może zostać wybrany </a:t>
            </a:r>
            <a:r>
              <a:rPr lang="pl-PL" sz="2000" dirty="0" smtClean="0">
                <a:solidFill>
                  <a:prstClr val="black"/>
                </a:solidFill>
                <a:latin typeface="+mn-lt"/>
              </a:rPr>
              <a:t/>
            </a:r>
            <a:br>
              <a:rPr lang="pl-PL" sz="2000" dirty="0" smtClean="0">
                <a:solidFill>
                  <a:prstClr val="black"/>
                </a:solidFill>
                <a:latin typeface="+mn-lt"/>
              </a:rPr>
            </a:br>
            <a:r>
              <a:rPr lang="pl-PL" sz="2000" dirty="0" smtClean="0">
                <a:solidFill>
                  <a:prstClr val="black"/>
                </a:solidFill>
                <a:latin typeface="+mn-lt"/>
              </a:rPr>
              <a:t>do </a:t>
            </a:r>
            <a:r>
              <a:rPr lang="pl-PL" sz="2000" dirty="0">
                <a:solidFill>
                  <a:prstClr val="black"/>
                </a:solidFill>
                <a:latin typeface="+mn-lt"/>
              </a:rPr>
              <a:t>dofinansowania projekt, który został fizycznie ukończony lub w pełni zrealizowany przez złożeniem wniosku o dofinansowanie, niezależnie od </a:t>
            </a:r>
            <a:r>
              <a:rPr lang="pl-PL" sz="2000" dirty="0" smtClean="0">
                <a:solidFill>
                  <a:prstClr val="black"/>
                </a:solidFill>
                <a:latin typeface="+mn-lt"/>
              </a:rPr>
              <a:t>tego, </a:t>
            </a:r>
            <a:r>
              <a:rPr lang="pl-PL" sz="2000" dirty="0">
                <a:solidFill>
                  <a:prstClr val="black"/>
                </a:solidFill>
                <a:latin typeface="+mn-lt"/>
              </a:rPr>
              <a:t>czy wszystkie powiązane płatności zostały dokonane przez </a:t>
            </a:r>
            <a:r>
              <a:rPr lang="pl-PL" sz="2000" dirty="0" smtClean="0">
                <a:solidFill>
                  <a:prstClr val="black"/>
                </a:solidFill>
                <a:latin typeface="+mn-lt"/>
              </a:rPr>
              <a:t>Wnioskodawcę.</a:t>
            </a:r>
            <a:endParaRPr lang="pl-PL" sz="2000" dirty="0">
              <a:solidFill>
                <a:prstClr val="black"/>
              </a:solidFill>
              <a:latin typeface="+mn-lt"/>
            </a:endParaRPr>
          </a:p>
          <a:p>
            <a:endParaRPr lang="pl-PL" dirty="0">
              <a:solidFill>
                <a:prstClr val="black"/>
              </a:solidFill>
            </a:endParaRPr>
          </a:p>
          <a:p>
            <a:endParaRPr lang="pl-PL" dirty="0">
              <a:solidFill>
                <a:prstClr val="black"/>
              </a:solidFill>
            </a:endParaRPr>
          </a:p>
        </p:txBody>
      </p:sp>
      <p:pic>
        <p:nvPicPr>
          <p:cNvPr id="5"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43683170"/>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8" name="Prostokąt 7"/>
          <p:cNvSpPr/>
          <p:nvPr/>
        </p:nvSpPr>
        <p:spPr>
          <a:xfrm>
            <a:off x="539552" y="1196753"/>
            <a:ext cx="7776864" cy="5293757"/>
          </a:xfrm>
          <a:prstGeom prst="rect">
            <a:avLst/>
          </a:prstGeom>
        </p:spPr>
        <p:txBody>
          <a:bodyPr wrap="square">
            <a:spAutoFit/>
          </a:bodyPr>
          <a:lstStyle/>
          <a:p>
            <a:pPr algn="ctr"/>
            <a:r>
              <a:rPr lang="pl-PL" sz="2000" b="1" u="sng" dirty="0" smtClean="0">
                <a:solidFill>
                  <a:prstClr val="black"/>
                </a:solidFill>
                <a:latin typeface="+mn-lt"/>
              </a:rPr>
              <a:t>Wskaźniki:</a:t>
            </a:r>
          </a:p>
          <a:p>
            <a:pPr algn="ctr"/>
            <a:endParaRPr lang="pl-PL" sz="2000" b="1" u="sng" dirty="0" smtClean="0">
              <a:solidFill>
                <a:prstClr val="black"/>
              </a:solidFill>
              <a:latin typeface="+mn-lt"/>
            </a:endParaRPr>
          </a:p>
          <a:p>
            <a:r>
              <a:rPr lang="pl-PL" sz="2000" dirty="0" smtClean="0">
                <a:solidFill>
                  <a:prstClr val="black"/>
                </a:solidFill>
                <a:latin typeface="+mn-lt"/>
              </a:rPr>
              <a:t>W </a:t>
            </a:r>
            <a:r>
              <a:rPr lang="pl-PL" sz="2000" dirty="0">
                <a:solidFill>
                  <a:prstClr val="black"/>
                </a:solidFill>
                <a:latin typeface="+mn-lt"/>
              </a:rPr>
              <a:t>ramach RPO WD 2014-2020 rozróżnia się następujące wskaźniki:</a:t>
            </a:r>
          </a:p>
          <a:p>
            <a:pPr marL="285750" indent="-285750">
              <a:buFont typeface="Arial" panose="020B0604020202020204" pitchFamily="34" charset="0"/>
              <a:buChar char="•"/>
            </a:pPr>
            <a:r>
              <a:rPr lang="pl-PL" sz="2000" dirty="0">
                <a:solidFill>
                  <a:prstClr val="black"/>
                </a:solidFill>
                <a:latin typeface="+mn-lt"/>
              </a:rPr>
              <a:t>obligatoryjne – wskaźniki ujęte </a:t>
            </a:r>
            <a:r>
              <a:rPr lang="pl-PL" sz="2000" dirty="0" smtClean="0">
                <a:solidFill>
                  <a:prstClr val="black"/>
                </a:solidFill>
                <a:latin typeface="+mn-lt"/>
              </a:rPr>
              <a:t>w RPO WD 2014-2020, SZOOP RPO WD 2014-2020;</a:t>
            </a:r>
          </a:p>
          <a:p>
            <a:pPr marL="285750" indent="-285750">
              <a:buFont typeface="Arial" panose="020B0604020202020204" pitchFamily="34" charset="0"/>
              <a:buChar char="•"/>
            </a:pPr>
            <a:r>
              <a:rPr lang="pl-PL" sz="2000" dirty="0" smtClean="0">
                <a:solidFill>
                  <a:prstClr val="black"/>
                </a:solidFill>
                <a:latin typeface="+mn-lt"/>
              </a:rPr>
              <a:t>horyzontalne;</a:t>
            </a:r>
          </a:p>
          <a:p>
            <a:pPr marL="285750" indent="-285750">
              <a:buFont typeface="Arial" panose="020B0604020202020204" pitchFamily="34" charset="0"/>
              <a:buChar char="•"/>
            </a:pPr>
            <a:r>
              <a:rPr lang="pl-PL" sz="2000" dirty="0" smtClean="0">
                <a:solidFill>
                  <a:prstClr val="black"/>
                </a:solidFill>
                <a:latin typeface="+mn-lt"/>
              </a:rPr>
              <a:t>dodatkowe </a:t>
            </a:r>
            <a:r>
              <a:rPr lang="pl-PL" sz="2000" dirty="0">
                <a:solidFill>
                  <a:prstClr val="black"/>
                </a:solidFill>
                <a:latin typeface="+mn-lt"/>
              </a:rPr>
              <a:t>– wskaźniki </a:t>
            </a:r>
            <a:r>
              <a:rPr lang="pl-PL" sz="2000" dirty="0" smtClean="0">
                <a:solidFill>
                  <a:prstClr val="black"/>
                </a:solidFill>
                <a:latin typeface="+mn-lt"/>
              </a:rPr>
              <a:t>projektowe.</a:t>
            </a:r>
          </a:p>
          <a:p>
            <a:pPr marL="285750" indent="-285750">
              <a:buFont typeface="Arial" panose="020B0604020202020204" pitchFamily="34" charset="0"/>
              <a:buChar char="•"/>
            </a:pPr>
            <a:endParaRPr lang="pl-PL" sz="2000" dirty="0">
              <a:solidFill>
                <a:prstClr val="black"/>
              </a:solidFill>
              <a:latin typeface="+mn-lt"/>
            </a:endParaRPr>
          </a:p>
          <a:p>
            <a:pPr algn="just"/>
            <a:r>
              <a:rPr lang="pl-PL" sz="2000" dirty="0" smtClean="0">
                <a:solidFill>
                  <a:prstClr val="black"/>
                </a:solidFill>
                <a:latin typeface="+mn-lt"/>
              </a:rPr>
              <a:t>Wnioskodawca </a:t>
            </a:r>
            <a:r>
              <a:rPr lang="pl-PL" sz="2000" dirty="0">
                <a:solidFill>
                  <a:prstClr val="black"/>
                </a:solidFill>
                <a:latin typeface="+mn-lt"/>
              </a:rPr>
              <a:t>ma obowiązek uwzględnić </a:t>
            </a:r>
            <a:r>
              <a:rPr lang="pl-PL" sz="2000" b="1" dirty="0">
                <a:solidFill>
                  <a:prstClr val="black"/>
                </a:solidFill>
                <a:latin typeface="+mn-lt"/>
              </a:rPr>
              <a:t>wszystkie adekwatne</a:t>
            </a:r>
            <a:r>
              <a:rPr lang="pl-PL" sz="2000" dirty="0">
                <a:solidFill>
                  <a:prstClr val="black"/>
                </a:solidFill>
                <a:latin typeface="+mn-lt"/>
              </a:rPr>
              <a:t> wskaźniki produktu </a:t>
            </a:r>
            <a:r>
              <a:rPr lang="pl-PL" sz="2000" dirty="0" smtClean="0">
                <a:solidFill>
                  <a:prstClr val="black"/>
                </a:solidFill>
                <a:latin typeface="+mn-lt"/>
              </a:rPr>
              <a:t>z listy wskaźników opisanych dla danego naboru, </a:t>
            </a:r>
            <a:r>
              <a:rPr lang="pl-PL" sz="2000" dirty="0">
                <a:solidFill>
                  <a:prstClr val="black"/>
                </a:solidFill>
                <a:latin typeface="+mn-lt"/>
              </a:rPr>
              <a:t>odpowiadające celowi projektu. </a:t>
            </a:r>
            <a:endParaRPr lang="pl-PL" sz="2000" dirty="0" smtClean="0">
              <a:solidFill>
                <a:prstClr val="black"/>
              </a:solidFill>
              <a:latin typeface="+mn-lt"/>
            </a:endParaRPr>
          </a:p>
          <a:p>
            <a:pPr algn="just"/>
            <a:endParaRPr lang="pl-PL" sz="2000" dirty="0" smtClean="0">
              <a:solidFill>
                <a:prstClr val="black"/>
              </a:solidFill>
              <a:latin typeface="+mn-lt"/>
            </a:endParaRPr>
          </a:p>
          <a:p>
            <a:pPr algn="just"/>
            <a:r>
              <a:rPr lang="pl-PL" sz="2000" dirty="0" smtClean="0">
                <a:solidFill>
                  <a:prstClr val="black"/>
                </a:solidFill>
                <a:latin typeface="+mn-lt"/>
              </a:rPr>
              <a:t>Dodatkowo </a:t>
            </a:r>
            <a:r>
              <a:rPr lang="pl-PL" sz="2000" dirty="0">
                <a:solidFill>
                  <a:prstClr val="black"/>
                </a:solidFill>
                <a:latin typeface="+mn-lt"/>
              </a:rPr>
              <a:t>w ramach wniosku </a:t>
            </a:r>
            <a:r>
              <a:rPr lang="pl-PL" sz="2000" dirty="0" smtClean="0">
                <a:solidFill>
                  <a:prstClr val="black"/>
                </a:solidFill>
                <a:latin typeface="+mn-lt"/>
              </a:rPr>
              <a:t>o </a:t>
            </a:r>
            <a:r>
              <a:rPr lang="pl-PL" sz="2000" dirty="0">
                <a:solidFill>
                  <a:prstClr val="black"/>
                </a:solidFill>
                <a:latin typeface="+mn-lt"/>
              </a:rPr>
              <a:t>dofinansowanie Wnioskodawca może określić inne, dodatkowe wskaźniki </a:t>
            </a:r>
            <a:r>
              <a:rPr lang="pl-PL" sz="2000" b="1" dirty="0">
                <a:solidFill>
                  <a:prstClr val="black"/>
                </a:solidFill>
                <a:latin typeface="+mn-lt"/>
              </a:rPr>
              <a:t>specyficzne dla danego projektu</a:t>
            </a:r>
            <a:r>
              <a:rPr lang="pl-PL" sz="2000" dirty="0">
                <a:solidFill>
                  <a:prstClr val="black"/>
                </a:solidFill>
                <a:latin typeface="+mn-lt"/>
              </a:rPr>
              <a:t>, </a:t>
            </a:r>
            <a:r>
              <a:rPr lang="pl-PL" sz="2000" dirty="0" smtClean="0">
                <a:solidFill>
                  <a:prstClr val="black"/>
                </a:solidFill>
                <a:latin typeface="+mn-lt"/>
              </a:rPr>
              <a:t/>
            </a:r>
            <a:br>
              <a:rPr lang="pl-PL" sz="2000" dirty="0" smtClean="0">
                <a:solidFill>
                  <a:prstClr val="black"/>
                </a:solidFill>
                <a:latin typeface="+mn-lt"/>
              </a:rPr>
            </a:br>
            <a:r>
              <a:rPr lang="pl-PL" sz="2000" dirty="0" smtClean="0">
                <a:solidFill>
                  <a:prstClr val="black"/>
                </a:solidFill>
                <a:latin typeface="+mn-lt"/>
              </a:rPr>
              <a:t>o </a:t>
            </a:r>
            <a:r>
              <a:rPr lang="pl-PL" sz="2000" dirty="0">
                <a:solidFill>
                  <a:prstClr val="black"/>
                </a:solidFill>
                <a:latin typeface="+mn-lt"/>
              </a:rPr>
              <a:t>ile będzie to niezbędne dla prawidłowej realizacji projektu (tzw. wskaźniki projektowe</a:t>
            </a:r>
            <a:r>
              <a:rPr lang="pl-PL" sz="2000" dirty="0" smtClean="0">
                <a:solidFill>
                  <a:prstClr val="black"/>
                </a:solidFill>
                <a:latin typeface="+mn-lt"/>
              </a:rPr>
              <a:t>).</a:t>
            </a:r>
            <a:endParaRPr lang="pl-PL" sz="1600" dirty="0">
              <a:solidFill>
                <a:prstClr val="black"/>
              </a:solidFill>
            </a:endParaRPr>
          </a:p>
          <a:p>
            <a:pPr algn="ctr"/>
            <a:endParaRPr lang="pl-PL" b="1" dirty="0">
              <a:solidFill>
                <a:prstClr val="black"/>
              </a:solidFill>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9685862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8" name="Prostokąt 7"/>
          <p:cNvSpPr/>
          <p:nvPr/>
        </p:nvSpPr>
        <p:spPr>
          <a:xfrm>
            <a:off x="539552" y="1196753"/>
            <a:ext cx="7776864" cy="3447098"/>
          </a:xfrm>
          <a:prstGeom prst="rect">
            <a:avLst/>
          </a:prstGeom>
        </p:spPr>
        <p:txBody>
          <a:bodyPr wrap="square">
            <a:spAutoFit/>
          </a:bodyPr>
          <a:lstStyle/>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endParaRPr lang="pl-PL" sz="2000" dirty="0" smtClean="0">
              <a:solidFill>
                <a:prstClr val="black"/>
              </a:solidFill>
              <a:latin typeface="+mn-lt"/>
            </a:endParaRPr>
          </a:p>
          <a:p>
            <a:pPr algn="just"/>
            <a:r>
              <a:rPr lang="pl-PL" sz="2000" dirty="0" smtClean="0">
                <a:solidFill>
                  <a:prstClr val="black"/>
                </a:solidFill>
                <a:latin typeface="+mn-lt"/>
              </a:rPr>
              <a:t>We wniosku o dofinansowanie należy określić, w jaki sposób i na jakiej podstawie mierzone będą wskaźniki realizacji celu projektu poprzez ustalenie źródła weryfikacji/pozyskania danych do pomiaru wskaźnika oraz częstotliwości pomiaru. </a:t>
            </a:r>
            <a:r>
              <a:rPr lang="pl-PL" sz="2000" b="1" dirty="0" smtClean="0">
                <a:solidFill>
                  <a:prstClr val="black"/>
                </a:solidFill>
                <a:latin typeface="+mn-lt"/>
              </a:rPr>
              <a:t>Dlatego przy określaniu wskaźników należy wziąć pod uwagę dostępność i wiarygodność danych niezbędnych do pomiaru danego wskaźnika.</a:t>
            </a:r>
            <a:endParaRPr lang="pl-PL" sz="2000" dirty="0" smtClean="0">
              <a:solidFill>
                <a:prstClr val="black"/>
              </a:solidFill>
              <a:latin typeface="+mn-lt"/>
            </a:endParaRPr>
          </a:p>
          <a:p>
            <a:pPr algn="ctr"/>
            <a:endParaRPr lang="pl-PL" b="1" dirty="0">
              <a:solidFill>
                <a:prstClr val="black"/>
              </a:solidFill>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96858627"/>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9" name="Prostokąt 8"/>
          <p:cNvSpPr/>
          <p:nvPr/>
        </p:nvSpPr>
        <p:spPr>
          <a:xfrm>
            <a:off x="395536" y="1196752"/>
            <a:ext cx="8280920" cy="5016758"/>
          </a:xfrm>
          <a:prstGeom prst="rect">
            <a:avLst/>
          </a:prstGeom>
        </p:spPr>
        <p:txBody>
          <a:bodyPr wrap="square">
            <a:spAutoFit/>
          </a:bodyPr>
          <a:lstStyle/>
          <a:p>
            <a:pPr algn="ctr"/>
            <a:r>
              <a:rPr lang="pl-PL" sz="2000" b="1" u="sng" dirty="0" smtClean="0">
                <a:solidFill>
                  <a:prstClr val="black"/>
                </a:solidFill>
                <a:latin typeface="+mn-lt"/>
              </a:rPr>
              <a:t>Obligatoryjne wskaźniki produktu </a:t>
            </a:r>
          </a:p>
          <a:p>
            <a:pPr algn="ctr"/>
            <a:r>
              <a:rPr lang="pl-PL" sz="2000" b="1" u="sng" dirty="0" smtClean="0">
                <a:solidFill>
                  <a:prstClr val="black"/>
                </a:solidFill>
                <a:latin typeface="+mn-lt"/>
              </a:rPr>
              <a:t>– wskaźniki </a:t>
            </a:r>
            <a:r>
              <a:rPr lang="pl-PL" sz="2000" b="1" u="sng" dirty="0">
                <a:solidFill>
                  <a:prstClr val="black"/>
                </a:solidFill>
                <a:latin typeface="+mn-lt"/>
              </a:rPr>
              <a:t>ujęte w RPO WD 2014-2020, SZOOP RPO </a:t>
            </a:r>
            <a:r>
              <a:rPr lang="pl-PL" sz="2000" b="1" u="sng" dirty="0" smtClean="0">
                <a:solidFill>
                  <a:prstClr val="black"/>
                </a:solidFill>
                <a:latin typeface="+mn-lt"/>
              </a:rPr>
              <a:t>WD 2014-2020:</a:t>
            </a:r>
          </a:p>
          <a:p>
            <a:pPr algn="ctr"/>
            <a:endParaRPr lang="pl-PL" sz="2000" b="1" u="sng" dirty="0" smtClean="0">
              <a:solidFill>
                <a:prstClr val="black"/>
              </a:solidFill>
              <a:latin typeface="+mn-lt"/>
              <a:ea typeface="Times New Roman"/>
              <a:cs typeface="Times New Roman"/>
            </a:endParaRPr>
          </a:p>
          <a:p>
            <a:pPr algn="just">
              <a:buFont typeface="Wingdings" pitchFamily="2" charset="2"/>
              <a:buChar char="§"/>
            </a:pPr>
            <a:r>
              <a:rPr lang="pl-PL" sz="2000" dirty="0" smtClean="0">
                <a:latin typeface="Calibri"/>
                <a:ea typeface="Times New Roman"/>
                <a:cs typeface="Times New Roman"/>
              </a:rPr>
              <a:t> </a:t>
            </a:r>
            <a:r>
              <a:rPr lang="pl-PL" sz="2000" u="sng" dirty="0" smtClean="0">
                <a:latin typeface="Calibri"/>
                <a:ea typeface="Times New Roman"/>
                <a:cs typeface="Times New Roman"/>
              </a:rPr>
              <a:t>Potencjał objętej wsparciem infrastruktury w zakresie opieki nad dziećmi lub</a:t>
            </a:r>
            <a:r>
              <a:rPr lang="pl-PL" sz="2000" u="sng" dirty="0" smtClean="0">
                <a:latin typeface="Arial"/>
                <a:ea typeface="Times New Roman"/>
                <a:cs typeface="Times New Roman"/>
              </a:rPr>
              <a:t> </a:t>
            </a:r>
            <a:r>
              <a:rPr lang="pl-PL" sz="2000" u="sng" dirty="0" smtClean="0">
                <a:latin typeface="Calibri"/>
                <a:ea typeface="Times New Roman"/>
                <a:cs typeface="Times New Roman"/>
              </a:rPr>
              <a:t>infrastruktury edukacyjnej (CI 35)/</a:t>
            </a:r>
            <a:r>
              <a:rPr lang="pl-PL" sz="2000" u="sng" dirty="0" smtClean="0">
                <a:latin typeface="+mn-lt"/>
              </a:rPr>
              <a:t>Opieka </a:t>
            </a:r>
            <a:r>
              <a:rPr lang="pl-PL" sz="2000" u="sng" dirty="0">
                <a:latin typeface="+mn-lt"/>
              </a:rPr>
              <a:t>nad dziećmi i edukacja: Liczba miejsc w objętej wsparciem infrastrukturze w zakresie opieki nad dziećmi lub infrastrukturze edukacyjnej (CI </a:t>
            </a:r>
            <a:r>
              <a:rPr lang="pl-PL" sz="2000" u="sng" dirty="0" smtClean="0">
                <a:latin typeface="+mn-lt"/>
              </a:rPr>
              <a:t>35)  </a:t>
            </a:r>
          </a:p>
          <a:p>
            <a:pPr algn="ctr"/>
            <a:r>
              <a:rPr lang="pl-PL" sz="2000" dirty="0" smtClean="0">
                <a:latin typeface="+mn-lt"/>
              </a:rPr>
              <a:t>    </a:t>
            </a:r>
            <a:endParaRPr lang="pl-PL" sz="1400" dirty="0" smtClean="0"/>
          </a:p>
          <a:p>
            <a:pPr algn="just"/>
            <a:r>
              <a:rPr lang="pl-PL" sz="1400" u="sng" dirty="0">
                <a:latin typeface="+mn-lt"/>
              </a:rPr>
              <a:t>Definicja</a:t>
            </a:r>
            <a:r>
              <a:rPr lang="pl-PL" sz="1400" u="sng" dirty="0" smtClean="0">
                <a:latin typeface="+mn-lt"/>
              </a:rPr>
              <a:t>:</a:t>
            </a:r>
            <a:r>
              <a:rPr lang="pl-PL" sz="1400" dirty="0" smtClean="0">
                <a:latin typeface="+mn-lt"/>
              </a:rPr>
              <a:t> Liczba </a:t>
            </a:r>
            <a:r>
              <a:rPr lang="pl-PL" sz="1400" dirty="0">
                <a:latin typeface="+mn-lt"/>
              </a:rPr>
              <a:t>użytkowników, którzy mogą korzystać z nowo wybudowanej lub udoskonalonej (przebudowanej, rozbudowanej, zaadaptowanej) infrastruktury opieki nad dziećmi lub </a:t>
            </a:r>
            <a:r>
              <a:rPr lang="pl-PL" sz="1400" dirty="0" smtClean="0">
                <a:latin typeface="+mn-lt"/>
              </a:rPr>
              <a:t>edukacyjnej. Przez </a:t>
            </a:r>
            <a:r>
              <a:rPr lang="pl-PL" sz="1400" dirty="0">
                <a:latin typeface="+mn-lt"/>
              </a:rPr>
              <a:t>użytkowników, w tym kontekście należy rozumieć dzieci, uczniów lub studentów, nie należy uwzględniać nauczycieli, rodziców lub inne osoby, które mogą także korzystać z usprawnionej infrastruktury. </a:t>
            </a:r>
            <a:r>
              <a:rPr lang="pl-PL" sz="1400" dirty="0" smtClean="0">
                <a:latin typeface="+mn-lt"/>
              </a:rPr>
              <a:t> Wskaźnik </a:t>
            </a:r>
            <a:r>
              <a:rPr lang="pl-PL" sz="1400" dirty="0">
                <a:latin typeface="+mn-lt"/>
              </a:rPr>
              <a:t>mierzy nominalną wydajność (np. liczbę potencjalnych użytkowników, która jest zwykle wyższa lub równa liczbie rzeczywistych użytkowników). </a:t>
            </a:r>
            <a:r>
              <a:rPr lang="pl-PL" sz="1400" dirty="0" smtClean="0">
                <a:latin typeface="+mn-lt"/>
              </a:rPr>
              <a:t>Wskaźnik </a:t>
            </a:r>
            <a:r>
              <a:rPr lang="pl-PL" sz="1400" dirty="0">
                <a:latin typeface="+mn-lt"/>
              </a:rPr>
              <a:t>dotyczy nowych lub udoskonalonych budynków, lub nowego doposażenia w ramach projektu. </a:t>
            </a:r>
          </a:p>
          <a:p>
            <a:endParaRPr lang="pl-PL" sz="1400" dirty="0" smtClean="0"/>
          </a:p>
          <a:p>
            <a:pPr marL="180975" indent="-180975">
              <a:buFont typeface="Wingdings" pitchFamily="2" charset="2"/>
              <a:buChar char="§"/>
            </a:pPr>
            <a:r>
              <a:rPr lang="pl-PL" sz="2000" u="sng" dirty="0">
                <a:latin typeface="Calibri"/>
                <a:ea typeface="Times New Roman"/>
                <a:cs typeface="Times New Roman"/>
              </a:rPr>
              <a:t>Liczba </a:t>
            </a:r>
            <a:r>
              <a:rPr lang="pl-PL" sz="2000" u="sng" dirty="0" smtClean="0">
                <a:latin typeface="Calibri"/>
                <a:ea typeface="Times New Roman"/>
                <a:cs typeface="Times New Roman"/>
              </a:rPr>
              <a:t>utworzonych obiektów opieki nad dziećmi do 3 roku </a:t>
            </a:r>
            <a:r>
              <a:rPr lang="pl-PL" sz="2000" u="sng" dirty="0" smtClean="0">
                <a:latin typeface="Calibri"/>
                <a:ea typeface="Times New Roman"/>
                <a:cs typeface="Times New Roman"/>
              </a:rPr>
              <a:t>ż</a:t>
            </a:r>
            <a:r>
              <a:rPr lang="pl-PL" sz="2000" u="sng" dirty="0" smtClean="0">
                <a:latin typeface="Calibri"/>
                <a:ea typeface="Times New Roman"/>
                <a:cs typeface="Times New Roman"/>
              </a:rPr>
              <a:t>ycia</a:t>
            </a:r>
            <a:endParaRPr lang="pl-PL" sz="2000" u="sng" dirty="0" smtClean="0">
              <a:latin typeface="Calibri"/>
              <a:ea typeface="Times New Roman"/>
              <a:cs typeface="Times New Roman"/>
            </a:endParaRPr>
          </a:p>
          <a:p>
            <a:endParaRPr lang="pl-PL" sz="1400" dirty="0" smtClean="0"/>
          </a:p>
          <a:p>
            <a:pPr marL="342900" indent="-342900"/>
            <a:r>
              <a:rPr lang="pl-PL" sz="1400" u="sng" dirty="0" smtClean="0">
                <a:latin typeface="+mn-lt"/>
              </a:rPr>
              <a:t>Definicja:</a:t>
            </a:r>
            <a:r>
              <a:rPr lang="pl-PL" sz="1400" dirty="0" smtClean="0">
                <a:latin typeface="+mn-lt"/>
              </a:rPr>
              <a:t> Liczba wybudowanych bądź zaadoptowanych budynków na potrzeby opieki nad dziećmi do lat 3.</a:t>
            </a:r>
            <a:endParaRPr lang="pl-PL" sz="1400" u="sng" dirty="0" smtClean="0">
              <a:latin typeface="+mn-lt"/>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1036398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3939540"/>
          </a:xfrm>
          <a:prstGeom prst="rect">
            <a:avLst/>
          </a:prstGeom>
        </p:spPr>
        <p:txBody>
          <a:bodyPr wrap="square">
            <a:spAutoFit/>
          </a:bodyPr>
          <a:lstStyle/>
          <a:p>
            <a:pPr marL="457200" indent="-457200" algn="ctr">
              <a:spcBef>
                <a:spcPts val="600"/>
              </a:spcBef>
              <a:spcAft>
                <a:spcPts val="600"/>
              </a:spcAft>
            </a:pPr>
            <a:r>
              <a:rPr lang="pl-PL" sz="2000" b="1" dirty="0" smtClean="0"/>
              <a:t>	</a:t>
            </a:r>
          </a:p>
          <a:p>
            <a:pPr marL="457200" indent="-457200" algn="ctr">
              <a:spcBef>
                <a:spcPts val="600"/>
              </a:spcBef>
              <a:spcAft>
                <a:spcPts val="600"/>
              </a:spcAft>
            </a:pPr>
            <a:r>
              <a:rPr lang="pl-PL" sz="2000" b="1" dirty="0" smtClean="0">
                <a:latin typeface="+mn-lt"/>
              </a:rPr>
              <a:t>Nabór w trybie konkursowym z dnia 31 marca 2016 r. </a:t>
            </a:r>
          </a:p>
          <a:p>
            <a:pPr marL="457200" indent="-457200" algn="ctr">
              <a:spcBef>
                <a:spcPts val="600"/>
              </a:spcBef>
              <a:spcAft>
                <a:spcPts val="0"/>
              </a:spcAft>
            </a:pPr>
            <a:endParaRPr lang="pl-PL" sz="2000" b="1" dirty="0" smtClean="0">
              <a:latin typeface="+mn-lt"/>
            </a:endParaRPr>
          </a:p>
          <a:p>
            <a:pPr marL="457200" indent="-457200" algn="just">
              <a:spcBef>
                <a:spcPts val="600"/>
              </a:spcBef>
              <a:spcAft>
                <a:spcPts val="600"/>
              </a:spcAft>
              <a:buFont typeface="+mj-lt"/>
              <a:buAutoNum type="arabicParenR"/>
            </a:pPr>
            <a:r>
              <a:rPr lang="pl-PL" sz="2000" dirty="0" smtClean="0">
                <a:latin typeface="+mn-lt"/>
              </a:rPr>
              <a:t>ogłoszony przez </a:t>
            </a:r>
            <a:r>
              <a:rPr lang="pl-PL" sz="2000" b="1" dirty="0" smtClean="0">
                <a:latin typeface="+mn-lt"/>
              </a:rPr>
              <a:t>Instytucję Zarządzającą Regionalnym Programem Operacyjnym Województwa Dolnośląskiego 2014-2020 (Zarząd Województwa Dolnośląskiego)</a:t>
            </a:r>
            <a:r>
              <a:rPr lang="pl-PL" sz="2000" dirty="0" smtClean="0">
                <a:latin typeface="+mn-lt"/>
              </a:rPr>
              <a:t>: </a:t>
            </a:r>
            <a:endParaRPr lang="pl-PL" sz="2000" b="1" dirty="0" smtClean="0">
              <a:latin typeface="+mn-lt"/>
            </a:endParaRPr>
          </a:p>
          <a:p>
            <a:pPr marL="457200" indent="-457200" algn="just">
              <a:spcBef>
                <a:spcPts val="600"/>
              </a:spcBef>
              <a:spcAft>
                <a:spcPts val="600"/>
              </a:spcAft>
            </a:pPr>
            <a:r>
              <a:rPr lang="pl-PL" sz="2000" b="1" dirty="0" smtClean="0">
                <a:latin typeface="+mn-lt"/>
              </a:rPr>
              <a:t>	Poddziałanie 6.1.1 Inwestycje w infrastrukturę społeczną – konkursy horyzontalne – </a:t>
            </a:r>
            <a:r>
              <a:rPr lang="pl-PL" sz="2000" b="1" u="sng" dirty="0" smtClean="0">
                <a:latin typeface="+mn-lt"/>
              </a:rPr>
              <a:t>nabór na OSI </a:t>
            </a:r>
          </a:p>
          <a:p>
            <a:pPr marL="442913" indent="-442913">
              <a:spcBef>
                <a:spcPts val="600"/>
              </a:spcBef>
              <a:spcAft>
                <a:spcPts val="600"/>
              </a:spcAft>
            </a:pPr>
            <a:r>
              <a:rPr lang="pl-PL" sz="2000" b="1" dirty="0" smtClean="0">
                <a:latin typeface="+mn-lt"/>
              </a:rPr>
              <a:t>	Nr naboru: RPDS.06.01.01-IZ.00-02-100/16</a:t>
            </a:r>
          </a:p>
          <a:p>
            <a:pPr algn="ctr" eaLnBrk="1" hangingPunct="1"/>
            <a:endParaRPr lang="pl-PL" altLang="pl-PL" sz="2000" b="1" dirty="0">
              <a:latin typeface="+mn-lt"/>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9" name="Prostokąt 8"/>
          <p:cNvSpPr/>
          <p:nvPr/>
        </p:nvSpPr>
        <p:spPr>
          <a:xfrm>
            <a:off x="395536" y="1196752"/>
            <a:ext cx="8280920" cy="2862322"/>
          </a:xfrm>
          <a:prstGeom prst="rect">
            <a:avLst/>
          </a:prstGeom>
        </p:spPr>
        <p:txBody>
          <a:bodyPr wrap="square">
            <a:spAutoFit/>
          </a:bodyPr>
          <a:lstStyle/>
          <a:p>
            <a:pPr algn="just"/>
            <a:endParaRPr lang="pl-PL" sz="2000" dirty="0" smtClean="0"/>
          </a:p>
          <a:p>
            <a:pPr algn="just"/>
            <a:endParaRPr lang="pl-PL" sz="2000" dirty="0" smtClean="0"/>
          </a:p>
          <a:p>
            <a:pPr algn="just"/>
            <a:endParaRPr lang="pl-PL" sz="2000" dirty="0" smtClean="0"/>
          </a:p>
          <a:p>
            <a:pPr algn="just"/>
            <a:endParaRPr lang="pl-PL" sz="2000" dirty="0" smtClean="0"/>
          </a:p>
          <a:p>
            <a:pPr algn="just"/>
            <a:r>
              <a:rPr lang="pl-PL" sz="2000" dirty="0" smtClean="0">
                <a:latin typeface="+mn-lt"/>
              </a:rPr>
              <a:t>W ramach Działania 6.1 w przypadku projektów (typu C) dotyczących budowy, remontu, przebudowy, rozbudowy, wyposażenia, modernizacji oraz adaptacji infrastruktury prowadzonej przez podmioty opieki nad dziećmi do 3 roku życia (np. żłobki, kluby malucha), </a:t>
            </a:r>
            <a:r>
              <a:rPr lang="pl-PL" sz="2000" u="sng" dirty="0" smtClean="0">
                <a:latin typeface="+mn-lt"/>
              </a:rPr>
              <a:t>nie przewidziano wskaźników rezultatu bezpośredniego</a:t>
            </a:r>
            <a:r>
              <a:rPr lang="pl-PL" sz="2000" dirty="0" smtClean="0">
                <a:latin typeface="+mn-lt"/>
              </a:rPr>
              <a:t>.</a:t>
            </a:r>
            <a:endParaRPr lang="pl-PL" sz="2000" dirty="0">
              <a:latin typeface="+mn-lt"/>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10363986"/>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8" name="Text Box 3"/>
          <p:cNvSpPr txBox="1">
            <a:spLocks noChangeArrowheads="1"/>
          </p:cNvSpPr>
          <p:nvPr/>
        </p:nvSpPr>
        <p:spPr bwMode="auto">
          <a:xfrm>
            <a:off x="310850" y="980728"/>
            <a:ext cx="8280400" cy="5265160"/>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smtClean="0">
              <a:solidFill>
                <a:prstClr val="black"/>
              </a:solidFill>
              <a:latin typeface="Arial" panose="020B0604020202020204" pitchFamily="34" charset="0"/>
              <a:cs typeface="Arial" panose="020B0604020202020204" pitchFamily="34" charset="0"/>
              <a:hlinkClick r:id="rId3"/>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smtClean="0">
                <a:solidFill>
                  <a:prstClr val="black"/>
                </a:solidFill>
                <a:latin typeface="Arial" panose="020B0604020202020204" pitchFamily="34" charset="0"/>
                <a:cs typeface="Arial" panose="020B0604020202020204" pitchFamily="34" charset="0"/>
                <a:hlinkClick r:id="rId3"/>
              </a:rPr>
              <a:t>www.rpo.dolnyslask.pl</a:t>
            </a:r>
            <a:r>
              <a:rPr lang="pl-PL" sz="1600" b="1" dirty="0" smtClean="0">
                <a:solidFill>
                  <a:prstClr val="black"/>
                </a:solidFill>
                <a:latin typeface="Arial" panose="020B0604020202020204" pitchFamily="34" charset="0"/>
                <a:cs typeface="Arial" panose="020B0604020202020204" pitchFamily="34" charset="0"/>
              </a:rPr>
              <a:t>  </a:t>
            </a:r>
            <a:r>
              <a:rPr lang="pl-PL" sz="1600" dirty="0" smtClean="0">
                <a:solidFill>
                  <a:prstClr val="black"/>
                </a:solidFill>
                <a:latin typeface="Arial" panose="020B0604020202020204" pitchFamily="34" charset="0"/>
                <a:cs typeface="Arial" panose="020B0604020202020204" pitchFamily="34" charset="0"/>
              </a:rPr>
              <a:t>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latin typeface="Arial" panose="020B0604020202020204" pitchFamily="34" charset="0"/>
              <a:cs typeface="Arial" panose="020B0604020202020204" pitchFamily="34" charset="0"/>
            </a:endParaRPr>
          </a:p>
          <a:p>
            <a:endParaRPr lang="pl-PL" sz="1600" b="1" dirty="0" smtClean="0">
              <a:solidFill>
                <a:prstClr val="black"/>
              </a:solidFill>
              <a:latin typeface="Arial" panose="020B0604020202020204" pitchFamily="34" charset="0"/>
              <a:cs typeface="Arial" panose="020B0604020202020204" pitchFamily="34" charset="0"/>
            </a:endParaRPr>
          </a:p>
          <a:p>
            <a:pPr algn="ctr"/>
            <a:r>
              <a:rPr lang="pl-PL" sz="1600" dirty="0"/>
              <a:t>Zapytania dotyczące naboru można przesyłać na adresy mailowe</a:t>
            </a:r>
            <a:r>
              <a:rPr lang="pl-PL" sz="1600" dirty="0" smtClean="0"/>
              <a:t>:</a:t>
            </a:r>
          </a:p>
          <a:p>
            <a:pPr algn="ctr"/>
            <a:endParaRPr lang="pl-PL" sz="1600" dirty="0"/>
          </a:p>
          <a:p>
            <a:pPr algn="ctr"/>
            <a:r>
              <a:rPr lang="pl-PL" sz="1600" b="1" u="sng" dirty="0">
                <a:hlinkClick r:id="rId4"/>
              </a:rPr>
              <a:t>pife@dolnyslask.pl</a:t>
            </a:r>
            <a:endParaRPr lang="pl-PL" sz="1600" b="1" dirty="0"/>
          </a:p>
          <a:p>
            <a:pPr algn="ctr"/>
            <a:r>
              <a:rPr lang="pl-PL" sz="1600" b="1" u="sng" dirty="0">
                <a:hlinkClick r:id="rId5"/>
              </a:rPr>
              <a:t>pife.jeleniagora@dolnyslask.pl</a:t>
            </a:r>
            <a:endParaRPr lang="pl-PL" sz="1600" b="1" dirty="0"/>
          </a:p>
          <a:p>
            <a:pPr algn="ctr"/>
            <a:r>
              <a:rPr lang="pl-PL" sz="1600" b="1" u="sng" dirty="0">
                <a:hlinkClick r:id="rId6"/>
              </a:rPr>
              <a:t>pife.legnica@dolnyslask.pl</a:t>
            </a:r>
            <a:endParaRPr lang="pl-PL" sz="1600" b="1" dirty="0"/>
          </a:p>
          <a:p>
            <a:pPr algn="ctr"/>
            <a:r>
              <a:rPr lang="pl-PL" sz="1600" b="1" u="sng" dirty="0" smtClean="0">
                <a:hlinkClick r:id="rId7"/>
              </a:rPr>
              <a:t>pife.walbrzych@dolnyslask.pl</a:t>
            </a:r>
            <a:endParaRPr lang="pl-PL" sz="1600" b="1" dirty="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24395626"/>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8" name="Text Box 3"/>
          <p:cNvSpPr txBox="1">
            <a:spLocks noChangeArrowheads="1"/>
          </p:cNvSpPr>
          <p:nvPr/>
        </p:nvSpPr>
        <p:spPr bwMode="auto">
          <a:xfrm>
            <a:off x="310850" y="980728"/>
            <a:ext cx="8280400" cy="477271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Dziękuję za uwagę</a:t>
            </a:r>
            <a:endParaRPr lang="pl-PL" sz="2000" b="1" dirty="0">
              <a:latin typeface="+mn-lt"/>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3778087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4061047"/>
          </a:xfrm>
        </p:spPr>
        <p:txBody>
          <a:bodyPr/>
          <a:lstStyle/>
          <a:p>
            <a:pPr marL="457200" indent="-457200">
              <a:spcBef>
                <a:spcPts val="600"/>
              </a:spcBef>
              <a:spcAft>
                <a:spcPts val="600"/>
              </a:spcAft>
              <a:buFont typeface="+mj-lt"/>
              <a:buAutoNum type="arabicParenR" startAt="2"/>
            </a:pPr>
            <a:endParaRPr lang="pl-PL" sz="2000" dirty="0" smtClean="0"/>
          </a:p>
          <a:p>
            <a:pPr marL="457200" indent="-457200">
              <a:spcBef>
                <a:spcPts val="600"/>
              </a:spcBef>
              <a:spcAft>
                <a:spcPts val="600"/>
              </a:spcAft>
              <a:buFont typeface="+mj-lt"/>
              <a:buAutoNum type="arabicParenR" startAt="2"/>
            </a:pPr>
            <a:endParaRPr lang="pl-PL" sz="2000" dirty="0" smtClean="0"/>
          </a:p>
          <a:p>
            <a:pPr marL="457200" indent="-457200" algn="just">
              <a:spcBef>
                <a:spcPts val="600"/>
              </a:spcBef>
              <a:spcAft>
                <a:spcPts val="600"/>
              </a:spcAft>
              <a:buFont typeface="+mj-lt"/>
              <a:buAutoNum type="arabicParenR" startAt="2"/>
            </a:pPr>
            <a:r>
              <a:rPr lang="pl-PL" sz="2000" dirty="0" smtClean="0"/>
              <a:t>ogłoszony przez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Gminę Wrocław</a:t>
            </a:r>
            <a:r>
              <a:rPr lang="pl-PL" sz="2000" dirty="0" smtClean="0"/>
              <a:t> pełniącą funkcję </a:t>
            </a:r>
            <a:r>
              <a:rPr lang="pl-PL" sz="2000" b="1" dirty="0" smtClean="0"/>
              <a:t>Instytucji Pośredniczącej</a:t>
            </a:r>
            <a:r>
              <a:rPr lang="pl-PL" sz="2000" dirty="0" smtClean="0"/>
              <a:t> RPO WD 2014-2020 w ramach instrumentu </a:t>
            </a:r>
            <a:r>
              <a:rPr lang="pl-PL" sz="2000" b="1" dirty="0" smtClean="0"/>
              <a:t>Zintegrowane Inwestycje Terytorialne Wrocławskiego Obszaru Funkcjonalnego (ZIT WrOF)</a:t>
            </a:r>
            <a:r>
              <a:rPr lang="pl-PL" sz="2000" dirty="0" smtClean="0"/>
              <a:t> : </a:t>
            </a:r>
            <a:endParaRPr lang="pl-PL" sz="2000" b="1" dirty="0" smtClean="0"/>
          </a:p>
          <a:p>
            <a:pPr marL="457200" indent="-457200" algn="just">
              <a:spcBef>
                <a:spcPts val="600"/>
              </a:spcBef>
              <a:spcAft>
                <a:spcPts val="600"/>
              </a:spcAft>
              <a:buNone/>
            </a:pPr>
            <a:r>
              <a:rPr lang="pl-PL" sz="2000" b="1" dirty="0" smtClean="0"/>
              <a:t>	Poddziałanie 6.1.2 Inwestycje w infrastrukturę społeczną – </a:t>
            </a:r>
            <a:r>
              <a:rPr lang="pl-PL" sz="2000" b="1" u="sng" dirty="0" smtClean="0"/>
              <a:t>ZIT WROF </a:t>
            </a:r>
          </a:p>
          <a:p>
            <a:pPr marL="457200" indent="-457200" algn="just">
              <a:spcBef>
                <a:spcPts val="600"/>
              </a:spcBef>
              <a:spcAft>
                <a:spcPts val="600"/>
              </a:spcAft>
              <a:buNone/>
            </a:pPr>
            <a:r>
              <a:rPr lang="pl-PL" sz="2000" b="1" dirty="0" smtClean="0"/>
              <a:t>	Nr naboru: RPDS.06.01.02-IZ.00-02-101/16</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pic>
        <p:nvPicPr>
          <p:cNvPr id="5" name="Picture 3" descr="C:\Users\mkula\Desktop\zestawienia logo RPO\EFRR\FEPR-DS-UE-EFRR-kolo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457200" indent="-457200">
              <a:spcBef>
                <a:spcPts val="600"/>
              </a:spcBef>
              <a:spcAft>
                <a:spcPts val="600"/>
              </a:spcAft>
              <a:buFont typeface="Arial" charset="0"/>
              <a:buAutoNum type="arabicParenR" startAt="3"/>
            </a:pPr>
            <a:endParaRPr lang="pl-PL" sz="2000" dirty="0" smtClean="0"/>
          </a:p>
          <a:p>
            <a:pPr marL="457200" indent="-457200">
              <a:spcBef>
                <a:spcPts val="600"/>
              </a:spcBef>
              <a:spcAft>
                <a:spcPts val="600"/>
              </a:spcAft>
              <a:buFont typeface="Arial" charset="0"/>
              <a:buAutoNum type="arabicParenR" startAt="3"/>
            </a:pPr>
            <a:endParaRPr lang="pl-PL" sz="2000" dirty="0" smtClean="0"/>
          </a:p>
          <a:p>
            <a:pPr marL="457200" indent="-457200" algn="just">
              <a:spcBef>
                <a:spcPts val="600"/>
              </a:spcBef>
              <a:spcAft>
                <a:spcPts val="600"/>
              </a:spcAft>
              <a:buFont typeface="Arial" charset="0"/>
              <a:buAutoNum type="arabicParenR" startAt="3"/>
            </a:pPr>
            <a:r>
              <a:rPr lang="pl-PL" sz="2000" dirty="0" smtClean="0"/>
              <a:t>ogłoszony przez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Miasto Jelenia Góra </a:t>
            </a:r>
            <a:r>
              <a:rPr lang="pl-PL" sz="2000" dirty="0" smtClean="0"/>
              <a:t>pełniące funkcję </a:t>
            </a:r>
            <a:r>
              <a:rPr lang="pl-PL" sz="2000" b="1" dirty="0" smtClean="0"/>
              <a:t>Instytucji Pośredniczącej </a:t>
            </a:r>
            <a:r>
              <a:rPr lang="pl-PL" sz="2000" dirty="0" smtClean="0"/>
              <a:t>RPO WD 2014-2020 w ramach instrumentu </a:t>
            </a:r>
            <a:r>
              <a:rPr lang="pl-PL" sz="2000" b="1" dirty="0" smtClean="0"/>
              <a:t>Zintegrowane Inwestycje Terytorialne Aglomeracji Jeleniogórskiej </a:t>
            </a:r>
            <a:br>
              <a:rPr lang="pl-PL" sz="2000" b="1" dirty="0" smtClean="0"/>
            </a:br>
            <a:r>
              <a:rPr lang="pl-PL" sz="2000" b="1" dirty="0" smtClean="0"/>
              <a:t>(ZIT AJ):</a:t>
            </a:r>
          </a:p>
          <a:p>
            <a:pPr marL="457200" indent="-457200">
              <a:spcBef>
                <a:spcPts val="600"/>
              </a:spcBef>
              <a:spcAft>
                <a:spcPts val="600"/>
              </a:spcAft>
              <a:buNone/>
            </a:pPr>
            <a:r>
              <a:rPr lang="pl-PL" sz="2000" b="1" dirty="0" smtClean="0"/>
              <a:t>	Poddziałanie 6.1.3 Inwestycje w infrastrukturę społeczną – </a:t>
            </a:r>
            <a:r>
              <a:rPr lang="pl-PL" sz="2000" b="1" u="sng" dirty="0" smtClean="0"/>
              <a:t>ZIT AJ </a:t>
            </a:r>
          </a:p>
          <a:p>
            <a:pPr marL="457200" indent="-457200">
              <a:spcBef>
                <a:spcPts val="600"/>
              </a:spcBef>
              <a:spcAft>
                <a:spcPts val="600"/>
              </a:spcAft>
              <a:buNone/>
            </a:pPr>
            <a:r>
              <a:rPr lang="pl-PL" sz="2000" b="1" dirty="0" smtClean="0"/>
              <a:t>	Nr naboru: RPDS.06.01.03-IZ.00-02-102/16</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pic>
        <p:nvPicPr>
          <p:cNvPr id="5" name="Picture 3" descr="C:\Users\mkula\Desktop\zestawienia logo RPO\EFRR\FEPR-DS-UE-EFRR-kolo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980728"/>
            <a:ext cx="8642350" cy="5688632"/>
          </a:xfrm>
          <a:prstGeom prst="rect">
            <a:avLst/>
          </a:prstGeom>
          <a:noFill/>
          <a:ln w="9525">
            <a:noFill/>
            <a:miter lim="800000"/>
            <a:headEnd/>
            <a:tailEnd/>
          </a:ln>
        </p:spPr>
        <p:txBody>
          <a:bodyPr/>
          <a:lstStyle/>
          <a:p>
            <a:pPr algn="ctr" eaLnBrk="1" hangingPunct="1">
              <a:spcBef>
                <a:spcPts val="0"/>
              </a:spcBef>
              <a:spcAft>
                <a:spcPts val="600"/>
              </a:spcAft>
              <a:buClr>
                <a:srgbClr val="0070C0"/>
              </a:buClr>
            </a:pPr>
            <a:r>
              <a:rPr lang="pl-PL" b="1" u="sng" dirty="0" smtClean="0">
                <a:latin typeface="+mn-lt"/>
              </a:rPr>
              <a:t>Nabór w trybie konkursowym ukierunkowany na Obszary Strategicznej Interwencji:</a:t>
            </a:r>
          </a:p>
          <a:p>
            <a:pPr algn="ctr" eaLnBrk="1" hangingPunct="1">
              <a:buClr>
                <a:srgbClr val="0070C0"/>
              </a:buClr>
            </a:pPr>
            <a:r>
              <a:rPr lang="pl-PL" sz="1300" dirty="0" smtClean="0">
                <a:latin typeface="+mn-lt"/>
              </a:rPr>
              <a:t>W ramach naboru aplikować mogą Wnioskodawcy, których projekty zlokalizowane są w całości na obszarze danego OSI:</a:t>
            </a:r>
          </a:p>
          <a:p>
            <a:pPr marL="180975" indent="-180975" algn="just">
              <a:spcBef>
                <a:spcPts val="600"/>
              </a:spcBef>
              <a:spcAft>
                <a:spcPts val="0"/>
              </a:spcAft>
              <a:buFont typeface="Wingdings"/>
              <a:buChar char=""/>
            </a:pPr>
            <a:r>
              <a:rPr lang="pl-PL" sz="1300" b="1" dirty="0" smtClean="0">
                <a:latin typeface="+mn-lt"/>
                <a:ea typeface="Calibri"/>
                <a:cs typeface="Times New Roman"/>
              </a:rPr>
              <a:t>Zachodni Obszar Interwencji</a:t>
            </a:r>
            <a:r>
              <a:rPr lang="pl-PL" sz="1300" b="1" dirty="0" smtClean="0">
                <a:solidFill>
                  <a:srgbClr val="000000"/>
                </a:solidFill>
                <a:latin typeface="+mn-lt"/>
                <a:ea typeface="Calibri"/>
                <a:cs typeface="Calibri"/>
              </a:rPr>
              <a:t> (ZOI)</a:t>
            </a:r>
            <a:r>
              <a:rPr lang="pl-PL" sz="1300" dirty="0" smtClean="0">
                <a:solidFill>
                  <a:srgbClr val="000000"/>
                </a:solidFill>
                <a:latin typeface="+mn-lt"/>
                <a:ea typeface="Calibri"/>
                <a:cs typeface="Calibri"/>
              </a:rPr>
              <a:t>, w skład którego wchodzą </a:t>
            </a:r>
            <a:r>
              <a:rPr lang="pl-PL" sz="1300" dirty="0" smtClean="0">
                <a:latin typeface="+mn-lt"/>
                <a:ea typeface="Times New Roman"/>
              </a:rPr>
              <a:t>gminy: miejskie – Bolesławiec, Lubań, Świeradów-Zdrój, Zawidów, Zgorzelec; wiejskie – Bolesławiec, Gromadka, Lubań, Osiecznica, Platerówka, Siekierczyn, Sulików, Warta Bolesławiecka, Zagrodno, Zgorzelec oraz miejsko-wiejskie – Bogatynia, Leśna, Lwówek Śląski, Nowogrodziec, Olszyna, Pieńsk, Węgliniec.</a:t>
            </a:r>
            <a:r>
              <a:rPr lang="pl-PL" sz="1300" dirty="0" smtClean="0">
                <a:solidFill>
                  <a:prstClr val="black"/>
                </a:solidFill>
                <a:latin typeface="+mn-lt"/>
              </a:rPr>
              <a:t> Ogółem alokacja przeznaczona na ZOI wynosi </a:t>
            </a:r>
            <a:r>
              <a:rPr lang="pl-PL" sz="1300" b="1" dirty="0" smtClean="0">
                <a:solidFill>
                  <a:prstClr val="black"/>
                </a:solidFill>
                <a:latin typeface="+mn-lt"/>
              </a:rPr>
              <a:t>– </a:t>
            </a:r>
            <a:r>
              <a:rPr lang="pl-PL" sz="1300" b="1" dirty="0" smtClean="0">
                <a:latin typeface="+mn-lt"/>
              </a:rPr>
              <a:t>928 819 euro</a:t>
            </a:r>
            <a:r>
              <a:rPr lang="pl-PL" sz="1300" dirty="0" smtClean="0">
                <a:latin typeface="+mn-lt"/>
              </a:rPr>
              <a:t>, tj. </a:t>
            </a:r>
            <a:r>
              <a:rPr lang="pl-PL" sz="1300" b="1" dirty="0" smtClean="0">
                <a:latin typeface="+mn-lt"/>
              </a:rPr>
              <a:t>4 052 530 zł</a:t>
            </a:r>
            <a:r>
              <a:rPr lang="pl-PL" sz="1300" dirty="0" smtClean="0">
                <a:latin typeface="+mn-lt"/>
              </a:rPr>
              <a:t>;</a:t>
            </a:r>
            <a:r>
              <a:rPr lang="pl-PL" sz="1300" b="1" dirty="0" smtClean="0">
                <a:solidFill>
                  <a:prstClr val="black"/>
                </a:solidFill>
                <a:latin typeface="+mn-lt"/>
              </a:rPr>
              <a:t> </a:t>
            </a:r>
            <a:endParaRPr lang="pl-PL" sz="1300" b="1" dirty="0" smtClean="0">
              <a:latin typeface="+mn-lt"/>
              <a:ea typeface="Calibri"/>
              <a:cs typeface="Times New Roman"/>
            </a:endParaRPr>
          </a:p>
          <a:p>
            <a:pPr marL="180975" lvl="0" indent="-180975" algn="just">
              <a:spcAft>
                <a:spcPts val="0"/>
              </a:spcAft>
              <a:buFont typeface="Wingdings"/>
              <a:buChar char=""/>
            </a:pPr>
            <a:r>
              <a:rPr lang="pl-PL" sz="1300" b="1" dirty="0" smtClean="0">
                <a:latin typeface="+mn-lt"/>
              </a:rPr>
              <a:t>Legnicko-Głogowski Obszar Interwencji (</a:t>
            </a:r>
            <a:r>
              <a:rPr lang="pl-PL" sz="1300" b="1" dirty="0" smtClean="0">
                <a:solidFill>
                  <a:srgbClr val="000000"/>
                </a:solidFill>
                <a:latin typeface="+mn-lt"/>
                <a:cs typeface="Calibri"/>
              </a:rPr>
              <a:t>LGOI)</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Chojnów, Głogów, Jawor, Legnica, Lubin; wiejskie – Chojnów, Gaworzyce, Głogów, Grębocice, Jerzmanowa, Kotla, Krotoszyce, Kunice, Legnickie Pole, Lubin, Marciszów, Męcinka, Miłkowice, Mściwojów, Paszowice, Pęcław, Radwanice Rudna, Ruja, Wądroże Wielkie, Złotoryja, Żukowice, oraz miejsko-wiejskie – Bolków, Chocianów, Polkowice, Prochowice, Przemków, Ścinawa. </a:t>
            </a:r>
            <a:r>
              <a:rPr lang="pl-PL" sz="1300" dirty="0" smtClean="0">
                <a:solidFill>
                  <a:prstClr val="black"/>
                </a:solidFill>
                <a:latin typeface="+mn-lt"/>
              </a:rPr>
              <a:t>Ogółem alokacja przeznaczona na LGOI wynosi </a:t>
            </a:r>
            <a:r>
              <a:rPr lang="pl-PL" sz="1300" b="1" dirty="0" smtClean="0">
                <a:solidFill>
                  <a:prstClr val="black"/>
                </a:solidFill>
                <a:latin typeface="+mn-lt"/>
              </a:rPr>
              <a:t>– </a:t>
            </a:r>
            <a:r>
              <a:rPr lang="pl-PL" sz="1300" b="1" dirty="0" smtClean="0">
                <a:latin typeface="+mn-lt"/>
              </a:rPr>
              <a:t>1 420 978 euro</a:t>
            </a:r>
            <a:r>
              <a:rPr lang="pl-PL" sz="1300" dirty="0" smtClean="0">
                <a:latin typeface="+mn-lt"/>
              </a:rPr>
              <a:t>, tj. </a:t>
            </a:r>
            <a:r>
              <a:rPr lang="pl-PL" sz="1300" b="1" dirty="0" smtClean="0">
                <a:latin typeface="+mn-lt"/>
              </a:rPr>
              <a:t>6 199 869 zł;</a:t>
            </a:r>
          </a:p>
          <a:p>
            <a:pPr marL="180975" lvl="0" indent="-180975" algn="just">
              <a:buFont typeface="Wingdings"/>
              <a:buChar char=""/>
            </a:pPr>
            <a:r>
              <a:rPr lang="pl-PL" sz="1300" b="1" dirty="0" smtClean="0">
                <a:latin typeface="+mn-lt"/>
              </a:rPr>
              <a:t>Obszar Interwencji Doliny Baryczy (</a:t>
            </a:r>
            <a:r>
              <a:rPr lang="pl-PL" sz="1300" b="1" dirty="0" smtClean="0">
                <a:solidFill>
                  <a:srgbClr val="000000"/>
                </a:solidFill>
                <a:latin typeface="+mn-lt"/>
                <a:cs typeface="Calibri"/>
              </a:rPr>
              <a:t>OIDB)</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wiejskie – Cieszków, Dobroszyce, Dziadowa Kłoda, Jemielno, Krośnice, Niechlów, Wińsko, Zawonia, oraz miejsko-wiejskie – Bierutów, Brzeg Dolny, Góra, Milicz, Międzybórz, Prusice, Syców, Twardogóra, Wąsosz, Wołów, Żmigród. </a:t>
            </a:r>
            <a:r>
              <a:rPr lang="pl-PL" sz="1300" dirty="0" smtClean="0">
                <a:solidFill>
                  <a:prstClr val="black"/>
                </a:solidFill>
                <a:latin typeface="+mn-lt"/>
              </a:rPr>
              <a:t>Ogółem alokacja przeznaczona na OIDB wynosi </a:t>
            </a:r>
            <a:r>
              <a:rPr lang="pl-PL" sz="1300" b="1" dirty="0" smtClean="0">
                <a:solidFill>
                  <a:prstClr val="black"/>
                </a:solidFill>
                <a:latin typeface="+mn-lt"/>
              </a:rPr>
              <a:t>– </a:t>
            </a:r>
            <a:r>
              <a:rPr lang="pl-PL" sz="1300" b="1" dirty="0" smtClean="0">
                <a:latin typeface="+mn-lt"/>
              </a:rPr>
              <a:t>817 929 euro</a:t>
            </a:r>
            <a:r>
              <a:rPr lang="pl-PL" sz="1300" dirty="0" smtClean="0">
                <a:latin typeface="+mn-lt"/>
              </a:rPr>
              <a:t>, tj. </a:t>
            </a:r>
            <a:r>
              <a:rPr lang="pl-PL" sz="1300" b="1" dirty="0" smtClean="0">
                <a:latin typeface="+mn-lt"/>
              </a:rPr>
              <a:t>3 568 706 zł;</a:t>
            </a:r>
          </a:p>
          <a:p>
            <a:pPr marL="180975" lvl="0" indent="-180975" algn="just">
              <a:buFont typeface="Wingdings"/>
              <a:buChar char=""/>
            </a:pPr>
            <a:r>
              <a:rPr lang="pl-PL" sz="1300" b="1" dirty="0" smtClean="0">
                <a:latin typeface="+mn-lt"/>
              </a:rPr>
              <a:t>Obszar Interwencji Równiny Wrocławskiej (</a:t>
            </a:r>
            <a:r>
              <a:rPr lang="pl-PL" sz="1300" b="1" dirty="0" smtClean="0">
                <a:solidFill>
                  <a:srgbClr val="000000"/>
                </a:solidFill>
                <a:latin typeface="+mn-lt"/>
                <a:cs typeface="Calibri"/>
              </a:rPr>
              <a:t>OIRW)</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Oława; wiejskie – Borów, Domaniów, Kondratowice, Jordanów Śląski, Kostomłoty, Oława, Malczyce, Mietków, Przeworno, Udanin, oraz miejsko-wiejskie – Strzelin, Środa Śląska, Wiązów.  </a:t>
            </a:r>
            <a:r>
              <a:rPr lang="pl-PL" sz="1300" dirty="0" smtClean="0">
                <a:solidFill>
                  <a:prstClr val="black"/>
                </a:solidFill>
                <a:latin typeface="+mn-lt"/>
              </a:rPr>
              <a:t>Ogółem alokacja przeznaczona na OIRW wynosi </a:t>
            </a:r>
            <a:r>
              <a:rPr lang="pl-PL" sz="1300" b="1" dirty="0" smtClean="0">
                <a:solidFill>
                  <a:prstClr val="black"/>
                </a:solidFill>
                <a:latin typeface="+mn-lt"/>
              </a:rPr>
              <a:t>– </a:t>
            </a:r>
            <a:r>
              <a:rPr lang="pl-PL" sz="1300" b="1" dirty="0" smtClean="0">
                <a:latin typeface="+mn-lt"/>
              </a:rPr>
              <a:t>577 715 euro</a:t>
            </a:r>
            <a:r>
              <a:rPr lang="pl-PL" sz="1300" dirty="0" smtClean="0">
                <a:latin typeface="+mn-lt"/>
              </a:rPr>
              <a:t>, tj. </a:t>
            </a:r>
            <a:r>
              <a:rPr lang="pl-PL" sz="1300" b="1" dirty="0" smtClean="0">
                <a:latin typeface="+mn-lt"/>
              </a:rPr>
              <a:t>2 520 628 zł;</a:t>
            </a:r>
          </a:p>
          <a:p>
            <a:pPr marL="180975" lvl="0" indent="-180975" algn="just">
              <a:buFont typeface="Wingdings"/>
              <a:buChar char=""/>
            </a:pPr>
            <a:r>
              <a:rPr lang="pl-PL" sz="1300" b="1" dirty="0" smtClean="0">
                <a:latin typeface="+mn-lt"/>
              </a:rPr>
              <a:t>Obszar Ziemia </a:t>
            </a:r>
            <a:r>
              <a:rPr lang="pl-PL" sz="1300" b="1" dirty="0" err="1" smtClean="0">
                <a:latin typeface="+mn-lt"/>
              </a:rPr>
              <a:t>Dzierżoniowsko-Kłodzko-Ząbkowicka</a:t>
            </a:r>
            <a:r>
              <a:rPr lang="pl-PL" sz="1300" b="1" dirty="0" smtClean="0">
                <a:latin typeface="+mn-lt"/>
              </a:rPr>
              <a:t> (</a:t>
            </a:r>
            <a:r>
              <a:rPr lang="pl-PL" sz="1300" b="1" dirty="0" smtClean="0">
                <a:solidFill>
                  <a:srgbClr val="000000"/>
                </a:solidFill>
                <a:latin typeface="+mn-lt"/>
                <a:cs typeface="Calibri"/>
              </a:rPr>
              <a:t>ZKD)</a:t>
            </a:r>
            <a:r>
              <a:rPr lang="pl-PL" sz="1300" dirty="0" smtClean="0">
                <a:solidFill>
                  <a:srgbClr val="000000"/>
                </a:solidFill>
                <a:latin typeface="+mn-lt"/>
                <a:cs typeface="Calibri"/>
              </a:rPr>
              <a:t>, </a:t>
            </a:r>
            <a:r>
              <a:rPr lang="pl-PL" sz="1300" dirty="0" smtClean="0">
                <a:solidFill>
                  <a:srgbClr val="000000"/>
                </a:solidFill>
                <a:latin typeface="+mn-lt"/>
                <a:ea typeface="Calibri"/>
                <a:cs typeface="Calibri"/>
              </a:rPr>
              <a:t>w skład którego wchodzą </a:t>
            </a:r>
            <a:r>
              <a:rPr lang="pl-PL" sz="1300" dirty="0" smtClean="0">
                <a:latin typeface="+mn-lt"/>
                <a:ea typeface="Times New Roman"/>
              </a:rPr>
              <a:t>gminy: miejskie –  Bielawa, Duszniki-Zdrój, Dzierżoniów, Kłodzko, Kudowa-Zdrój, Pieszyce, Piława Górna, Polanica-Zdrój; wiejskie – Ciepłowody, Dzierżoniów, Lewin Kłodzki, Łagiewniki, Kamieniec Ząbkowicki, Kłodzko, Stoszowice oraz miejsko-wiejskie – Bardo, Bystrzyca Kłodzka, Lądek-Zdrój, Międzylesie, Niemcza, Radków, Stronie Śląskie, Szczytna, Ząbkowice Śląskie, Ziębice, Złoty Stok. </a:t>
            </a:r>
            <a:r>
              <a:rPr lang="pl-PL" sz="1300" dirty="0" smtClean="0">
                <a:solidFill>
                  <a:prstClr val="black"/>
                </a:solidFill>
                <a:latin typeface="+mn-lt"/>
              </a:rPr>
              <a:t>Ogółem alokacja przeznaczona na ZKD wynosi </a:t>
            </a:r>
            <a:r>
              <a:rPr lang="pl-PL" sz="1300" b="1" dirty="0" smtClean="0">
                <a:solidFill>
                  <a:prstClr val="black"/>
                </a:solidFill>
                <a:latin typeface="+mn-lt"/>
              </a:rPr>
              <a:t>– </a:t>
            </a:r>
            <a:r>
              <a:rPr lang="pl-PL" sz="1300" b="1" dirty="0" smtClean="0">
                <a:latin typeface="+mn-lt"/>
              </a:rPr>
              <a:t>1 072 059 euro</a:t>
            </a:r>
            <a:r>
              <a:rPr lang="pl-PL" sz="1300" dirty="0" smtClean="0">
                <a:latin typeface="+mn-lt"/>
              </a:rPr>
              <a:t>, tj. </a:t>
            </a:r>
            <a:r>
              <a:rPr lang="pl-PL" sz="1300" b="1" dirty="0" smtClean="0">
                <a:latin typeface="+mn-lt"/>
              </a:rPr>
              <a:t>4 677 501 zł</a:t>
            </a:r>
            <a:endParaRPr lang="pl-PL" sz="1300" dirty="0" smtClean="0">
              <a:latin typeface="+mn-lt"/>
              <a:ea typeface="Times New Roman"/>
            </a:endParaRPr>
          </a:p>
          <a:p>
            <a:pPr marL="342900" lvl="0" indent="-342900" algn="just">
              <a:buFont typeface="Wingdings"/>
              <a:buChar char=""/>
            </a:pPr>
            <a:endParaRPr lang="pl-PL" sz="1300" b="1" u="sng" dirty="0" smtClean="0">
              <a:latin typeface="+mn-lt"/>
            </a:endParaRPr>
          </a:p>
          <a:p>
            <a:pPr algn="ctr"/>
            <a:r>
              <a:rPr lang="pl-PL" sz="1300" dirty="0" smtClean="0">
                <a:latin typeface="+mn-lt"/>
              </a:rPr>
              <a:t>Ze względu na kurs euro limit dostępnych środków może ulec zmianie. Z tego powodu dokładna kwota dofinansowania zostanie określona na etapie zatwierdzania Listy ocenionych projektów.</a:t>
            </a:r>
          </a:p>
          <a:p>
            <a:pPr algn="just"/>
            <a:endParaRPr lang="pl-PL" dirty="0" smtClean="0"/>
          </a:p>
          <a:p>
            <a:endParaRPr lang="pl-PL" dirty="0" smtClean="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xfrm>
            <a:off x="4355976" y="6675437"/>
            <a:ext cx="2133600" cy="365125"/>
          </a:xfrm>
          <a:noFill/>
          <a:ln>
            <a:miter lim="800000"/>
            <a:headEnd/>
            <a:tailEnd/>
          </a:ln>
        </p:spPr>
        <p:txBody>
          <a:bodyPr/>
          <a:lstStyle/>
          <a:p>
            <a:fld id="{1B9D93B2-4911-4718-BF4D-ED3DDB03EE70}" type="slidenum">
              <a:rPr lang="pl-PL" altLang="pl-PL"/>
              <a:pPr/>
              <a:t>6</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899074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algn="ctr" eaLnBrk="1" hangingPunct="1">
              <a:buClr>
                <a:srgbClr val="0070C0"/>
              </a:buClr>
            </a:pPr>
            <a:endParaRPr lang="pl-PL" b="1" u="sng" dirty="0" smtClean="0"/>
          </a:p>
          <a:p>
            <a:pPr marL="44450" algn="ctr" eaLnBrk="1" hangingPunct="1">
              <a:buClr>
                <a:srgbClr val="0070C0"/>
              </a:buClr>
            </a:pPr>
            <a:r>
              <a:rPr lang="pl-PL" sz="2000" b="1" u="sng" dirty="0" smtClean="0">
                <a:latin typeface="+mn-lt"/>
              </a:rPr>
              <a:t>Nabór w trybie konkursowym ukierunkowany na ZIT WrOF</a:t>
            </a:r>
          </a:p>
          <a:p>
            <a:pPr marL="44450" eaLnBrk="1" hangingPunct="1">
              <a:buClr>
                <a:srgbClr val="0070C0"/>
              </a:buClr>
            </a:pPr>
            <a:endParaRPr lang="pl-PL" sz="2000" b="1" u="sng" dirty="0" smtClean="0">
              <a:latin typeface="+mn-lt"/>
            </a:endParaRPr>
          </a:p>
          <a:p>
            <a:pPr marL="44450" eaLnBrk="1" hangingPunct="1">
              <a:buClr>
                <a:srgbClr val="0070C0"/>
              </a:buClr>
            </a:pPr>
            <a:endParaRPr lang="pl-PL" sz="2000" dirty="0" smtClean="0">
              <a:latin typeface="+mn-lt"/>
            </a:endParaRPr>
          </a:p>
          <a:p>
            <a:pPr marL="44450" algn="just" eaLnBrk="1" hangingPunct="1">
              <a:buClr>
                <a:srgbClr val="0070C0"/>
              </a:buClr>
            </a:pPr>
            <a:r>
              <a:rPr lang="pl-PL" sz="2000" dirty="0" smtClean="0">
                <a:latin typeface="+mn-lt"/>
              </a:rPr>
              <a:t>Nabór dla Wnioskodawców realizujących przedsięwzięcia na terenie Wrocławskiego Obszaru Funkcjonalnego określonego w Strategii ZIT WrOF.</a:t>
            </a:r>
          </a:p>
          <a:p>
            <a:pPr marL="44450" algn="just" eaLnBrk="1" hangingPunct="1">
              <a:buClr>
                <a:srgbClr val="0070C0"/>
              </a:buClr>
            </a:pPr>
            <a:endParaRPr lang="pl-PL" sz="2000" dirty="0" smtClean="0">
              <a:latin typeface="+mn-lt"/>
            </a:endParaRPr>
          </a:p>
          <a:p>
            <a:pPr marL="44450" algn="just" eaLnBrk="1" hangingPunct="1">
              <a:buClr>
                <a:srgbClr val="0070C0"/>
              </a:buClr>
            </a:pPr>
            <a:endParaRPr lang="pl-PL" sz="2000" dirty="0" smtClean="0">
              <a:latin typeface="+mn-lt"/>
            </a:endParaRPr>
          </a:p>
          <a:p>
            <a:pPr algn="just"/>
            <a:r>
              <a:rPr lang="pl-PL" sz="2000" dirty="0" smtClean="0">
                <a:latin typeface="+mn-lt"/>
              </a:rPr>
              <a:t>Alokacja przeznaczona na konkurs wynosi </a:t>
            </a:r>
            <a:r>
              <a:rPr lang="pl-PL" sz="2000" b="1" dirty="0" smtClean="0">
                <a:latin typeface="+mn-lt"/>
              </a:rPr>
              <a:t>2 115 000 euro</a:t>
            </a:r>
            <a:r>
              <a:rPr lang="pl-PL" sz="2000" dirty="0" smtClean="0">
                <a:latin typeface="+mn-lt"/>
              </a:rPr>
              <a:t>, tj. </a:t>
            </a:r>
            <a:r>
              <a:rPr lang="pl-PL" sz="2000" b="1" dirty="0" smtClean="0">
                <a:latin typeface="+mn-lt"/>
              </a:rPr>
              <a:t>9 227 957 zł</a:t>
            </a:r>
            <a:r>
              <a:rPr lang="pl-PL" sz="2000" dirty="0" smtClean="0">
                <a:latin typeface="+mn-lt"/>
              </a:rPr>
              <a:t>.</a:t>
            </a:r>
          </a:p>
          <a:p>
            <a:pPr algn="just"/>
            <a:r>
              <a:rPr lang="pl-PL" sz="2000" dirty="0" smtClean="0">
                <a:latin typeface="+mn-lt"/>
              </a:rPr>
              <a:t> </a:t>
            </a:r>
          </a:p>
          <a:p>
            <a:pPr algn="just"/>
            <a:r>
              <a:rPr lang="pl-PL" sz="2000" dirty="0" smtClean="0">
                <a:latin typeface="+mn-lt"/>
              </a:rPr>
              <a:t> </a:t>
            </a:r>
            <a:r>
              <a:rPr lang="pl-PL" sz="1400" dirty="0" smtClean="0">
                <a:latin typeface="+mn-lt"/>
              </a:rPr>
              <a:t>Ze względu na kurs euro limit dostępnych środków może ulec zmianie. Z tego powodu dokładna kwota dofinansowania zostanie określona na etapie zatwierdzania Listy ocenionych projektów.</a:t>
            </a:r>
          </a:p>
          <a:p>
            <a:pPr marL="44450" algn="just" eaLnBrk="1" hangingPunct="1">
              <a:buClr>
                <a:srgbClr val="0070C0"/>
              </a:buClr>
            </a:pPr>
            <a:endParaRPr lang="pl-PL" dirty="0" smtClean="0"/>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899074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smtClean="0">
              <a:latin typeface="+mn-lt"/>
            </a:endParaRPr>
          </a:p>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algn="ctr" eaLnBrk="1" hangingPunct="1">
              <a:buClr>
                <a:srgbClr val="0070C0"/>
              </a:buClr>
            </a:pPr>
            <a:r>
              <a:rPr lang="pl-PL" sz="2000" b="1" u="sng" dirty="0" smtClean="0">
                <a:latin typeface="+mn-lt"/>
              </a:rPr>
              <a:t>Nabór w trybie konkursowym ukierunkowany na ZIT AJ</a:t>
            </a:r>
          </a:p>
          <a:p>
            <a:pPr marL="44450" eaLnBrk="1" hangingPunct="1">
              <a:buClr>
                <a:srgbClr val="0070C0"/>
              </a:buClr>
            </a:pPr>
            <a:endParaRPr lang="pl-PL" sz="2000" b="1" u="sng" dirty="0" smtClean="0">
              <a:latin typeface="+mn-lt"/>
            </a:endParaRPr>
          </a:p>
          <a:p>
            <a:pPr marL="44450" eaLnBrk="1" hangingPunct="1">
              <a:buClr>
                <a:srgbClr val="0070C0"/>
              </a:buClr>
            </a:pPr>
            <a:endParaRPr lang="pl-PL" sz="2000" dirty="0" smtClean="0">
              <a:latin typeface="+mn-lt"/>
            </a:endParaRPr>
          </a:p>
          <a:p>
            <a:pPr marL="44450" algn="just" eaLnBrk="1" hangingPunct="1">
              <a:buClr>
                <a:srgbClr val="0070C0"/>
              </a:buClr>
            </a:pPr>
            <a:r>
              <a:rPr lang="pl-PL" sz="2000" dirty="0" smtClean="0">
                <a:latin typeface="+mn-lt"/>
              </a:rPr>
              <a:t>Nabór dla Wnioskodawców realizujących przedsięwzięcia na terenie Aglomeracji Jeleniogórskiej określonej w Strategii ZIT AJ.</a:t>
            </a:r>
          </a:p>
          <a:p>
            <a:pPr marL="44450" eaLnBrk="1" hangingPunct="1">
              <a:buClr>
                <a:srgbClr val="0070C0"/>
              </a:buClr>
            </a:pPr>
            <a:endParaRPr lang="pl-PL" sz="2000" dirty="0" smtClean="0">
              <a:latin typeface="+mn-lt"/>
            </a:endParaRPr>
          </a:p>
          <a:p>
            <a:pPr marL="44450" eaLnBrk="1" hangingPunct="1">
              <a:buClr>
                <a:srgbClr val="0070C0"/>
              </a:buClr>
            </a:pPr>
            <a:endParaRPr lang="pl-PL" sz="2000" dirty="0" smtClean="0">
              <a:latin typeface="+mn-lt"/>
            </a:endParaRPr>
          </a:p>
          <a:p>
            <a:r>
              <a:rPr lang="pl-PL" sz="2000" dirty="0" smtClean="0">
                <a:latin typeface="+mn-lt"/>
              </a:rPr>
              <a:t>Alokacja przeznaczona na konkurs wynosi </a:t>
            </a:r>
            <a:r>
              <a:rPr lang="pl-PL" sz="2000" b="1" dirty="0" smtClean="0">
                <a:latin typeface="+mn-lt"/>
              </a:rPr>
              <a:t>705 000 euro</a:t>
            </a:r>
            <a:r>
              <a:rPr lang="pl-PL" sz="2000" dirty="0" smtClean="0">
                <a:latin typeface="+mn-lt"/>
              </a:rPr>
              <a:t>, tj. </a:t>
            </a:r>
            <a:r>
              <a:rPr lang="pl-PL" sz="2000" b="1" dirty="0" smtClean="0">
                <a:latin typeface="+mn-lt"/>
              </a:rPr>
              <a:t>3 075 986 zł</a:t>
            </a:r>
            <a:r>
              <a:rPr lang="pl-PL" sz="2000" dirty="0" smtClean="0">
                <a:latin typeface="+mn-lt"/>
              </a:rPr>
              <a:t>.</a:t>
            </a:r>
          </a:p>
          <a:p>
            <a:r>
              <a:rPr lang="pl-PL" sz="2000" dirty="0" smtClean="0">
                <a:latin typeface="+mn-lt"/>
              </a:rPr>
              <a:t> </a:t>
            </a:r>
          </a:p>
          <a:p>
            <a:pPr algn="just"/>
            <a:r>
              <a:rPr lang="pl-PL" sz="1400" dirty="0" smtClean="0">
                <a:latin typeface="+mn-lt"/>
              </a:rPr>
              <a:t>Ze względu na kurs euro limit dostępnych środków może ulec zmianie. Z tego powodu dokładna kwota dofinansowania zostanie określona na etapie zatwierdzania Listy ocenionych projektów.</a:t>
            </a:r>
          </a:p>
          <a:p>
            <a:pPr marL="44450" eaLnBrk="1" hangingPunct="1">
              <a:buClr>
                <a:srgbClr val="0070C0"/>
              </a:buClr>
            </a:pPr>
            <a:endParaRPr lang="pl-PL" sz="2000" dirty="0" smtClean="0">
              <a:latin typeface="+mn-lt"/>
            </a:endParaRPr>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899074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86797" y="1124744"/>
            <a:ext cx="8642350" cy="5040312"/>
          </a:xfrm>
          <a:prstGeom prst="rect">
            <a:avLst/>
          </a:prstGeom>
          <a:noFill/>
          <a:ln w="9525">
            <a:noFill/>
            <a:miter lim="800000"/>
            <a:headEnd/>
            <a:tailEnd/>
          </a:ln>
        </p:spPr>
        <p:txBody>
          <a:bodyPr/>
          <a:lstStyle/>
          <a:p>
            <a:pPr marL="44450" eaLnBrk="1" hangingPunct="1">
              <a:buClr>
                <a:srgbClr val="0070C0"/>
              </a:buClr>
            </a:pPr>
            <a:endParaRPr lang="pl-PL" b="1" u="sng" dirty="0" smtClean="0">
              <a:latin typeface="+mn-lt"/>
            </a:endParaRPr>
          </a:p>
          <a:p>
            <a:pPr marL="44450" eaLnBrk="1" hangingPunct="1">
              <a:buClr>
                <a:srgbClr val="0070C0"/>
              </a:buClr>
            </a:pPr>
            <a:endParaRPr lang="pl-PL" b="1" u="sng" dirty="0">
              <a:latin typeface="+mn-lt"/>
            </a:endParaRPr>
          </a:p>
          <a:p>
            <a:pPr marL="44450" algn="ctr" eaLnBrk="1" hangingPunct="1">
              <a:buClr>
                <a:srgbClr val="0070C0"/>
              </a:buClr>
            </a:pPr>
            <a:endParaRPr lang="pl-PL" b="1" u="sng" dirty="0" smtClean="0"/>
          </a:p>
          <a:p>
            <a:pPr marL="44450" eaLnBrk="1" hangingPunct="1">
              <a:buClr>
                <a:srgbClr val="0070C0"/>
              </a:buClr>
            </a:pPr>
            <a:endParaRPr lang="pl-PL" sz="2000" dirty="0" smtClean="0"/>
          </a:p>
          <a:p>
            <a:pPr marL="44450" eaLnBrk="1" hangingPunct="1">
              <a:buClr>
                <a:srgbClr val="0070C0"/>
              </a:buClr>
            </a:pPr>
            <a:endParaRPr lang="pl-PL" sz="2000" dirty="0" smtClean="0"/>
          </a:p>
          <a:p>
            <a:pPr marL="44450" eaLnBrk="1" hangingPunct="1">
              <a:buClr>
                <a:srgbClr val="0070C0"/>
              </a:buClr>
            </a:pPr>
            <a:endParaRPr lang="pl-PL" sz="2000" dirty="0" smtClean="0"/>
          </a:p>
          <a:p>
            <a:pPr marL="44450" algn="just" eaLnBrk="1" hangingPunct="1">
              <a:buClr>
                <a:srgbClr val="0070C0"/>
              </a:buClr>
            </a:pPr>
            <a:r>
              <a:rPr lang="pl-PL" sz="2000" dirty="0" smtClean="0">
                <a:latin typeface="+mn-lt"/>
              </a:rPr>
              <a:t>Kategorią interwencji (zakresem interwencji dominującym) dla niniejszego konkursu jest kategoria</a:t>
            </a:r>
            <a:r>
              <a:rPr lang="pl-PL" sz="2000" b="1" dirty="0" smtClean="0">
                <a:latin typeface="+mn-lt"/>
              </a:rPr>
              <a:t> 052 Infrastruktura na potrzeby wczesnej edukacji elementarnej i opieki na dzieckiem.</a:t>
            </a:r>
            <a:endParaRPr lang="pl-PL" sz="2000" dirty="0" smtClean="0">
              <a:latin typeface="+mn-lt"/>
            </a:endParaRPr>
          </a:p>
          <a:p>
            <a:pPr marL="44450" eaLnBrk="1" hangingPunct="1">
              <a:buClr>
                <a:srgbClr val="0070C0"/>
              </a:buClr>
            </a:pPr>
            <a:endParaRPr lang="pl-PL" sz="2000" dirty="0" smtClean="0">
              <a:latin typeface="+mn-lt"/>
            </a:endParaRPr>
          </a:p>
          <a:p>
            <a:pPr marL="44450" eaLnBrk="1" hangingPunct="1">
              <a:buClr>
                <a:srgbClr val="0070C0"/>
              </a:buClr>
            </a:pPr>
            <a:endParaRPr lang="pl-PL" b="1" u="sng" dirty="0" smtClean="0"/>
          </a:p>
          <a:p>
            <a:pPr marL="44450" eaLnBrk="1" hangingPunct="1">
              <a:buClr>
                <a:srgbClr val="0070C0"/>
              </a:buClr>
            </a:pPr>
            <a:endParaRPr lang="pl-PL" u="sng" dirty="0" smtClean="0"/>
          </a:p>
          <a:p>
            <a:endParaRPr lang="pl-PL" dirty="0"/>
          </a:p>
          <a:p>
            <a:pPr marL="44450" algn="just" eaLnBrk="1" hangingPunct="1">
              <a:buClr>
                <a:srgbClr val="0070C0"/>
              </a:buClr>
            </a:pPr>
            <a:endParaRPr lang="pl-PL" dirty="0" smtClean="0"/>
          </a:p>
          <a:p>
            <a:pPr marL="44450" algn="just" eaLnBrk="1" hangingPunct="1">
              <a:buClr>
                <a:srgbClr val="0070C0"/>
              </a:buClr>
            </a:pPr>
            <a:endParaRPr lang="pl-PL" altLang="pl-PL"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8990745"/>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8756</TotalTime>
  <Words>1942</Words>
  <Application>Microsoft Office PowerPoint</Application>
  <PresentationFormat>Pokaz na ekranie (4:3)</PresentationFormat>
  <Paragraphs>445</Paragraphs>
  <Slides>32</Slides>
  <Notes>29</Notes>
  <HiddenSlides>0</HiddenSlides>
  <MMClips>0</MMClips>
  <ScaleCrop>false</ScaleCrop>
  <HeadingPairs>
    <vt:vector size="4" baseType="variant">
      <vt:variant>
        <vt:lpstr>Motyw</vt:lpstr>
      </vt:variant>
      <vt:variant>
        <vt:i4>2</vt:i4>
      </vt:variant>
      <vt:variant>
        <vt:lpstr>Tytuły slajdów</vt:lpstr>
      </vt:variant>
      <vt:variant>
        <vt:i4>32</vt:i4>
      </vt:variant>
    </vt:vector>
  </HeadingPairs>
  <TitlesOfParts>
    <vt:vector size="34" baseType="lpstr">
      <vt:lpstr>plik</vt:lpstr>
      <vt:lpstr>Motyw pakietu Office</vt:lpstr>
      <vt:lpstr>Podstawowe założenia konkursu  w ramach Działania 6.1 Inwestycje  w infrastrukturę społeczną  RPO WD 2014-2020</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ksiodmiak</cp:lastModifiedBy>
  <cp:revision>695</cp:revision>
  <cp:lastPrinted>2016-01-14T08:52:34Z</cp:lastPrinted>
  <dcterms:created xsi:type="dcterms:W3CDTF">2010-12-31T07:04:34Z</dcterms:created>
  <dcterms:modified xsi:type="dcterms:W3CDTF">2016-04-22T10:28:47Z</dcterms:modified>
</cp:coreProperties>
</file>