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574" r:id="rId3"/>
    <p:sldId id="565" r:id="rId4"/>
    <p:sldId id="523" r:id="rId5"/>
    <p:sldId id="560" r:id="rId6"/>
    <p:sldId id="575" r:id="rId7"/>
    <p:sldId id="563" r:id="rId8"/>
    <p:sldId id="576" r:id="rId9"/>
    <p:sldId id="577" r:id="rId10"/>
    <p:sldId id="579" r:id="rId11"/>
    <p:sldId id="580" r:id="rId12"/>
    <p:sldId id="581" r:id="rId13"/>
    <p:sldId id="582" r:id="rId14"/>
    <p:sldId id="584" r:id="rId15"/>
    <p:sldId id="583" r:id="rId16"/>
    <p:sldId id="556" r:id="rId17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 varScale="1">
        <p:scale>
          <a:sx n="105" d="100"/>
          <a:sy n="105" d="100"/>
        </p:scale>
        <p:origin x="-5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2016-04-19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2016-04-19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c.europa.eu/eurostat/ramon/miscellaneous/index.cfm?TargetUrl=DSP_DEGURB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prstClr val="black"/>
                </a:solidFill>
              </a:rPr>
              <a:t>Kryteria merytoryczne specyficzne </a:t>
            </a:r>
            <a:br>
              <a:rPr lang="pl-PL" sz="3600" dirty="0" smtClean="0">
                <a:solidFill>
                  <a:prstClr val="black"/>
                </a:solidFill>
              </a:rPr>
            </a:br>
            <a:r>
              <a:rPr lang="pl-PL" sz="3600" dirty="0" smtClean="0">
                <a:solidFill>
                  <a:prstClr val="black"/>
                </a:solidFill>
              </a:rPr>
              <a:t>dla Działania </a:t>
            </a:r>
            <a:r>
              <a:rPr lang="pl-PL" sz="3600" dirty="0">
                <a:solidFill>
                  <a:prstClr val="black"/>
                </a:solidFill>
              </a:rPr>
              <a:t>6.1</a:t>
            </a:r>
            <a:r>
              <a:rPr lang="pl-PL" sz="3600" i="1" dirty="0">
                <a:solidFill>
                  <a:prstClr val="black"/>
                </a:solidFill>
              </a:rPr>
              <a:t> Inwestycje </a:t>
            </a:r>
            <a:br>
              <a:rPr lang="pl-PL" sz="3600" i="1" dirty="0">
                <a:solidFill>
                  <a:prstClr val="black"/>
                </a:solidFill>
              </a:rPr>
            </a:br>
            <a:r>
              <a:rPr lang="pl-PL" sz="3600" i="1" dirty="0">
                <a:solidFill>
                  <a:prstClr val="black"/>
                </a:solidFill>
              </a:rPr>
              <a:t>w infrastrukturę społeczną </a:t>
            </a:r>
            <a:br>
              <a:rPr lang="pl-PL" sz="3600" i="1" dirty="0">
                <a:solidFill>
                  <a:prstClr val="black"/>
                </a:solidFill>
              </a:rPr>
            </a:br>
            <a:r>
              <a:rPr lang="pl-PL" sz="3600" dirty="0">
                <a:solidFill>
                  <a:prstClr val="black"/>
                </a:solidFill>
              </a:rPr>
              <a:t>RPO WD 2014-2020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551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sz="2700" b="1" i="1" dirty="0">
                <a:solidFill>
                  <a:prstClr val="black"/>
                </a:solidFill>
              </a:rPr>
              <a:t>6.1.C Budowa, remont, przebudowa, rozbudowa, wyposażenie, modernizacja oraz adaptacja infrastruktury prowadzonej przez podmioty opieki nad dziećmi do 3 roku życia (np. żłobki, kluby malucha)</a:t>
            </a:r>
            <a:br>
              <a:rPr lang="pl-PL" sz="2700" b="1" i="1" dirty="0">
                <a:solidFill>
                  <a:prstClr val="black"/>
                </a:solidFill>
              </a:rPr>
            </a:br>
            <a:endParaRPr lang="pl-PL" sz="2700" b="1" i="1" dirty="0">
              <a:solidFill>
                <a:prstClr val="black"/>
              </a:solidFill>
            </a:endParaRPr>
          </a:p>
          <a:p>
            <a:pPr lvl="0"/>
            <a:r>
              <a:rPr lang="pl-PL" sz="2700" b="1" i="1" dirty="0">
                <a:solidFill>
                  <a:prstClr val="black"/>
                </a:solidFill>
              </a:rPr>
              <a:t/>
            </a:r>
            <a:br>
              <a:rPr lang="pl-PL" sz="2700" b="1" i="1" dirty="0">
                <a:solidFill>
                  <a:prstClr val="black"/>
                </a:solidFill>
              </a:rPr>
            </a:br>
            <a:r>
              <a:rPr lang="pl-PL" sz="2000" dirty="0">
                <a:solidFill>
                  <a:prstClr val="black"/>
                </a:solidFill>
              </a:rPr>
              <a:t>Wrocław, </a:t>
            </a:r>
            <a:r>
              <a:rPr lang="pl-PL" sz="1800" dirty="0">
                <a:solidFill>
                  <a:prstClr val="black"/>
                </a:solidFill>
              </a:rPr>
              <a:t>20.04.2016 r.</a:t>
            </a: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4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5573854"/>
              </p:ext>
            </p:extLst>
          </p:nvPr>
        </p:nvGraphicFramePr>
        <p:xfrm>
          <a:off x="179512" y="1124745"/>
          <a:ext cx="8784977" cy="4978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1797224"/>
                <a:gridCol w="4882262"/>
                <a:gridCol w="1742475"/>
              </a:tblGrid>
              <a:tr h="164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803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przypadku projektów partnerskich, projektów realizowanych na kilku obszarach,  liczba punktów będzie średnią wyliczoną na podstawie danych dla poszczególnych partnerów.</a:t>
                      </a: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Przykład: Projekt jest realizowany (przez dwóch partnerów) –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gminie A, w której liczba miejsc w podmiotach dla opieki nad dzieckiem do lat 3 jest powyżej średniej dla danego OSI/ZIT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pkt.) oraz w gminie B, w której w której liczba miejsc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podmiotach dla opieki nad dzieckiem do lat 3 jest poniżej średniej dla danego OSI/ZIT (4 pkt.) – w takim przypadku projekt otrzyma 2 pkt. ( 0 pkt. + 4 pkt./2 = 2 pkt.).</a:t>
                      </a: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weryfikowane na podstawie zapisów wniosku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dofinansowanie projektu.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0798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1635537"/>
              </p:ext>
            </p:extLst>
          </p:nvPr>
        </p:nvGraphicFramePr>
        <p:xfrm>
          <a:off x="179512" y="955124"/>
          <a:ext cx="8784977" cy="5570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1941240"/>
                <a:gridCol w="4738246"/>
                <a:gridCol w="1742475"/>
              </a:tblGrid>
              <a:tr h="169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297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rewitalizacyjny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weryfikowane jest, czy inwestycja ma charakter rewitalizacyjny i czy wynika z Lokalnego Programu Rewitalizacji (lub dokumentu równorzędnego) danej gminy, znajdującego się na wykazie IZ RPO WD.</a:t>
                      </a: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Inwestycja: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 charakter rewitalizacyjny i wynika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Lokalnego Programu Rewitalizacji (lub dokumentu równorzędnego) – 1 pkt.;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inwestycja nie ma charakteru rewitalizacyjnego i nie wynika z Lokalnego Programu Rewitalizacji (lub dokumentu równorzędnego) – 0 pkt.</a:t>
                      </a: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Dokument równorzędny to taki, który zawiera wszystkie niezbędne elementy programu rewitalizacji, zgodnie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pl-PL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„Wytycznymi w zakresie rewitalizacji w programach operacyjnych na lata 2014-2020”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opracowanymi przez Ministerstwo Infrastruktury i Rozwoju oraz zaleceniami IZ RPO WD.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fakultatywne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pkt. – 1 pkt.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punktów w kryterium nie oznacza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odrzucenia wniosku)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44761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0821590"/>
              </p:ext>
            </p:extLst>
          </p:nvPr>
        </p:nvGraphicFramePr>
        <p:xfrm>
          <a:off x="179512" y="1124745"/>
          <a:ext cx="8784977" cy="5118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1941240"/>
                <a:gridCol w="4738246"/>
                <a:gridCol w="1742475"/>
              </a:tblGrid>
              <a:tr h="169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942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(Kryterium nie dotyczy ZIT)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weryfikowany jest poziom wpływu wskaźnika zawartego w projekcie na realizację wartości docelowych wskaźników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RPO WD 2014-2020:</a:t>
                      </a: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otrzymuje punkty, jeśli realizuje wskaźnik programowy:</a:t>
                      </a: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Liczba miejsc w objętej wsparciem infrastrukturze w zakresie opieki nad dziećmi lub infrastrukturze edukacyjnej (CI 35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lvl="0" indent="-180975">
                        <a:buFont typeface="Wingdings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≥ 84 miejsc – 9 pkt.;</a:t>
                      </a:r>
                      <a:endParaRPr lang="pl-PL" dirty="0" smtClean="0"/>
                    </a:p>
                    <a:p>
                      <a:pPr marL="180975" lvl="0" indent="-180975">
                        <a:buFont typeface="Wingdings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 – 83 miejsc – 7 pkt.;</a:t>
                      </a:r>
                      <a:endParaRPr lang="pl-PL" dirty="0" smtClean="0"/>
                    </a:p>
                    <a:p>
                      <a:pPr marL="180975" lvl="0" indent="-180975">
                        <a:buFont typeface="Wingdings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 – 62 miejsc – 5 pkt.;</a:t>
                      </a:r>
                      <a:endParaRPr lang="pl-PL" dirty="0" smtClean="0"/>
                    </a:p>
                    <a:p>
                      <a:pPr marL="180975" lvl="0" indent="-180975">
                        <a:buFont typeface="Wingdings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– 41 miejsc – 3 pkt.;</a:t>
                      </a:r>
                      <a:endParaRPr lang="pl-PL" dirty="0" smtClean="0"/>
                    </a:p>
                    <a:p>
                      <a:pPr marL="180975" lvl="0" indent="-180975">
                        <a:buFont typeface="Wingdings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 – 29 miejsc – 1 pkt.;</a:t>
                      </a:r>
                      <a:endParaRPr lang="pl-PL" dirty="0" smtClean="0"/>
                    </a:p>
                    <a:p>
                      <a:pPr marL="180975" lvl="0" indent="-180975">
                        <a:buFont typeface="Wingdings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– 20 miejsc – 0 pkt.</a:t>
                      </a:r>
                      <a:endParaRPr lang="pl-PL" dirty="0" smtClean="0"/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fakultatywne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pkt. – 9 pkt.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punktów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nie oznacza odrzucenia wniosku)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5282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0821590"/>
              </p:ext>
            </p:extLst>
          </p:nvPr>
        </p:nvGraphicFramePr>
        <p:xfrm>
          <a:off x="179512" y="1196752"/>
          <a:ext cx="8784977" cy="3979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1941240"/>
                <a:gridCol w="4738246"/>
                <a:gridCol w="1742475"/>
              </a:tblGrid>
              <a:tr h="145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814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weryfikowane na podstawie zapisów wniosku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dofinansowanie projektu.</a:t>
                      </a: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Wartość wskaźnika (wyrażona liczbowo) zostanie wskazana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regulaminie konkursu.</a:t>
                      </a: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nie dotyczy naborów w ramach ZIT, gdzie te kwestie będą punktowane podczas oceny zgodności ze Strategią ZIT.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85282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7814"/>
              </p:ext>
            </p:extLst>
          </p:nvPr>
        </p:nvGraphicFramePr>
        <p:xfrm>
          <a:off x="146854" y="980728"/>
          <a:ext cx="8784977" cy="576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1941240"/>
                <a:gridCol w="4738246"/>
                <a:gridCol w="1742475"/>
              </a:tblGrid>
              <a:tr h="170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58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Utworzenie nowych miejsc opieki nad dzieckiem do lat 3</a:t>
                      </a:r>
                      <a:endParaRPr lang="pl-PL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pl-PL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pl-PL" sz="1800" b="1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(Kryterium nie dotyczy ZIT </a:t>
                      </a:r>
                      <a:r>
                        <a:rPr lang="pl-PL" sz="1800" b="1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AW</a:t>
                      </a:r>
                      <a:br>
                        <a:rPr lang="pl-PL" sz="1800" b="1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</a:br>
                      <a:r>
                        <a:rPr lang="pl-PL" sz="1800" b="1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800" b="1" u="sng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i ZIT WROF)</a:t>
                      </a: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weryfikowane jest, czy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wyniku realizacji projektu utworzone zostaną nowe miejsca w podmiocie opieki nad dzieckiem do lat 3 (np. w żłobku, klubie dziecięcym, oddziale żłobkowym):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– 10 nowo utworzonych miejsc – 1 pkt.;</a:t>
                      </a:r>
                      <a:endParaRPr lang="pl-PL" sz="1400" dirty="0" smtClean="0">
                        <a:effectLst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– 20 nowo utworzonych miejsc – 2 pkt.;</a:t>
                      </a:r>
                      <a:endParaRPr lang="pl-PL" sz="1400" dirty="0" smtClean="0">
                        <a:effectLst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– 30 nowo utworzonych miejsc – 3 pkt.;</a:t>
                      </a:r>
                      <a:endParaRPr lang="pl-PL" sz="1400" dirty="0" smtClean="0">
                        <a:effectLst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– 40 nowo utworzonych miejsc – 4 pkt.;</a:t>
                      </a:r>
                      <a:endParaRPr lang="pl-PL" sz="1400" dirty="0" smtClean="0">
                        <a:effectLst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 – 60 nowo utworzonych miejsc – 5 pkt.;</a:t>
                      </a:r>
                      <a:endParaRPr lang="pl-PL" sz="1400" dirty="0" smtClean="0">
                        <a:effectLst/>
                      </a:endParaRPr>
                    </a:p>
                    <a:p>
                      <a:pPr marL="285750" lvl="0" indent="-285750" algn="just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powyżej 60 nowo utworzonych miejsc – 6 pkt.</a:t>
                      </a:r>
                      <a:endParaRPr lang="pl-PL" sz="1400" dirty="0" smtClean="0">
                        <a:effectLst/>
                      </a:endParaRP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wyniku realizacji projektu nie zostaną utworzone nowe miejsca w podmiocie opieki nad dzieckiem do lat 3 – 0 pkt.</a:t>
                      </a:r>
                      <a:endParaRPr lang="pl-PL" sz="1400" dirty="0" smtClean="0">
                        <a:effectLst/>
                      </a:endParaRP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400" dirty="0" smtClean="0">
                        <a:effectLst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weryfikowane na podstawie zapisów wniosku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dofinansowanie projektu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b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nie dotyczy naborów w ramach ZIT AW i ZIT WROF, gdzie te kwestie będą punktowane podczas oceny zgodności ze Strategią ZIT</a:t>
                      </a: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fakultatywne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pkt. – 6 pkt.</a:t>
                      </a:r>
                    </a:p>
                    <a:p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punktów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nie oznacza odrzucenia wniosku)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63661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Dziękuję </a:t>
            </a:r>
            <a:r>
              <a:rPr lang="pl-PL" sz="3200" dirty="0">
                <a:solidFill>
                  <a:prstClr val="black"/>
                </a:solidFill>
                <a:latin typeface="Calibri"/>
              </a:rPr>
              <a:t>za uwagę</a:t>
            </a:r>
          </a:p>
        </p:txBody>
      </p:sp>
    </p:spTree>
    <p:extLst>
      <p:ext uri="{BB962C8B-B14F-4D97-AF65-F5344CB8AC3E}">
        <p14:creationId xmlns:p14="http://schemas.microsoft.com/office/powerpoint/2010/main" xmlns="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2200" b="1" u="sng" dirty="0" smtClean="0">
              <a:latin typeface="+mn-lt"/>
            </a:endParaRPr>
          </a:p>
          <a:p>
            <a:pPr algn="ctr"/>
            <a:endParaRPr lang="pl-PL" sz="2200" b="1" u="sng" dirty="0" smtClean="0">
              <a:latin typeface="+mn-lt"/>
            </a:endParaRPr>
          </a:p>
          <a:p>
            <a:pPr algn="ctr"/>
            <a:r>
              <a:rPr lang="pl-PL" sz="2200" b="1" u="sng" dirty="0" smtClean="0">
                <a:latin typeface="+mn-lt"/>
              </a:rPr>
              <a:t>Kryteria merytoryczne specyficzne</a:t>
            </a:r>
          </a:p>
          <a:p>
            <a:pPr algn="ctr"/>
            <a:endParaRPr lang="pl-PL" sz="2200" b="1" u="sng" dirty="0" smtClean="0">
              <a:latin typeface="+mn-lt"/>
            </a:endParaRPr>
          </a:p>
          <a:p>
            <a:pPr algn="ctr"/>
            <a:r>
              <a:rPr lang="pl-PL" sz="2200" dirty="0">
                <a:latin typeface="+mn-lt"/>
              </a:rPr>
              <a:t>D</a:t>
            </a:r>
            <a:r>
              <a:rPr lang="pl-PL" sz="2200" dirty="0" smtClean="0">
                <a:latin typeface="+mn-lt"/>
              </a:rPr>
              <a:t>la </a:t>
            </a:r>
            <a:r>
              <a:rPr lang="pl-PL" sz="2200" dirty="0">
                <a:latin typeface="+mn-lt"/>
              </a:rPr>
              <a:t>naborów skierowanych do </a:t>
            </a:r>
            <a:r>
              <a:rPr lang="pl-PL" sz="2200" dirty="0" smtClean="0">
                <a:latin typeface="+mn-lt"/>
              </a:rPr>
              <a:t>OSI – </a:t>
            </a:r>
            <a:r>
              <a:rPr lang="pl-PL" sz="2200" dirty="0">
                <a:latin typeface="+mn-lt"/>
              </a:rPr>
              <a:t>26 pkt</a:t>
            </a:r>
            <a:r>
              <a:rPr lang="pl-PL" sz="2200" dirty="0" smtClean="0">
                <a:latin typeface="+mn-lt"/>
              </a:rPr>
              <a:t>.</a:t>
            </a:r>
          </a:p>
          <a:p>
            <a:pPr algn="ctr"/>
            <a:r>
              <a:rPr lang="pl-PL" sz="2200" dirty="0" smtClean="0">
                <a:latin typeface="+mn-lt"/>
              </a:rPr>
              <a:t>Dla </a:t>
            </a:r>
            <a:r>
              <a:rPr lang="pl-PL" sz="2200" dirty="0">
                <a:latin typeface="+mn-lt"/>
              </a:rPr>
              <a:t>naborów skierowanych do ZIT AW/ZIT </a:t>
            </a:r>
            <a:r>
              <a:rPr lang="pl-PL" sz="2200" dirty="0" smtClean="0">
                <a:latin typeface="+mn-lt"/>
              </a:rPr>
              <a:t>WROF</a:t>
            </a:r>
            <a:r>
              <a:rPr lang="pl-PL" sz="2200" dirty="0">
                <a:latin typeface="+mn-lt"/>
              </a:rPr>
              <a:t> </a:t>
            </a:r>
            <a:r>
              <a:rPr lang="pl-PL" sz="2200" dirty="0" smtClean="0">
                <a:latin typeface="+mn-lt"/>
              </a:rPr>
              <a:t>– 11 pkt.</a:t>
            </a:r>
          </a:p>
          <a:p>
            <a:pPr lvl="0" algn="ctr"/>
            <a:r>
              <a:rPr lang="pl-PL" sz="2200" dirty="0">
                <a:latin typeface="+mn-lt"/>
              </a:rPr>
              <a:t>D</a:t>
            </a:r>
            <a:r>
              <a:rPr lang="pl-PL" sz="2200" dirty="0" smtClean="0">
                <a:latin typeface="+mn-lt"/>
              </a:rPr>
              <a:t>la naborów skierowanych do ZIT AJ </a:t>
            </a:r>
            <a:r>
              <a:rPr lang="pl-PL" sz="2200" dirty="0">
                <a:solidFill>
                  <a:prstClr val="black"/>
                </a:solidFill>
                <a:latin typeface="+mn-lt"/>
              </a:rPr>
              <a:t>– </a:t>
            </a:r>
            <a:r>
              <a:rPr lang="pl-PL" sz="2200" dirty="0" smtClean="0">
                <a:solidFill>
                  <a:prstClr val="black"/>
                </a:solidFill>
                <a:latin typeface="+mn-lt"/>
              </a:rPr>
              <a:t>17 </a:t>
            </a:r>
            <a:r>
              <a:rPr lang="pl-PL" sz="2200" dirty="0">
                <a:solidFill>
                  <a:prstClr val="black"/>
                </a:solidFill>
                <a:latin typeface="+mn-lt"/>
              </a:rPr>
              <a:t>pkt.</a:t>
            </a:r>
          </a:p>
          <a:p>
            <a:pPr algn="ctr"/>
            <a:endParaRPr lang="pl-PL" sz="2400" dirty="0" smtClean="0">
              <a:latin typeface="+mn-lt"/>
            </a:endParaRPr>
          </a:p>
          <a:p>
            <a:endParaRPr lang="pl-PL" sz="2400" b="1" dirty="0">
              <a:latin typeface="+mn-lt"/>
            </a:endParaRPr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58027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3988496"/>
              </p:ext>
            </p:extLst>
          </p:nvPr>
        </p:nvGraphicFramePr>
        <p:xfrm>
          <a:off x="179512" y="1052736"/>
          <a:ext cx="8784976" cy="5398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"/>
                <a:gridCol w="2400333"/>
                <a:gridCol w="4016609"/>
                <a:gridCol w="2007994"/>
              </a:tblGrid>
              <a:tr h="278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Nazwa </a:t>
                      </a:r>
                      <a:r>
                        <a:rPr lang="pl-PL" sz="1000" dirty="0">
                          <a:effectLst/>
                        </a:rPr>
                        <a:t>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3404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Powiązanie z realizacją celów RPO WD 2014-2020 w zakresie wsparcia udzielanego w EFS</a:t>
                      </a:r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W ramach kryterium weryfikowane jest, czy projekt przyczynia się do osiągnięcia celów zapisanych w RPO WD 2014-2020 w zakresie wsparcia udzielanego ze środków EFS.</a:t>
                      </a:r>
                    </a:p>
                    <a:p>
                      <a:endParaRPr lang="pl-PL" dirty="0" smtClean="0"/>
                    </a:p>
                    <a:p>
                      <a:pPr algn="just"/>
                      <a:r>
                        <a:rPr lang="pl-PL" sz="1400" dirty="0" smtClean="0"/>
                        <a:t>Wsparcie inwestycyjne w ramach EFRR w Działaniu 6.1 dla projektów typu C przewidziano przede wszystkim w powiązaniu z działaniami realizowanymi w ramach EFS w Działaniu 8.4 Godzenie życia zawodowego i prywatnego, tj. musi być powiązane </a:t>
                      </a:r>
                      <a:br>
                        <a:rPr lang="pl-PL" sz="1400" dirty="0" smtClean="0"/>
                      </a:br>
                      <a:r>
                        <a:rPr lang="pl-PL" sz="1400" dirty="0" smtClean="0"/>
                        <a:t>z realizacją celów m.in. w zakresie zwiększenia zatrudnienia. W związku z tym, w ramach kryterium weryfikowane jest, czy projekt przyczyni się do osiągnięcia celów RPO WD 2014-2020 finansowanych ze środków EFS.</a:t>
                      </a:r>
                    </a:p>
                    <a:p>
                      <a:endParaRPr lang="pl-PL" dirty="0" smtClean="0"/>
                    </a:p>
                    <a:p>
                      <a:pPr algn="just"/>
                      <a:r>
                        <a:rPr lang="pl-PL" sz="1400" dirty="0" smtClean="0"/>
                        <a:t>Do otrzymania wsparcia nie jest niezbędna realizacja projektu w ramach Działania 8.4., należy jednak wykazać, że projekt przyczynia się do osiągnięcia celów zapisanych w RPO WD finansowanych ze środków EFS dotyczących obszaru opieki nad dziećmi.</a:t>
                      </a:r>
                      <a:endParaRPr lang="pl-PL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Tak/Nie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obligatoryjne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(spełnienie jest niezbędne dla możliwości otrzymania dofinansowania)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Niespełnienie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oznacza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odrzucenie wniosku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7726450"/>
              </p:ext>
            </p:extLst>
          </p:nvPr>
        </p:nvGraphicFramePr>
        <p:xfrm>
          <a:off x="179512" y="1196752"/>
          <a:ext cx="8712968" cy="514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170"/>
                <a:gridCol w="2216698"/>
                <a:gridCol w="4098884"/>
                <a:gridCol w="1944216"/>
              </a:tblGrid>
              <a:tr h="191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Lp.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Nazwa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Definicja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Opis znaczenia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776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Uzasadnienie budowy nowego obiektu – infrastruktury prowadzonej przez podmioty opieki nad dzieckiem do lat 3</a:t>
                      </a: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(dotyczy projektu polegającego na budowie nowego obiektu)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weryfikowana jest konieczność budowy nowego obiektu – infrastruktury prowadzonej przez</a:t>
                      </a: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podmiot opieki nad dzieckiem do lat 3.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szczególności weryfikowane jest, czy remont, przebudowa, rozbudowa, modernizacja lub adaptacja istniejącego obiektu – infrastruktury prowadzonej przez podmiot opieki nad dzieckiem do lat 3 na terenie realizacji projektu (tj. obszaru gminy) nie jest możliwa lub jest nieuzasadniona ekonomicznie oraz czy konieczność budowy nowego obiektu uzasadniona jest trendami demograficznymi zachodzącymi na terenie objętym analizą.</a:t>
                      </a:r>
                    </a:p>
                    <a:p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Arial"/>
                        </a:rPr>
                        <a:t>Tak/Nie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Arial"/>
                        </a:rPr>
                        <a:t>Kryterium </a:t>
                      </a:r>
                      <a:r>
                        <a:rPr lang="pl-PL" sz="1800" dirty="0" smtClean="0">
                          <a:latin typeface="Calibri"/>
                          <a:ea typeface="Calibri"/>
                          <a:cs typeface="Arial"/>
                        </a:rPr>
                        <a:t>obligatoryjne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Arial"/>
                        </a:rPr>
                        <a:t>(spełnienie jest niezbędne dla możliwości otrzymania dofinansowania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Arial"/>
                        </a:rPr>
                        <a:t>Niespełnienie </a:t>
                      </a:r>
                      <a:r>
                        <a:rPr lang="pl-PL" sz="1800" dirty="0">
                          <a:latin typeface="Calibri"/>
                          <a:ea typeface="Calibri"/>
                          <a:cs typeface="Arial"/>
                        </a:rPr>
                        <a:t>kryterium oznacza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Arial"/>
                        </a:rPr>
                        <a:t>odrzucenie </a:t>
                      </a:r>
                      <a:r>
                        <a:rPr lang="pl-PL" sz="1800" dirty="0" smtClean="0">
                          <a:latin typeface="Calibri"/>
                          <a:ea typeface="Calibri"/>
                          <a:cs typeface="Arial"/>
                        </a:rPr>
                        <a:t>wniosku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9747435"/>
              </p:ext>
            </p:extLst>
          </p:nvPr>
        </p:nvGraphicFramePr>
        <p:xfrm>
          <a:off x="179512" y="836713"/>
          <a:ext cx="8640959" cy="5739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1872208"/>
                <a:gridCol w="4536504"/>
                <a:gridCol w="1800199"/>
              </a:tblGrid>
              <a:tr h="283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Lp.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Nazwa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Definicja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Opis znaczenia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404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Kryterium weryfikowane na podstawie zapisów wniosku </a:t>
                      </a:r>
                      <a:b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 dofinansowanie projektu.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Kryterium dotyczy projektów polegających na budowie nowego obiektu – infrastruktury prowadzonej przez podmioty opieki nad dzieckiem do lat 3 oraz rozbudowy istniejącej infrastruktury prowadzonej przez podmioty opieki nad dzieckiem do lat 3 o obiekt, który nie będzie funkcjonalnie i rzeczywiście połączony z istniejącą częścią infrastruktury.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nowego obiektu  oraz rozbudowy istniejącej infrastruktury prowadzonej przez podmioty opieki nad dzieckiem do lat 3 o obiekt, który nie będzie funkcjonalnie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rzeczywiście połączony z istniejącą częścią infrastruktury będzie możliwa w uzasadnionych przypadkach, jeśli znajdzie odzwierciedlenie w dokumentacji aplikacyjnej, w konkretnej analizie demograficznej lub potwierdzenie w danych statystycznych. Analiza trendów demograficznych na terenie realizacji projektu (tj. obszaru gminy) w wiarygodny sposób ma wskazywać, że budowa nowego obiektu odpowiada faktycznemu zapotrzebowaniu i prognozowanemu zapotrzebowaniu na tego typu usługi, a więc projekt uwzględnia zmiany demograficzne, które nastąpią w okresie realizacji i trwałości projektu.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35298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0962037"/>
              </p:ext>
            </p:extLst>
          </p:nvPr>
        </p:nvGraphicFramePr>
        <p:xfrm>
          <a:off x="179512" y="980728"/>
          <a:ext cx="8784977" cy="5472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2013248"/>
                <a:gridCol w="4666238"/>
                <a:gridCol w="1742475"/>
              </a:tblGrid>
              <a:tr h="22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Charakter podmiotu opieki nad dzieckiem do lat 3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 ramach kryterium weryfikowane jest, czy projekt dotyczy podmiotu opieki nad dzieckiem do lat 3, który realizuje zadania polegające na organizowaniu opieki nad dziećmi niepełnosprawnymi, ze szczególnym uwzględnieniem rodzaju</a:t>
                      </a:r>
                      <a:r>
                        <a:rPr lang="pl-PL" sz="1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niepełnosprawności.</a:t>
                      </a:r>
                      <a:endParaRPr lang="pl-PL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Projekt:</a:t>
                      </a:r>
                      <a:endParaRPr lang="pl-PL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dotyczy podmiotu realizującego zadania wyłącznie w zakresie opieki nad dziećmi niepełnosprawnymi – 3 pkt.;</a:t>
                      </a:r>
                      <a:endParaRPr lang="pl-PL" sz="18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dotyczy podmiotu realizującego zadania również w zakresie opieki nad dziećmi niepełnosprawnymi – 2 pkt.;</a:t>
                      </a:r>
                      <a:endParaRPr lang="pl-PL" sz="1800" dirty="0" smtClean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pl-P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nie dotyczy podmiotu realizującego zadań </a:t>
                      </a:r>
                      <a:br>
                        <a:rPr lang="pl-P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pl-P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 zakresie opieki nad dziećmi niepełnosprawnymi – 0 pkt.</a:t>
                      </a:r>
                      <a:endParaRPr lang="pl-PL" sz="1800" dirty="0" smtClean="0">
                        <a:effectLst/>
                      </a:endParaRPr>
                    </a:p>
                    <a:p>
                      <a:pPr marL="165735" algn="just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pl-PL" sz="1100" dirty="0" smtClean="0">
                        <a:effectLst/>
                      </a:endParaRPr>
                    </a:p>
                    <a:p>
                      <a:pPr algn="just"/>
                      <a:r>
                        <a:rPr lang="pl-P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Kryterium weryfikowane na podstawie zapisów wniosku </a:t>
                      </a:r>
                      <a:br>
                        <a:rPr lang="pl-P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pl-P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 dofinansowanie projektu.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fakultatywne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pkt. – 3 pkt.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punktów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nie oznacza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odrzucenia wniosku)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8647025"/>
              </p:ext>
            </p:extLst>
          </p:nvPr>
        </p:nvGraphicFramePr>
        <p:xfrm>
          <a:off x="155305" y="1196752"/>
          <a:ext cx="8784977" cy="5283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2013248"/>
                <a:gridCol w="4666238"/>
                <a:gridCol w="1742475"/>
              </a:tblGrid>
              <a:tr h="76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108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projektu na obszarach wiejskich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tego kryterium weryfikowane jest, czy projekt jest realizowany na obszarze wiejskim.</a:t>
                      </a: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Projekt:</a:t>
                      </a: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realizowany w całości na obszarze wiejskim – 3 pkt.;</a:t>
                      </a:r>
                      <a:endParaRPr lang="pl-PL" sz="1400" dirty="0" smtClean="0">
                        <a:effectLst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realizowany w części na obszarze wiejskim:</a:t>
                      </a:r>
                      <a:endParaRPr lang="pl-PL" sz="1400" dirty="0" smtClean="0">
                        <a:effectLst/>
                      </a:endParaRPr>
                    </a:p>
                    <a:p>
                      <a:pPr marL="631825" lvl="0" indent="-360363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50% miejsc opieki nad dzieckiem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podmiotach na obszarze wiejskim –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pkt.;</a:t>
                      </a:r>
                      <a:endParaRPr lang="pl-PL" sz="1400" dirty="0" smtClean="0">
                        <a:effectLst/>
                      </a:endParaRPr>
                    </a:p>
                    <a:p>
                      <a:pPr marL="631825" lvl="0" indent="-360363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50% miejsc opieki nad dzieckiem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podmiotach na obszarze wiejskim –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pkt.;</a:t>
                      </a:r>
                      <a:endParaRPr lang="pl-PL" sz="1400" dirty="0" smtClean="0">
                        <a:effectLst/>
                      </a:endParaRPr>
                    </a:p>
                    <a:p>
                      <a:pPr marL="285750" lvl="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jest realizowany na obszarze wiejskim –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pkt.</a:t>
                      </a:r>
                      <a:endParaRPr lang="pl-PL" sz="1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fakultatywne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pkt. – 3 pkt.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punktów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nie oznacza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odrzucenia wniosku)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03469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9363968"/>
              </p:ext>
            </p:extLst>
          </p:nvPr>
        </p:nvGraphicFramePr>
        <p:xfrm>
          <a:off x="179511" y="1340768"/>
          <a:ext cx="8784977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1941241"/>
                <a:gridCol w="4738245"/>
                <a:gridCol w="1742475"/>
              </a:tblGrid>
              <a:tr h="199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625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weryfikowane na podstawie zapisów wniosku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dofinansowanie projektu.</a:t>
                      </a: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Obszar wiejski, definiowany zgodnie z załącznikiem nr 1 do Rozporządzenia Wykonawczego Komisji (UE) NR 215/2014 </a:t>
                      </a:r>
                      <a:b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dnia 7 marca 2014 r., to obszar o małej gęstości zaludnienia (kod 03) [zgodnie ze stopniem urbanizacji ujętym w klasyfikacji DEGURBA obszary słabo zaludnione to obszary, na których więcej niż 50% populacji zamieszkuje tereny wiejskie (tj. gminy, które zostały przyporządkowane do kategorii 3 klasyfikacji DEGURBA)]. Zestawienie gmin zamieszczone na stronie internetowej EUROSTAT: </a:t>
                      </a:r>
                      <a:r>
                        <a:rPr lang="pl-PL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http://ec.europa.eu/eurostat/ramon/ </a:t>
                      </a:r>
                      <a:r>
                        <a:rPr lang="pl-PL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miscellaneous</a:t>
                      </a:r>
                      <a:r>
                        <a:rPr lang="pl-PL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r>
                        <a:rPr lang="pl-PL" sz="14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index.cfm?TargetUrl</a:t>
                      </a:r>
                      <a:r>
                        <a:rPr lang="pl-PL" sz="14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=DSP_DEGURBA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17915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3072722"/>
              </p:ext>
            </p:extLst>
          </p:nvPr>
        </p:nvGraphicFramePr>
        <p:xfrm>
          <a:off x="179512" y="1268760"/>
          <a:ext cx="8784977" cy="5187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016"/>
                <a:gridCol w="2013248"/>
                <a:gridCol w="4666238"/>
                <a:gridCol w="1742475"/>
              </a:tblGrid>
              <a:tr h="171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0125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Realizacja projektu na obszarach charakteryzujących się słabym dostępem do miejsc opieki nad dzieckiem do lat 3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weryfikowana jest liczba miejsc</a:t>
                      </a:r>
                      <a:r>
                        <a:rPr lang="pl-P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podmiotach opieki nad dzieckiem do lat 3 (żłobkach i klubach dziecięcych) na 1000 dzieci w wieku 0-3 lat w 2014 r. </a:t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poszczególnych gminach (dane BDL GUS) – średnia wartość dla danego OSI/ZIT: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wartość poniżej średniej dla danego OSI/ZIT – 4 pkt.;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§"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wartość powyżej średniej dla danego OSI/ZIT – 0 pkt.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fakultatywne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pkt. – 4 pkt.</a:t>
                      </a:r>
                    </a:p>
                    <a:p>
                      <a:pPr algn="ctr"/>
                      <a:endParaRPr lang="pl-PL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 punktów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nie oznacza</a:t>
                      </a:r>
                    </a:p>
                    <a:p>
                      <a:pPr algn="ctr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odrzucenia wniosku)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33791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7117</TotalTime>
  <Words>760</Words>
  <Application>Microsoft Office PowerPoint</Application>
  <PresentationFormat>Pokaz na ekranie (4:3)</PresentationFormat>
  <Paragraphs>353</Paragraphs>
  <Slides>15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17" baseType="lpstr">
      <vt:lpstr>plik</vt:lpstr>
      <vt:lpstr>Motyw pakietu Office</vt:lpstr>
      <vt:lpstr>Kryteria merytoryczne specyficzne  dla Działania 6.1 Inwestycje  w infrastrukturę społeczną  RPO WD 2014-2020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ksiodmiak</cp:lastModifiedBy>
  <cp:revision>611</cp:revision>
  <cp:lastPrinted>2016-03-04T11:30:18Z</cp:lastPrinted>
  <dcterms:created xsi:type="dcterms:W3CDTF">2010-12-31T07:04:34Z</dcterms:created>
  <dcterms:modified xsi:type="dcterms:W3CDTF">2016-04-19T06:58:10Z</dcterms:modified>
</cp:coreProperties>
</file>