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7"/>
  </p:notesMasterIdLst>
  <p:sldIdLst>
    <p:sldId id="256" r:id="rId8"/>
    <p:sldId id="426" r:id="rId9"/>
    <p:sldId id="425" r:id="rId10"/>
    <p:sldId id="284" r:id="rId11"/>
    <p:sldId id="295" r:id="rId12"/>
    <p:sldId id="310" r:id="rId13"/>
    <p:sldId id="393" r:id="rId14"/>
    <p:sldId id="302" r:id="rId15"/>
    <p:sldId id="303" r:id="rId16"/>
    <p:sldId id="399" r:id="rId17"/>
    <p:sldId id="411" r:id="rId18"/>
    <p:sldId id="400" r:id="rId19"/>
    <p:sldId id="427" r:id="rId20"/>
    <p:sldId id="328" r:id="rId21"/>
    <p:sldId id="330" r:id="rId22"/>
    <p:sldId id="334" r:id="rId23"/>
    <p:sldId id="420" r:id="rId24"/>
    <p:sldId id="336" r:id="rId25"/>
    <p:sldId id="39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501" autoAdjust="0"/>
  </p:normalViewPr>
  <p:slideViewPr>
    <p:cSldViewPr>
      <p:cViewPr varScale="1">
        <p:scale>
          <a:sx n="97" d="100"/>
          <a:sy n="97" d="100"/>
        </p:scale>
        <p:origin x="120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19,5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15,60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627774">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F70CBBFB-653F-49EB-9E3F-2DD546A58561}" type="presOf" srcId="{6D6ED128-CCCB-46F9-9EB4-4B0C0F10FF96}"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F1DC30AB-6902-40B6-A2A1-BA8AF84BF1CB}" srcId="{88191FD6-ABD0-447B-BD7E-5381AD6492B0}" destId="{6D6ED128-CCCB-46F9-9EB4-4B0C0F10FF96}" srcOrd="1" destOrd="0" parTransId="{1CEF0ACB-320A-46CD-B270-E1529C9A2FC0}" sibTransId="{1A4F0BCA-A6EE-47A4-808B-07F6AEBA51AB}"/>
    <dgm:cxn modelId="{30AB61DF-6B86-4938-AE27-85BEFE62D62C}" type="presOf" srcId="{88191FD6-ABD0-447B-BD7E-5381AD6492B0}" destId="{DE19788E-CB1E-4686-8529-019E14551624}" srcOrd="1" destOrd="0" presId="urn:microsoft.com/office/officeart/2005/8/layout/list1"/>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solidFill>
                <a:srgbClr val="FF0000"/>
              </a:solidFill>
            </a:rPr>
            <a:t>5,85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t>39 punktów</a:t>
          </a:r>
          <a:endParaRPr lang="pl-PL" sz="2800" b="1"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19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2016-04-13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15</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2016-04-13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2016-04-13</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2016-04-13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414337745"/>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634669988"/>
              </p:ext>
            </p:extLst>
          </p:nvPr>
        </p:nvGraphicFramePr>
        <p:xfrm>
          <a:off x="0" y="908720"/>
          <a:ext cx="5292080" cy="2520280"/>
        </p:xfrm>
        <a:graphic>
          <a:graphicData uri="http://schemas.openxmlformats.org/drawingml/2006/table">
            <a:tbl>
              <a:tblPr firstRow="1" firstCol="1" bandRow="1">
                <a:tableStyleId>{5C22544A-7EE6-4342-B048-85BDC9FD1C3A}</a:tableStyleId>
              </a:tblPr>
              <a:tblGrid>
                <a:gridCol w="2195736"/>
                <a:gridCol w="3096344"/>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dirty="0" smtClean="0"/>
                        <a:t>Wpływ projektu na wypełnienie luki w dostępie</a:t>
                      </a:r>
                      <a:r>
                        <a:rPr lang="pl-PL" sz="1800" baseline="0" dirty="0" smtClean="0"/>
                        <a:t> do placówek opieki nad dziećmi do lat 3 na wskazanych w Strategii ZIT AJ obszarach </a:t>
                      </a:r>
                      <a:r>
                        <a:rPr lang="pl-PL" sz="1800" dirty="0" smtClean="0"/>
                        <a:t> </a:t>
                      </a:r>
                      <a:endParaRPr lang="pl-PL" sz="18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27527873"/>
              </p:ext>
            </p:extLst>
          </p:nvPr>
        </p:nvGraphicFramePr>
        <p:xfrm>
          <a:off x="0" y="3068960"/>
          <a:ext cx="9124986" cy="3672406"/>
        </p:xfrm>
        <a:graphic>
          <a:graphicData uri="http://schemas.openxmlformats.org/drawingml/2006/table">
            <a:tbl>
              <a:tblPr firstRow="1" firstCol="1" bandRow="1">
                <a:tableStyleId>{5C22544A-7EE6-4342-B048-85BDC9FD1C3A}</a:tableStyleId>
              </a:tblPr>
              <a:tblGrid>
                <a:gridCol w="2217238"/>
                <a:gridCol w="3126665"/>
                <a:gridCol w="3781083"/>
              </a:tblGrid>
              <a:tr h="62560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543532">
                <a:tc rowSpan="3">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          (</a:t>
                      </a:r>
                      <a:r>
                        <a:rPr lang="pl-PL" sz="1800" b="1" kern="1200" baseline="0" dirty="0" smtClean="0">
                          <a:solidFill>
                            <a:schemeClr val="lt1"/>
                          </a:solidFill>
                          <a:effectLst/>
                          <a:latin typeface="+mn-lt"/>
                          <a:ea typeface="+mn-ea"/>
                          <a:cs typeface="+mn-cs"/>
                        </a:rPr>
                        <a:t> niski</a:t>
                      </a:r>
                      <a:r>
                        <a:rPr lang="pl-PL" sz="1800" b="1" kern="1200" dirty="0" smtClean="0">
                          <a:solidFill>
                            <a:schemeClr val="lt1"/>
                          </a:solidFill>
                          <a:effectLst/>
                          <a:latin typeface="+mn-lt"/>
                          <a:ea typeface="+mn-ea"/>
                          <a:cs typeface="+mn-cs"/>
                        </a:rPr>
                        <a:t>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rowSpan="2">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2,5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2,37 pkt.</a:t>
                      </a:r>
                    </a:p>
                  </a:txBody>
                  <a:tcPr marL="68580" marR="68580" marT="0" marB="0" anchor="ctr">
                    <a:solidFill>
                      <a:schemeClr val="accent5">
                        <a:lumMod val="20000"/>
                        <a:lumOff val="80000"/>
                      </a:schemeClr>
                    </a:solidFill>
                  </a:tcPr>
                </a:tc>
              </a:tr>
              <a:tr h="27584">
                <a:tc vMerge="1">
                  <a:txBody>
                    <a:bodyPr/>
                    <a:lstStyle/>
                    <a:p>
                      <a:endParaRPr lang="pl-PL"/>
                    </a:p>
                  </a:txBody>
                  <a:tcPr/>
                </a:tc>
                <a:tc vMerge="1">
                  <a:txBody>
                    <a:bodyPr/>
                    <a:lstStyle/>
                    <a:p>
                      <a:endParaRPr lang="pl-PL"/>
                    </a:p>
                  </a:txBody>
                  <a:tcPr/>
                </a:tc>
                <a:tc rowSpan="3">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4,75 pkt.</a:t>
                      </a:r>
                    </a:p>
                  </a:txBody>
                  <a:tcPr marL="68580" marR="68580" marT="0" marB="0" anchor="ctr">
                    <a:solidFill>
                      <a:schemeClr val="accent5">
                        <a:lumMod val="20000"/>
                        <a:lumOff val="80000"/>
                      </a:schemeClr>
                    </a:solidFill>
                  </a:tcPr>
                </a:tc>
              </a:tr>
              <a:tr h="27584">
                <a:tc vMerge="1">
                  <a:txBody>
                    <a:bodyPr/>
                    <a:lstStyle/>
                    <a:p>
                      <a:endParaRPr lang="pl-PL"/>
                    </a:p>
                  </a:txBody>
                  <a:tcPr/>
                </a:tc>
                <a:tc rowSpan="2">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5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pl-PL"/>
                    </a:p>
                  </a:txBody>
                  <a:tcPr/>
                </a:tc>
              </a:tr>
              <a:tr h="51456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vMerge="1">
                  <a:txBody>
                    <a:bodyPr/>
                    <a:lstStyle/>
                    <a:p>
                      <a:endParaRPr lang="pl-PL"/>
                    </a:p>
                  </a:txBody>
                  <a:tcPr/>
                </a:tc>
                <a:tc vMerge="1">
                  <a:txBody>
                    <a:bodyPr/>
                    <a:lstStyle/>
                    <a:p>
                      <a:endParaRPr lang="pl-PL"/>
                    </a:p>
                  </a:txBody>
                  <a:tcPr/>
                </a:tc>
              </a:tr>
              <a:tr h="685193">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10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9,5 pkt.</a:t>
                      </a:r>
                    </a:p>
                  </a:txBody>
                  <a:tcPr marL="68580" marR="68580" marT="0" marB="0" anchor="ctr">
                    <a:solidFill>
                      <a:schemeClr val="accent1">
                        <a:lumMod val="40000"/>
                        <a:lumOff val="60000"/>
                      </a:schemeClr>
                    </a:solidFill>
                  </a:tcPr>
                </a:tc>
              </a:tr>
              <a:tr h="595820">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51,28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48,72 %</a:t>
                      </a:r>
                    </a:p>
                  </a:txBody>
                  <a:tcPr marL="68580" marR="68580" marT="0" marB="0" anchor="ctr">
                    <a:solidFill>
                      <a:schemeClr val="accent1">
                        <a:lumMod val="40000"/>
                        <a:lumOff val="60000"/>
                      </a:schemeClr>
                    </a:solidFill>
                  </a:tcPr>
                </a:tc>
              </a:tr>
              <a:tr h="652525">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19,5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103714733"/>
              </p:ext>
            </p:extLst>
          </p:nvPr>
        </p:nvGraphicFramePr>
        <p:xfrm>
          <a:off x="5292080" y="908720"/>
          <a:ext cx="3851920" cy="2160240"/>
        </p:xfrm>
        <a:graphic>
          <a:graphicData uri="http://schemas.openxmlformats.org/drawingml/2006/table">
            <a:tbl>
              <a:tblPr firstRow="1" firstCol="1" bandRow="1">
                <a:tableStyleId>{5C22544A-7EE6-4342-B048-85BDC9FD1C3A}</a:tableStyleId>
              </a:tblPr>
              <a:tblGrid>
                <a:gridCol w="3851920"/>
              </a:tblGrid>
              <a:tr h="2160240">
                <a:tc>
                  <a:txBody>
                    <a:bodyPr/>
                    <a:lstStyle/>
                    <a:p>
                      <a:pPr algn="ct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Adekwatność celów i działań opisanych</a:t>
                      </a:r>
                      <a:r>
                        <a:rPr lang="pl-PL" sz="1800" baseline="0" dirty="0" smtClean="0">
                          <a:effectLst/>
                          <a:latin typeface="Calibri" panose="020F0502020204030204" pitchFamily="34" charset="0"/>
                          <a:ea typeface="Calibri" panose="020F0502020204030204" pitchFamily="34" charset="0"/>
                          <a:cs typeface="Times New Roman" panose="02020603050405020304" pitchFamily="18" charset="0"/>
                        </a:rPr>
                        <a:t> w projekcie do celów i działań wskazanych w Strategii ZIT AJ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781225755"/>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708670481"/>
              </p:ext>
            </p:extLst>
          </p:nvPr>
        </p:nvGraphicFramePr>
        <p:xfrm>
          <a:off x="0" y="908720"/>
          <a:ext cx="9108504" cy="2520280"/>
        </p:xfrm>
        <a:graphic>
          <a:graphicData uri="http://schemas.openxmlformats.org/drawingml/2006/table">
            <a:tbl>
              <a:tblPr firstRow="1" firstCol="1" bandRow="1">
                <a:tableStyleId>{5C22544A-7EE6-4342-B048-85BDC9FD1C3A}</a:tableStyleId>
              </a:tblPr>
              <a:tblGrid>
                <a:gridCol w="2555776"/>
                <a:gridCol w="6552728"/>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dirty="0" smtClean="0"/>
                        <a:t>Wpływ projektu na wypełnienie luki w dostępie</a:t>
                      </a:r>
                      <a:r>
                        <a:rPr lang="pl-PL" sz="1800" baseline="0" dirty="0" smtClean="0"/>
                        <a:t> do placówek opieki nad dziećmi do lat 3 na wskazanych w Strategii ZIT AJ obszarach </a:t>
                      </a:r>
                      <a:r>
                        <a:rPr lang="pl-PL" sz="1800" dirty="0" smtClean="0"/>
                        <a:t> </a:t>
                      </a:r>
                      <a:endParaRPr lang="pl-PL" sz="18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631645433"/>
              </p:ext>
            </p:extLst>
          </p:nvPr>
        </p:nvGraphicFramePr>
        <p:xfrm>
          <a:off x="35496" y="2996953"/>
          <a:ext cx="9108504" cy="3651226"/>
        </p:xfrm>
        <a:graphic>
          <a:graphicData uri="http://schemas.openxmlformats.org/drawingml/2006/table">
            <a:tbl>
              <a:tblPr firstRow="1" firstCol="1" bandRow="1">
                <a:tableStyleId>{5C22544A-7EE6-4342-B048-85BDC9FD1C3A}</a:tableStyleId>
              </a:tblPr>
              <a:tblGrid>
                <a:gridCol w="2545855"/>
                <a:gridCol w="6562649"/>
              </a:tblGrid>
              <a:tr h="576063">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a:t>
                      </a: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 dotyczy</a:t>
                      </a:r>
                      <a:endParaRPr lang="pl-PL" sz="1800" b="1" kern="12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543532">
                <a:tc rowSpan="2">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(niski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Do 5 miejsc →</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3,9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5">
                        <a:lumMod val="20000"/>
                        <a:lumOff val="80000"/>
                      </a:schemeClr>
                    </a:solidFill>
                  </a:tcPr>
                </a:tc>
              </a:tr>
              <a:tr h="55168">
                <a:tc vMerge="1">
                  <a:txBody>
                    <a:bodyPr/>
                    <a:lstStyle/>
                    <a:p>
                      <a:endParaRPr lang="pl-PL"/>
                    </a:p>
                  </a:txBody>
                  <a:tcPr/>
                </a:tc>
                <a:tc rowSpan="2">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Od 6 do 9 miejsc </a:t>
                      </a: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7,8 pkt</a:t>
                      </a:r>
                    </a:p>
                  </a:txBody>
                  <a:tcPr marL="68580" marR="68580" marT="0" marB="0" anchor="ctr">
                    <a:solidFill>
                      <a:schemeClr val="accent5">
                        <a:lumMod val="20000"/>
                        <a:lumOff val="80000"/>
                      </a:schemeClr>
                    </a:solidFill>
                  </a:tcPr>
                </a:tc>
              </a:tr>
              <a:tr h="51456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vMerge="1">
                  <a:txBody>
                    <a:bodyPr/>
                    <a:lstStyle/>
                    <a:p>
                      <a:endParaRPr lang="pl-PL"/>
                    </a:p>
                  </a:txBody>
                  <a:tcPr/>
                </a:tc>
              </a:tr>
              <a:tr h="685193">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Od 10 miejsc →  15,6</a:t>
                      </a: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r>
              <a:tr h="595820">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100 %</a:t>
                      </a:r>
                    </a:p>
                  </a:txBody>
                  <a:tcPr marL="68580" marR="68580" marT="0" marB="0" anchor="ctr">
                    <a:solidFill>
                      <a:schemeClr val="accent1">
                        <a:lumMod val="40000"/>
                        <a:lumOff val="60000"/>
                      </a:schemeClr>
                    </a:solidFill>
                  </a:tcPr>
                </a:tc>
              </a:tr>
              <a:tr h="652525">
                <a:tc gridSpan="2">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15,60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77537015"/>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3069556665"/>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0,98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jednym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1,95</a:t>
                      </a:r>
                      <a:r>
                        <a:rPr lang="pl-PL" sz="2400" b="1" kern="50" baseline="0" dirty="0" smtClean="0">
                          <a:effectLst/>
                          <a:latin typeface="+mj-lt"/>
                          <a:ea typeface="Times New Roman" panose="02020603050405020304" pitchFamily="18" charset="0"/>
                          <a:cs typeface="Arial" panose="020B0604020202020204" pitchFamily="34" charset="0"/>
                        </a:rPr>
                        <a:t> </a:t>
                      </a:r>
                      <a:r>
                        <a:rPr lang="pl-PL" sz="2400" b="1" kern="50" dirty="0" smtClean="0">
                          <a:effectLst/>
                          <a:latin typeface="+mj-lt"/>
                          <a:ea typeface="Times New Roman" panose="02020603050405020304" pitchFamily="18" charset="0"/>
                          <a:cs typeface="Arial" panose="020B0604020202020204" pitchFamily="34" charset="0"/>
                        </a:rPr>
                        <a:t>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trzema projektami, w tym minimum jednym w ramach naboru </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3,9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pięcioma projektami, w tym minimum trzema w ramach naboru</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3,9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586365833"/>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736352587"/>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023389"/>
            <a:ext cx="6023384" cy="4578407"/>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   ze  Strategią </a:t>
            </a:r>
            <a:r>
              <a:rPr lang="pl-PL" dirty="0"/>
              <a:t>ZIT </a:t>
            </a:r>
            <a:r>
              <a:rPr lang="pl-PL" dirty="0" smtClean="0"/>
              <a:t>AJ</a:t>
            </a:r>
            <a:r>
              <a:rPr lang="pl-PL" dirty="0"/>
              <a:t/>
            </a:r>
            <a:br>
              <a:rPr lang="pl-PL" dirty="0"/>
            </a:br>
            <a:r>
              <a:rPr lang="pl-PL" dirty="0" smtClean="0"/>
              <a:t>  </a:t>
            </a:r>
            <a:r>
              <a:rPr lang="pl-PL" sz="2700" dirty="0" smtClean="0"/>
              <a:t>Poddziałanie   </a:t>
            </a:r>
            <a:r>
              <a:rPr lang="pl-PL" sz="2700" dirty="0"/>
              <a:t>6.1.3 Inwestycje w infrastrukturę społeczną – ZIT AJ</a:t>
            </a:r>
            <a:br>
              <a:rPr lang="pl-PL" sz="2700" dirty="0"/>
            </a:br>
            <a:r>
              <a:rPr lang="pl-PL" sz="3100" dirty="0" smtClean="0"/>
              <a:t/>
            </a:r>
            <a:br>
              <a:rPr lang="pl-PL" sz="3100" dirty="0" smtClean="0"/>
            </a:br>
            <a:r>
              <a:rPr lang="pl-PL" sz="3100" dirty="0" smtClean="0"/>
              <a:t>    </a:t>
            </a:r>
            <a:r>
              <a:rPr lang="pl-PL" sz="3100" b="1" dirty="0" smtClean="0"/>
              <a:t>6.1.3.C Budowa</a:t>
            </a:r>
            <a:r>
              <a:rPr lang="pl-PL" sz="3100" b="1" dirty="0"/>
              <a:t>, remont, przebudowa, rozbudowa, </a:t>
            </a:r>
            <a:r>
              <a:rPr lang="pl-PL" sz="3100" b="1" dirty="0" smtClean="0"/>
              <a:t>    wyposażenie</a:t>
            </a:r>
            <a:r>
              <a:rPr lang="pl-PL" sz="3100" b="1" dirty="0"/>
              <a:t>, modernizacja oraz adaptacja infrastruktury prowadzonej przez podmioty opieki nad dziećmi do 3 roku życia (np. żłobki, kluby malucha</a:t>
            </a:r>
            <a:r>
              <a:rPr lang="pl-PL" sz="3100" b="1" dirty="0" smtClean="0"/>
              <a:t>)</a:t>
            </a:r>
            <a:r>
              <a:rPr lang="pl-PL" sz="3100" dirty="0" smtClean="0"/>
              <a:t>.</a:t>
            </a:r>
            <a:br>
              <a:rPr lang="pl-PL" sz="3100" dirty="0" smtClean="0"/>
            </a:br>
            <a:r>
              <a:rPr lang="pl-PL" sz="3100" dirty="0" smtClean="0"/>
              <a:t/>
            </a:r>
            <a:br>
              <a:rPr lang="pl-PL" sz="3100" dirty="0" smtClean="0"/>
            </a:br>
            <a:r>
              <a:rPr lang="pl-PL" sz="3100" b="1" dirty="0" smtClean="0">
                <a:solidFill>
                  <a:srgbClr val="FF0000"/>
                </a:solidFill>
              </a:rPr>
              <a:t>Alokacja 3 075 986 zł</a:t>
            </a:r>
            <a:r>
              <a:rPr lang="pl-PL" sz="3100" dirty="0" smtClean="0">
                <a:solidFill>
                  <a:srgbClr val="FF0000"/>
                </a:solidFill>
              </a:rPr>
              <a:t/>
            </a:r>
            <a:br>
              <a:rPr lang="pl-PL" sz="3100" dirty="0" smtClean="0">
                <a:solidFill>
                  <a:srgbClr val="FF0000"/>
                </a:solidFill>
              </a:rPr>
            </a:b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523496948"/>
              </p:ext>
            </p:extLst>
          </p:nvPr>
        </p:nvGraphicFramePr>
        <p:xfrm>
          <a:off x="35495" y="910369"/>
          <a:ext cx="9108505" cy="5638750"/>
        </p:xfrm>
        <a:graphic>
          <a:graphicData uri="http://schemas.openxmlformats.org/drawingml/2006/table">
            <a:tbl>
              <a:tblPr firstRow="1" bandRow="1">
                <a:tableStyleId>{BDBED569-4797-4DF1-A0F4-6AAB3CD982D8}</a:tableStyleId>
              </a:tblPr>
              <a:tblGrid>
                <a:gridCol w="950156"/>
                <a:gridCol w="4599698"/>
                <a:gridCol w="1993461"/>
                <a:gridCol w="1565190"/>
              </a:tblGrid>
              <a:tr h="862447">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757232">
                <a:tc>
                  <a:txBody>
                    <a:bodyPr/>
                    <a:lstStyle/>
                    <a:p>
                      <a:r>
                        <a:rPr lang="pl-PL" dirty="0" smtClean="0"/>
                        <a:t>1</a:t>
                      </a:r>
                      <a:endParaRPr lang="pl-PL" dirty="0"/>
                    </a:p>
                  </a:txBody>
                  <a:tcPr>
                    <a:solidFill>
                      <a:schemeClr val="accent5">
                        <a:alpha val="20000"/>
                      </a:schemeClr>
                    </a:solidFill>
                  </a:tcPr>
                </a:tc>
                <a:tc>
                  <a:txBody>
                    <a:bodyPr/>
                    <a:lstStyle/>
                    <a:p>
                      <a:r>
                        <a:rPr lang="pl-PL" dirty="0" smtClean="0"/>
                        <a:t>Ocena zgodności projektu ze strategią ZIT AJ</a:t>
                      </a:r>
                      <a:endParaRPr lang="pl-PL" dirty="0"/>
                    </a:p>
                  </a:txBody>
                  <a:tcPr>
                    <a:solidFill>
                      <a:schemeClr val="accent5">
                        <a:alpha val="20000"/>
                      </a:schemeClr>
                    </a:solidFill>
                  </a:tcPr>
                </a:tc>
                <a:tc>
                  <a:txBody>
                    <a:bodyPr/>
                    <a:lstStyle/>
                    <a:p>
                      <a:pPr algn="ctr"/>
                      <a:r>
                        <a:rPr lang="pl-PL" dirty="0" smtClean="0"/>
                        <a:t>Tak/Nie</a:t>
                      </a:r>
                      <a:endParaRPr lang="pl-PL" dirty="0"/>
                    </a:p>
                  </a:txBody>
                  <a:tcPr>
                    <a:solidFill>
                      <a:schemeClr val="accent5">
                        <a:alpha val="20000"/>
                      </a:schemeClr>
                    </a:solidFill>
                  </a:tcPr>
                </a:tc>
                <a:tc>
                  <a:txBody>
                    <a:bodyPr/>
                    <a:lstStyle/>
                    <a:p>
                      <a:pPr algn="ctr"/>
                      <a:r>
                        <a:rPr lang="pl-PL" dirty="0" smtClean="0"/>
                        <a:t>n/d</a:t>
                      </a:r>
                      <a:endParaRPr lang="pl-PL" dirty="0"/>
                    </a:p>
                  </a:txBody>
                  <a:tcPr>
                    <a:solidFill>
                      <a:schemeClr val="accent5">
                        <a:alpha val="20000"/>
                      </a:schemeClr>
                    </a:solidFill>
                  </a:tcPr>
                </a:tc>
              </a:tr>
              <a:tr h="823364">
                <a:tc>
                  <a:txBody>
                    <a:bodyPr/>
                    <a:lstStyle/>
                    <a:p>
                      <a:r>
                        <a:rPr lang="pl-PL" sz="1800" dirty="0" smtClean="0"/>
                        <a:t>2</a:t>
                      </a:r>
                      <a:endParaRPr lang="pl-PL" sz="1800" dirty="0"/>
                    </a:p>
                  </a:txBody>
                  <a:tcPr/>
                </a:tc>
                <a:tc>
                  <a:txBody>
                    <a:bodyPr/>
                    <a:lstStyle/>
                    <a:p>
                      <a:r>
                        <a:rPr lang="pl-PL" sz="1800" dirty="0" smtClean="0"/>
                        <a:t>Poprawność doboru wskaźników</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Tak/Nie</a:t>
                      </a:r>
                    </a:p>
                    <a:p>
                      <a:endParaRPr lang="pl-PL" sz="1800" dirty="0"/>
                    </a:p>
                  </a:txBody>
                  <a:tcPr/>
                </a:tc>
                <a:tc>
                  <a:txBody>
                    <a:bodyPr/>
                    <a:lstStyle/>
                    <a:p>
                      <a:pPr algn="ctr"/>
                      <a:r>
                        <a:rPr lang="pl-PL" sz="1800" dirty="0" smtClean="0"/>
                        <a:t>n/d</a:t>
                      </a:r>
                      <a:endParaRPr lang="pl-PL" sz="1800" dirty="0"/>
                    </a:p>
                  </a:txBody>
                  <a:tcPr/>
                </a:tc>
              </a:tr>
              <a:tr h="898215">
                <a:tc>
                  <a:txBody>
                    <a:bodyPr/>
                    <a:lstStyle/>
                    <a:p>
                      <a:r>
                        <a:rPr lang="pl-PL" sz="1800" dirty="0" smtClean="0"/>
                        <a:t>3</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19,5</a:t>
                      </a:r>
                      <a:endParaRPr lang="pl-PL" sz="1800" dirty="0"/>
                    </a:p>
                  </a:txBody>
                  <a:tcPr/>
                </a:tc>
                <a:tc>
                  <a:txBody>
                    <a:bodyPr/>
                    <a:lstStyle/>
                    <a:p>
                      <a:pPr algn="ctr"/>
                      <a:r>
                        <a:rPr lang="pl-PL" sz="1800" dirty="0" smtClean="0"/>
                        <a:t>50 %</a:t>
                      </a:r>
                      <a:endParaRPr lang="pl-PL" sz="1800" dirty="0"/>
                    </a:p>
                  </a:txBody>
                  <a:tcPr/>
                </a:tc>
              </a:tr>
              <a:tr h="1272472">
                <a:tc>
                  <a:txBody>
                    <a:bodyPr/>
                    <a:lstStyle/>
                    <a:p>
                      <a:r>
                        <a:rPr lang="pl-PL" sz="1800" dirty="0" smtClean="0"/>
                        <a:t>4</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15,6</a:t>
                      </a:r>
                      <a:endParaRPr lang="pl-PL" sz="1800" dirty="0" smtClean="0"/>
                    </a:p>
                    <a:p>
                      <a:endParaRPr lang="pl-PL" sz="1800" dirty="0"/>
                    </a:p>
                  </a:txBody>
                  <a:tcPr/>
                </a:tc>
                <a:tc>
                  <a:txBody>
                    <a:bodyPr/>
                    <a:lstStyle/>
                    <a:p>
                      <a:pPr algn="ctr"/>
                      <a:r>
                        <a:rPr lang="pl-PL" sz="1800" dirty="0" smtClean="0"/>
                        <a:t>40 %</a:t>
                      </a:r>
                      <a:endParaRPr lang="pl-PL" sz="1800" dirty="0"/>
                    </a:p>
                  </a:txBody>
                  <a:tcPr/>
                </a:tc>
              </a:tr>
              <a:tr h="973067">
                <a:tc>
                  <a:txBody>
                    <a:bodyPr/>
                    <a:lstStyle/>
                    <a:p>
                      <a:r>
                        <a:rPr lang="pl-PL" sz="1800" dirty="0" smtClean="0"/>
                        <a:t>5</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3,9</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5590</TotalTime>
  <Words>854</Words>
  <Application>Microsoft Office PowerPoint</Application>
  <PresentationFormat>Pokaz na ekranie (4:3)</PresentationFormat>
  <Paragraphs>192</Paragraphs>
  <Slides>19</Slides>
  <Notes>4</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19</vt:i4>
      </vt:variant>
    </vt:vector>
  </HeadingPairs>
  <TitlesOfParts>
    <vt:vector size="31"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6.1.3 Inwestycje w infrastrukturę społeczną – ZIT AJ      6.1.3.C Budowa, remont, przebudowa, rozbudowa,     wyposażenie, modernizacja oraz adaptacja infrastruktury prowadzonej przez podmioty opieki nad dziećmi do 3 roku życia (np. żłobki, kluby malucha).  Alokacja 3 075 986 zł  Liczba możliwych do zdobycia punktów, będzie stanowić 50 % wszystkich możliwych  do zdobycia punktów   </vt:lpstr>
      <vt:lpstr> </vt:lpstr>
      <vt:lpstr>KRYTERIUM NR 1 Ocena zgodności projektu ze Strategią ZIT </vt:lpstr>
      <vt:lpstr>KRYTERIUM NR 2 Poprawność doboru wskaźników  </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Izabela Stywryszko</cp:lastModifiedBy>
  <cp:revision>323</cp:revision>
  <dcterms:created xsi:type="dcterms:W3CDTF">2015-04-22T07:48:15Z</dcterms:created>
  <dcterms:modified xsi:type="dcterms:W3CDTF">2016-04-13T11:14:12Z</dcterms:modified>
</cp:coreProperties>
</file>