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76" r:id="rId15"/>
    <p:sldId id="288" r:id="rId16"/>
    <p:sldId id="273" r:id="rId17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4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2016-04-06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b="1" dirty="0" smtClean="0"/>
              <a:t>Nabór </a:t>
            </a:r>
            <a:r>
              <a:rPr lang="pl-PL" b="1" dirty="0" smtClean="0"/>
              <a:t>6.1.2 C:</a:t>
            </a:r>
            <a:r>
              <a:rPr lang="pl-PL" sz="2400" b="1" dirty="0" smtClean="0"/>
              <a:t>                                                                                                                          </a:t>
            </a:r>
            <a:r>
              <a:rPr lang="pl-PL" sz="2400" dirty="0" smtClean="0"/>
              <a:t>Inwestycje w infrastrukturę społeczną: Żłobki - </a:t>
            </a:r>
            <a:r>
              <a:rPr lang="pl-PL" sz="2400" dirty="0" smtClean="0"/>
              <a:t>ZIT </a:t>
            </a:r>
            <a:r>
              <a:rPr lang="pl-PL" sz="2400" dirty="0" err="1" smtClean="0"/>
              <a:t>WrOF</a:t>
            </a: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</a:t>
            </a:r>
            <a:r>
              <a:rPr lang="pl-PL" sz="1600" b="1" dirty="0" smtClean="0">
                <a:solidFill>
                  <a:schemeClr val="bg1"/>
                </a:solidFill>
              </a:rPr>
              <a:t>wynikają ze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  </a:t>
            </a:r>
            <a:r>
              <a:rPr lang="pl-PL" sz="1600" dirty="0" smtClean="0">
                <a:solidFill>
                  <a:schemeClr val="bg1"/>
                </a:solidFill>
              </a:rPr>
              <a:t>(są spójne z celami, priorytetami i działaniami opisanymi w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).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642910" y="1000108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643050"/>
            <a:ext cx="8643998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5720" y="3786190"/>
            <a:ext cx="8643998" cy="170816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j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, jego niespełnienie powoduje odrzucenie wniosku;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dotyczy następujących wskaźników:</a:t>
            </a:r>
          </a:p>
          <a:p>
            <a:pPr marL="355600" lvl="1" indent="-273050"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l-PL" sz="1600" i="1" dirty="0" smtClean="0">
                <a:solidFill>
                  <a:schemeClr val="bg1"/>
                </a:solidFill>
              </a:rPr>
              <a:t>Liczba miejsc w objętej wsparciem infrastrukturze w zakresie opieki nad dziećmi lub infrastrukturze edukacyjnej</a:t>
            </a:r>
            <a:endParaRPr lang="pl-PL" sz="1600" i="1" dirty="0" smtClean="0">
              <a:solidFill>
                <a:schemeClr val="bg1"/>
              </a:solidFill>
            </a:endParaRPr>
          </a:p>
          <a:p>
            <a:pPr marL="355600" lvl="1" indent="-273050">
              <a:spcBef>
                <a:spcPts val="1000"/>
              </a:spcBef>
              <a:spcAft>
                <a:spcPts val="0"/>
              </a:spcAft>
            </a:pPr>
            <a:endParaRPr lang="pl-PL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</a:t>
            </a:r>
            <a:r>
              <a:rPr lang="pl-PL" sz="1600" dirty="0" smtClean="0">
                <a:solidFill>
                  <a:schemeClr val="bg1"/>
                </a:solidFill>
              </a:rPr>
              <a:t>3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8"/>
          <a:ext cx="8572560" cy="4643470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4071966"/>
                <a:gridCol w="4500594"/>
              </a:tblGrid>
              <a:tr h="1042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486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7,5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5652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3.2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56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Utworzenie nowych miejsc opieki nad dziećmi do 3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ż.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 zakłada utworzenia nowych miejsc opieki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  <a:p>
                      <a:pPr lvl="0" algn="ctr"/>
                      <a:endParaRPr lang="pl-PL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zakłada utworzenie nowych miejsc opieki</a:t>
                      </a:r>
                      <a:r>
                        <a:rPr lang="pl-PL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- 7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071538" y="1714488"/>
          <a:ext cx="7500990" cy="464346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880773"/>
                <a:gridCol w="4620217"/>
              </a:tblGrid>
              <a:tr h="159320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355600" lvl="1" indent="-273050" algn="ctr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200" i="1" dirty="0" smtClean="0">
                          <a:solidFill>
                            <a:schemeClr val="bg1"/>
                          </a:solidFill>
                        </a:rPr>
                        <a:t>Liczba miejsc w objętej wsparciem infrastrukturze w zakresie opieki nad dziećmi lub infrastrukturze edukacyjnej</a:t>
                      </a:r>
                      <a:endParaRPr lang="pl-PL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1 - 5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6 - 20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21 - 40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Powyżej 40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6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13,2 </a:t>
                      </a:r>
                      <a:r>
                        <a:rPr lang="pl-PL" sz="1200" dirty="0" smtClean="0">
                          <a:latin typeface="+mj-lt"/>
                          <a:ea typeface="Calibri"/>
                          <a:cs typeface="Times New Roman"/>
                        </a:rPr>
                        <a:t>pkt.</a:t>
                      </a:r>
                      <a:endParaRPr lang="pl-PL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218521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Kryterium będzie oceniane na podstawie zapisów </a:t>
            </a:r>
            <a:r>
              <a:rPr lang="pl-PL" sz="1600" b="1" dirty="0" smtClean="0">
                <a:solidFill>
                  <a:schemeClr val="bg1"/>
                </a:solidFill>
              </a:rPr>
              <a:t>w części G WNP.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</a:t>
                      </a:r>
                      <a:r>
                        <a:rPr lang="pl-PL" sz="1400" kern="50" dirty="0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0,83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1,65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3,3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3,3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pok.102,  I piętro</a:t>
            </a:r>
            <a:br>
              <a:rPr lang="pl-PL" sz="1600" dirty="0" smtClean="0"/>
            </a:br>
            <a:r>
              <a:rPr lang="pl-PL" sz="1600" dirty="0" smtClean="0"/>
              <a:t>tel.  +48 71 777 80 06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000109"/>
            <a:ext cx="6072198" cy="56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917912"/>
            <a:ext cx="6173787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Gmina Siechnice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Gmina Długołęka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Gmina Czernica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Gmina Kobierzyce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Gmina Wisznia Mała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</a:t>
            </a:r>
            <a:r>
              <a:rPr lang="pl-PL" altLang="pl-PL" sz="1600" b="1" dirty="0" smtClean="0"/>
              <a:t>6.1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00052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293258"/>
                <a:gridCol w="1855544"/>
                <a:gridCol w="1855544"/>
                <a:gridCol w="1743087"/>
                <a:gridCol w="1968002"/>
              </a:tblGrid>
              <a:tr h="5206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656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 </a:t>
                      </a:r>
                      <a:endParaRPr lang="pl-PL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ZINTEGRO-WANIE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SPOŁECZNE </a:t>
                      </a: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3.1. </a:t>
                      </a:r>
                      <a:endParaRPr lang="pl-PL" sz="1400" b="1" u="none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Poprawa jakości życia mieszkańców i spójność społeczna na terenie </a:t>
                      </a:r>
                      <a:r>
                        <a:rPr lang="pl-PL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endParaRPr lang="pl-PL" sz="1400" b="1" u="none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3.1.2.</a:t>
                      </a:r>
                      <a:endParaRPr lang="pl-PL" sz="1400" dirty="0" smtClean="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Zmniejszanie bezrobocia i zwiększanie zatrudnienia na terenie </a:t>
                      </a:r>
                      <a:r>
                        <a:rPr lang="pl-PL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endParaRPr lang="pl-PL" sz="14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6. </a:t>
                      </a:r>
                      <a:endParaRPr lang="pl-PL" sz="14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INFRASTRUKTURA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SPÓJNOŚCI SPOŁECZNEJ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6. 1 C </a:t>
                      </a:r>
                      <a:endParaRPr lang="pl-PL" sz="2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Inwestycje w infrastrukturę społeczną (schemat C)</a:t>
                      </a:r>
                      <a:endParaRPr lang="pl-PL" sz="2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000" dirty="0" smtClean="0"/>
              <a:t>Oś </a:t>
            </a:r>
            <a:r>
              <a:rPr lang="pl-PL" sz="3000" dirty="0" smtClean="0"/>
              <a:t>6 </a:t>
            </a:r>
            <a:r>
              <a:rPr lang="pl-PL" sz="3000" dirty="0" smtClean="0"/>
              <a:t>– </a:t>
            </a:r>
            <a:r>
              <a:rPr lang="pl-PL" sz="3000" dirty="0" smtClean="0"/>
              <a:t>Infrastruktura spójności społecznej:  </a:t>
            </a:r>
            <a:r>
              <a:rPr lang="pl-PL" sz="3000" b="1" dirty="0" smtClean="0"/>
              <a:t>19 000 </a:t>
            </a:r>
            <a:r>
              <a:rPr lang="pl-PL" sz="3000" b="1" dirty="0" err="1" smtClean="0"/>
              <a:t>000</a:t>
            </a:r>
            <a:r>
              <a:rPr lang="pl-PL" sz="3000" b="1" dirty="0" smtClean="0"/>
              <a:t> </a:t>
            </a:r>
            <a:r>
              <a:rPr lang="pl-PL" sz="3000" b="1" dirty="0" smtClean="0"/>
              <a:t>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400" dirty="0" err="1" smtClean="0"/>
              <a:t>Poddziałanie</a:t>
            </a:r>
            <a:r>
              <a:rPr lang="pl-PL" sz="2400" dirty="0" smtClean="0"/>
              <a:t> 6.1.2</a:t>
            </a:r>
            <a:r>
              <a:rPr lang="pl-PL" sz="2400" dirty="0" smtClean="0"/>
              <a:t>: </a:t>
            </a:r>
            <a:r>
              <a:rPr lang="pl-PL" sz="2400" b="1" dirty="0" smtClean="0"/>
              <a:t>7 500 000 €</a:t>
            </a:r>
          </a:p>
          <a:p>
            <a:pPr algn="ctr">
              <a:lnSpc>
                <a:spcPct val="250000"/>
              </a:lnSpc>
            </a:pPr>
            <a:endParaRPr lang="pl-PL" sz="800" b="1" dirty="0" smtClean="0"/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/>
            <a:r>
              <a:rPr lang="pl-PL" dirty="0" smtClean="0"/>
              <a:t>Konkurs nr </a:t>
            </a:r>
            <a:r>
              <a:rPr lang="pl-PL" dirty="0" smtClean="0"/>
              <a:t>RPDS.06.01.02-IZ.00-02-101/16</a:t>
            </a:r>
            <a:r>
              <a:rPr lang="pl-PL" dirty="0" smtClean="0"/>
              <a:t>: </a:t>
            </a:r>
            <a:r>
              <a:rPr lang="pl-PL" b="1" dirty="0" smtClean="0"/>
              <a:t>2 115 </a:t>
            </a:r>
            <a:r>
              <a:rPr lang="pl-PL" b="1" dirty="0" smtClean="0"/>
              <a:t>000</a:t>
            </a:r>
            <a:r>
              <a:rPr lang="pl-PL" b="1" dirty="0" smtClean="0"/>
              <a:t> €</a:t>
            </a:r>
            <a:endParaRPr lang="pl-PL" b="1" dirty="0" smtClean="0"/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14282" y="1071546"/>
            <a:ext cx="85725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Działania 9.2 </a:t>
            </a:r>
            <a:r>
              <a:rPr lang="pl-PL" b="1" dirty="0" smtClean="0"/>
              <a:t>ZIT WROF:</a:t>
            </a:r>
          </a:p>
          <a:p>
            <a:pPr algn="ctr" eaLnBrk="1" hangingPunct="1"/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</a:t>
            </a:r>
            <a:r>
              <a:rPr lang="pl-PL" altLang="pl-PL" b="1" u="sng" dirty="0"/>
              <a:t>:</a:t>
            </a:r>
          </a:p>
          <a:p>
            <a:pPr marL="180975" indent="-180975">
              <a:buFont typeface="Wingdings" pitchFamily="2" charset="2"/>
              <a:buChar char="Ø"/>
            </a:pPr>
            <a:endParaRPr lang="pl-PL" alt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2428868"/>
            <a:ext cx="84296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samorządu terytorialnego, ich związki i stowarzyszenia;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organizacyjne </a:t>
            </a:r>
            <a:r>
              <a:rPr lang="pl-PL" dirty="0" err="1" smtClean="0"/>
              <a:t>j.s.t</a:t>
            </a:r>
            <a:r>
              <a:rPr lang="pl-PL" dirty="0" smtClean="0"/>
              <a:t>.;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organizacje pozarządowe;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kościoły</a:t>
            </a:r>
            <a:r>
              <a:rPr lang="pl-PL" dirty="0" smtClean="0"/>
              <a:t>, związki wyznaniowe oraz osoby prawne kościołów i związków wyznaniowych</a:t>
            </a:r>
            <a:r>
              <a:rPr lang="pl-PL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podmioty zajmujące się opieką nad dziećmi do 3 roku życia.</a:t>
            </a:r>
            <a:r>
              <a:rPr lang="pl-PL" dirty="0" smtClean="0"/>
              <a:t>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16,5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 </a:t>
                      </a: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3,3 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min.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4,95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pkt.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1004</Words>
  <Application>Microsoft Office PowerPoint</Application>
  <PresentationFormat>Pokaz na ekranie (4:3)</PresentationFormat>
  <Paragraphs>209</Paragraphs>
  <Slides>16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376</cp:revision>
  <dcterms:created xsi:type="dcterms:W3CDTF">2015-04-22T07:48:15Z</dcterms:created>
  <dcterms:modified xsi:type="dcterms:W3CDTF">2016-04-06T10:00:53Z</dcterms:modified>
</cp:coreProperties>
</file>