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76" r:id="rId4"/>
    <p:sldId id="268" r:id="rId5"/>
    <p:sldId id="264" r:id="rId6"/>
    <p:sldId id="265" r:id="rId7"/>
    <p:sldId id="261" r:id="rId8"/>
    <p:sldId id="27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CBA0C-067C-4EC9-A78C-2BAED8F32BDA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4D826-7A3B-487A-A7FA-9816AD6112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68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D826-7A3B-487A-A7FA-9816AD61123F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000" b="1" dirty="0" smtClean="0">
                <a:latin typeface="Calibri" pitchFamily="34" charset="0"/>
              </a:rPr>
              <a:t>Informacja o stanie spełniania przez IZ RPO WD warunków ex-ante na poziomie regionaln</a:t>
            </a:r>
            <a:r>
              <a:rPr lang="pl-PL" sz="3200" b="1" dirty="0" smtClean="0">
                <a:latin typeface="Calibri" pitchFamily="34" charset="0"/>
              </a:rPr>
              <a:t>ym</a:t>
            </a:r>
            <a:endParaRPr lang="pl-PL" sz="3200" b="1" dirty="0">
              <a:latin typeface="Calibri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200"/>
              </a:spcBef>
              <a:buNone/>
            </a:pPr>
            <a:r>
              <a:rPr lang="pl-PL" sz="2400" b="1" dirty="0" smtClean="0">
                <a:latin typeface="Calibri" pitchFamily="34" charset="0"/>
              </a:rPr>
              <a:t>Warunek ogólny 7 Systemy statystyczne i wskaźniki rezultatu</a:t>
            </a:r>
          </a:p>
          <a:p>
            <a:pPr algn="just"/>
            <a:r>
              <a:rPr lang="pl-PL" sz="1800" dirty="0" smtClean="0">
                <a:latin typeface="Calibri" pitchFamily="34" charset="0"/>
              </a:rPr>
              <a:t>IZ</a:t>
            </a:r>
            <a:r>
              <a:rPr lang="pl-PL" sz="1800" dirty="0" smtClean="0"/>
              <a:t> RPO jest odpowiedzialna częściowo za spełnienie warunku (razem z GUS i MIR) w odniesieniu do konieczności wyliczenia wskaźnika </a:t>
            </a:r>
            <a:r>
              <a:rPr lang="pl-PL" sz="1800" i="1" dirty="0" smtClean="0"/>
              <a:t>Odsetek obywateli korzystających z e-administracji</a:t>
            </a:r>
            <a:r>
              <a:rPr lang="pl-PL" sz="1800" dirty="0" smtClean="0"/>
              <a:t>. Termin realizacji warunku zaplanowany został na koniec II kwartału 2015 r. </a:t>
            </a:r>
          </a:p>
          <a:p>
            <a:pPr algn="just"/>
            <a:endParaRPr lang="pl-PL" sz="1800" dirty="0" smtClean="0"/>
          </a:p>
          <a:p>
            <a:pPr algn="just"/>
            <a:r>
              <a:rPr lang="pl-PL" sz="1800" dirty="0" smtClean="0"/>
              <a:t>30.06.2015 r. została przekazana do KE metodologia wyliczania wskaźnika „Odsetek obywateli korzystających z e-administracji”. </a:t>
            </a:r>
            <a:r>
              <a:rPr lang="pl-PL" sz="1800" u="sng" dirty="0" smtClean="0"/>
              <a:t>W grudniu 2015 r. IZ otrzymała potwierdzenie od KE spełnienia warunku. </a:t>
            </a:r>
          </a:p>
          <a:p>
            <a:pPr algn="just"/>
            <a:endParaRPr lang="pl-PL" sz="1800" dirty="0" smtClean="0"/>
          </a:p>
          <a:p>
            <a:pPr algn="just"/>
            <a:r>
              <a:rPr lang="pl-PL" sz="1800" dirty="0" smtClean="0"/>
              <a:t>Za spełnienie warunku po stronie IZ RPO odpowiedzialny był Departament Rozwoju Regionalnego.</a:t>
            </a:r>
            <a:endParaRPr lang="pl-PL" sz="1800" dirty="0" smtClean="0">
              <a:latin typeface="Calibri" pitchFamily="34" charset="0"/>
            </a:endParaRPr>
          </a:p>
          <a:p>
            <a:pPr algn="ctr">
              <a:spcBef>
                <a:spcPts val="1200"/>
              </a:spcBef>
              <a:buNone/>
            </a:pPr>
            <a:endParaRPr lang="pl-PL" sz="2400" b="1" dirty="0" smtClean="0">
              <a:latin typeface="Calibri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685800" algn="ctr">
              <a:spcBef>
                <a:spcPts val="1800"/>
              </a:spcBef>
              <a:buNone/>
            </a:pPr>
            <a:r>
              <a:rPr lang="pl-PL" sz="2400" b="1" dirty="0" smtClean="0">
                <a:latin typeface="Calibri" pitchFamily="34" charset="0"/>
              </a:rPr>
              <a:t>Warunki tematyczne dla Dolnego Śląska</a:t>
            </a:r>
          </a:p>
          <a:p>
            <a:pPr marL="685800" indent="-685800">
              <a:spcBef>
                <a:spcPts val="1800"/>
              </a:spcBef>
              <a:buNone/>
            </a:pPr>
            <a:r>
              <a:rPr lang="pl-PL" sz="2200" b="1" dirty="0" smtClean="0">
                <a:latin typeface="Calibri" pitchFamily="34" charset="0"/>
              </a:rPr>
              <a:t>Warunek 1.1 </a:t>
            </a:r>
            <a:r>
              <a:rPr lang="pl-PL" sz="2200" b="1" i="1" dirty="0" smtClean="0">
                <a:latin typeface="Calibri" pitchFamily="34" charset="0"/>
              </a:rPr>
              <a:t>Badania naukowe i innowacje</a:t>
            </a:r>
            <a:r>
              <a:rPr lang="pl-PL" sz="2200" b="1" dirty="0" smtClean="0">
                <a:latin typeface="Calibri" pitchFamily="34" charset="0"/>
              </a:rPr>
              <a:t>:</a:t>
            </a:r>
          </a:p>
          <a:p>
            <a:pPr algn="just">
              <a:spcBef>
                <a:spcPts val="1200"/>
              </a:spcBef>
            </a:pPr>
            <a:r>
              <a:rPr lang="pl-PL" sz="1800" dirty="0" smtClean="0"/>
              <a:t>Istnienie krajowych lub regionalnych strategii na rzecz inteligentnej specjalizacji, zgodnie z krajowym programem reform, w celu zwiększenia wydatków na badania </a:t>
            </a:r>
            <a:br>
              <a:rPr lang="pl-PL" sz="1800" dirty="0" smtClean="0"/>
            </a:br>
            <a:r>
              <a:rPr lang="pl-PL" sz="1800" dirty="0" smtClean="0"/>
              <a:t>i innowacje ze środków prywatnych, co jest cechą dobrze funkcjonujących krajowych lub regionalnych systemów badań i innowacji,</a:t>
            </a:r>
          </a:p>
          <a:p>
            <a:pPr marL="457200" indent="-457200" algn="just">
              <a:spcBef>
                <a:spcPts val="1200"/>
              </a:spcBef>
            </a:pPr>
            <a:r>
              <a:rPr lang="pl-PL" sz="1800" dirty="0" smtClean="0"/>
              <a:t>Warunek 1.1 </a:t>
            </a:r>
            <a:r>
              <a:rPr lang="pl-PL" sz="1800" i="1" dirty="0" smtClean="0"/>
              <a:t>Badania naukowe i innowacje </a:t>
            </a:r>
            <a:r>
              <a:rPr lang="pl-PL" sz="1800" dirty="0" smtClean="0"/>
              <a:t>składa się z 11 działań,</a:t>
            </a:r>
          </a:p>
          <a:p>
            <a:pPr marL="457200" indent="-457200" algn="just">
              <a:spcBef>
                <a:spcPts val="1200"/>
              </a:spcBef>
            </a:pPr>
            <a:r>
              <a:rPr lang="pl-PL" sz="1800" dirty="0" smtClean="0"/>
              <a:t>Termin spełnienia warunku: </a:t>
            </a:r>
            <a:r>
              <a:rPr lang="pl-PL" sz="1800" u="sng" dirty="0" smtClean="0"/>
              <a:t>31 grudnia 2016 r.,</a:t>
            </a:r>
          </a:p>
          <a:p>
            <a:pPr marL="457200" indent="-457200" algn="just">
              <a:spcBef>
                <a:spcPts val="1200"/>
              </a:spcBef>
            </a:pPr>
            <a:r>
              <a:rPr lang="pl-PL" sz="1800" dirty="0" smtClean="0"/>
              <a:t>Za spełnienie warunku odpowiedzialny jest Wydział Gospodarki UMWD.</a:t>
            </a:r>
          </a:p>
          <a:p>
            <a:pPr marL="685800" indent="-685800" algn="ctr">
              <a:spcBef>
                <a:spcPts val="1800"/>
              </a:spcBef>
              <a:buNone/>
            </a:pPr>
            <a:endParaRPr lang="pl-PL" sz="2400" b="1" dirty="0" smtClean="0">
              <a:latin typeface="Calibri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0" indent="-685800" algn="just">
              <a:spcBef>
                <a:spcPts val="1800"/>
              </a:spcBef>
              <a:buNone/>
            </a:pPr>
            <a:r>
              <a:rPr lang="pl-PL" sz="2200" dirty="0" smtClean="0">
                <a:latin typeface="Calibri" pitchFamily="34" charset="0"/>
              </a:rPr>
              <a:t>Obecnie status </a:t>
            </a:r>
            <a:r>
              <a:rPr lang="pl-PL" sz="2200" b="1" dirty="0" smtClean="0">
                <a:latin typeface="Calibri" pitchFamily="34" charset="0"/>
              </a:rPr>
              <a:t>„spełnione” </a:t>
            </a:r>
            <a:r>
              <a:rPr lang="pl-PL" sz="2200" dirty="0" smtClean="0">
                <a:latin typeface="Calibri" pitchFamily="34" charset="0"/>
              </a:rPr>
              <a:t>posiada 7 działań: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r>
              <a:rPr lang="pl-PL" sz="1800" dirty="0" smtClean="0">
                <a:latin typeface="Calibri" pitchFamily="34" charset="0"/>
              </a:rPr>
              <a:t>Diagnoza branż wiodących w gospodarce regionu (</a:t>
            </a:r>
            <a:r>
              <a:rPr lang="pl-PL" sz="1800" u="sng" dirty="0" smtClean="0">
                <a:latin typeface="Calibri" pitchFamily="34" charset="0"/>
              </a:rPr>
              <a:t>31.01.2015 r.</a:t>
            </a:r>
            <a:r>
              <a:rPr lang="pl-PL" sz="1800" dirty="0" smtClean="0">
                <a:latin typeface="Calibri" pitchFamily="34" charset="0"/>
              </a:rPr>
              <a:t>),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r>
              <a:rPr lang="pl-PL" sz="1800" dirty="0" smtClean="0">
                <a:latin typeface="Calibri" pitchFamily="34" charset="0"/>
              </a:rPr>
              <a:t>Diagnoza popytu na innowacje w sektorze przedsiębiorstw – mapy innowacji (</a:t>
            </a:r>
            <a:r>
              <a:rPr lang="pl-PL" sz="1800" u="sng" dirty="0" smtClean="0">
                <a:latin typeface="Calibri" pitchFamily="34" charset="0"/>
              </a:rPr>
              <a:t>31.01.2015 r.</a:t>
            </a:r>
            <a:r>
              <a:rPr lang="pl-PL" sz="1800" dirty="0" smtClean="0">
                <a:latin typeface="Calibri" pitchFamily="34" charset="0"/>
              </a:rPr>
              <a:t>),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r>
              <a:rPr lang="pl-PL" sz="1800" dirty="0" smtClean="0">
                <a:latin typeface="Calibri" pitchFamily="34" charset="0"/>
              </a:rPr>
              <a:t>Powołanie grup roboczych ds. regionalnych inteligentnych specjalizacji </a:t>
            </a:r>
            <a:br>
              <a:rPr lang="pl-PL" sz="1800" dirty="0" smtClean="0">
                <a:latin typeface="Calibri" pitchFamily="34" charset="0"/>
              </a:rPr>
            </a:br>
            <a:r>
              <a:rPr lang="pl-PL" sz="1800" dirty="0" smtClean="0">
                <a:latin typeface="Calibri" pitchFamily="34" charset="0"/>
              </a:rPr>
              <a:t>i opracowanie metody ich pracy (</a:t>
            </a:r>
            <a:r>
              <a:rPr lang="pl-PL" sz="1800" u="sng" dirty="0" smtClean="0">
                <a:latin typeface="Calibri" pitchFamily="34" charset="0"/>
              </a:rPr>
              <a:t>31.01.2015 r.</a:t>
            </a:r>
            <a:r>
              <a:rPr lang="pl-PL" sz="1800" dirty="0" smtClean="0">
                <a:latin typeface="Calibri" pitchFamily="34" charset="0"/>
              </a:rPr>
              <a:t>), 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r>
              <a:rPr lang="pl-PL" sz="1800" dirty="0" smtClean="0">
                <a:latin typeface="Calibri" pitchFamily="34" charset="0"/>
              </a:rPr>
              <a:t>Diagnoza sektora B+R w regionie (</a:t>
            </a:r>
            <a:r>
              <a:rPr lang="pl-PL" sz="1800" u="sng" dirty="0" smtClean="0">
                <a:latin typeface="Calibri" pitchFamily="34" charset="0"/>
              </a:rPr>
              <a:t>28. 02.2015 r.</a:t>
            </a:r>
            <a:r>
              <a:rPr lang="pl-PL" sz="1800" dirty="0" smtClean="0">
                <a:latin typeface="Calibri" pitchFamily="34" charset="0"/>
              </a:rPr>
              <a:t>),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r>
              <a:rPr lang="pl-PL" sz="1800" dirty="0" smtClean="0">
                <a:latin typeface="Calibri" pitchFamily="34" charset="0"/>
              </a:rPr>
              <a:t>Opracowanie dokumentu Ramy Strategiczne na rzecz inteligentnych specjalizacji Dolnego Śląska (</a:t>
            </a:r>
            <a:r>
              <a:rPr lang="pl-PL" sz="1800" u="sng" dirty="0" smtClean="0">
                <a:latin typeface="Calibri" pitchFamily="34" charset="0"/>
              </a:rPr>
              <a:t>sierpień 2015 r</a:t>
            </a:r>
            <a:r>
              <a:rPr lang="pl-PL" sz="1800" dirty="0" smtClean="0">
                <a:latin typeface="Calibri" pitchFamily="34" charset="0"/>
              </a:rPr>
              <a:t>.),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r>
              <a:rPr lang="pl-PL" sz="1800" dirty="0" smtClean="0">
                <a:latin typeface="Calibri" pitchFamily="34" charset="0"/>
              </a:rPr>
              <a:t>Utworzenie podstrony internetowej poświęconej regionalnym inteligentnym specjalizacjom Dolnego Śląska (</a:t>
            </a:r>
            <a:r>
              <a:rPr lang="pl-PL" sz="1800" u="sng" dirty="0" smtClean="0">
                <a:latin typeface="Calibri" pitchFamily="34" charset="0"/>
              </a:rPr>
              <a:t>czerwiec 2015 r.</a:t>
            </a:r>
            <a:r>
              <a:rPr lang="pl-PL" sz="1800" dirty="0" smtClean="0">
                <a:latin typeface="Calibri" pitchFamily="34" charset="0"/>
              </a:rPr>
              <a:t>),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r>
              <a:rPr lang="pl-PL" sz="1800" dirty="0" smtClean="0">
                <a:latin typeface="Calibri" pitchFamily="34" charset="0"/>
              </a:rPr>
              <a:t>Opracowanie wskaźników monitorowania dla regionalnych inteligentnych specjalizacji (</a:t>
            </a:r>
            <a:r>
              <a:rPr lang="pl-PL" sz="1800" u="sng" dirty="0" smtClean="0">
                <a:latin typeface="Calibri" pitchFamily="34" charset="0"/>
              </a:rPr>
              <a:t>sierpień 2015 r.</a:t>
            </a:r>
            <a:r>
              <a:rPr lang="pl-PL" sz="1800" dirty="0" smtClean="0">
                <a:latin typeface="Calibri" pitchFamily="34" charset="0"/>
              </a:rPr>
              <a:t>).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endParaRPr lang="pl-PL" sz="1800" dirty="0" smtClean="0">
              <a:latin typeface="Calibri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pPr marL="685800" indent="-685800" algn="just">
              <a:spcBef>
                <a:spcPts val="1800"/>
              </a:spcBef>
              <a:buNone/>
            </a:pPr>
            <a:r>
              <a:rPr lang="pl-PL" sz="2200" dirty="0" smtClean="0">
                <a:latin typeface="Calibri" pitchFamily="34" charset="0"/>
              </a:rPr>
              <a:t>Status </a:t>
            </a:r>
            <a:r>
              <a:rPr lang="pl-PL" sz="2200" b="1" dirty="0" smtClean="0">
                <a:latin typeface="Calibri" pitchFamily="34" charset="0"/>
              </a:rPr>
              <a:t>„w trakcie realizacji</a:t>
            </a:r>
            <a:r>
              <a:rPr lang="pl-PL" sz="2200" dirty="0" smtClean="0">
                <a:latin typeface="Calibri" pitchFamily="34" charset="0"/>
              </a:rPr>
              <a:t>” posiadają 4 działania: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r>
              <a:rPr lang="pl-PL" sz="1800" dirty="0" smtClean="0">
                <a:latin typeface="Calibri" pitchFamily="34" charset="0"/>
              </a:rPr>
              <a:t>Identyfikacja strategicznych projektów innowacyjnych w obszarach regionalnych inteligentnych specjalizacji, które predestynowane są do wsparcia publicznego - wypracowanie w ramach prac grup roboczych (</a:t>
            </a:r>
            <a:r>
              <a:rPr lang="pl-PL" sz="1800" u="sng" dirty="0" smtClean="0">
                <a:latin typeface="Calibri" pitchFamily="34" charset="0"/>
              </a:rPr>
              <a:t>31.03.2016 r.</a:t>
            </a:r>
            <a:r>
              <a:rPr lang="pl-PL" sz="1800" dirty="0" smtClean="0">
                <a:latin typeface="Calibri" pitchFamily="34" charset="0"/>
              </a:rPr>
              <a:t>),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r>
              <a:rPr lang="pl-PL" sz="1800" dirty="0" smtClean="0">
                <a:latin typeface="Calibri" pitchFamily="34" charset="0"/>
              </a:rPr>
              <a:t>Identyfikacja wyłaniających się nowych obszarów rozwojowych, które mogą stać się inteligentnymi specjalizacjami regionalnymi – wypracowanie w ramach grup roboczych (termin spełnienia: </a:t>
            </a:r>
            <a:r>
              <a:rPr lang="pl-PL" sz="1800" u="sng" dirty="0" smtClean="0">
                <a:latin typeface="Calibri" pitchFamily="34" charset="0"/>
              </a:rPr>
              <a:t>31.05.2016 r.</a:t>
            </a:r>
            <a:r>
              <a:rPr lang="pl-PL" sz="1800" dirty="0" smtClean="0">
                <a:latin typeface="Calibri" pitchFamily="34" charset="0"/>
              </a:rPr>
              <a:t>),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 startAt="3"/>
            </a:pPr>
            <a:r>
              <a:rPr lang="pl-PL" sz="1800" dirty="0" smtClean="0">
                <a:latin typeface="Calibri" pitchFamily="34" charset="0"/>
              </a:rPr>
              <a:t>Określenie trendów rozwojowych w ramach specjalizacji jako wynik prac grup roboczych (termin spełnienia: </a:t>
            </a:r>
            <a:r>
              <a:rPr lang="pl-PL" sz="1800" u="sng" dirty="0" smtClean="0">
                <a:latin typeface="Calibri" pitchFamily="34" charset="0"/>
              </a:rPr>
              <a:t>31.12.2016 r.</a:t>
            </a:r>
            <a:r>
              <a:rPr lang="pl-PL" sz="1800" dirty="0" smtClean="0">
                <a:latin typeface="Calibri" pitchFamily="34" charset="0"/>
              </a:rPr>
              <a:t>),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 startAt="3"/>
            </a:pPr>
            <a:r>
              <a:rPr lang="pl-PL" sz="1800" dirty="0" smtClean="0">
                <a:latin typeface="Calibri" pitchFamily="34" charset="0"/>
              </a:rPr>
              <a:t>Plan Wykonawczy na lata 2016-2018 do RSI WD 2011-2020 (termin spełnienia: 31 sierpnia 2016 r.).</a:t>
            </a: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spcBef>
                <a:spcPts val="1800"/>
              </a:spcBef>
              <a:buFont typeface="+mj-lt"/>
              <a:buAutoNum type="arabicPeriod"/>
            </a:pPr>
            <a:endParaRPr lang="pl-PL" sz="1800" dirty="0" smtClean="0">
              <a:latin typeface="Calibri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685800" indent="-685800" algn="just">
              <a:spcBef>
                <a:spcPts val="1800"/>
              </a:spcBef>
              <a:buNone/>
            </a:pPr>
            <a:r>
              <a:rPr lang="pl-PL" sz="1800" dirty="0" smtClean="0">
                <a:latin typeface="Calibri" pitchFamily="34" charset="0"/>
              </a:rPr>
              <a:t>Warunek tematyczny 7.1 </a:t>
            </a:r>
            <a:r>
              <a:rPr lang="pl-PL" sz="1800" i="1" dirty="0" smtClean="0">
                <a:latin typeface="Calibri" pitchFamily="34" charset="0"/>
              </a:rPr>
              <a:t>Transport</a:t>
            </a:r>
            <a:r>
              <a:rPr lang="pl-PL" sz="1800" dirty="0" smtClean="0">
                <a:latin typeface="Calibri" pitchFamily="34" charset="0"/>
              </a:rPr>
              <a:t>: </a:t>
            </a:r>
          </a:p>
          <a:p>
            <a:pPr marL="685800" indent="-685800" algn="just">
              <a:spcBef>
                <a:spcPts val="1800"/>
              </a:spcBef>
              <a:buNone/>
            </a:pPr>
            <a:r>
              <a:rPr lang="pl-PL" sz="1800" dirty="0" smtClean="0">
                <a:latin typeface="Calibri" pitchFamily="34" charset="0"/>
              </a:rPr>
              <a:t>	</a:t>
            </a:r>
            <a:r>
              <a:rPr lang="pl-PL" sz="1600" dirty="0" smtClean="0">
                <a:latin typeface="Calibri" pitchFamily="34" charset="0"/>
              </a:rPr>
              <a:t>Istnienie kompleksowego planu/ planów lub kompleksowych ram w zakresie inwestycji transportowych zgodnie z instytucyjną strukturą państw członkowskich (z uwzględnieniem transportu publicznego na szczeblu regionalnym i lokalnym), które wspierają rozwój infrastruktury i poprawiają łączność z kompleksową  i bazową siecią TEN- T.</a:t>
            </a:r>
          </a:p>
          <a:p>
            <a:pPr marL="685800" indent="-685800" algn="just">
              <a:spcBef>
                <a:spcPts val="1800"/>
              </a:spcBef>
              <a:buNone/>
            </a:pPr>
            <a:r>
              <a:rPr lang="pl-PL" sz="1800" dirty="0" smtClean="0">
                <a:latin typeface="Calibri" pitchFamily="34" charset="0"/>
              </a:rPr>
              <a:t>Warunek tematyczny 7.2 </a:t>
            </a:r>
            <a:r>
              <a:rPr lang="pl-PL" sz="1800" i="1" dirty="0" smtClean="0">
                <a:latin typeface="Calibri" pitchFamily="34" charset="0"/>
              </a:rPr>
              <a:t>Kolej</a:t>
            </a:r>
            <a:r>
              <a:rPr lang="pl-PL" sz="1800" dirty="0" smtClean="0">
                <a:latin typeface="Calibri" pitchFamily="34" charset="0"/>
              </a:rPr>
              <a:t>: </a:t>
            </a:r>
          </a:p>
          <a:p>
            <a:pPr marL="685800" indent="-685800" algn="just">
              <a:spcBef>
                <a:spcPts val="1800"/>
              </a:spcBef>
              <a:buNone/>
            </a:pPr>
            <a:r>
              <a:rPr lang="pl-PL" sz="1800" dirty="0" smtClean="0">
                <a:latin typeface="Calibri" pitchFamily="34" charset="0"/>
              </a:rPr>
              <a:t>       </a:t>
            </a:r>
            <a:r>
              <a:rPr lang="pl-PL" sz="1600" dirty="0" smtClean="0">
                <a:latin typeface="Calibri" pitchFamily="34" charset="0"/>
              </a:rPr>
              <a:t>      Istnienie w kompleksowym planie/ kompleksowych planach lub ramach dotyczących transportu wyraźnej części dotyczącej rozwoju kolei zgodnie z instytucyjną strukturą państw członkowskich (z uwzględnieniem transportu publicznego na szczeblu regionalnym i lokalnym), która wspiera rozwój infrastruktury i poprawia łączność z kompleksową i bazową siecią TEN-T. Inwestycje obejmują tabor, interoperacyjność oraz rozwijanie potencjału.</a:t>
            </a:r>
          </a:p>
          <a:p>
            <a:pPr marL="685800" indent="-685800" algn="just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1600" dirty="0" smtClean="0">
                <a:latin typeface="Calibri" pitchFamily="34" charset="0"/>
              </a:rPr>
              <a:t>Warunki 7.1 i 7.2 składają się z 7 działań.</a:t>
            </a:r>
          </a:p>
          <a:p>
            <a:pPr marL="685800" indent="-685800" algn="just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1600" dirty="0" smtClean="0">
                <a:latin typeface="Calibri" pitchFamily="34" charset="0"/>
              </a:rPr>
              <a:t>Za spełnienie warunków odpowiedzialny jest Instytut Rozwoju Terytorialnego.</a:t>
            </a:r>
          </a:p>
          <a:p>
            <a:pPr marL="685800" indent="-685800" algn="just">
              <a:spcBef>
                <a:spcPts val="1800"/>
              </a:spcBef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685800" indent="-685800" algn="ctr">
              <a:spcBef>
                <a:spcPts val="1800"/>
              </a:spcBef>
              <a:buNone/>
            </a:pPr>
            <a:endParaRPr lang="pl-PL" sz="1800" dirty="0" smtClean="0">
              <a:latin typeface="Calibri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685800" indent="-685800" algn="just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200" dirty="0" smtClean="0">
                <a:latin typeface="Calibri" pitchFamily="34" charset="0"/>
              </a:rPr>
              <a:t>Obecnie status </a:t>
            </a:r>
            <a:r>
              <a:rPr lang="pl-PL" sz="2200" b="1" dirty="0" smtClean="0">
                <a:latin typeface="Calibri" pitchFamily="34" charset="0"/>
              </a:rPr>
              <a:t>„spełnione” </a:t>
            </a:r>
            <a:r>
              <a:rPr lang="pl-PL" sz="2200" dirty="0" smtClean="0">
                <a:latin typeface="Calibri" pitchFamily="34" charset="0"/>
              </a:rPr>
              <a:t>posiadają 3 działania:</a:t>
            </a:r>
          </a:p>
          <a:p>
            <a:pPr marL="685800" indent="-685800" algn="just">
              <a:spcBef>
                <a:spcPts val="1200"/>
              </a:spcBef>
              <a:buNone/>
            </a:pPr>
            <a:r>
              <a:rPr lang="pl-PL" sz="1800" dirty="0" smtClean="0">
                <a:latin typeface="Calibri" pitchFamily="34" charset="0"/>
              </a:rPr>
              <a:t>1. Etap 1 - proces diagnostyczny – zebranie danych (10 </a:t>
            </a:r>
            <a:r>
              <a:rPr lang="pl-PL" sz="1800" u="sng" dirty="0" smtClean="0">
                <a:latin typeface="Calibri" pitchFamily="34" charset="0"/>
              </a:rPr>
              <a:t>kwietnia 2015 r.),</a:t>
            </a:r>
          </a:p>
          <a:p>
            <a:pPr marL="685800" indent="-68580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pl-PL" sz="1800" dirty="0" smtClean="0">
                <a:latin typeface="Calibri" pitchFamily="34" charset="0"/>
              </a:rPr>
              <a:t>2. Etap 2 – analizy diagnostyczne (</a:t>
            </a:r>
            <a:r>
              <a:rPr lang="pl-PL" sz="1800" u="sng" dirty="0" smtClean="0">
                <a:latin typeface="Calibri" pitchFamily="34" charset="0"/>
              </a:rPr>
              <a:t>30.06.2015 r</a:t>
            </a:r>
            <a:r>
              <a:rPr lang="pl-PL" sz="1800" dirty="0" smtClean="0">
                <a:latin typeface="Calibri" pitchFamily="34" charset="0"/>
              </a:rPr>
              <a:t>.),</a:t>
            </a:r>
          </a:p>
          <a:p>
            <a:pPr marL="685800" indent="-68580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pl-PL" sz="1800" dirty="0" smtClean="0">
                <a:latin typeface="Calibri" pitchFamily="34" charset="0"/>
              </a:rPr>
              <a:t>3. Etap 3 - rekomendacje i kierunki rozwoju (</a:t>
            </a:r>
            <a:r>
              <a:rPr lang="pl-PL" sz="1800" u="sng" dirty="0" smtClean="0">
                <a:latin typeface="Calibri" pitchFamily="34" charset="0"/>
              </a:rPr>
              <a:t>31.07.2015 r</a:t>
            </a:r>
            <a:r>
              <a:rPr lang="pl-PL" sz="1800" dirty="0" smtClean="0">
                <a:latin typeface="Calibri" pitchFamily="34" charset="0"/>
              </a:rPr>
              <a:t>.).</a:t>
            </a:r>
          </a:p>
          <a:p>
            <a:pPr marL="685800" indent="-685800" algn="just">
              <a:lnSpc>
                <a:spcPct val="110000"/>
              </a:lnSpc>
              <a:spcBef>
                <a:spcPts val="1800"/>
              </a:spcBef>
              <a:buNone/>
            </a:pPr>
            <a:r>
              <a:rPr lang="pl-PL" sz="1800" dirty="0" smtClean="0">
                <a:latin typeface="Calibri" pitchFamily="34" charset="0"/>
              </a:rPr>
              <a:t>Status </a:t>
            </a:r>
            <a:r>
              <a:rPr lang="pl-PL" sz="1800" b="1" dirty="0" smtClean="0">
                <a:latin typeface="Calibri" pitchFamily="34" charset="0"/>
              </a:rPr>
              <a:t>„w trakcie realizacji” </a:t>
            </a:r>
            <a:r>
              <a:rPr lang="pl-PL" sz="1800" dirty="0" smtClean="0">
                <a:latin typeface="Calibri" pitchFamily="34" charset="0"/>
              </a:rPr>
              <a:t>posiadają 4 działania:</a:t>
            </a:r>
          </a:p>
          <a:p>
            <a:pPr marL="685800" indent="-685800" algn="just">
              <a:lnSpc>
                <a:spcPct val="110000"/>
              </a:lnSpc>
              <a:spcBef>
                <a:spcPts val="1800"/>
              </a:spcBef>
              <a:buAutoNum type="arabicPeriod"/>
            </a:pPr>
            <a:r>
              <a:rPr lang="pl-PL" sz="1800" dirty="0" smtClean="0">
                <a:latin typeface="Calibri" pitchFamily="34" charset="0"/>
              </a:rPr>
              <a:t>Działanie - strategiczna ocena oddziaływania na środowisko (</a:t>
            </a:r>
            <a:r>
              <a:rPr lang="pl-PL" sz="1800" u="sng" dirty="0" smtClean="0">
                <a:latin typeface="Calibri" pitchFamily="34" charset="0"/>
              </a:rPr>
              <a:t>marzec 2016 r</a:t>
            </a:r>
            <a:r>
              <a:rPr lang="pl-PL" sz="1800" dirty="0" smtClean="0">
                <a:latin typeface="Calibri" pitchFamily="34" charset="0"/>
              </a:rPr>
              <a:t>.)</a:t>
            </a:r>
          </a:p>
          <a:p>
            <a:pPr marL="685800" indent="-685800" algn="just">
              <a:lnSpc>
                <a:spcPct val="110000"/>
              </a:lnSpc>
              <a:spcBef>
                <a:spcPts val="1800"/>
              </a:spcBef>
              <a:buAutoNum type="arabicPeriod"/>
            </a:pPr>
            <a:r>
              <a:rPr lang="pl-PL" sz="1800" dirty="0" smtClean="0">
                <a:latin typeface="Calibri" pitchFamily="34" charset="0"/>
              </a:rPr>
              <a:t>Działanie konsultacje instytucjonalne i społeczne (</a:t>
            </a:r>
            <a:r>
              <a:rPr lang="pl-PL" sz="1800" u="sng" dirty="0" smtClean="0">
                <a:latin typeface="Calibri" pitchFamily="34" charset="0"/>
              </a:rPr>
              <a:t>marzec 2016 r.</a:t>
            </a:r>
            <a:r>
              <a:rPr lang="pl-PL" sz="1800" dirty="0" smtClean="0">
                <a:latin typeface="Calibri" pitchFamily="34" charset="0"/>
              </a:rPr>
              <a:t>),</a:t>
            </a:r>
          </a:p>
          <a:p>
            <a:pPr marL="685800" indent="-685800" algn="just">
              <a:lnSpc>
                <a:spcPct val="110000"/>
              </a:lnSpc>
              <a:spcBef>
                <a:spcPts val="1800"/>
              </a:spcBef>
              <a:buAutoNum type="arabicPeriod"/>
            </a:pPr>
            <a:r>
              <a:rPr lang="pl-PL" sz="1800" dirty="0" smtClean="0">
                <a:latin typeface="Calibri" pitchFamily="34" charset="0"/>
              </a:rPr>
              <a:t>Działanie – przyjecie dokumentu przez Zarząd Województwa (</a:t>
            </a:r>
            <a:r>
              <a:rPr lang="pl-PL" sz="1800" u="sng" dirty="0" smtClean="0">
                <a:latin typeface="Calibri" pitchFamily="34" charset="0"/>
              </a:rPr>
              <a:t>kwiecień 2016 r</a:t>
            </a:r>
            <a:r>
              <a:rPr lang="pl-PL" sz="1800" dirty="0" smtClean="0">
                <a:latin typeface="Calibri" pitchFamily="34" charset="0"/>
              </a:rPr>
              <a:t>.)</a:t>
            </a:r>
          </a:p>
          <a:p>
            <a:pPr marL="685800" indent="-685800" algn="just">
              <a:lnSpc>
                <a:spcPct val="110000"/>
              </a:lnSpc>
              <a:spcBef>
                <a:spcPts val="1800"/>
              </a:spcBef>
              <a:buAutoNum type="arabicPeriod"/>
            </a:pPr>
            <a:r>
              <a:rPr lang="pl-PL" sz="1800" dirty="0" smtClean="0">
                <a:latin typeface="Calibri" pitchFamily="34" charset="0"/>
              </a:rPr>
              <a:t>Działanie  - monitoring i ewaluacja (po </a:t>
            </a:r>
            <a:r>
              <a:rPr lang="pl-PL" sz="1800" smtClean="0">
                <a:latin typeface="Calibri" pitchFamily="34" charset="0"/>
              </a:rPr>
              <a:t>zakończeniu procesu/rokrocznie).</a:t>
            </a: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lnSpc>
                <a:spcPct val="110000"/>
              </a:lnSpc>
              <a:spcBef>
                <a:spcPts val="1800"/>
              </a:spcBef>
              <a:buAutoNum type="arabicPeriod"/>
            </a:pP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lnSpc>
                <a:spcPct val="110000"/>
              </a:lnSpc>
              <a:spcBef>
                <a:spcPts val="1800"/>
              </a:spcBef>
              <a:buAutoNum type="arabicPeriod"/>
            </a:pP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lnSpc>
                <a:spcPct val="110000"/>
              </a:lnSpc>
              <a:spcBef>
                <a:spcPts val="1200"/>
              </a:spcBef>
              <a:buNone/>
            </a:pP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lnSpc>
                <a:spcPct val="110000"/>
              </a:lnSpc>
              <a:spcBef>
                <a:spcPts val="1200"/>
              </a:spcBef>
              <a:buNone/>
            </a:pP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lnSpc>
                <a:spcPct val="110000"/>
              </a:lnSpc>
              <a:spcBef>
                <a:spcPts val="1200"/>
              </a:spcBef>
              <a:buNone/>
            </a:pP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lnSpc>
                <a:spcPct val="110000"/>
              </a:lnSpc>
              <a:spcBef>
                <a:spcPts val="1200"/>
              </a:spcBef>
              <a:buNone/>
            </a:pPr>
            <a:endParaRPr lang="pl-PL" sz="1800" dirty="0" smtClean="0">
              <a:latin typeface="Calibri" pitchFamily="34" charset="0"/>
            </a:endParaRPr>
          </a:p>
          <a:p>
            <a:pPr marL="685800" indent="-685800" algn="just">
              <a:spcBef>
                <a:spcPts val="600"/>
              </a:spcBef>
              <a:buNone/>
            </a:pPr>
            <a:endParaRPr lang="pl-PL" sz="1800" u="sng" dirty="0" smtClean="0">
              <a:latin typeface="Calibri" pitchFamily="34" charset="0"/>
            </a:endParaRPr>
          </a:p>
          <a:p>
            <a:pPr marL="685800" indent="-685800" algn="just">
              <a:spcBef>
                <a:spcPts val="1800"/>
              </a:spcBef>
              <a:buNone/>
            </a:pPr>
            <a:endParaRPr lang="pl-PL" sz="2400" dirty="0" smtClean="0"/>
          </a:p>
          <a:p>
            <a:pPr marL="685800" indent="-685800" algn="just">
              <a:spcBef>
                <a:spcPts val="1800"/>
              </a:spcBef>
              <a:buNone/>
            </a:pPr>
            <a:endParaRPr lang="pl-PL" sz="2400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685800" algn="ctr">
              <a:lnSpc>
                <a:spcPct val="110000"/>
              </a:lnSpc>
              <a:spcBef>
                <a:spcPts val="1800"/>
              </a:spcBef>
              <a:buNone/>
            </a:pPr>
            <a:endParaRPr lang="pl-PL" sz="5400" b="1" dirty="0" smtClean="0"/>
          </a:p>
          <a:p>
            <a:pPr marL="685800" indent="-685800" algn="ctr">
              <a:lnSpc>
                <a:spcPct val="110000"/>
              </a:lnSpc>
              <a:spcBef>
                <a:spcPts val="1800"/>
              </a:spcBef>
              <a:buNone/>
            </a:pPr>
            <a:r>
              <a:rPr lang="pl-PL" sz="5400" b="1" dirty="0" smtClean="0"/>
              <a:t>Dziękuję za uwagę</a:t>
            </a:r>
            <a:endParaRPr lang="pl-PL" sz="5400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390</Words>
  <Application>Microsoft Office PowerPoint</Application>
  <PresentationFormat>Pokaz na ekranie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Informacja o stanie spełniania przez IZ RPO WD warunków ex-ante na poziomie regionalnym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Olga Glanert</cp:lastModifiedBy>
  <cp:revision>137</cp:revision>
  <dcterms:created xsi:type="dcterms:W3CDTF">2015-04-22T07:48:15Z</dcterms:created>
  <dcterms:modified xsi:type="dcterms:W3CDTF">2016-03-09T14:08:50Z</dcterms:modified>
</cp:coreProperties>
</file>