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</p:sldMasterIdLst>
  <p:notesMasterIdLst>
    <p:notesMasterId r:id="rId10"/>
  </p:notesMasterIdLst>
  <p:handoutMasterIdLst>
    <p:handoutMasterId r:id="rId11"/>
  </p:handoutMasterIdLst>
  <p:sldIdLst>
    <p:sldId id="413" r:id="rId3"/>
    <p:sldId id="414" r:id="rId4"/>
    <p:sldId id="409" r:id="rId5"/>
    <p:sldId id="410" r:id="rId6"/>
    <p:sldId id="412" r:id="rId7"/>
    <p:sldId id="411" r:id="rId8"/>
    <p:sldId id="408" r:id="rId9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0" autoAdjust="0"/>
    <p:restoredTop sz="89058" autoAdjust="0"/>
  </p:normalViewPr>
  <p:slideViewPr>
    <p:cSldViewPr>
      <p:cViewPr varScale="1">
        <p:scale>
          <a:sx n="96" d="100"/>
          <a:sy n="96" d="100"/>
        </p:scale>
        <p:origin x="-15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B40FC2-8DD2-4EFD-BF2F-39C7FE83EE4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l-PL"/>
        </a:p>
      </dgm:t>
    </dgm:pt>
    <dgm:pt modelId="{2A785302-9E41-4AE5-A8CA-03C81931C8C0}">
      <dgm:prSet phldrT="[Tekst]" custT="1"/>
      <dgm:spPr/>
      <dgm:t>
        <a:bodyPr/>
        <a:lstStyle/>
        <a:p>
          <a:r>
            <a:rPr lang="pl-PL" sz="1600" dirty="0" smtClean="0"/>
            <a:t>Zebranie propozycji zmian od komórek merytorycznych UMWD i opracowanie ich przez Departament Rozwoju Regionalnego</a:t>
          </a:r>
          <a:endParaRPr lang="pl-PL" sz="1600" dirty="0"/>
        </a:p>
      </dgm:t>
    </dgm:pt>
    <dgm:pt modelId="{3189BB21-C72B-4970-ACB4-659A71AF9BB7}" type="parTrans" cxnId="{78012454-DEA4-4423-9219-2D77EAA427CE}">
      <dgm:prSet/>
      <dgm:spPr/>
      <dgm:t>
        <a:bodyPr/>
        <a:lstStyle/>
        <a:p>
          <a:endParaRPr lang="pl-PL"/>
        </a:p>
      </dgm:t>
    </dgm:pt>
    <dgm:pt modelId="{2047786C-C18C-4283-881C-3D11134C69C4}" type="sibTrans" cxnId="{78012454-DEA4-4423-9219-2D77EAA427CE}">
      <dgm:prSet/>
      <dgm:spPr/>
      <dgm:t>
        <a:bodyPr/>
        <a:lstStyle/>
        <a:p>
          <a:endParaRPr lang="pl-PL"/>
        </a:p>
      </dgm:t>
    </dgm:pt>
    <dgm:pt modelId="{B771CA28-FD39-4973-B894-4FF6F19A8FCC}">
      <dgm:prSet phldrT="[Tekst]" custT="1"/>
      <dgm:spPr/>
      <dgm:t>
        <a:bodyPr/>
        <a:lstStyle/>
        <a:p>
          <a:r>
            <a:rPr lang="pl-PL" sz="1600" dirty="0" smtClean="0"/>
            <a:t>Konsultacje </a:t>
          </a:r>
          <a:r>
            <a:rPr lang="pl-PL" sz="1600" dirty="0" smtClean="0"/>
            <a:t>propozycji opracowanych zmian z komórkami zaangażowanymi we wdrażanie, zarządzanie </a:t>
          </a:r>
          <a:br>
            <a:rPr lang="pl-PL" sz="1600" dirty="0" smtClean="0"/>
          </a:br>
          <a:r>
            <a:rPr lang="pl-PL" sz="1600" dirty="0" smtClean="0"/>
            <a:t>i kontrolę RPO WD 2-014-2020 w IZ RPO oraz </a:t>
          </a:r>
          <a:br>
            <a:rPr lang="pl-PL" sz="1600" dirty="0" smtClean="0"/>
          </a:br>
          <a:r>
            <a:rPr lang="pl-PL" sz="1600" dirty="0" smtClean="0"/>
            <a:t>z Instytucjami Pośredniczącymi, a także z członkami Komitetu Monitorującego RPO WD 2014-2020</a:t>
          </a:r>
          <a:endParaRPr lang="pl-PL" sz="1600" dirty="0"/>
        </a:p>
      </dgm:t>
    </dgm:pt>
    <dgm:pt modelId="{588541BA-FF38-468D-8BED-9B957A35AD7C}" type="parTrans" cxnId="{34F3F9C7-2BFB-49D1-85EF-E76DBEC704C5}">
      <dgm:prSet/>
      <dgm:spPr/>
      <dgm:t>
        <a:bodyPr/>
        <a:lstStyle/>
        <a:p>
          <a:endParaRPr lang="pl-PL"/>
        </a:p>
      </dgm:t>
    </dgm:pt>
    <dgm:pt modelId="{A2B83912-1C54-41EC-A941-8DB3CF696F06}" type="sibTrans" cxnId="{34F3F9C7-2BFB-49D1-85EF-E76DBEC704C5}">
      <dgm:prSet/>
      <dgm:spPr/>
      <dgm:t>
        <a:bodyPr/>
        <a:lstStyle/>
        <a:p>
          <a:endParaRPr lang="pl-PL"/>
        </a:p>
      </dgm:t>
    </dgm:pt>
    <dgm:pt modelId="{B3C3E162-F355-4A85-B373-7DEAA90DCF0B}">
      <dgm:prSet phldrT="[Tekst]" custT="1"/>
      <dgm:spPr/>
      <dgm:t>
        <a:bodyPr/>
        <a:lstStyle/>
        <a:p>
          <a:r>
            <a:rPr lang="pl-PL" sz="1600" dirty="0" smtClean="0"/>
            <a:t>Akceptacja propozycji zmian do RPO WD 2014-2020 przez Zarząd Województwa Dolnośląskiego i przedłożenie propozycji tych zmian do zatwierdzenia przez Komitet Monitorujący RPO WD 2014-2020</a:t>
          </a:r>
          <a:endParaRPr lang="pl-PL" sz="1600" dirty="0"/>
        </a:p>
      </dgm:t>
    </dgm:pt>
    <dgm:pt modelId="{82C31CA7-5BD9-4EE8-95E8-C7F0B2CDBAA7}" type="parTrans" cxnId="{BC84273F-8513-42A4-A0FF-986CE7A47FB4}">
      <dgm:prSet/>
      <dgm:spPr/>
      <dgm:t>
        <a:bodyPr/>
        <a:lstStyle/>
        <a:p>
          <a:endParaRPr lang="pl-PL"/>
        </a:p>
      </dgm:t>
    </dgm:pt>
    <dgm:pt modelId="{43684460-5075-454F-B28D-CE2B3C188554}" type="sibTrans" cxnId="{BC84273F-8513-42A4-A0FF-986CE7A47FB4}">
      <dgm:prSet/>
      <dgm:spPr/>
      <dgm:t>
        <a:bodyPr/>
        <a:lstStyle/>
        <a:p>
          <a:endParaRPr lang="pl-PL"/>
        </a:p>
      </dgm:t>
    </dgm:pt>
    <dgm:pt modelId="{92387B5E-E777-4A38-9B25-90E7BF239956}" type="pres">
      <dgm:prSet presAssocID="{77B40FC2-8DD2-4EFD-BF2F-39C7FE83EE4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6B9D5F1C-1AB7-4DF3-B20E-0CA574A495CB}" type="pres">
      <dgm:prSet presAssocID="{2A785302-9E41-4AE5-A8CA-03C81931C8C0}" presName="composite" presStyleCnt="0"/>
      <dgm:spPr/>
    </dgm:pt>
    <dgm:pt modelId="{B078A167-B957-404F-BA4C-0D5FEC8EB541}" type="pres">
      <dgm:prSet presAssocID="{2A785302-9E41-4AE5-A8CA-03C81931C8C0}" presName="bentUpArrow1" presStyleLbl="alignImgPlace1" presStyleIdx="0" presStyleCnt="2" custScaleX="54792" custScaleY="63824" custLinFactNeighborX="-62455" custLinFactNeighborY="-26613"/>
      <dgm:spPr/>
    </dgm:pt>
    <dgm:pt modelId="{C5498072-B2C4-4885-BA79-DA390AD342CC}" type="pres">
      <dgm:prSet presAssocID="{2A785302-9E41-4AE5-A8CA-03C81931C8C0}" presName="ParentText" presStyleLbl="node1" presStyleIdx="0" presStyleCnt="3" custScaleX="206393" custLinFactNeighborX="2889" custLinFactNeighborY="-429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E7F56F-B913-4A84-A043-0E26B370AB54}" type="pres">
      <dgm:prSet presAssocID="{2A785302-9E41-4AE5-A8CA-03C81931C8C0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F6D6046-5B0E-4266-80D6-F1B01CFAB8FE}" type="pres">
      <dgm:prSet presAssocID="{2047786C-C18C-4283-881C-3D11134C69C4}" presName="sibTrans" presStyleCnt="0"/>
      <dgm:spPr/>
    </dgm:pt>
    <dgm:pt modelId="{3B04657A-D7A8-4BEE-AD3E-25FAD95E2E0B}" type="pres">
      <dgm:prSet presAssocID="{B771CA28-FD39-4973-B894-4FF6F19A8FCC}" presName="composite" presStyleCnt="0"/>
      <dgm:spPr/>
    </dgm:pt>
    <dgm:pt modelId="{65086C83-334B-4ACA-BB4D-F6895799908E}" type="pres">
      <dgm:prSet presAssocID="{B771CA28-FD39-4973-B894-4FF6F19A8FCC}" presName="bentUpArrow1" presStyleLbl="alignImgPlace1" presStyleIdx="1" presStyleCnt="2" custScaleX="109694" custScaleY="60796" custLinFactNeighborX="-65927" custLinFactNeighborY="-22860"/>
      <dgm:spPr/>
    </dgm:pt>
    <dgm:pt modelId="{CDABF2DE-40EE-4E33-A424-596F780E1BB2}" type="pres">
      <dgm:prSet presAssocID="{B771CA28-FD39-4973-B894-4FF6F19A8FCC}" presName="ParentText" presStyleLbl="node1" presStyleIdx="1" presStyleCnt="3" custScaleX="217828" custScaleY="114380" custLinFactNeighborX="-28767" custLinFactNeighborY="-647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9A77F1-FC09-4F73-B27D-D55B9C791549}" type="pres">
      <dgm:prSet presAssocID="{B771CA28-FD39-4973-B894-4FF6F19A8FCC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80615A-C988-494E-9C01-9F976885DDF7}" type="pres">
      <dgm:prSet presAssocID="{A2B83912-1C54-41EC-A941-8DB3CF696F06}" presName="sibTrans" presStyleCnt="0"/>
      <dgm:spPr/>
    </dgm:pt>
    <dgm:pt modelId="{AAE4FFA6-BB5B-436D-9B7B-B49BB98C30E1}" type="pres">
      <dgm:prSet presAssocID="{B3C3E162-F355-4A85-B373-7DEAA90DCF0B}" presName="composite" presStyleCnt="0"/>
      <dgm:spPr/>
    </dgm:pt>
    <dgm:pt modelId="{226B9C82-FBDB-42E3-952D-A52E59067E84}" type="pres">
      <dgm:prSet presAssocID="{B3C3E162-F355-4A85-B373-7DEAA90DCF0B}" presName="ParentText" presStyleLbl="node1" presStyleIdx="2" presStyleCnt="3" custScaleX="174985" custLinFactNeighborX="-5768" custLinFactNeighborY="6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C84273F-8513-42A4-A0FF-986CE7A47FB4}" srcId="{77B40FC2-8DD2-4EFD-BF2F-39C7FE83EE49}" destId="{B3C3E162-F355-4A85-B373-7DEAA90DCF0B}" srcOrd="2" destOrd="0" parTransId="{82C31CA7-5BD9-4EE8-95E8-C7F0B2CDBAA7}" sibTransId="{43684460-5075-454F-B28D-CE2B3C188554}"/>
    <dgm:cxn modelId="{34F3F9C7-2BFB-49D1-85EF-E76DBEC704C5}" srcId="{77B40FC2-8DD2-4EFD-BF2F-39C7FE83EE49}" destId="{B771CA28-FD39-4973-B894-4FF6F19A8FCC}" srcOrd="1" destOrd="0" parTransId="{588541BA-FF38-468D-8BED-9B957A35AD7C}" sibTransId="{A2B83912-1C54-41EC-A941-8DB3CF696F06}"/>
    <dgm:cxn modelId="{91A68166-D4EA-441C-820C-0F1BBA50ADE8}" type="presOf" srcId="{B771CA28-FD39-4973-B894-4FF6F19A8FCC}" destId="{CDABF2DE-40EE-4E33-A424-596F780E1BB2}" srcOrd="0" destOrd="0" presId="urn:microsoft.com/office/officeart/2005/8/layout/StepDownProcess"/>
    <dgm:cxn modelId="{4BA74770-93BD-4C50-81F4-6353A99BB554}" type="presOf" srcId="{77B40FC2-8DD2-4EFD-BF2F-39C7FE83EE49}" destId="{92387B5E-E777-4A38-9B25-90E7BF239956}" srcOrd="0" destOrd="0" presId="urn:microsoft.com/office/officeart/2005/8/layout/StepDownProcess"/>
    <dgm:cxn modelId="{7E3B40EB-3E8A-4C21-BAD3-D099142245A9}" type="presOf" srcId="{2A785302-9E41-4AE5-A8CA-03C81931C8C0}" destId="{C5498072-B2C4-4885-BA79-DA390AD342CC}" srcOrd="0" destOrd="0" presId="urn:microsoft.com/office/officeart/2005/8/layout/StepDownProcess"/>
    <dgm:cxn modelId="{78012454-DEA4-4423-9219-2D77EAA427CE}" srcId="{77B40FC2-8DD2-4EFD-BF2F-39C7FE83EE49}" destId="{2A785302-9E41-4AE5-A8CA-03C81931C8C0}" srcOrd="0" destOrd="0" parTransId="{3189BB21-C72B-4970-ACB4-659A71AF9BB7}" sibTransId="{2047786C-C18C-4283-881C-3D11134C69C4}"/>
    <dgm:cxn modelId="{F14FA3C7-35ED-45ED-AE34-73D0A09D5ACF}" type="presOf" srcId="{B3C3E162-F355-4A85-B373-7DEAA90DCF0B}" destId="{226B9C82-FBDB-42E3-952D-A52E59067E84}" srcOrd="0" destOrd="0" presId="urn:microsoft.com/office/officeart/2005/8/layout/StepDownProcess"/>
    <dgm:cxn modelId="{A3143FEB-1EE1-4587-8B65-E487FB04E7C3}" type="presParOf" srcId="{92387B5E-E777-4A38-9B25-90E7BF239956}" destId="{6B9D5F1C-1AB7-4DF3-B20E-0CA574A495CB}" srcOrd="0" destOrd="0" presId="urn:microsoft.com/office/officeart/2005/8/layout/StepDownProcess"/>
    <dgm:cxn modelId="{7C7E33DD-CB80-4245-AE26-9B267F7E2523}" type="presParOf" srcId="{6B9D5F1C-1AB7-4DF3-B20E-0CA574A495CB}" destId="{B078A167-B957-404F-BA4C-0D5FEC8EB541}" srcOrd="0" destOrd="0" presId="urn:microsoft.com/office/officeart/2005/8/layout/StepDownProcess"/>
    <dgm:cxn modelId="{AB970333-FFEF-466A-84BA-144AEBB6F7DA}" type="presParOf" srcId="{6B9D5F1C-1AB7-4DF3-B20E-0CA574A495CB}" destId="{C5498072-B2C4-4885-BA79-DA390AD342CC}" srcOrd="1" destOrd="0" presId="urn:microsoft.com/office/officeart/2005/8/layout/StepDownProcess"/>
    <dgm:cxn modelId="{192E3690-F820-4C96-9B28-00F06CDE5089}" type="presParOf" srcId="{6B9D5F1C-1AB7-4DF3-B20E-0CA574A495CB}" destId="{FAE7F56F-B913-4A84-A043-0E26B370AB54}" srcOrd="2" destOrd="0" presId="urn:microsoft.com/office/officeart/2005/8/layout/StepDownProcess"/>
    <dgm:cxn modelId="{854461C3-5ADB-4CBC-B436-098293C89D8C}" type="presParOf" srcId="{92387B5E-E777-4A38-9B25-90E7BF239956}" destId="{3F6D6046-5B0E-4266-80D6-F1B01CFAB8FE}" srcOrd="1" destOrd="0" presId="urn:microsoft.com/office/officeart/2005/8/layout/StepDownProcess"/>
    <dgm:cxn modelId="{23CE7ED6-6238-41DF-BBF8-40EFAAF2CEB8}" type="presParOf" srcId="{92387B5E-E777-4A38-9B25-90E7BF239956}" destId="{3B04657A-D7A8-4BEE-AD3E-25FAD95E2E0B}" srcOrd="2" destOrd="0" presId="urn:microsoft.com/office/officeart/2005/8/layout/StepDownProcess"/>
    <dgm:cxn modelId="{3B114A38-D59D-4D2B-A2B0-397FF6FF220A}" type="presParOf" srcId="{3B04657A-D7A8-4BEE-AD3E-25FAD95E2E0B}" destId="{65086C83-334B-4ACA-BB4D-F6895799908E}" srcOrd="0" destOrd="0" presId="urn:microsoft.com/office/officeart/2005/8/layout/StepDownProcess"/>
    <dgm:cxn modelId="{9362B25A-A879-4ACF-A43D-FB4D8DBB4B9F}" type="presParOf" srcId="{3B04657A-D7A8-4BEE-AD3E-25FAD95E2E0B}" destId="{CDABF2DE-40EE-4E33-A424-596F780E1BB2}" srcOrd="1" destOrd="0" presId="urn:microsoft.com/office/officeart/2005/8/layout/StepDownProcess"/>
    <dgm:cxn modelId="{7627273F-06B8-4375-BD6D-3CA2B5816BC1}" type="presParOf" srcId="{3B04657A-D7A8-4BEE-AD3E-25FAD95E2E0B}" destId="{9E9A77F1-FC09-4F73-B27D-D55B9C791549}" srcOrd="2" destOrd="0" presId="urn:microsoft.com/office/officeart/2005/8/layout/StepDownProcess"/>
    <dgm:cxn modelId="{B33CBE60-2105-453A-B49E-67649EB58107}" type="presParOf" srcId="{92387B5E-E777-4A38-9B25-90E7BF239956}" destId="{F380615A-C988-494E-9C01-9F976885DDF7}" srcOrd="3" destOrd="0" presId="urn:microsoft.com/office/officeart/2005/8/layout/StepDownProcess"/>
    <dgm:cxn modelId="{5CD97445-0089-47F3-8748-25FFB2F12A70}" type="presParOf" srcId="{92387B5E-E777-4A38-9B25-90E7BF239956}" destId="{AAE4FFA6-BB5B-436D-9B7B-B49BB98C30E1}" srcOrd="4" destOrd="0" presId="urn:microsoft.com/office/officeart/2005/8/layout/StepDownProcess"/>
    <dgm:cxn modelId="{5BFB870B-9FD7-43A2-A39A-096A8952BD44}" type="presParOf" srcId="{AAE4FFA6-BB5B-436D-9B7B-B49BB98C30E1}" destId="{226B9C82-FBDB-42E3-952D-A52E59067E8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B40FC2-8DD2-4EFD-BF2F-39C7FE83EE4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l-PL"/>
        </a:p>
      </dgm:t>
    </dgm:pt>
    <dgm:pt modelId="{2A785302-9E41-4AE5-A8CA-03C81931C8C0}">
      <dgm:prSet phldrT="[Tekst]" custT="1"/>
      <dgm:spPr/>
      <dgm:t>
        <a:bodyPr/>
        <a:lstStyle/>
        <a:p>
          <a:r>
            <a:rPr lang="pl-PL" sz="1600" dirty="0" smtClean="0"/>
            <a:t>Zatwierdzenie propozycji zmian przez Komitet Monitorujący:</a:t>
          </a:r>
          <a:endParaRPr lang="pl-PL" sz="1600" dirty="0"/>
        </a:p>
      </dgm:t>
    </dgm:pt>
    <dgm:pt modelId="{3189BB21-C72B-4970-ACB4-659A71AF9BB7}" type="parTrans" cxnId="{78012454-DEA4-4423-9219-2D77EAA427CE}">
      <dgm:prSet/>
      <dgm:spPr/>
      <dgm:t>
        <a:bodyPr/>
        <a:lstStyle/>
        <a:p>
          <a:endParaRPr lang="pl-PL"/>
        </a:p>
      </dgm:t>
    </dgm:pt>
    <dgm:pt modelId="{2047786C-C18C-4283-881C-3D11134C69C4}" type="sibTrans" cxnId="{78012454-DEA4-4423-9219-2D77EAA427CE}">
      <dgm:prSet/>
      <dgm:spPr/>
      <dgm:t>
        <a:bodyPr/>
        <a:lstStyle/>
        <a:p>
          <a:endParaRPr lang="pl-PL"/>
        </a:p>
      </dgm:t>
    </dgm:pt>
    <dgm:pt modelId="{B771CA28-FD39-4973-B894-4FF6F19A8FCC}">
      <dgm:prSet phldrT="[Tekst]" custT="1"/>
      <dgm:spPr/>
      <dgm:t>
        <a:bodyPr/>
        <a:lstStyle/>
        <a:p>
          <a:r>
            <a:rPr lang="pl-PL" sz="1600" dirty="0" smtClean="0"/>
            <a:t>Minister Rozwoju opiniuje zmiany w zakresie zgodności z Umową Partnerstwa;</a:t>
          </a:r>
          <a:endParaRPr lang="pl-PL" sz="1600" dirty="0"/>
        </a:p>
      </dgm:t>
    </dgm:pt>
    <dgm:pt modelId="{588541BA-FF38-468D-8BED-9B957A35AD7C}" type="parTrans" cxnId="{34F3F9C7-2BFB-49D1-85EF-E76DBEC704C5}">
      <dgm:prSet/>
      <dgm:spPr/>
      <dgm:t>
        <a:bodyPr/>
        <a:lstStyle/>
        <a:p>
          <a:endParaRPr lang="pl-PL"/>
        </a:p>
      </dgm:t>
    </dgm:pt>
    <dgm:pt modelId="{A2B83912-1C54-41EC-A941-8DB3CF696F06}" type="sibTrans" cxnId="{34F3F9C7-2BFB-49D1-85EF-E76DBEC704C5}">
      <dgm:prSet/>
      <dgm:spPr/>
      <dgm:t>
        <a:bodyPr/>
        <a:lstStyle/>
        <a:p>
          <a:endParaRPr lang="pl-PL"/>
        </a:p>
      </dgm:t>
    </dgm:pt>
    <dgm:pt modelId="{B3C3E162-F355-4A85-B373-7DEAA90DCF0B}">
      <dgm:prSet phldrT="[Tekst]" custT="1"/>
      <dgm:spPr/>
      <dgm:t>
        <a:bodyPr/>
        <a:lstStyle/>
        <a:p>
          <a:r>
            <a:rPr lang="pl-PL" sz="1600" dirty="0" smtClean="0"/>
            <a:t>Komisja Europejska dokonuje oceny zmian, przedstawia swoje uwagi </a:t>
          </a:r>
          <a:br>
            <a:rPr lang="pl-PL" sz="1600" dirty="0" smtClean="0"/>
          </a:br>
          <a:r>
            <a:rPr lang="pl-PL" sz="1600" dirty="0" smtClean="0"/>
            <a:t>i stanowisko;</a:t>
          </a:r>
          <a:endParaRPr lang="pl-PL" sz="1600" dirty="0"/>
        </a:p>
      </dgm:t>
    </dgm:pt>
    <dgm:pt modelId="{82C31CA7-5BD9-4EE8-95E8-C7F0B2CDBAA7}" type="parTrans" cxnId="{BC84273F-8513-42A4-A0FF-986CE7A47FB4}">
      <dgm:prSet/>
      <dgm:spPr/>
      <dgm:t>
        <a:bodyPr/>
        <a:lstStyle/>
        <a:p>
          <a:endParaRPr lang="pl-PL"/>
        </a:p>
      </dgm:t>
    </dgm:pt>
    <dgm:pt modelId="{43684460-5075-454F-B28D-CE2B3C188554}" type="sibTrans" cxnId="{BC84273F-8513-42A4-A0FF-986CE7A47FB4}">
      <dgm:prSet/>
      <dgm:spPr/>
      <dgm:t>
        <a:bodyPr/>
        <a:lstStyle/>
        <a:p>
          <a:endParaRPr lang="pl-PL"/>
        </a:p>
      </dgm:t>
    </dgm:pt>
    <dgm:pt modelId="{7112D18C-9B29-490E-B120-809BDE433D4F}">
      <dgm:prSet phldrT="[Tekst]" custT="1"/>
      <dgm:spPr/>
      <dgm:t>
        <a:bodyPr/>
        <a:lstStyle/>
        <a:p>
          <a:r>
            <a:rPr lang="pl-PL" sz="1600" dirty="0" smtClean="0"/>
            <a:t>W przypadku zgody na proponowane zmiany Komisja Europejska wydaje decyzję zatwierdzająca zmieniony RPO WD 2014-2020;</a:t>
          </a:r>
          <a:endParaRPr lang="pl-PL" sz="1600" dirty="0"/>
        </a:p>
      </dgm:t>
    </dgm:pt>
    <dgm:pt modelId="{81CB7B63-7A40-4507-8190-655E0388ADFA}" type="parTrans" cxnId="{7C25305F-4C97-4E16-812C-2978EEE2F936}">
      <dgm:prSet/>
      <dgm:spPr/>
      <dgm:t>
        <a:bodyPr/>
        <a:lstStyle/>
        <a:p>
          <a:endParaRPr lang="pl-PL"/>
        </a:p>
      </dgm:t>
    </dgm:pt>
    <dgm:pt modelId="{44F44CD0-FEC4-4245-B4CC-9CC92552FE28}" type="sibTrans" cxnId="{7C25305F-4C97-4E16-812C-2978EEE2F936}">
      <dgm:prSet/>
      <dgm:spPr/>
      <dgm:t>
        <a:bodyPr/>
        <a:lstStyle/>
        <a:p>
          <a:endParaRPr lang="pl-PL"/>
        </a:p>
      </dgm:t>
    </dgm:pt>
    <dgm:pt modelId="{B0DEB3A7-4C9F-4E67-8D32-9E88F0DA3D40}">
      <dgm:prSet phldrT="[Tekst]" custT="1"/>
      <dgm:spPr/>
      <dgm:t>
        <a:bodyPr/>
        <a:lstStyle/>
        <a:p>
          <a:r>
            <a:rPr lang="pl-PL" sz="1600" dirty="0" smtClean="0"/>
            <a:t>Zarząd Województwa Dolnośląskiego przyjmuje Program w trybie uchwały. RPO WD 2014-2020 zostaje ogłoszony  w wojewódzkim dzienniku urzędowym.</a:t>
          </a:r>
          <a:endParaRPr lang="pl-PL" sz="1600" dirty="0"/>
        </a:p>
      </dgm:t>
    </dgm:pt>
    <dgm:pt modelId="{BD238491-45DD-4758-8A0C-C3E66CFD0C3D}" type="parTrans" cxnId="{1190BA0A-ECA4-4AC6-8BBE-12201D4A25F5}">
      <dgm:prSet/>
      <dgm:spPr/>
      <dgm:t>
        <a:bodyPr/>
        <a:lstStyle/>
        <a:p>
          <a:endParaRPr lang="pl-PL"/>
        </a:p>
      </dgm:t>
    </dgm:pt>
    <dgm:pt modelId="{668F777F-2DB0-4650-A08D-77C1A998EFF7}" type="sibTrans" cxnId="{1190BA0A-ECA4-4AC6-8BBE-12201D4A25F5}">
      <dgm:prSet/>
      <dgm:spPr/>
      <dgm:t>
        <a:bodyPr/>
        <a:lstStyle/>
        <a:p>
          <a:endParaRPr lang="pl-PL"/>
        </a:p>
      </dgm:t>
    </dgm:pt>
    <dgm:pt modelId="{92387B5E-E777-4A38-9B25-90E7BF239956}" type="pres">
      <dgm:prSet presAssocID="{77B40FC2-8DD2-4EFD-BF2F-39C7FE83EE4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6B9D5F1C-1AB7-4DF3-B20E-0CA574A495CB}" type="pres">
      <dgm:prSet presAssocID="{2A785302-9E41-4AE5-A8CA-03C81931C8C0}" presName="composite" presStyleCnt="0"/>
      <dgm:spPr/>
    </dgm:pt>
    <dgm:pt modelId="{B078A167-B957-404F-BA4C-0D5FEC8EB541}" type="pres">
      <dgm:prSet presAssocID="{2A785302-9E41-4AE5-A8CA-03C81931C8C0}" presName="bentUpArrow1" presStyleLbl="alignImgPlace1" presStyleIdx="0" presStyleCnt="4" custScaleX="54792" custScaleY="63824" custLinFactNeighborX="-62455" custLinFactNeighborY="-580"/>
      <dgm:spPr/>
    </dgm:pt>
    <dgm:pt modelId="{C5498072-B2C4-4885-BA79-DA390AD342CC}" type="pres">
      <dgm:prSet presAssocID="{2A785302-9E41-4AE5-A8CA-03C81931C8C0}" presName="ParentText" presStyleLbl="node1" presStyleIdx="0" presStyleCnt="5" custScaleX="206393" custLinFactNeighborX="2889" custLinFactNeighborY="1480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E7F56F-B913-4A84-A043-0E26B370AB54}" type="pres">
      <dgm:prSet presAssocID="{2A785302-9E41-4AE5-A8CA-03C81931C8C0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F6D6046-5B0E-4266-80D6-F1B01CFAB8FE}" type="pres">
      <dgm:prSet presAssocID="{2047786C-C18C-4283-881C-3D11134C69C4}" presName="sibTrans" presStyleCnt="0"/>
      <dgm:spPr/>
    </dgm:pt>
    <dgm:pt modelId="{3B04657A-D7A8-4BEE-AD3E-25FAD95E2E0B}" type="pres">
      <dgm:prSet presAssocID="{B771CA28-FD39-4973-B894-4FF6F19A8FCC}" presName="composite" presStyleCnt="0"/>
      <dgm:spPr/>
    </dgm:pt>
    <dgm:pt modelId="{65086C83-334B-4ACA-BB4D-F6895799908E}" type="pres">
      <dgm:prSet presAssocID="{B771CA28-FD39-4973-B894-4FF6F19A8FCC}" presName="bentUpArrow1" presStyleLbl="alignImgPlace1" presStyleIdx="1" presStyleCnt="4" custScaleX="109694" custScaleY="71187" custLinFactNeighborX="-32100" custLinFactNeighborY="-3705"/>
      <dgm:spPr/>
    </dgm:pt>
    <dgm:pt modelId="{CDABF2DE-40EE-4E33-A424-596F780E1BB2}" type="pres">
      <dgm:prSet presAssocID="{B771CA28-FD39-4973-B894-4FF6F19A8FCC}" presName="ParentText" presStyleLbl="node1" presStyleIdx="1" presStyleCnt="5" custScaleX="169016" custScaleY="114380" custLinFactNeighborX="-28767" custLinFactNeighborY="126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9A77F1-FC09-4F73-B27D-D55B9C791549}" type="pres">
      <dgm:prSet presAssocID="{B771CA28-FD39-4973-B894-4FF6F19A8FCC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80615A-C988-494E-9C01-9F976885DDF7}" type="pres">
      <dgm:prSet presAssocID="{A2B83912-1C54-41EC-A941-8DB3CF696F06}" presName="sibTrans" presStyleCnt="0"/>
      <dgm:spPr/>
    </dgm:pt>
    <dgm:pt modelId="{AAE4FFA6-BB5B-436D-9B7B-B49BB98C30E1}" type="pres">
      <dgm:prSet presAssocID="{B3C3E162-F355-4A85-B373-7DEAA90DCF0B}" presName="composite" presStyleCnt="0"/>
      <dgm:spPr/>
    </dgm:pt>
    <dgm:pt modelId="{4BB858B8-C52A-4944-99E9-D85126EEE7B5}" type="pres">
      <dgm:prSet presAssocID="{B3C3E162-F355-4A85-B373-7DEAA90DCF0B}" presName="bentUpArrow1" presStyleLbl="alignImgPlace1" presStyleIdx="2" presStyleCnt="4" custScaleX="99195" custScaleY="71384" custLinFactNeighborX="-21283" custLinFactNeighborY="-10439"/>
      <dgm:spPr/>
    </dgm:pt>
    <dgm:pt modelId="{226B9C82-FBDB-42E3-952D-A52E59067E84}" type="pres">
      <dgm:prSet presAssocID="{B3C3E162-F355-4A85-B373-7DEAA90DCF0B}" presName="ParentText" presStyleLbl="node1" presStyleIdx="2" presStyleCnt="5" custScaleX="174985" custLinFactNeighborX="-5768" custLinFactNeighborY="69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D86A993-F3CA-4331-B8F0-A24B7D2AFDA6}" type="pres">
      <dgm:prSet presAssocID="{B3C3E162-F355-4A85-B373-7DEAA90DCF0B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AC97CB76-0427-4A69-B06A-10576E4F0D56}" type="pres">
      <dgm:prSet presAssocID="{43684460-5075-454F-B28D-CE2B3C188554}" presName="sibTrans" presStyleCnt="0"/>
      <dgm:spPr/>
    </dgm:pt>
    <dgm:pt modelId="{DD6196ED-F58E-4DD3-9FFC-512ECAD36ED4}" type="pres">
      <dgm:prSet presAssocID="{7112D18C-9B29-490E-B120-809BDE433D4F}" presName="composite" presStyleCnt="0"/>
      <dgm:spPr/>
    </dgm:pt>
    <dgm:pt modelId="{B9E13C10-A157-4C10-A8CB-134968F5736D}" type="pres">
      <dgm:prSet presAssocID="{7112D18C-9B29-490E-B120-809BDE433D4F}" presName="bentUpArrow1" presStyleLbl="alignImgPlace1" presStyleIdx="3" presStyleCnt="4" custScaleX="85163" custScaleY="63212" custLinFactNeighborX="-38560" custLinFactNeighborY="-5191"/>
      <dgm:spPr/>
    </dgm:pt>
    <dgm:pt modelId="{4C7BE0F2-9EB4-4AD1-9D6A-6AD0936628F7}" type="pres">
      <dgm:prSet presAssocID="{7112D18C-9B29-490E-B120-809BDE433D4F}" presName="ParentText" presStyleLbl="node1" presStyleIdx="3" presStyleCnt="5" custScaleX="193094" custScaleY="119002" custLinFactNeighborX="3525" custLinFactNeighborY="30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57F93A-FED3-49A1-AEF4-8E4089CF2B4D}" type="pres">
      <dgm:prSet presAssocID="{7112D18C-9B29-490E-B120-809BDE433D4F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053B4265-25EE-4561-AC4F-818860FE4D39}" type="pres">
      <dgm:prSet presAssocID="{44F44CD0-FEC4-4245-B4CC-9CC92552FE28}" presName="sibTrans" presStyleCnt="0"/>
      <dgm:spPr/>
    </dgm:pt>
    <dgm:pt modelId="{639332F8-C264-42F5-8A51-7C9DFEFAE033}" type="pres">
      <dgm:prSet presAssocID="{B0DEB3A7-4C9F-4E67-8D32-9E88F0DA3D40}" presName="composite" presStyleCnt="0"/>
      <dgm:spPr/>
    </dgm:pt>
    <dgm:pt modelId="{DDC24CEE-C3DD-47AF-9BE6-71DF930DDA8F}" type="pres">
      <dgm:prSet presAssocID="{B0DEB3A7-4C9F-4E67-8D32-9E88F0DA3D40}" presName="ParentText" presStyleLbl="node1" presStyleIdx="4" presStyleCnt="5" custScaleX="212670" custScaleY="143312" custLinFactNeighborX="-7298" custLinFactNeighborY="103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490A556-FE40-499E-8630-F9AD6FE7920B}" type="presOf" srcId="{2A785302-9E41-4AE5-A8CA-03C81931C8C0}" destId="{C5498072-B2C4-4885-BA79-DA390AD342CC}" srcOrd="0" destOrd="0" presId="urn:microsoft.com/office/officeart/2005/8/layout/StepDownProcess"/>
    <dgm:cxn modelId="{DD90A4BD-3008-48CC-A5CE-F6A379B1FDA6}" type="presOf" srcId="{B0DEB3A7-4C9F-4E67-8D32-9E88F0DA3D40}" destId="{DDC24CEE-C3DD-47AF-9BE6-71DF930DDA8F}" srcOrd="0" destOrd="0" presId="urn:microsoft.com/office/officeart/2005/8/layout/StepDownProcess"/>
    <dgm:cxn modelId="{78012454-DEA4-4423-9219-2D77EAA427CE}" srcId="{77B40FC2-8DD2-4EFD-BF2F-39C7FE83EE49}" destId="{2A785302-9E41-4AE5-A8CA-03C81931C8C0}" srcOrd="0" destOrd="0" parTransId="{3189BB21-C72B-4970-ACB4-659A71AF9BB7}" sibTransId="{2047786C-C18C-4283-881C-3D11134C69C4}"/>
    <dgm:cxn modelId="{5847CA11-C170-4A45-B1C6-AB1C40791332}" type="presOf" srcId="{77B40FC2-8DD2-4EFD-BF2F-39C7FE83EE49}" destId="{92387B5E-E777-4A38-9B25-90E7BF239956}" srcOrd="0" destOrd="0" presId="urn:microsoft.com/office/officeart/2005/8/layout/StepDownProcess"/>
    <dgm:cxn modelId="{BC84273F-8513-42A4-A0FF-986CE7A47FB4}" srcId="{77B40FC2-8DD2-4EFD-BF2F-39C7FE83EE49}" destId="{B3C3E162-F355-4A85-B373-7DEAA90DCF0B}" srcOrd="2" destOrd="0" parTransId="{82C31CA7-5BD9-4EE8-95E8-C7F0B2CDBAA7}" sibTransId="{43684460-5075-454F-B28D-CE2B3C188554}"/>
    <dgm:cxn modelId="{1190BA0A-ECA4-4AC6-8BBE-12201D4A25F5}" srcId="{77B40FC2-8DD2-4EFD-BF2F-39C7FE83EE49}" destId="{B0DEB3A7-4C9F-4E67-8D32-9E88F0DA3D40}" srcOrd="4" destOrd="0" parTransId="{BD238491-45DD-4758-8A0C-C3E66CFD0C3D}" sibTransId="{668F777F-2DB0-4650-A08D-77C1A998EFF7}"/>
    <dgm:cxn modelId="{34F3F9C7-2BFB-49D1-85EF-E76DBEC704C5}" srcId="{77B40FC2-8DD2-4EFD-BF2F-39C7FE83EE49}" destId="{B771CA28-FD39-4973-B894-4FF6F19A8FCC}" srcOrd="1" destOrd="0" parTransId="{588541BA-FF38-468D-8BED-9B957A35AD7C}" sibTransId="{A2B83912-1C54-41EC-A941-8DB3CF696F06}"/>
    <dgm:cxn modelId="{46D6D06A-EBA8-466B-B6FF-A628760776B1}" type="presOf" srcId="{7112D18C-9B29-490E-B120-809BDE433D4F}" destId="{4C7BE0F2-9EB4-4AD1-9D6A-6AD0936628F7}" srcOrd="0" destOrd="0" presId="urn:microsoft.com/office/officeart/2005/8/layout/StepDownProcess"/>
    <dgm:cxn modelId="{7C25305F-4C97-4E16-812C-2978EEE2F936}" srcId="{77B40FC2-8DD2-4EFD-BF2F-39C7FE83EE49}" destId="{7112D18C-9B29-490E-B120-809BDE433D4F}" srcOrd="3" destOrd="0" parTransId="{81CB7B63-7A40-4507-8190-655E0388ADFA}" sibTransId="{44F44CD0-FEC4-4245-B4CC-9CC92552FE28}"/>
    <dgm:cxn modelId="{049FD656-1C41-48EE-8039-2F157715B9E6}" type="presOf" srcId="{B771CA28-FD39-4973-B894-4FF6F19A8FCC}" destId="{CDABF2DE-40EE-4E33-A424-596F780E1BB2}" srcOrd="0" destOrd="0" presId="urn:microsoft.com/office/officeart/2005/8/layout/StepDownProcess"/>
    <dgm:cxn modelId="{BC57B959-1809-4CBF-95C4-44A095AD33AA}" type="presOf" srcId="{B3C3E162-F355-4A85-B373-7DEAA90DCF0B}" destId="{226B9C82-FBDB-42E3-952D-A52E59067E84}" srcOrd="0" destOrd="0" presId="urn:microsoft.com/office/officeart/2005/8/layout/StepDownProcess"/>
    <dgm:cxn modelId="{C3C09140-09C3-4EA3-AA18-DEC52E0448D0}" type="presParOf" srcId="{92387B5E-E777-4A38-9B25-90E7BF239956}" destId="{6B9D5F1C-1AB7-4DF3-B20E-0CA574A495CB}" srcOrd="0" destOrd="0" presId="urn:microsoft.com/office/officeart/2005/8/layout/StepDownProcess"/>
    <dgm:cxn modelId="{985A1AC7-982F-482B-906E-EF9B1E61E6F7}" type="presParOf" srcId="{6B9D5F1C-1AB7-4DF3-B20E-0CA574A495CB}" destId="{B078A167-B957-404F-BA4C-0D5FEC8EB541}" srcOrd="0" destOrd="0" presId="urn:microsoft.com/office/officeart/2005/8/layout/StepDownProcess"/>
    <dgm:cxn modelId="{82FD6E5A-228D-4B43-BA5D-8FAA6AA6F939}" type="presParOf" srcId="{6B9D5F1C-1AB7-4DF3-B20E-0CA574A495CB}" destId="{C5498072-B2C4-4885-BA79-DA390AD342CC}" srcOrd="1" destOrd="0" presId="urn:microsoft.com/office/officeart/2005/8/layout/StepDownProcess"/>
    <dgm:cxn modelId="{F819E61A-FD9E-480C-BDF2-CA59DC747CEE}" type="presParOf" srcId="{6B9D5F1C-1AB7-4DF3-B20E-0CA574A495CB}" destId="{FAE7F56F-B913-4A84-A043-0E26B370AB54}" srcOrd="2" destOrd="0" presId="urn:microsoft.com/office/officeart/2005/8/layout/StepDownProcess"/>
    <dgm:cxn modelId="{AAECEE5B-AFCE-4EFB-8BEE-7562DD192E94}" type="presParOf" srcId="{92387B5E-E777-4A38-9B25-90E7BF239956}" destId="{3F6D6046-5B0E-4266-80D6-F1B01CFAB8FE}" srcOrd="1" destOrd="0" presId="urn:microsoft.com/office/officeart/2005/8/layout/StepDownProcess"/>
    <dgm:cxn modelId="{DD55BDD0-D14B-4B50-A0B3-9FABA37BA7E4}" type="presParOf" srcId="{92387B5E-E777-4A38-9B25-90E7BF239956}" destId="{3B04657A-D7A8-4BEE-AD3E-25FAD95E2E0B}" srcOrd="2" destOrd="0" presId="urn:microsoft.com/office/officeart/2005/8/layout/StepDownProcess"/>
    <dgm:cxn modelId="{BBBF2FAD-987D-4146-8BE8-32367F8C0C6D}" type="presParOf" srcId="{3B04657A-D7A8-4BEE-AD3E-25FAD95E2E0B}" destId="{65086C83-334B-4ACA-BB4D-F6895799908E}" srcOrd="0" destOrd="0" presId="urn:microsoft.com/office/officeart/2005/8/layout/StepDownProcess"/>
    <dgm:cxn modelId="{73D81BDE-B3B3-41D1-A6E4-1BDFD620FF70}" type="presParOf" srcId="{3B04657A-D7A8-4BEE-AD3E-25FAD95E2E0B}" destId="{CDABF2DE-40EE-4E33-A424-596F780E1BB2}" srcOrd="1" destOrd="0" presId="urn:microsoft.com/office/officeart/2005/8/layout/StepDownProcess"/>
    <dgm:cxn modelId="{90DD0977-E4DD-4166-BF99-3C46F2194386}" type="presParOf" srcId="{3B04657A-D7A8-4BEE-AD3E-25FAD95E2E0B}" destId="{9E9A77F1-FC09-4F73-B27D-D55B9C791549}" srcOrd="2" destOrd="0" presId="urn:microsoft.com/office/officeart/2005/8/layout/StepDownProcess"/>
    <dgm:cxn modelId="{E4A072F1-5457-4992-BE82-2BCC3A02B28D}" type="presParOf" srcId="{92387B5E-E777-4A38-9B25-90E7BF239956}" destId="{F380615A-C988-494E-9C01-9F976885DDF7}" srcOrd="3" destOrd="0" presId="urn:microsoft.com/office/officeart/2005/8/layout/StepDownProcess"/>
    <dgm:cxn modelId="{FF15126E-1053-46FC-B16B-6616D5653220}" type="presParOf" srcId="{92387B5E-E777-4A38-9B25-90E7BF239956}" destId="{AAE4FFA6-BB5B-436D-9B7B-B49BB98C30E1}" srcOrd="4" destOrd="0" presId="urn:microsoft.com/office/officeart/2005/8/layout/StepDownProcess"/>
    <dgm:cxn modelId="{1D12397E-24FB-4F24-B53D-EB08E47F8840}" type="presParOf" srcId="{AAE4FFA6-BB5B-436D-9B7B-B49BB98C30E1}" destId="{4BB858B8-C52A-4944-99E9-D85126EEE7B5}" srcOrd="0" destOrd="0" presId="urn:microsoft.com/office/officeart/2005/8/layout/StepDownProcess"/>
    <dgm:cxn modelId="{8DDE971B-60CD-42D2-8D2D-79892E7F96B1}" type="presParOf" srcId="{AAE4FFA6-BB5B-436D-9B7B-B49BB98C30E1}" destId="{226B9C82-FBDB-42E3-952D-A52E59067E84}" srcOrd="1" destOrd="0" presId="urn:microsoft.com/office/officeart/2005/8/layout/StepDownProcess"/>
    <dgm:cxn modelId="{673B05A9-6553-4C50-9875-82A0452905C7}" type="presParOf" srcId="{AAE4FFA6-BB5B-436D-9B7B-B49BB98C30E1}" destId="{9D86A993-F3CA-4331-B8F0-A24B7D2AFDA6}" srcOrd="2" destOrd="0" presId="urn:microsoft.com/office/officeart/2005/8/layout/StepDownProcess"/>
    <dgm:cxn modelId="{375CDC61-6777-4DEA-BE82-7CA684D319BD}" type="presParOf" srcId="{92387B5E-E777-4A38-9B25-90E7BF239956}" destId="{AC97CB76-0427-4A69-B06A-10576E4F0D56}" srcOrd="5" destOrd="0" presId="urn:microsoft.com/office/officeart/2005/8/layout/StepDownProcess"/>
    <dgm:cxn modelId="{63709352-732D-4A2E-9302-3D84065EC2AF}" type="presParOf" srcId="{92387B5E-E777-4A38-9B25-90E7BF239956}" destId="{DD6196ED-F58E-4DD3-9FFC-512ECAD36ED4}" srcOrd="6" destOrd="0" presId="urn:microsoft.com/office/officeart/2005/8/layout/StepDownProcess"/>
    <dgm:cxn modelId="{CCD3067C-EB5D-4189-B4F1-15AB2E78F250}" type="presParOf" srcId="{DD6196ED-F58E-4DD3-9FFC-512ECAD36ED4}" destId="{B9E13C10-A157-4C10-A8CB-134968F5736D}" srcOrd="0" destOrd="0" presId="urn:microsoft.com/office/officeart/2005/8/layout/StepDownProcess"/>
    <dgm:cxn modelId="{2A555653-ED72-4E11-B609-D337C96C61DA}" type="presParOf" srcId="{DD6196ED-F58E-4DD3-9FFC-512ECAD36ED4}" destId="{4C7BE0F2-9EB4-4AD1-9D6A-6AD0936628F7}" srcOrd="1" destOrd="0" presId="urn:microsoft.com/office/officeart/2005/8/layout/StepDownProcess"/>
    <dgm:cxn modelId="{500B08D0-961B-46C6-BA00-2A507A53483B}" type="presParOf" srcId="{DD6196ED-F58E-4DD3-9FFC-512ECAD36ED4}" destId="{4B57F93A-FED3-49A1-AEF4-8E4089CF2B4D}" srcOrd="2" destOrd="0" presId="urn:microsoft.com/office/officeart/2005/8/layout/StepDownProcess"/>
    <dgm:cxn modelId="{F05BCCE3-B892-47AE-A6FA-616DF637C327}" type="presParOf" srcId="{92387B5E-E777-4A38-9B25-90E7BF239956}" destId="{053B4265-25EE-4561-AC4F-818860FE4D39}" srcOrd="7" destOrd="0" presId="urn:microsoft.com/office/officeart/2005/8/layout/StepDownProcess"/>
    <dgm:cxn modelId="{CF727088-B7EF-4BE8-B860-BF6C391A9DC9}" type="presParOf" srcId="{92387B5E-E777-4A38-9B25-90E7BF239956}" destId="{639332F8-C264-42F5-8A51-7C9DFEFAE033}" srcOrd="8" destOrd="0" presId="urn:microsoft.com/office/officeart/2005/8/layout/StepDownProcess"/>
    <dgm:cxn modelId="{5E507F06-4FD7-4C89-B1EE-548EB96468DD}" type="presParOf" srcId="{639332F8-C264-42F5-8A51-7C9DFEFAE033}" destId="{DDC24CEE-C3DD-47AF-9BE6-71DF930DDA8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78A167-B957-404F-BA4C-0D5FEC8EB541}">
      <dsp:nvSpPr>
        <dsp:cNvPr id="0" name=""/>
        <dsp:cNvSpPr/>
      </dsp:nvSpPr>
      <dsp:spPr>
        <a:xfrm rot="5400000">
          <a:off x="874314" y="2003596"/>
          <a:ext cx="884519" cy="86449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498072-B2C4-4885-BA79-DA390AD342CC}">
      <dsp:nvSpPr>
        <dsp:cNvPr id="0" name=""/>
        <dsp:cNvSpPr/>
      </dsp:nvSpPr>
      <dsp:spPr>
        <a:xfrm>
          <a:off x="68188" y="409422"/>
          <a:ext cx="4815139" cy="1633021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Zebranie propozycji zmian od komórek merytorycznych UMWD i opracowanie ich przez Departament Rozwoju Regionalnego</a:t>
          </a:r>
          <a:endParaRPr lang="pl-PL" sz="1600" kern="1200" dirty="0"/>
        </a:p>
      </dsp:txBody>
      <dsp:txXfrm>
        <a:off x="68188" y="409422"/>
        <a:ext cx="4815139" cy="1633021"/>
      </dsp:txXfrm>
    </dsp:sp>
    <dsp:sp modelId="{FAE7F56F-B913-4A84-A043-0E26B370AB54}">
      <dsp:nvSpPr>
        <dsp:cNvPr id="0" name=""/>
        <dsp:cNvSpPr/>
      </dsp:nvSpPr>
      <dsp:spPr>
        <a:xfrm>
          <a:off x="3574855" y="635257"/>
          <a:ext cx="1696798" cy="1319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086C83-334B-4ACA-BB4D-F6895799908E}">
      <dsp:nvSpPr>
        <dsp:cNvPr id="0" name=""/>
        <dsp:cNvSpPr/>
      </dsp:nvSpPr>
      <dsp:spPr>
        <a:xfrm rot="5400000">
          <a:off x="3503921" y="3323653"/>
          <a:ext cx="842555" cy="173071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ABF2DE-40EE-4E33-A424-596F780E1BB2}">
      <dsp:nvSpPr>
        <dsp:cNvPr id="0" name=""/>
        <dsp:cNvSpPr/>
      </dsp:nvSpPr>
      <dsp:spPr>
        <a:xfrm>
          <a:off x="1859671" y="1957583"/>
          <a:ext cx="5081917" cy="1867849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Konsultacje </a:t>
          </a:r>
          <a:r>
            <a:rPr lang="pl-PL" sz="1600" kern="1200" dirty="0" smtClean="0"/>
            <a:t>propozycji opracowanych zmian z komórkami zaangażowanymi we wdrażanie, zarządzanie </a:t>
          </a:r>
          <a:br>
            <a:rPr lang="pl-PL" sz="1600" kern="1200" dirty="0" smtClean="0"/>
          </a:br>
          <a:r>
            <a:rPr lang="pl-PL" sz="1600" kern="1200" dirty="0" smtClean="0"/>
            <a:t>i kontrolę RPO WD 2-014-2020 w IZ RPO oraz </a:t>
          </a:r>
          <a:br>
            <a:rPr lang="pl-PL" sz="1600" kern="1200" dirty="0" smtClean="0"/>
          </a:br>
          <a:r>
            <a:rPr lang="pl-PL" sz="1600" kern="1200" dirty="0" smtClean="0"/>
            <a:t>z Instytucjami Pośredniczącymi, a także z członkami Komitetu Monitorującego RPO WD 2014-2020</a:t>
          </a:r>
          <a:endParaRPr lang="pl-PL" sz="1600" kern="1200" dirty="0"/>
        </a:p>
      </dsp:txBody>
      <dsp:txXfrm>
        <a:off x="1859671" y="1957583"/>
        <a:ext cx="5081917" cy="1867849"/>
      </dsp:txXfrm>
    </dsp:sp>
    <dsp:sp modelId="{9E9A77F1-FC09-4F73-B27D-D55B9C791549}">
      <dsp:nvSpPr>
        <dsp:cNvPr id="0" name=""/>
        <dsp:cNvSpPr/>
      </dsp:nvSpPr>
      <dsp:spPr>
        <a:xfrm>
          <a:off x="6238260" y="2336415"/>
          <a:ext cx="1696798" cy="1319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B9C82-FBDB-42E3-952D-A52E59067E84}">
      <dsp:nvSpPr>
        <dsp:cNvPr id="0" name=""/>
        <dsp:cNvSpPr/>
      </dsp:nvSpPr>
      <dsp:spPr>
        <a:xfrm>
          <a:off x="4926252" y="3744412"/>
          <a:ext cx="4082391" cy="1633021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Akceptacja propozycji zmian do RPO WD 2014-2020 przez Zarząd Województwa Dolnośląskiego i przedłożenie propozycji tych zmian do zatwierdzenia przez Komitet Monitorujący RPO WD 2014-2020</a:t>
          </a:r>
          <a:endParaRPr lang="pl-PL" sz="1600" kern="1200" dirty="0"/>
        </a:p>
      </dsp:txBody>
      <dsp:txXfrm>
        <a:off x="4926252" y="3744412"/>
        <a:ext cx="4082391" cy="163302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78A167-B957-404F-BA4C-0D5FEC8EB541}">
      <dsp:nvSpPr>
        <dsp:cNvPr id="0" name=""/>
        <dsp:cNvSpPr/>
      </dsp:nvSpPr>
      <dsp:spPr>
        <a:xfrm rot="5400000">
          <a:off x="533490" y="1329704"/>
          <a:ext cx="535770" cy="52363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498072-B2C4-4885-BA79-DA390AD342CC}">
      <dsp:nvSpPr>
        <dsp:cNvPr id="0" name=""/>
        <dsp:cNvSpPr/>
      </dsp:nvSpPr>
      <dsp:spPr>
        <a:xfrm>
          <a:off x="45204" y="334486"/>
          <a:ext cx="2916622" cy="989152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Zatwierdzenie propozycji zmian przez Komitet Monitorujący:</a:t>
          </a:r>
          <a:endParaRPr lang="pl-PL" sz="1600" kern="1200" dirty="0"/>
        </a:p>
      </dsp:txBody>
      <dsp:txXfrm>
        <a:off x="45204" y="334486"/>
        <a:ext cx="2916622" cy="989152"/>
      </dsp:txXfrm>
    </dsp:sp>
    <dsp:sp modelId="{FAE7F56F-B913-4A84-A043-0E26B370AB54}">
      <dsp:nvSpPr>
        <dsp:cNvPr id="0" name=""/>
        <dsp:cNvSpPr/>
      </dsp:nvSpPr>
      <dsp:spPr>
        <a:xfrm>
          <a:off x="2169260" y="282341"/>
          <a:ext cx="1027783" cy="799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086C83-334B-4ACA-BB4D-F6895799908E}">
      <dsp:nvSpPr>
        <dsp:cNvPr id="0" name=""/>
        <dsp:cNvSpPr/>
      </dsp:nvSpPr>
      <dsp:spPr>
        <a:xfrm rot="5400000">
          <a:off x="2061068" y="2071551"/>
          <a:ext cx="597579" cy="104832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ABF2DE-40EE-4E33-A424-596F780E1BB2}">
      <dsp:nvSpPr>
        <dsp:cNvPr id="0" name=""/>
        <dsp:cNvSpPr/>
      </dsp:nvSpPr>
      <dsp:spPr>
        <a:xfrm>
          <a:off x="1130340" y="1272366"/>
          <a:ext cx="2388432" cy="1131392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Minister Rozwoju opiniuje zmiany w zakresie zgodności z Umową Partnerstwa;</a:t>
          </a:r>
          <a:endParaRPr lang="pl-PL" sz="1600" kern="1200" dirty="0"/>
        </a:p>
      </dsp:txBody>
      <dsp:txXfrm>
        <a:off x="1130340" y="1272366"/>
        <a:ext cx="2388432" cy="1131392"/>
      </dsp:txXfrm>
    </dsp:sp>
    <dsp:sp modelId="{9E9A77F1-FC09-4F73-B27D-D55B9C791549}">
      <dsp:nvSpPr>
        <dsp:cNvPr id="0" name=""/>
        <dsp:cNvSpPr/>
      </dsp:nvSpPr>
      <dsp:spPr>
        <a:xfrm>
          <a:off x="3437644" y="1312766"/>
          <a:ext cx="1027783" cy="799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B858B8-C52A-4944-99E9-D85126EEE7B5}">
      <dsp:nvSpPr>
        <dsp:cNvPr id="0" name=""/>
        <dsp:cNvSpPr/>
      </dsp:nvSpPr>
      <dsp:spPr>
        <a:xfrm rot="5400000">
          <a:off x="3738272" y="3055400"/>
          <a:ext cx="599233" cy="94799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6B9C82-FBDB-42E3-952D-A52E59067E84}">
      <dsp:nvSpPr>
        <dsp:cNvPr id="0" name=""/>
        <dsp:cNvSpPr/>
      </dsp:nvSpPr>
      <dsp:spPr>
        <a:xfrm>
          <a:off x="2987827" y="2277066"/>
          <a:ext cx="2472783" cy="989152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Komisja Europejska dokonuje oceny zmian, przedstawia swoje uwagi </a:t>
          </a:r>
          <a:br>
            <a:rPr lang="pl-PL" sz="1600" kern="1200" dirty="0" smtClean="0"/>
          </a:br>
          <a:r>
            <a:rPr lang="pl-PL" sz="1600" kern="1200" dirty="0" smtClean="0"/>
            <a:t>i stanowisko;</a:t>
          </a:r>
          <a:endParaRPr lang="pl-PL" sz="1600" kern="1200" dirty="0"/>
        </a:p>
      </dsp:txBody>
      <dsp:txXfrm>
        <a:off x="2987827" y="2277066"/>
        <a:ext cx="2472783" cy="989152"/>
      </dsp:txXfrm>
    </dsp:sp>
    <dsp:sp modelId="{9D86A993-F3CA-4331-B8F0-A24B7D2AFDA6}">
      <dsp:nvSpPr>
        <dsp:cNvPr id="0" name=""/>
        <dsp:cNvSpPr/>
      </dsp:nvSpPr>
      <dsp:spPr>
        <a:xfrm>
          <a:off x="5012299" y="2302975"/>
          <a:ext cx="1027783" cy="799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13C10-A157-4C10-A8CB-134968F5736D}">
      <dsp:nvSpPr>
        <dsp:cNvPr id="0" name=""/>
        <dsp:cNvSpPr/>
      </dsp:nvSpPr>
      <dsp:spPr>
        <a:xfrm rot="5400000">
          <a:off x="5267890" y="4251521"/>
          <a:ext cx="530633" cy="81388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7BE0F2-9EB4-4AD1-9D6A-6AD0936628F7}">
      <dsp:nvSpPr>
        <dsp:cNvPr id="0" name=""/>
        <dsp:cNvSpPr/>
      </dsp:nvSpPr>
      <dsp:spPr>
        <a:xfrm>
          <a:off x="4651629" y="3229772"/>
          <a:ext cx="2728688" cy="1177110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 przypadku zgody na proponowane zmiany Komisja Europejska wydaje decyzję zatwierdzająca zmieniony RPO WD 2014-2020;</a:t>
          </a:r>
          <a:endParaRPr lang="pl-PL" sz="1600" kern="1200" dirty="0"/>
        </a:p>
      </dsp:txBody>
      <dsp:txXfrm>
        <a:off x="4651629" y="3229772"/>
        <a:ext cx="2728688" cy="1177110"/>
      </dsp:txXfrm>
    </dsp:sp>
    <dsp:sp modelId="{4B57F93A-FED3-49A1-AEF4-8E4089CF2B4D}">
      <dsp:nvSpPr>
        <dsp:cNvPr id="0" name=""/>
        <dsp:cNvSpPr/>
      </dsp:nvSpPr>
      <dsp:spPr>
        <a:xfrm>
          <a:off x="6672730" y="3387990"/>
          <a:ext cx="1027783" cy="799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C24CEE-C3DD-47AF-9BE6-71DF930DDA8F}">
      <dsp:nvSpPr>
        <dsp:cNvPr id="0" name=""/>
        <dsp:cNvSpPr/>
      </dsp:nvSpPr>
      <dsp:spPr>
        <a:xfrm>
          <a:off x="6031164" y="4352854"/>
          <a:ext cx="3005325" cy="1417573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Zarząd Województwa Dolnośląskiego przyjmuje Program w trybie uchwały. RPO WD 2014-2020 zostaje ogłoszony  w wojewódzkim dzienniku urzędowym.</a:t>
          </a:r>
          <a:endParaRPr lang="pl-PL" sz="1600" kern="1200" dirty="0"/>
        </a:p>
      </dsp:txBody>
      <dsp:txXfrm>
        <a:off x="6031164" y="4352854"/>
        <a:ext cx="3005325" cy="1417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2016-03-10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2016-03-10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6" tIns="46008" rIns="92016" bIns="4600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085" y="4715153"/>
            <a:ext cx="5437506" cy="4466987"/>
          </a:xfrm>
          <a:prstGeom prst="rect">
            <a:avLst/>
          </a:prstGeom>
        </p:spPr>
        <p:txBody>
          <a:bodyPr vert="horz" lIns="92016" tIns="46008" rIns="92016" bIns="46008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4D826-7A3B-487A-A7FA-9816AD61123F}" type="slidenum">
              <a:rPr lang="pl-PL" smtClean="0">
                <a:solidFill>
                  <a:prstClr val="black"/>
                </a:solidFill>
              </a:rPr>
              <a:pPr/>
              <a:t>1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2016-03-10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2016-03-10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2016-03-10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2016-03-10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6742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2016-03-10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8245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2016-03-10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3846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2016-03-10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7161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2016-03-10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0921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2016-03-10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7997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2016-03-10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60115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2016-03-10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16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2016-03-10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2016-03-10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9572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2016-03-10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6242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2016-03-10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9679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2016-03-10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2016-03-10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2016-03-10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2016-03-10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2016-03-10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2016-03-10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2016-03-10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2016-03-10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2016-03-10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034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332656"/>
            <a:ext cx="4660401" cy="457201"/>
          </a:xfrm>
          <a:prstGeom prst="rect">
            <a:avLst/>
          </a:prstGeom>
        </p:spPr>
      </p:pic>
      <p:sp>
        <p:nvSpPr>
          <p:cNvPr id="4" name="Symbol zastępczy zawartości 2"/>
          <p:cNvSpPr txBox="1">
            <a:spLocks/>
          </p:cNvSpPr>
          <p:nvPr/>
        </p:nvSpPr>
        <p:spPr>
          <a:xfrm>
            <a:off x="539552" y="2132856"/>
            <a:ext cx="8229600" cy="2304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pl-PL" b="1" dirty="0" smtClean="0">
                <a:solidFill>
                  <a:schemeClr val="tx1"/>
                </a:solidFill>
              </a:rPr>
              <a:t>Propozycje zmian </a:t>
            </a:r>
          </a:p>
          <a:p>
            <a:pPr fontAlgn="auto">
              <a:spcAft>
                <a:spcPts val="0"/>
              </a:spcAft>
            </a:pPr>
            <a:r>
              <a:rPr lang="pl-PL" b="1" dirty="0" smtClean="0">
                <a:solidFill>
                  <a:schemeClr val="tx1"/>
                </a:solidFill>
              </a:rPr>
              <a:t>do</a:t>
            </a:r>
          </a:p>
          <a:p>
            <a:pPr fontAlgn="auto">
              <a:spcAft>
                <a:spcPts val="0"/>
              </a:spcAft>
            </a:pPr>
            <a:r>
              <a:rPr lang="pl-PL" b="1" dirty="0" smtClean="0">
                <a:solidFill>
                  <a:schemeClr val="tx1"/>
                </a:solidFill>
              </a:rPr>
              <a:t>Regionalnego Programu Operacyjnego </a:t>
            </a:r>
          </a:p>
          <a:p>
            <a:pPr fontAlgn="auto">
              <a:spcAft>
                <a:spcPts val="0"/>
              </a:spcAft>
            </a:pPr>
            <a:r>
              <a:rPr lang="pl-PL" b="1" dirty="0" smtClean="0">
                <a:solidFill>
                  <a:schemeClr val="tx1"/>
                </a:solidFill>
              </a:rPr>
              <a:t>Województwa Dolnośląskiego </a:t>
            </a:r>
            <a:r>
              <a:rPr lang="pl-PL" b="1" dirty="0" smtClean="0">
                <a:solidFill>
                  <a:schemeClr val="tx1"/>
                </a:solidFill>
              </a:rPr>
              <a:t>2014-2020</a:t>
            </a:r>
            <a:endParaRPr lang="pl-PL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 txBox="1">
            <a:spLocks/>
          </p:cNvSpPr>
          <p:nvPr/>
        </p:nvSpPr>
        <p:spPr bwMode="auto">
          <a:xfrm>
            <a:off x="0" y="6193557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latin typeface="+mn-lt"/>
                <a:ea typeface="+mj-ea"/>
                <a:cs typeface="+mj-cs"/>
              </a:rPr>
              <a:t>Wrocław, 10 marca 2016 r.</a:t>
            </a:r>
            <a:endParaRPr lang="pl-PL" dirty="0">
              <a:latin typeface="+mn-lt"/>
              <a:ea typeface="+mj-ea"/>
              <a:cs typeface="+mj-cs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95536" y="5795972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/>
              <a:t>IX posiedzenie Komitetu Monitorującego RPO WD 2014-2020 </a:t>
            </a:r>
          </a:p>
        </p:txBody>
      </p:sp>
    </p:spTree>
    <p:extLst>
      <p:ext uri="{BB962C8B-B14F-4D97-AF65-F5344CB8AC3E}">
        <p14:creationId xmlns:p14="http://schemas.microsoft.com/office/powerpoint/2010/main" xmlns="" val="3392177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733546864"/>
              </p:ext>
            </p:extLst>
          </p:nvPr>
        </p:nvGraphicFramePr>
        <p:xfrm>
          <a:off x="0" y="957411"/>
          <a:ext cx="9144000" cy="5855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rostokąt 5"/>
          <p:cNvSpPr/>
          <p:nvPr/>
        </p:nvSpPr>
        <p:spPr>
          <a:xfrm>
            <a:off x="0" y="90872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l-PL" sz="2000" b="1" dirty="0" smtClean="0"/>
              <a:t>Procedura przygotowania propozycji zmian RPO WD 2014-2020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xmlns="" val="2378361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</p:spPr>
        <p:txBody>
          <a:bodyPr/>
          <a:lstStyle/>
          <a:p>
            <a:pPr marL="85725" indent="0" algn="just">
              <a:buNone/>
            </a:pPr>
            <a:r>
              <a:rPr lang="pl-PL" sz="2000" b="1" dirty="0" smtClean="0"/>
              <a:t>Elementy procesu zmiany Programu przedstawione są w artykułach 30., 49. a także 110</a:t>
            </a:r>
            <a:r>
              <a:rPr lang="pl-PL" sz="2000" dirty="0" smtClean="0"/>
              <a:t>. rozporządzenia </a:t>
            </a:r>
            <a:r>
              <a:rPr lang="pl-PL" sz="2000" dirty="0"/>
              <a:t>Parlamentu Europejskiego i Rady (UE) nr 1303/2013 z dnia 17 grudnia 2013 r. ustanawiającego wspólne </a:t>
            </a:r>
            <a:r>
              <a:rPr lang="pl-PL" sz="2000" dirty="0" smtClean="0"/>
              <a:t>(…) </a:t>
            </a:r>
            <a:r>
              <a:rPr lang="pl-PL" sz="2000" b="1" dirty="0" smtClean="0"/>
              <a:t>tzw. </a:t>
            </a:r>
            <a:r>
              <a:rPr lang="pl-PL" sz="2000" b="1" dirty="0"/>
              <a:t>r</a:t>
            </a:r>
            <a:r>
              <a:rPr lang="pl-PL" sz="2000" b="1" dirty="0" smtClean="0"/>
              <a:t>ozporządzenia ogólnego, </a:t>
            </a:r>
            <a:r>
              <a:rPr lang="pl-PL" sz="2000" dirty="0" smtClean="0"/>
              <a:t>a także </a:t>
            </a:r>
            <a:r>
              <a:rPr lang="pl-PL" sz="2000" dirty="0"/>
              <a:t>oraz </a:t>
            </a:r>
            <a:r>
              <a:rPr lang="pl-PL" sz="2000" b="1" dirty="0"/>
              <a:t>art. 14ka ust. 1  ustawy z dnia 6 grudnia 2006 r. o zasadach prowadzenia polityki rozwoju </a:t>
            </a:r>
            <a:r>
              <a:rPr lang="pl-PL" sz="2000" dirty="0"/>
              <a:t>(Dz. U. 2014 r. poz. 1649 z </a:t>
            </a:r>
            <a:r>
              <a:rPr lang="pl-PL" sz="2000" dirty="0" err="1"/>
              <a:t>późn</a:t>
            </a:r>
            <a:r>
              <a:rPr lang="pl-PL" sz="2000" dirty="0"/>
              <a:t>. zm</a:t>
            </a:r>
            <a:r>
              <a:rPr lang="pl-PL" sz="2000" dirty="0" smtClean="0"/>
              <a:t>.)</a:t>
            </a:r>
          </a:p>
          <a:p>
            <a:pPr marL="85725" indent="0" algn="just">
              <a:buNone/>
            </a:pPr>
            <a:endParaRPr lang="pl-PL" sz="2000" b="1" dirty="0" smtClean="0"/>
          </a:p>
          <a:p>
            <a:pPr marL="371475" indent="-285750" algn="just">
              <a:lnSpc>
                <a:spcPct val="150000"/>
              </a:lnSpc>
              <a:spcBef>
                <a:spcPts val="0"/>
              </a:spcBef>
            </a:pPr>
            <a:r>
              <a:rPr lang="pl-PL" sz="2000" dirty="0" smtClean="0"/>
              <a:t>Uzasadniony wniosek o zmianę programu przedstawia państwo członkowskie;</a:t>
            </a:r>
          </a:p>
          <a:p>
            <a:pPr marL="371475" indent="-285750" algn="just">
              <a:lnSpc>
                <a:spcPct val="150000"/>
              </a:lnSpc>
              <a:spcBef>
                <a:spcPts val="0"/>
              </a:spcBef>
            </a:pPr>
            <a:r>
              <a:rPr lang="pl-PL" sz="2000" dirty="0"/>
              <a:t>Minister właściwy do spraw rozwoju regionalnego wyraża opinię dot. zmian;</a:t>
            </a:r>
          </a:p>
          <a:p>
            <a:pPr marL="371475" indent="-285750" algn="just">
              <a:lnSpc>
                <a:spcPct val="150000"/>
              </a:lnSpc>
              <a:spcBef>
                <a:spcPts val="0"/>
              </a:spcBef>
            </a:pPr>
            <a:r>
              <a:rPr lang="pl-PL" sz="2000" dirty="0"/>
              <a:t>Komitet Monitorujący rozpatruje i zatwierdza wszelkie propozycje instytucji zarządzające dotyczące wszelkich zmian w Programie;</a:t>
            </a:r>
          </a:p>
          <a:p>
            <a:pPr marL="371475" indent="-285750" algn="just">
              <a:lnSpc>
                <a:spcPct val="150000"/>
              </a:lnSpc>
              <a:spcBef>
                <a:spcPts val="0"/>
              </a:spcBef>
            </a:pPr>
            <a:r>
              <a:rPr lang="pl-PL" sz="2000" dirty="0" smtClean="0"/>
              <a:t>Komisja Europejska dokonuje oceny informacji (zmian) i w ciągu 1 miesiąca może przedstawić uwagi a państwo członkowskie w przypadku wystąpienia konieczności uzupełnić informacje, następnie w ciągu 3 miesięcy Komisja może przyjąć zmiany do Programu.</a:t>
            </a:r>
          </a:p>
          <a:p>
            <a:pPr marL="371475" indent="-285750" algn="just"/>
            <a:endParaRPr lang="pl-PL" sz="1600" b="1" dirty="0"/>
          </a:p>
          <a:p>
            <a:pPr marL="371475" indent="-285750" algn="just"/>
            <a:endParaRPr lang="pl-PL" sz="1600" b="1" dirty="0"/>
          </a:p>
          <a:p>
            <a:pPr marL="371475" indent="-285750" algn="just"/>
            <a:endParaRPr lang="pl-PL" sz="1400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129801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6064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sz="2000" b="1" dirty="0" smtClean="0"/>
              <a:t>Kluczowe propozycje zmian wprowadzonych </a:t>
            </a:r>
            <a:r>
              <a:rPr lang="pl-PL" sz="2000" b="1" dirty="0"/>
              <a:t>do RPO WD 2014-2020</a:t>
            </a:r>
            <a:r>
              <a:rPr lang="pl-PL" sz="2000" b="1" dirty="0" smtClean="0"/>
              <a:t>:</a:t>
            </a:r>
          </a:p>
          <a:p>
            <a:pPr lvl="0">
              <a:lnSpc>
                <a:spcPct val="150000"/>
              </a:lnSpc>
            </a:pPr>
            <a:r>
              <a:rPr lang="pl-PL" sz="2000" dirty="0" smtClean="0"/>
              <a:t>wskazanie </a:t>
            </a:r>
            <a:r>
              <a:rPr lang="pl-PL" sz="2000" dirty="0"/>
              <a:t>alokacji na instrumenty finansowe na kodach interwencji zgodnie z decyzją </a:t>
            </a:r>
            <a:r>
              <a:rPr lang="pl-PL" sz="2000" dirty="0" smtClean="0"/>
              <a:t>Zarządu Województwa Dolnośląskiego z 4 sierpnia 2015 r.;</a:t>
            </a:r>
            <a:endParaRPr lang="pl-PL" sz="2000" dirty="0"/>
          </a:p>
          <a:p>
            <a:pPr lvl="0">
              <a:lnSpc>
                <a:spcPct val="150000"/>
              </a:lnSpc>
            </a:pPr>
            <a:r>
              <a:rPr lang="pl-PL" sz="2000" dirty="0"/>
              <a:t>rozszerzenie kierunków wsparcia w priorytetach inwestycyjnych dotyczących efektywności energetycznej w osi Gospodarka niskoemisyjna o wsparcie retortowych kotłów spalających </a:t>
            </a:r>
            <a:r>
              <a:rPr lang="pl-PL" sz="2000" dirty="0" smtClean="0"/>
              <a:t>węgiel (PI 3.3 i PI 3.4);</a:t>
            </a:r>
            <a:endParaRPr lang="pl-PL" sz="2000" dirty="0"/>
          </a:p>
          <a:p>
            <a:pPr lvl="0">
              <a:lnSpc>
                <a:spcPct val="150000"/>
              </a:lnSpc>
            </a:pPr>
            <a:r>
              <a:rPr lang="pl-PL" sz="2000" dirty="0"/>
              <a:t>umożliwienie w priorytecie 3.4 Wdrażanie strategii niskoemisyjnych redukcji emisji </a:t>
            </a:r>
            <a:r>
              <a:rPr lang="pl-PL" sz="2000" dirty="0" smtClean="0"/>
              <a:t>kominowej, nie tylko w budynkach jednorodzinnych ale także </a:t>
            </a:r>
            <a:r>
              <a:rPr lang="pl-PL" sz="2000" dirty="0"/>
              <a:t>w budynkach wielorodzinnych i użyteczności </a:t>
            </a:r>
            <a:r>
              <a:rPr lang="pl-PL" sz="2000" dirty="0" smtClean="0"/>
              <a:t>publicznej; </a:t>
            </a:r>
            <a:endParaRPr lang="pl-PL" sz="2000" dirty="0"/>
          </a:p>
          <a:p>
            <a:pPr marL="371475" indent="-285750" algn="just">
              <a:lnSpc>
                <a:spcPct val="150000"/>
              </a:lnSpc>
            </a:pPr>
            <a:endParaRPr lang="pl-PL" sz="2000" b="1" dirty="0"/>
          </a:p>
          <a:p>
            <a:pPr marL="371475" indent="-285750" algn="just">
              <a:lnSpc>
                <a:spcPct val="150000"/>
              </a:lnSpc>
            </a:pPr>
            <a:endParaRPr lang="pl-PL" sz="2000" b="1" dirty="0"/>
          </a:p>
          <a:p>
            <a:pPr marL="371475" indent="-285750" algn="just">
              <a:lnSpc>
                <a:spcPct val="150000"/>
              </a:lnSpc>
            </a:pPr>
            <a:endParaRPr lang="pl-PL" sz="1800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434091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</p:spPr>
        <p:txBody>
          <a:bodyPr/>
          <a:lstStyle/>
          <a:p>
            <a:pPr marL="0" indent="0">
              <a:buNone/>
            </a:pPr>
            <a:r>
              <a:rPr lang="pl-PL" sz="2000" b="1" dirty="0" smtClean="0"/>
              <a:t>Kluczowe propozycje zmian wprowadzonych </a:t>
            </a:r>
            <a:r>
              <a:rPr lang="pl-PL" sz="2000" b="1" dirty="0"/>
              <a:t>do RPO WD 2014-2020</a:t>
            </a:r>
            <a:r>
              <a:rPr lang="pl-PL" sz="2000" b="1" dirty="0" smtClean="0"/>
              <a:t>:</a:t>
            </a:r>
          </a:p>
          <a:p>
            <a:pPr lvl="0">
              <a:lnSpc>
                <a:spcPct val="150000"/>
              </a:lnSpc>
            </a:pPr>
            <a:r>
              <a:rPr lang="pl-PL" sz="2000" dirty="0" smtClean="0"/>
              <a:t>zmiana </a:t>
            </a:r>
            <a:r>
              <a:rPr lang="pl-PL" sz="2000" dirty="0"/>
              <a:t>wartości docelowych i pośrednich (zmniejszenie) wskaźników dotyczących </a:t>
            </a:r>
            <a:r>
              <a:rPr lang="pl-PL" sz="2000" dirty="0" err="1"/>
              <a:t>nowowybudowanych</a:t>
            </a:r>
            <a:r>
              <a:rPr lang="pl-PL" sz="2000" dirty="0"/>
              <a:t> i przebudowanych dróg w priorytecie 5.1 Drogowa dostępność transportowa;</a:t>
            </a:r>
          </a:p>
          <a:p>
            <a:pPr lvl="0">
              <a:lnSpc>
                <a:spcPct val="150000"/>
              </a:lnSpc>
            </a:pPr>
            <a:r>
              <a:rPr lang="pl-PL" sz="2000" dirty="0"/>
              <a:t>doprecyzowanie zapisów w zakresie możliwości finansowania inwestycji wodnych po otrzymaniu pozytywnej opinii KE w zakresie zgodności Planów Gospodarowania Wodami z Ramową Dyrektywą Wodną po okresie obowiązywania </a:t>
            </a:r>
            <a:r>
              <a:rPr lang="pl-PL" sz="2000" dirty="0" err="1"/>
              <a:t>Masterplanów</a:t>
            </a:r>
            <a:r>
              <a:rPr lang="pl-PL" sz="2000" dirty="0"/>
              <a:t> dla dorzeczy Odry;</a:t>
            </a:r>
          </a:p>
          <a:p>
            <a:pPr lvl="0">
              <a:lnSpc>
                <a:spcPct val="150000"/>
              </a:lnSpc>
            </a:pPr>
            <a:r>
              <a:rPr lang="pl-PL" sz="2000" dirty="0"/>
              <a:t>poszerzenie katalogu potencjalnych beneficjentów w priorytecie inwestycyjnym 6.2 </a:t>
            </a:r>
            <a:r>
              <a:rPr lang="pl-PL" sz="2000" i="1" dirty="0"/>
              <a:t>Inwestycje w infrastrukturę zdrowotną o „</a:t>
            </a:r>
            <a:r>
              <a:rPr lang="pl-PL" sz="2000" i="1" dirty="0" err="1"/>
              <a:t>jst</a:t>
            </a:r>
            <a:r>
              <a:rPr lang="pl-PL" sz="2000" i="1" dirty="0"/>
              <a:t> oraz podmioty, w których większość udziałów lub akcji posiadają JST, ich związki i stowarzyszenia</a:t>
            </a:r>
            <a:r>
              <a:rPr lang="pl-PL" sz="2000" i="1" dirty="0" smtClean="0"/>
              <a:t>” a także </a:t>
            </a:r>
            <a:r>
              <a:rPr lang="pl-PL" sz="2000" dirty="0" smtClean="0"/>
              <a:t>dodanie </a:t>
            </a:r>
            <a:r>
              <a:rPr lang="pl-PL" sz="2000" dirty="0"/>
              <a:t>trybu </a:t>
            </a:r>
            <a:r>
              <a:rPr lang="pl-PL" sz="2000" dirty="0" smtClean="0"/>
              <a:t>pozakonkursowego</a:t>
            </a:r>
            <a:r>
              <a:rPr lang="pl-PL" sz="2000" i="1" dirty="0" smtClean="0"/>
              <a:t>;</a:t>
            </a:r>
            <a:endParaRPr lang="pl-PL" sz="2000" dirty="0"/>
          </a:p>
          <a:p>
            <a:pPr marL="371475" indent="-285750" algn="just"/>
            <a:endParaRPr lang="pl-PL" sz="1600" b="1" dirty="0"/>
          </a:p>
          <a:p>
            <a:pPr marL="371475" indent="-285750" algn="just"/>
            <a:endParaRPr lang="pl-PL" sz="1600" b="1" dirty="0"/>
          </a:p>
          <a:p>
            <a:pPr marL="371475" indent="-285750" algn="just"/>
            <a:endParaRPr lang="pl-PL" sz="1400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323769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908670026"/>
              </p:ext>
            </p:extLst>
          </p:nvPr>
        </p:nvGraphicFramePr>
        <p:xfrm>
          <a:off x="0" y="967358"/>
          <a:ext cx="9144000" cy="5855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rostokąt 5"/>
          <p:cNvSpPr/>
          <p:nvPr/>
        </p:nvSpPr>
        <p:spPr>
          <a:xfrm>
            <a:off x="0" y="90872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l-PL" sz="2000" b="1" dirty="0" smtClean="0"/>
              <a:t>Etapy </a:t>
            </a:r>
            <a:r>
              <a:rPr lang="pl-PL" sz="2000" b="1" dirty="0"/>
              <a:t>prac </a:t>
            </a:r>
            <a:r>
              <a:rPr lang="pl-PL" sz="2000" b="1" dirty="0" smtClean="0"/>
              <a:t>nad </a:t>
            </a:r>
            <a:r>
              <a:rPr lang="pl-PL" sz="2000" b="1" dirty="0"/>
              <a:t>zmianą RPO WD 2014-2020:</a:t>
            </a:r>
          </a:p>
        </p:txBody>
      </p:sp>
    </p:spTree>
    <p:extLst>
      <p:ext uri="{BB962C8B-B14F-4D97-AF65-F5344CB8AC3E}">
        <p14:creationId xmlns:p14="http://schemas.microsoft.com/office/powerpoint/2010/main" xmlns="" val="31947661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-36512" y="3543399"/>
            <a:ext cx="91656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atin typeface="Calibri"/>
              </a:rPr>
              <a:t>Dziękuję za uwagę!</a:t>
            </a:r>
            <a:endParaRPr lang="pl-PL" sz="2400" b="1" dirty="0" smtClean="0">
              <a:latin typeface="Calibri"/>
              <a:ea typeface="+mj-ea"/>
              <a:cs typeface="+mj-cs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95536" y="5229200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Wydział Koordynacji Polityki Regionalnego</a:t>
            </a:r>
          </a:p>
          <a:p>
            <a:pPr algn="ctr"/>
            <a:r>
              <a:rPr lang="pl-PL" dirty="0" smtClean="0"/>
              <a:t>Departament Rozwoju Regionalnego</a:t>
            </a:r>
          </a:p>
          <a:p>
            <a:pPr algn="ctr"/>
            <a:r>
              <a:rPr lang="pl-PL" dirty="0" smtClean="0"/>
              <a:t>Urząd Marszałkowski Województwa Dolnośląskiego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1456976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5040</TotalTime>
  <Words>258</Words>
  <Application>Microsoft Office PowerPoint</Application>
  <PresentationFormat>Pokaz na ekranie (4:3)</PresentationFormat>
  <Paragraphs>38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7</vt:i4>
      </vt:variant>
    </vt:vector>
  </HeadingPairs>
  <TitlesOfParts>
    <vt:vector size="9" baseType="lpstr">
      <vt:lpstr>plik</vt:lpstr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Company>SONIK &amp; SONIK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jzabska</cp:lastModifiedBy>
  <cp:revision>509</cp:revision>
  <cp:lastPrinted>2015-09-17T13:52:11Z</cp:lastPrinted>
  <dcterms:created xsi:type="dcterms:W3CDTF">2010-12-31T07:04:34Z</dcterms:created>
  <dcterms:modified xsi:type="dcterms:W3CDTF">2016-03-10T06:48:26Z</dcterms:modified>
</cp:coreProperties>
</file>