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70" r:id="rId4"/>
    <p:sldId id="292" r:id="rId5"/>
    <p:sldId id="319" r:id="rId6"/>
    <p:sldId id="320" r:id="rId7"/>
    <p:sldId id="321" r:id="rId8"/>
    <p:sldId id="322" r:id="rId9"/>
    <p:sldId id="323" r:id="rId10"/>
    <p:sldId id="327" r:id="rId11"/>
    <p:sldId id="276" r:id="rId12"/>
    <p:sldId id="271" r:id="rId13"/>
    <p:sldId id="329" r:id="rId14"/>
    <p:sldId id="330" r:id="rId15"/>
    <p:sldId id="331" r:id="rId16"/>
    <p:sldId id="332" r:id="rId17"/>
    <p:sldId id="314" r:id="rId18"/>
    <p:sldId id="334" r:id="rId19"/>
    <p:sldId id="312" r:id="rId20"/>
    <p:sldId id="333" r:id="rId21"/>
    <p:sldId id="315" r:id="rId22"/>
    <p:sldId id="317" r:id="rId23"/>
    <p:sldId id="335" r:id="rId24"/>
    <p:sldId id="259"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33CC33"/>
    <a:srgbClr val="2F70BF"/>
    <a:srgbClr val="CCECFF"/>
    <a:srgbClr val="99CCFF"/>
    <a:srgbClr val="6699FF"/>
    <a:srgbClr val="66FF33"/>
    <a:srgbClr val="9BBB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7" autoAdjust="0"/>
    <p:restoredTop sz="89528" autoAdjust="0"/>
  </p:normalViewPr>
  <p:slideViewPr>
    <p:cSldViewPr>
      <p:cViewPr varScale="1">
        <p:scale>
          <a:sx n="65" d="100"/>
          <a:sy n="65" d="100"/>
        </p:scale>
        <p:origin x="-136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22447-5E3F-40DA-B0BD-EEB145E516D3}" type="datetimeFigureOut">
              <a:rPr lang="pl-PL" smtClean="0"/>
              <a:pPr/>
              <a:t>2016-02-17</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AC865-7261-4991-BE5C-019CD5CCDC88}" type="slidenum">
              <a:rPr lang="pl-PL" smtClean="0"/>
              <a:pPr/>
              <a:t>‹#›</a:t>
            </a:fld>
            <a:endParaRPr lang="pl-PL"/>
          </a:p>
        </p:txBody>
      </p:sp>
    </p:spTree>
    <p:extLst>
      <p:ext uri="{BB962C8B-B14F-4D97-AF65-F5344CB8AC3E}">
        <p14:creationId xmlns:p14="http://schemas.microsoft.com/office/powerpoint/2010/main" xmlns="" val="347275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zlokalizowane w południowej części województwa dolnośląskiego, które należą do czterech powiatów (wałbrzyskiego, kamiennogórskiego, świdnickiego oraz kłodzkiego).</a:t>
            </a:r>
          </a:p>
          <a:p>
            <a:endParaRPr lang="pl-PL" dirty="0"/>
          </a:p>
        </p:txBody>
      </p:sp>
      <p:sp>
        <p:nvSpPr>
          <p:cNvPr id="4" name="Symbol zastępczy numeru slajdu 3"/>
          <p:cNvSpPr>
            <a:spLocks noGrp="1"/>
          </p:cNvSpPr>
          <p:nvPr>
            <p:ph type="sldNum" sz="quarter" idx="10"/>
          </p:nvPr>
        </p:nvSpPr>
        <p:spPr/>
        <p:txBody>
          <a:bodyPr/>
          <a:lstStyle/>
          <a:p>
            <a:fld id="{537AC865-7261-4991-BE5C-019CD5CCDC88}" type="slidenum">
              <a:rPr lang="pl-PL" smtClean="0"/>
              <a:pPr/>
              <a:t>3</a:t>
            </a:fld>
            <a:endParaRPr lang="pl-PL"/>
          </a:p>
        </p:txBody>
      </p:sp>
    </p:spTree>
    <p:extLst>
      <p:ext uri="{BB962C8B-B14F-4D97-AF65-F5344CB8AC3E}">
        <p14:creationId xmlns:p14="http://schemas.microsoft.com/office/powerpoint/2010/main" xmlns="" val="254400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336046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343697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228590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341845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35692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26599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3997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2016-02-17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xmlns=""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www.ipaw.walbrzych.eu/" TargetMode="External"/><Relationship Id="rId4" Type="http://schemas.openxmlformats.org/officeDocument/2006/relationships/hyperlink" Target="mailto:ipaw@ipaw.walbrzych.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1268760"/>
            <a:ext cx="8352928" cy="4106823"/>
          </a:xfrm>
        </p:spPr>
        <p:txBody>
          <a:bodyPr>
            <a:noAutofit/>
          </a:bodyPr>
          <a:lstStyle/>
          <a:p>
            <a:r>
              <a:rPr lang="pl-PL" sz="2400" b="1" dirty="0" smtClean="0"/>
              <a:t>ZINTEGROWANE INWESTYCJE TERYTORIALNE AGLOMERACJI WAŁBRZYSKIEJ</a:t>
            </a:r>
            <a:r>
              <a:rPr lang="pl-PL" sz="2000" b="1" dirty="0" smtClean="0"/>
              <a:t/>
            </a:r>
            <a:br>
              <a:rPr lang="pl-PL" sz="2000" b="1" dirty="0" smtClean="0"/>
            </a:br>
            <a:r>
              <a:rPr lang="pl-PL" sz="2000" b="1" dirty="0" smtClean="0"/>
              <a:t/>
            </a:r>
            <a:br>
              <a:rPr lang="pl-PL" sz="2000" b="1" dirty="0" smtClean="0"/>
            </a:br>
            <a:r>
              <a:rPr lang="pl-PL" sz="2000" b="1" dirty="0" smtClean="0"/>
              <a:t>10.4.4  Dostosowanie systemów kształcenia i szkolenia zawodowego do potrzeb rynku pracy- ZIT AW</a:t>
            </a:r>
            <a:endParaRPr lang="pl-PL" sz="2000" b="1" dirty="0"/>
          </a:p>
        </p:txBody>
      </p:sp>
      <p:sp>
        <p:nvSpPr>
          <p:cNvPr id="3" name="Podtytuł 2"/>
          <p:cNvSpPr>
            <a:spLocks noGrp="1"/>
          </p:cNvSpPr>
          <p:nvPr>
            <p:ph type="subTitle" idx="1"/>
          </p:nvPr>
        </p:nvSpPr>
        <p:spPr>
          <a:xfrm>
            <a:off x="2123728" y="5589240"/>
            <a:ext cx="5293109" cy="816646"/>
          </a:xfrm>
        </p:spPr>
        <p:txBody>
          <a:bodyPr>
            <a:normAutofit/>
          </a:bodyPr>
          <a:lstStyle/>
          <a:p>
            <a:r>
              <a:rPr lang="pl-PL" sz="1600" b="1" dirty="0" smtClean="0">
                <a:solidFill>
                  <a:schemeClr val="tx1">
                    <a:lumMod val="85000"/>
                    <a:lumOff val="15000"/>
                  </a:schemeClr>
                </a:solidFill>
              </a:rPr>
              <a:t>Wrocław, 18 luty 2016 r.</a:t>
            </a:r>
            <a:endParaRPr lang="pl-PL" sz="1600" b="1" dirty="0">
              <a:solidFill>
                <a:schemeClr val="tx1">
                  <a:lumMod val="85000"/>
                  <a:lumOff val="15000"/>
                </a:schemeClr>
              </a:solidFill>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5" y="188640"/>
            <a:ext cx="4668857" cy="468000"/>
          </a:xfrm>
          <a:prstGeom prst="rect">
            <a:avLst/>
          </a:prstGeom>
        </p:spPr>
      </p:pic>
    </p:spTree>
    <p:extLst>
      <p:ext uri="{BB962C8B-B14F-4D97-AF65-F5344CB8AC3E}">
        <p14:creationId xmlns:p14="http://schemas.microsoft.com/office/powerpoint/2010/main" xmlns="" val="3405491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3" name="Symbol zastępczy zawartości 2"/>
          <p:cNvSpPr txBox="1">
            <a:spLocks/>
          </p:cNvSpPr>
          <p:nvPr/>
        </p:nvSpPr>
        <p:spPr>
          <a:xfrm>
            <a:off x="457200" y="2204864"/>
            <a:ext cx="8229600" cy="38164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pl-PL" dirty="0">
              <a:solidFill>
                <a:schemeClr val="tx1"/>
              </a:solidFill>
            </a:endParaRPr>
          </a:p>
        </p:txBody>
      </p:sp>
      <p:sp>
        <p:nvSpPr>
          <p:cNvPr id="2" name="Tytuł 1"/>
          <p:cNvSpPr>
            <a:spLocks noGrp="1"/>
          </p:cNvSpPr>
          <p:nvPr>
            <p:ph type="title"/>
          </p:nvPr>
        </p:nvSpPr>
        <p:spPr>
          <a:xfrm>
            <a:off x="457200" y="1052736"/>
            <a:ext cx="8229600" cy="1407292"/>
          </a:xfrm>
        </p:spPr>
        <p:txBody>
          <a:bodyPr>
            <a:noAutofit/>
          </a:bodyPr>
          <a:lstStyle/>
          <a:p>
            <a:r>
              <a:rPr lang="pl-PL" sz="2000" b="1" dirty="0" smtClean="0">
                <a:solidFill>
                  <a:srgbClr val="009900"/>
                </a:solidFill>
                <a:effectLst>
                  <a:outerShdw blurRad="38100" dist="38100" dir="2700000" algn="tl">
                    <a:srgbClr val="000000">
                      <a:alpha val="43137"/>
                    </a:srgbClr>
                  </a:outerShdw>
                </a:effectLst>
              </a:rPr>
              <a:t>NABÓR WNIOSKÓW W RAMACH </a:t>
            </a:r>
            <a:r>
              <a:rPr lang="pl-PL" sz="2000" b="1" dirty="0" smtClean="0">
                <a:solidFill>
                  <a:srgbClr val="009900"/>
                </a:solidFill>
                <a:effectLst>
                  <a:outerShdw blurRad="38100" dist="38100" dir="2700000" algn="tl">
                    <a:srgbClr val="000000">
                      <a:alpha val="43137"/>
                    </a:srgbClr>
                  </a:outerShdw>
                </a:effectLst>
              </a:rPr>
              <a:t>PODDZIAŁANIA 10.4.4 </a:t>
            </a:r>
            <a:r>
              <a:rPr lang="pl-PL" sz="2000" b="1" dirty="0" smtClean="0">
                <a:solidFill>
                  <a:srgbClr val="009900"/>
                </a:solidFill>
                <a:effectLst>
                  <a:outerShdw blurRad="38100" dist="38100" dir="2700000" algn="tl">
                    <a:srgbClr val="000000">
                      <a:alpha val="43137"/>
                    </a:srgbClr>
                  </a:outerShdw>
                </a:effectLst>
              </a:rPr>
              <a:t>– </a:t>
            </a:r>
            <a:r>
              <a:rPr lang="pl-PL" sz="2000" b="1" dirty="0" smtClean="0">
                <a:solidFill>
                  <a:srgbClr val="009900"/>
                </a:solidFill>
                <a:effectLst>
                  <a:outerShdw blurRad="38100" dist="38100" dir="2700000" algn="tl">
                    <a:srgbClr val="000000">
                      <a:alpha val="43137"/>
                    </a:srgbClr>
                  </a:outerShdw>
                </a:effectLst>
              </a:rPr>
              <a:t>DOSTOSOWANIE SYSTEMÓW KSZTAŁCENIA I SZKOLENIA ZAWODOWEGO DO POTRZEB RYNKU PRACY </a:t>
            </a:r>
            <a:r>
              <a:rPr lang="pl-PL" sz="2000" b="1" dirty="0" smtClean="0">
                <a:solidFill>
                  <a:srgbClr val="009900"/>
                </a:solidFill>
                <a:effectLst>
                  <a:outerShdw blurRad="38100" dist="38100" dir="2700000" algn="tl">
                    <a:srgbClr val="000000">
                      <a:alpha val="43137"/>
                    </a:srgbClr>
                  </a:outerShdw>
                </a:effectLst>
              </a:rPr>
              <a:t>– </a:t>
            </a:r>
            <a:r>
              <a:rPr lang="pl-PL" sz="2000" b="1" dirty="0" smtClean="0">
                <a:solidFill>
                  <a:srgbClr val="009900"/>
                </a:solidFill>
                <a:effectLst>
                  <a:outerShdw blurRad="38100" dist="38100" dir="2700000" algn="tl">
                    <a:srgbClr val="000000">
                      <a:alpha val="43137"/>
                    </a:srgbClr>
                  </a:outerShdw>
                </a:effectLst>
              </a:rPr>
              <a:t>ZIT AW</a:t>
            </a:r>
            <a:endParaRPr lang="pl-PL" sz="2000" b="1" dirty="0">
              <a:solidFill>
                <a:srgbClr val="009900"/>
              </a:solidFill>
              <a:effectLst>
                <a:outerShdw blurRad="38100" dist="38100" dir="2700000" algn="tl">
                  <a:srgbClr val="000000">
                    <a:alpha val="43137"/>
                  </a:srgbClr>
                </a:outerShdw>
              </a:effectLst>
            </a:endParaRPr>
          </a:p>
        </p:txBody>
      </p:sp>
      <p:sp>
        <p:nvSpPr>
          <p:cNvPr id="4" name="Symbol zastępczy zawartości 3"/>
          <p:cNvSpPr>
            <a:spLocks noGrp="1"/>
          </p:cNvSpPr>
          <p:nvPr>
            <p:ph idx="1"/>
          </p:nvPr>
        </p:nvSpPr>
        <p:spPr>
          <a:xfrm>
            <a:off x="457200" y="2276872"/>
            <a:ext cx="8435280" cy="3849291"/>
          </a:xfrm>
        </p:spPr>
        <p:txBody>
          <a:bodyPr>
            <a:normAutofit/>
          </a:bodyPr>
          <a:lstStyle/>
          <a:p>
            <a:pPr marL="0" marR="71755" lvl="0" indent="0" algn="ctr">
              <a:buNone/>
            </a:pPr>
            <a:endParaRPr lang="pl-PL" sz="2000" dirty="0" smtClean="0">
              <a:latin typeface="Calibri" panose="020F0502020204030204" pitchFamily="34" charset="0"/>
              <a:ea typeface="Times New Roman" panose="02020603050405020304" pitchFamily="18" charset="0"/>
              <a:cs typeface="Calibri" panose="020F0502020204030204" pitchFamily="34" charset="0"/>
            </a:endParaRPr>
          </a:p>
          <a:p>
            <a:pPr marL="0" marR="71755" lvl="0" indent="0" algn="ctr">
              <a:buNone/>
            </a:pPr>
            <a:r>
              <a:rPr lang="pl-PL" sz="2000" dirty="0" smtClean="0">
                <a:latin typeface="Calibri" panose="020F0502020204030204" pitchFamily="34" charset="0"/>
                <a:ea typeface="Times New Roman" panose="02020603050405020304" pitchFamily="18" charset="0"/>
                <a:cs typeface="Calibri" panose="020F0502020204030204" pitchFamily="34" charset="0"/>
              </a:rPr>
              <a:t>Kwota </a:t>
            </a:r>
            <a:r>
              <a:rPr lang="pl-PL" sz="2000" dirty="0">
                <a:latin typeface="Calibri" panose="020F0502020204030204" pitchFamily="34" charset="0"/>
                <a:ea typeface="Times New Roman" panose="02020603050405020304" pitchFamily="18" charset="0"/>
                <a:cs typeface="Calibri" panose="020F0502020204030204" pitchFamily="34" charset="0"/>
              </a:rPr>
              <a:t>środków przeznaczona na dofinansowanie projektów w ramach </a:t>
            </a:r>
            <a:r>
              <a:rPr lang="pl-PL" sz="2000" dirty="0" smtClean="0">
                <a:latin typeface="Calibri" panose="020F0502020204030204" pitchFamily="34" charset="0"/>
                <a:ea typeface="Times New Roman" panose="02020603050405020304" pitchFamily="18" charset="0"/>
                <a:cs typeface="Calibri" panose="020F0502020204030204" pitchFamily="34" charset="0"/>
              </a:rPr>
              <a:t>konkursu:</a:t>
            </a:r>
          </a:p>
          <a:p>
            <a:pPr marL="0" marR="71755" lvl="0" indent="0" algn="ctr">
              <a:buNone/>
            </a:pPr>
            <a:endParaRPr lang="pl-PL" sz="20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ts val="1600"/>
              </a:lnSpc>
              <a:spcBef>
                <a:spcPts val="600"/>
              </a:spcBef>
              <a:spcAft>
                <a:spcPts val="600"/>
              </a:spcAft>
              <a:buNone/>
            </a:pPr>
            <a:r>
              <a:rPr lang="pl-PL" sz="2000" dirty="0">
                <a:latin typeface="Calibri" panose="020F0502020204030204" pitchFamily="34" charset="0"/>
                <a:ea typeface="Times New Roman" panose="02020603050405020304" pitchFamily="18" charset="0"/>
                <a:cs typeface="Times New Roman" panose="02020603050405020304" pitchFamily="18" charset="0"/>
              </a:rPr>
              <a:t>Ogółem alokacja przeznaczona na konkurs  </a:t>
            </a:r>
            <a:r>
              <a:rPr lang="pl-PL" sz="2000" dirty="0" smtClean="0">
                <a:latin typeface="Calibri" panose="020F0502020204030204" pitchFamily="34" charset="0"/>
                <a:ea typeface="Times New Roman" panose="02020603050405020304" pitchFamily="18" charset="0"/>
                <a:cs typeface="Times New Roman" panose="02020603050405020304" pitchFamily="18" charset="0"/>
              </a:rPr>
              <a:t>wynosi</a:t>
            </a:r>
            <a:r>
              <a:rPr lang="pl-PL" sz="2000" dirty="0">
                <a:latin typeface="Calibri" panose="020F0502020204030204" pitchFamily="34" charset="0"/>
                <a:ea typeface="Times New Roman" panose="02020603050405020304" pitchFamily="18" charset="0"/>
                <a:cs typeface="Times New Roman" panose="02020603050405020304" pitchFamily="18" charset="0"/>
              </a:rPr>
              <a:t>: </a:t>
            </a:r>
            <a:r>
              <a:rPr lang="pl-PL" sz="2000" b="1" dirty="0" smtClean="0">
                <a:latin typeface="Calibri" panose="020F0502020204030204" pitchFamily="34" charset="0"/>
                <a:ea typeface="Times New Roman" panose="02020603050405020304" pitchFamily="18" charset="0"/>
                <a:cs typeface="Times New Roman" panose="02020603050405020304" pitchFamily="18" charset="0"/>
              </a:rPr>
              <a:t>3 902 250 PLN</a:t>
            </a:r>
            <a:endParaRPr lang="pl-PL"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r>
              <a:rPr lang="pl-PL" sz="2000" dirty="0" smtClean="0">
                <a:latin typeface="Calibri" panose="020F0502020204030204" pitchFamily="34" charset="0"/>
                <a:ea typeface="Times New Roman" panose="02020603050405020304" pitchFamily="18" charset="0"/>
                <a:cs typeface="Times New Roman" panose="02020603050405020304" pitchFamily="18" charset="0"/>
              </a:rPr>
              <a:t>w </a:t>
            </a:r>
            <a:r>
              <a:rPr lang="pl-PL" sz="2000" dirty="0">
                <a:latin typeface="Calibri" panose="020F0502020204030204" pitchFamily="34" charset="0"/>
                <a:ea typeface="Times New Roman" panose="02020603050405020304" pitchFamily="18" charset="0"/>
                <a:cs typeface="Times New Roman" panose="02020603050405020304" pitchFamily="18" charset="0"/>
              </a:rPr>
              <a:t>tym budżet środków europejskich: </a:t>
            </a:r>
            <a:r>
              <a:rPr lang="pl-PL" sz="2000" dirty="0" smtClean="0">
                <a:latin typeface="Calibri" panose="020F0502020204030204" pitchFamily="34" charset="0"/>
                <a:ea typeface="Times New Roman" panose="02020603050405020304" pitchFamily="18" charset="0"/>
                <a:cs typeface="Times New Roman" panose="02020603050405020304" pitchFamily="18" charset="0"/>
              </a:rPr>
              <a:t>3 491 487 PLN</a:t>
            </a:r>
            <a:endParaRPr lang="pl-PL"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ts val="1600"/>
              </a:lnSpc>
              <a:spcBef>
                <a:spcPts val="1000"/>
              </a:spcBef>
              <a:spcAft>
                <a:spcPts val="0"/>
              </a:spcAft>
            </a:pPr>
            <a:r>
              <a:rPr lang="pl-PL" sz="2000" dirty="0" smtClean="0">
                <a:latin typeface="Calibri" panose="020F0502020204030204" pitchFamily="34" charset="0"/>
                <a:ea typeface="Times New Roman" panose="02020603050405020304" pitchFamily="18" charset="0"/>
                <a:cs typeface="Times New Roman" panose="02020603050405020304" pitchFamily="18" charset="0"/>
              </a:rPr>
              <a:t>w </a:t>
            </a:r>
            <a:r>
              <a:rPr lang="pl-PL" sz="2000" dirty="0">
                <a:latin typeface="Calibri" panose="020F0502020204030204" pitchFamily="34" charset="0"/>
                <a:ea typeface="Times New Roman" panose="02020603050405020304" pitchFamily="18" charset="0"/>
                <a:cs typeface="Times New Roman" panose="02020603050405020304" pitchFamily="18" charset="0"/>
              </a:rPr>
              <a:t>tym budżet państwa: </a:t>
            </a:r>
            <a:r>
              <a:rPr lang="pl-PL" sz="20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410 763 PLN</a:t>
            </a:r>
            <a:r>
              <a:rPr lang="pl-PL"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endParaRPr lang="pl-PL" sz="2000" dirty="0">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buNone/>
            </a:pPr>
            <a:endParaRPr lang="pl-PL" sz="2000" dirty="0" smtClean="0">
              <a:latin typeface="Calibri" panose="020F0502020204030204" pitchFamily="34" charset="0"/>
              <a:ea typeface="Times New Roman" panose="02020603050405020304" pitchFamily="18" charset="0"/>
              <a:cs typeface="Arial" panose="020B0604020202020204" pitchFamily="34" charset="0"/>
            </a:endParaRPr>
          </a:p>
          <a:p>
            <a:pPr marL="0" marR="71755" lvl="0" indent="0" algn="just">
              <a:buNone/>
            </a:pPr>
            <a:endParaRPr lang="pl-PL" sz="2000" dirty="0" smtClean="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xmlns="" val="41211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3" name="Symbol zastępczy zawartości 2"/>
          <p:cNvSpPr txBox="1">
            <a:spLocks/>
          </p:cNvSpPr>
          <p:nvPr/>
        </p:nvSpPr>
        <p:spPr>
          <a:xfrm>
            <a:off x="490558" y="159571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pl-PL" sz="2800" dirty="0" smtClean="0">
              <a:solidFill>
                <a:schemeClr val="tx1"/>
              </a:solidFill>
            </a:endParaRPr>
          </a:p>
          <a:p>
            <a:endParaRPr lang="pl-PL" sz="2000" dirty="0">
              <a:solidFill>
                <a:schemeClr val="tx1"/>
              </a:solidFill>
            </a:endParaRPr>
          </a:p>
        </p:txBody>
      </p:sp>
      <p:sp>
        <p:nvSpPr>
          <p:cNvPr id="2" name="Tytuł 1"/>
          <p:cNvSpPr>
            <a:spLocks noGrp="1"/>
          </p:cNvSpPr>
          <p:nvPr>
            <p:ph type="title"/>
          </p:nvPr>
        </p:nvSpPr>
        <p:spPr>
          <a:xfrm>
            <a:off x="457200" y="332656"/>
            <a:ext cx="8229600" cy="1008112"/>
          </a:xfrm>
        </p:spPr>
        <p:txBody>
          <a:bodyPr>
            <a:normAutofit fontScale="90000"/>
          </a:bodyPr>
          <a:lstStyle/>
          <a:p>
            <a:pPr lvl="0"/>
            <a:r>
              <a:rPr lang="pl-PL" altLang="pl-PL" sz="2400" b="1" dirty="0" smtClean="0">
                <a:solidFill>
                  <a:srgbClr val="009900"/>
                </a:solidFill>
                <a:latin typeface="Calibri" pitchFamily="34" charset="0"/>
              </a:rPr>
              <a:t/>
            </a:r>
            <a:br>
              <a:rPr lang="pl-PL" altLang="pl-PL" sz="2400" b="1" dirty="0" smtClean="0">
                <a:solidFill>
                  <a:srgbClr val="009900"/>
                </a:solidFill>
                <a:latin typeface="Calibri" pitchFamily="34" charset="0"/>
              </a:rPr>
            </a:br>
            <a:r>
              <a:rPr lang="pl-PL" altLang="pl-PL" sz="2400" b="1" dirty="0">
                <a:solidFill>
                  <a:srgbClr val="009900"/>
                </a:solidFill>
                <a:latin typeface="Calibri" pitchFamily="34" charset="0"/>
              </a:rPr>
              <a:t/>
            </a:r>
            <a:br>
              <a:rPr lang="pl-PL" altLang="pl-PL" sz="2400" b="1" dirty="0">
                <a:solidFill>
                  <a:srgbClr val="009900"/>
                </a:solidFill>
                <a:latin typeface="Calibri" pitchFamily="34" charset="0"/>
              </a:rPr>
            </a:br>
            <a:r>
              <a:rPr lang="pl-PL" altLang="pl-PL" sz="2400" b="1" dirty="0" smtClean="0">
                <a:solidFill>
                  <a:srgbClr val="009900"/>
                </a:solidFill>
                <a:latin typeface="Calibri" pitchFamily="34" charset="0"/>
              </a:rPr>
              <a:t/>
            </a:r>
            <a:br>
              <a:rPr lang="pl-PL" altLang="pl-PL" sz="2400" b="1" dirty="0" smtClean="0">
                <a:solidFill>
                  <a:srgbClr val="009900"/>
                </a:solidFill>
                <a:latin typeface="Calibri" pitchFamily="34" charset="0"/>
              </a:rPr>
            </a:br>
            <a:r>
              <a:rPr lang="pl-PL" altLang="pl-PL" sz="2400" b="1" dirty="0" smtClean="0">
                <a:solidFill>
                  <a:srgbClr val="009900"/>
                </a:solidFill>
                <a:latin typeface="Calibri" pitchFamily="34" charset="0"/>
              </a:rPr>
              <a:t/>
            </a:r>
            <a:br>
              <a:rPr lang="pl-PL" altLang="pl-PL" sz="2400" b="1" dirty="0" smtClean="0">
                <a:solidFill>
                  <a:srgbClr val="009900"/>
                </a:solidFill>
                <a:latin typeface="Calibri" pitchFamily="34" charset="0"/>
              </a:rPr>
            </a:br>
            <a:r>
              <a:rPr lang="pl-PL" altLang="pl-PL" sz="2400" b="1" dirty="0" smtClean="0">
                <a:solidFill>
                  <a:srgbClr val="009900"/>
                </a:solidFill>
                <a:latin typeface="Calibri" pitchFamily="34" charset="0"/>
              </a:rPr>
              <a:t/>
            </a:r>
            <a:br>
              <a:rPr lang="pl-PL" altLang="pl-PL" sz="2400" b="1" dirty="0" smtClean="0">
                <a:solidFill>
                  <a:srgbClr val="009900"/>
                </a:solidFill>
                <a:latin typeface="Calibri" pitchFamily="34" charset="0"/>
              </a:rPr>
            </a:br>
            <a:r>
              <a:rPr lang="pl-PL" altLang="pl-PL" sz="2200" b="1" dirty="0">
                <a:solidFill>
                  <a:srgbClr val="009900"/>
                </a:solidFill>
                <a:effectLst>
                  <a:outerShdw blurRad="38100" dist="38100" dir="2700000" algn="tl">
                    <a:srgbClr val="000000">
                      <a:alpha val="43137"/>
                    </a:srgbClr>
                  </a:outerShdw>
                </a:effectLst>
              </a:rPr>
              <a:t>TRANSPOZYCJA PRIORYTETÓW</a:t>
            </a:r>
            <a:r>
              <a:rPr lang="pl-PL" sz="2200" b="1" dirty="0">
                <a:solidFill>
                  <a:srgbClr val="009900"/>
                </a:solidFill>
                <a:effectLst>
                  <a:outerShdw blurRad="38100" dist="38100" dir="2700000" algn="tl">
                    <a:srgbClr val="000000">
                      <a:alpha val="43137"/>
                    </a:srgbClr>
                  </a:outerShdw>
                </a:effectLst>
              </a:rPr>
              <a:t> </a:t>
            </a:r>
            <a:r>
              <a:rPr lang="pl-PL" sz="2200" b="1" dirty="0" smtClean="0">
                <a:solidFill>
                  <a:srgbClr val="009900"/>
                </a:solidFill>
                <a:effectLst>
                  <a:outerShdw blurRad="38100" dist="38100" dir="2700000" algn="tl">
                    <a:srgbClr val="000000">
                      <a:alpha val="43137"/>
                    </a:srgbClr>
                  </a:outerShdw>
                </a:effectLst>
              </a:rPr>
              <a:t>I DZIAŁAŃ </a:t>
            </a:r>
            <a:r>
              <a:rPr lang="pl-PL" sz="2200" b="1" dirty="0">
                <a:solidFill>
                  <a:srgbClr val="009900"/>
                </a:solidFill>
                <a:effectLst>
                  <a:outerShdw blurRad="38100" dist="38100" dir="2700000" algn="tl">
                    <a:srgbClr val="000000">
                      <a:alpha val="43137"/>
                    </a:srgbClr>
                  </a:outerShdw>
                </a:effectLst>
              </a:rPr>
              <a:t>STRATEGII ZIT AW </a:t>
            </a:r>
            <a:br>
              <a:rPr lang="pl-PL" sz="2200" b="1" dirty="0">
                <a:solidFill>
                  <a:srgbClr val="009900"/>
                </a:solidFill>
                <a:effectLst>
                  <a:outerShdw blurRad="38100" dist="38100" dir="2700000" algn="tl">
                    <a:srgbClr val="000000">
                      <a:alpha val="43137"/>
                    </a:srgbClr>
                  </a:outerShdw>
                </a:effectLst>
              </a:rPr>
            </a:br>
            <a:r>
              <a:rPr lang="pl-PL" sz="2200" b="1" dirty="0">
                <a:solidFill>
                  <a:srgbClr val="009900"/>
                </a:solidFill>
                <a:effectLst>
                  <a:outerShdw blurRad="38100" dist="38100" dir="2700000" algn="tl">
                    <a:srgbClr val="000000">
                      <a:alpha val="43137"/>
                    </a:srgbClr>
                  </a:outerShdw>
                </a:effectLst>
              </a:rPr>
              <a:t>NA DZIAŁANIA  RPO WD 2014-2020</a:t>
            </a:r>
            <a:r>
              <a:rPr lang="pl-PL" altLang="pl-PL" sz="2400" b="1" dirty="0">
                <a:solidFill>
                  <a:srgbClr val="009900"/>
                </a:solidFill>
                <a:latin typeface="Calibri" pitchFamily="34" charset="0"/>
              </a:rPr>
              <a:t/>
            </a:r>
            <a:br>
              <a:rPr lang="pl-PL" altLang="pl-PL" sz="2400" b="1" dirty="0">
                <a:solidFill>
                  <a:srgbClr val="009900"/>
                </a:solidFill>
                <a:latin typeface="Calibri" pitchFamily="34" charset="0"/>
              </a:rPr>
            </a:br>
            <a:r>
              <a:rPr lang="pl-PL" altLang="pl-PL" sz="2400" b="1" dirty="0" smtClean="0">
                <a:solidFill>
                  <a:srgbClr val="009900"/>
                </a:solidFill>
                <a:latin typeface="Calibri" pitchFamily="34" charset="0"/>
              </a:rPr>
              <a:t/>
            </a:r>
            <a:br>
              <a:rPr lang="pl-PL" altLang="pl-PL" sz="2400" b="1" dirty="0" smtClean="0">
                <a:solidFill>
                  <a:srgbClr val="009900"/>
                </a:solidFill>
                <a:latin typeface="Calibri" pitchFamily="34" charset="0"/>
              </a:rPr>
            </a:br>
            <a:endParaRPr lang="pl-PL" sz="2400" dirty="0"/>
          </a:p>
        </p:txBody>
      </p:sp>
      <p:graphicFrame>
        <p:nvGraphicFramePr>
          <p:cNvPr id="13" name="Symbol zastępczy zawartości 12"/>
          <p:cNvGraphicFramePr>
            <a:graphicFrameLocks noGrp="1"/>
          </p:cNvGraphicFramePr>
          <p:nvPr>
            <p:ph idx="1"/>
            <p:extLst>
              <p:ext uri="{D42A27DB-BD31-4B8C-83A1-F6EECF244321}">
                <p14:modId xmlns:p14="http://schemas.microsoft.com/office/powerpoint/2010/main" xmlns="" val="3750657057"/>
              </p:ext>
            </p:extLst>
          </p:nvPr>
        </p:nvGraphicFramePr>
        <p:xfrm>
          <a:off x="457200" y="1700809"/>
          <a:ext cx="8229600" cy="4896545"/>
        </p:xfrm>
        <a:graphic>
          <a:graphicData uri="http://schemas.openxmlformats.org/drawingml/2006/table">
            <a:tbl>
              <a:tblPr firstRow="1" bandRow="1">
                <a:tableStyleId>{5C22544A-7EE6-4342-B048-85BDC9FD1C3A}</a:tableStyleId>
              </a:tblPr>
              <a:tblGrid>
                <a:gridCol w="2057400"/>
                <a:gridCol w="2057400"/>
                <a:gridCol w="2057400"/>
                <a:gridCol w="2057400"/>
              </a:tblGrid>
              <a:tr h="361091">
                <a:tc>
                  <a:txBody>
                    <a:bodyPr/>
                    <a:lstStyle/>
                    <a:p>
                      <a:pPr algn="ctr"/>
                      <a:r>
                        <a:rPr lang="pl-PL" sz="1200" dirty="0" smtClean="0"/>
                        <a:t>PRIORYTET ZIT AW</a:t>
                      </a:r>
                      <a:endParaRPr lang="pl-PL" sz="1200" dirty="0"/>
                    </a:p>
                  </a:txBody>
                  <a:tcPr/>
                </a:tc>
                <a:tc>
                  <a:txBody>
                    <a:bodyPr/>
                    <a:lstStyle/>
                    <a:p>
                      <a:pPr algn="ctr"/>
                      <a:r>
                        <a:rPr lang="pl-PL" sz="1200" dirty="0" smtClean="0"/>
                        <a:t>DZIAŁANIE ZIT</a:t>
                      </a:r>
                      <a:r>
                        <a:rPr lang="pl-PL" sz="1200" baseline="0" dirty="0" smtClean="0"/>
                        <a:t> ZW</a:t>
                      </a:r>
                      <a:endParaRPr lang="pl-PL" sz="1200" dirty="0"/>
                    </a:p>
                  </a:txBody>
                  <a:tcPr/>
                </a:tc>
                <a:tc>
                  <a:txBody>
                    <a:bodyPr/>
                    <a:lstStyle/>
                    <a:p>
                      <a:pPr algn="ctr"/>
                      <a:r>
                        <a:rPr lang="pl-PL" sz="1200" dirty="0" smtClean="0"/>
                        <a:t>PI RPO WD</a:t>
                      </a:r>
                      <a:endParaRPr lang="pl-PL" sz="1200" dirty="0"/>
                    </a:p>
                  </a:txBody>
                  <a:tcPr/>
                </a:tc>
                <a:tc>
                  <a:txBody>
                    <a:bodyPr/>
                    <a:lstStyle/>
                    <a:p>
                      <a:pPr algn="ctr"/>
                      <a:r>
                        <a:rPr lang="pl-PL" sz="1200" dirty="0" smtClean="0"/>
                        <a:t>DZIAŁANIE SZOOP RPO WD</a:t>
                      </a:r>
                      <a:endParaRPr lang="pl-PL" sz="1200" dirty="0"/>
                    </a:p>
                  </a:txBody>
                  <a:tcPr/>
                </a:tc>
              </a:tr>
              <a:tr h="361091">
                <a:tc gridSpan="4">
                  <a:txBody>
                    <a:bodyPr/>
                    <a:lstStyle/>
                    <a:p>
                      <a:pPr algn="ctr"/>
                      <a:r>
                        <a:rPr lang="pl-PL" sz="1100" b="1" dirty="0" smtClean="0"/>
                        <a:t>Cel rozwojowy 4 Aktywna społeczność</a:t>
                      </a:r>
                      <a:endParaRPr lang="pl-PL" sz="1100" b="1" dirty="0"/>
                    </a:p>
                  </a:txBody>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tr>
              <a:tr h="521795">
                <a:tc rowSpan="2">
                  <a:txBody>
                    <a:bodyPr/>
                    <a:lstStyle/>
                    <a:p>
                      <a:r>
                        <a:rPr lang="pl-PL" sz="900" dirty="0" smtClean="0"/>
                        <a:t>Priorytet 4.1</a:t>
                      </a:r>
                    </a:p>
                    <a:p>
                      <a:r>
                        <a:rPr lang="pl-PL" sz="900" dirty="0" smtClean="0"/>
                        <a:t>Pobudzanie aktywności lokalnych</a:t>
                      </a:r>
                      <a:endParaRPr lang="pl-PL" sz="900" dirty="0"/>
                    </a:p>
                  </a:txBody>
                  <a:tcPr/>
                </a:tc>
                <a:tc>
                  <a:txBody>
                    <a:bodyPr/>
                    <a:lstStyle/>
                    <a:p>
                      <a:r>
                        <a:rPr lang="pl-PL" sz="900" kern="1200" dirty="0" smtClean="0">
                          <a:solidFill>
                            <a:schemeClr val="dk1"/>
                          </a:solidFill>
                          <a:latin typeface="+mn-lt"/>
                          <a:ea typeface="+mn-ea"/>
                          <a:cs typeface="+mn-cs"/>
                        </a:rPr>
                        <a:t>Działanie 4.1.1 </a:t>
                      </a:r>
                    </a:p>
                    <a:p>
                      <a:r>
                        <a:rPr lang="pl-PL" sz="900" kern="1200" dirty="0" smtClean="0">
                          <a:solidFill>
                            <a:schemeClr val="dk1"/>
                          </a:solidFill>
                          <a:latin typeface="+mn-lt"/>
                          <a:ea typeface="+mn-ea"/>
                          <a:cs typeface="+mn-cs"/>
                        </a:rPr>
                        <a:t>Wspieranie dostępu do zatrudnienia</a:t>
                      </a:r>
                      <a:endParaRPr lang="pl-PL" sz="900" kern="1200" dirty="0">
                        <a:solidFill>
                          <a:schemeClr val="dk1"/>
                        </a:solidFill>
                        <a:latin typeface="+mn-lt"/>
                        <a:ea typeface="+mn-ea"/>
                        <a:cs typeface="+mn-cs"/>
                      </a:endParaRPr>
                    </a:p>
                  </a:txBody>
                  <a:tcPr/>
                </a:tc>
                <a:tc>
                  <a:txBody>
                    <a:bodyPr/>
                    <a:lstStyle/>
                    <a:p>
                      <a:r>
                        <a:rPr lang="pl-PL" sz="900" kern="1200" dirty="0" smtClean="0">
                          <a:solidFill>
                            <a:schemeClr val="dk1"/>
                          </a:solidFill>
                          <a:latin typeface="+mn-lt"/>
                          <a:ea typeface="+mn-ea"/>
                          <a:cs typeface="+mn-cs"/>
                        </a:rPr>
                        <a:t>8.3 </a:t>
                      </a:r>
                    </a:p>
                    <a:p>
                      <a:r>
                        <a:rPr lang="pl-PL" sz="900" kern="1200" dirty="0" smtClean="0">
                          <a:solidFill>
                            <a:schemeClr val="dk1"/>
                          </a:solidFill>
                          <a:latin typeface="+mn-lt"/>
                          <a:ea typeface="+mn-ea"/>
                          <a:cs typeface="+mn-cs"/>
                        </a:rPr>
                        <a:t>Godzenie życia zawodowego i prywatnego</a:t>
                      </a:r>
                      <a:endParaRPr lang="pl-PL" sz="900" kern="1200" dirty="0">
                        <a:solidFill>
                          <a:schemeClr val="dk1"/>
                        </a:solidFill>
                        <a:latin typeface="+mn-lt"/>
                        <a:ea typeface="+mn-ea"/>
                        <a:cs typeface="+mn-cs"/>
                      </a:endParaRPr>
                    </a:p>
                  </a:txBody>
                  <a:tcPr/>
                </a:tc>
                <a:tc>
                  <a:txBody>
                    <a:bodyPr/>
                    <a:lstStyle/>
                    <a:p>
                      <a:r>
                        <a:rPr lang="pl-PL" sz="900" kern="1200" dirty="0" smtClean="0">
                          <a:solidFill>
                            <a:schemeClr val="dk1"/>
                          </a:solidFill>
                          <a:latin typeface="+mn-lt"/>
                          <a:ea typeface="+mn-ea"/>
                          <a:cs typeface="+mn-cs"/>
                        </a:rPr>
                        <a:t>Godzenie życia zawodowego i</a:t>
                      </a:r>
                      <a:r>
                        <a:rPr lang="pl-PL" sz="900" kern="1200" baseline="0" dirty="0" smtClean="0">
                          <a:solidFill>
                            <a:schemeClr val="dk1"/>
                          </a:solidFill>
                          <a:latin typeface="+mn-lt"/>
                          <a:ea typeface="+mn-ea"/>
                          <a:cs typeface="+mn-cs"/>
                        </a:rPr>
                        <a:t> prywatnego – ZIT Aglomeracji Wałbrzyskiej</a:t>
                      </a:r>
                      <a:endParaRPr lang="pl-PL" sz="900" kern="1200" dirty="0">
                        <a:solidFill>
                          <a:schemeClr val="dk1"/>
                        </a:solidFill>
                        <a:latin typeface="+mn-lt"/>
                        <a:ea typeface="+mn-ea"/>
                        <a:cs typeface="+mn-cs"/>
                      </a:endParaRPr>
                    </a:p>
                  </a:txBody>
                  <a:tcPr/>
                </a:tc>
              </a:tr>
              <a:tr h="379488">
                <a:tc vMerge="1">
                  <a:txBody>
                    <a:bodyPr/>
                    <a:lstStyle/>
                    <a:p>
                      <a:endParaRPr lang="pl-PL" dirty="0"/>
                    </a:p>
                  </a:txBody>
                  <a:tcPr/>
                </a:tc>
                <a:tc>
                  <a:txBody>
                    <a:bodyPr/>
                    <a:lstStyle/>
                    <a:p>
                      <a:pPr marL="0" algn="l" defTabSz="914400" rtl="0" eaLnBrk="1" latinLnBrk="0" hangingPunct="1"/>
                      <a:r>
                        <a:rPr lang="pl-PL" sz="900" kern="1200" dirty="0" smtClean="0">
                          <a:solidFill>
                            <a:schemeClr val="dk1"/>
                          </a:solidFill>
                          <a:latin typeface="+mn-lt"/>
                          <a:ea typeface="+mn-ea"/>
                          <a:cs typeface="+mn-cs"/>
                        </a:rPr>
                        <a:t>Działanie 4.1.2</a:t>
                      </a:r>
                    </a:p>
                    <a:p>
                      <a:pPr marL="0" algn="l" defTabSz="914400" rtl="0" eaLnBrk="1" latinLnBrk="0" hangingPunct="1"/>
                      <a:r>
                        <a:rPr lang="pl-PL" sz="900" kern="1200" dirty="0" smtClean="0">
                          <a:solidFill>
                            <a:schemeClr val="dk1"/>
                          </a:solidFill>
                          <a:latin typeface="+mn-lt"/>
                          <a:ea typeface="+mn-ea"/>
                          <a:cs typeface="+mn-cs"/>
                        </a:rPr>
                        <a:t>Praca na własny rachunek</a:t>
                      </a:r>
                      <a:endParaRPr lang="pl-PL" sz="900" kern="1200" dirty="0">
                        <a:solidFill>
                          <a:schemeClr val="dk1"/>
                        </a:solidFill>
                        <a:latin typeface="+mn-lt"/>
                        <a:ea typeface="+mn-ea"/>
                        <a:cs typeface="+mn-cs"/>
                      </a:endParaRPr>
                    </a:p>
                  </a:txBody>
                  <a:tcPr/>
                </a:tc>
                <a:tc gridSpan="2">
                  <a:txBody>
                    <a:bodyPr/>
                    <a:lstStyle/>
                    <a:p>
                      <a:pPr algn="ctr"/>
                      <a:r>
                        <a:rPr lang="pl-PL" sz="900" kern="1200" baseline="0" dirty="0" smtClean="0">
                          <a:solidFill>
                            <a:schemeClr val="dk1"/>
                          </a:solidFill>
                          <a:latin typeface="+mn-lt"/>
                          <a:ea typeface="+mn-ea"/>
                          <a:cs typeface="+mn-cs"/>
                        </a:rPr>
                        <a:t>Nie dotyczy</a:t>
                      </a:r>
                      <a:endParaRPr lang="pl-PL" sz="900" kern="1200" baseline="0" dirty="0">
                        <a:solidFill>
                          <a:schemeClr val="dk1"/>
                        </a:solidFill>
                        <a:latin typeface="+mn-lt"/>
                        <a:ea typeface="+mn-ea"/>
                        <a:cs typeface="+mn-cs"/>
                      </a:endParaRPr>
                    </a:p>
                  </a:txBody>
                  <a:tcPr/>
                </a:tc>
                <a:tc hMerge="1">
                  <a:txBody>
                    <a:bodyPr/>
                    <a:lstStyle/>
                    <a:p>
                      <a:endParaRPr lang="pl-PL" sz="900" kern="1200" baseline="0" dirty="0">
                        <a:solidFill>
                          <a:schemeClr val="dk1"/>
                        </a:solidFill>
                        <a:latin typeface="+mn-lt"/>
                        <a:ea typeface="+mn-ea"/>
                        <a:cs typeface="+mn-cs"/>
                      </a:endParaRPr>
                    </a:p>
                  </a:txBody>
                  <a:tcPr/>
                </a:tc>
              </a:tr>
              <a:tr h="521795">
                <a:tc rowSpan="3">
                  <a:txBody>
                    <a:bodyPr/>
                    <a:lstStyle/>
                    <a:p>
                      <a:r>
                        <a:rPr lang="pl-PL" sz="900" b="1" kern="1200" dirty="0" smtClean="0">
                          <a:solidFill>
                            <a:srgbClr val="009900"/>
                          </a:solidFill>
                          <a:latin typeface="+mn-lt"/>
                          <a:ea typeface="+mn-ea"/>
                          <a:cs typeface="+mn-cs"/>
                        </a:rPr>
                        <a:t>Priorytet 4.2 </a:t>
                      </a:r>
                    </a:p>
                    <a:p>
                      <a:r>
                        <a:rPr lang="pl-PL" sz="900" b="1" kern="1200" dirty="0" smtClean="0">
                          <a:solidFill>
                            <a:srgbClr val="009900"/>
                          </a:solidFill>
                          <a:latin typeface="+mn-lt"/>
                          <a:ea typeface="+mn-ea"/>
                          <a:cs typeface="+mn-cs"/>
                        </a:rPr>
                        <a:t>Poprawa poziomu edukacji i promowanie uczenia się przez całe życie</a:t>
                      </a:r>
                      <a:endParaRPr lang="pl-PL" sz="900" b="1" kern="1200" dirty="0">
                        <a:solidFill>
                          <a:srgbClr val="009900"/>
                        </a:solidFill>
                        <a:latin typeface="+mn-lt"/>
                        <a:ea typeface="+mn-ea"/>
                        <a:cs typeface="+mn-cs"/>
                      </a:endParaRPr>
                    </a:p>
                  </a:txBody>
                  <a:tcPr/>
                </a:tc>
                <a:tc rowSpan="2">
                  <a:txBody>
                    <a:bodyPr/>
                    <a:lstStyle/>
                    <a:p>
                      <a:r>
                        <a:rPr lang="pl-PL" sz="900" b="0" kern="1200" dirty="0" smtClean="0">
                          <a:solidFill>
                            <a:schemeClr val="tx1"/>
                          </a:solidFill>
                          <a:latin typeface="+mn-lt"/>
                          <a:ea typeface="+mn-ea"/>
                          <a:cs typeface="+mn-cs"/>
                        </a:rPr>
                        <a:t>Działanie 4.2.1 </a:t>
                      </a:r>
                    </a:p>
                    <a:p>
                      <a:r>
                        <a:rPr lang="pl-PL" sz="900" b="0" kern="1200" dirty="0" smtClean="0">
                          <a:solidFill>
                            <a:schemeClr val="tx1"/>
                          </a:solidFill>
                          <a:latin typeface="+mn-lt"/>
                          <a:ea typeface="+mn-ea"/>
                          <a:cs typeface="+mn-cs"/>
                        </a:rPr>
                        <a:t>Równy dostęp do edukacji</a:t>
                      </a:r>
                      <a:endParaRPr lang="pl-PL" sz="900" b="0" kern="1200" dirty="0">
                        <a:solidFill>
                          <a:schemeClr val="tx1"/>
                        </a:solidFill>
                        <a:latin typeface="+mn-lt"/>
                        <a:ea typeface="+mn-ea"/>
                        <a:cs typeface="+mn-cs"/>
                      </a:endParaRPr>
                    </a:p>
                  </a:txBody>
                  <a:tcPr/>
                </a:tc>
                <a:tc rowSpan="2">
                  <a:txBody>
                    <a:bodyPr/>
                    <a:lstStyle/>
                    <a:p>
                      <a:r>
                        <a:rPr lang="pl-PL" sz="900" b="0" kern="1200" dirty="0" smtClean="0">
                          <a:solidFill>
                            <a:schemeClr val="tx1"/>
                          </a:solidFill>
                          <a:latin typeface="+mn-lt"/>
                          <a:ea typeface="+mn-ea"/>
                          <a:cs typeface="+mn-cs"/>
                        </a:rPr>
                        <a:t>10.1 </a:t>
                      </a:r>
                    </a:p>
                    <a:p>
                      <a:r>
                        <a:rPr lang="pl-PL" sz="900" b="0" kern="1200" dirty="0" smtClean="0">
                          <a:solidFill>
                            <a:schemeClr val="tx1"/>
                          </a:solidFill>
                          <a:latin typeface="+mn-lt"/>
                          <a:ea typeface="+mn-ea"/>
                          <a:cs typeface="+mn-cs"/>
                        </a:rPr>
                        <a:t>Zapewnienie równego dostępu do wysokiej jakości edukacji przedszkolnej, podstawowej, gimnazjalnej i ponadgimnazjalnej</a:t>
                      </a:r>
                      <a:endParaRPr lang="pl-PL" sz="900" b="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smtClean="0">
                          <a:ln>
                            <a:noFill/>
                          </a:ln>
                          <a:solidFill>
                            <a:prstClr val="black"/>
                          </a:solidFill>
                          <a:effectLst/>
                          <a:uLnTx/>
                          <a:uFillTx/>
                          <a:latin typeface="+mn-lt"/>
                          <a:ea typeface="+mn-ea"/>
                          <a:cs typeface="+mn-cs"/>
                        </a:rPr>
                        <a:t>Zapewnienie równego dostępu do wysokiej jakości edukacji przedszkolnej – ZIT Aglomeracji Wałbrzyskiej</a:t>
                      </a:r>
                    </a:p>
                  </a:txBody>
                  <a:tcPr/>
                </a:tc>
              </a:tr>
              <a:tr h="806411">
                <a:tc vMerge="1">
                  <a:txBody>
                    <a:bodyPr/>
                    <a:lstStyle/>
                    <a:p>
                      <a:endParaRPr lang="pl-PL" dirty="0"/>
                    </a:p>
                  </a:txBody>
                  <a:tcPr/>
                </a:tc>
                <a:tc vMerge="1">
                  <a:txBody>
                    <a:bodyPr/>
                    <a:lstStyle/>
                    <a:p>
                      <a:endParaRPr lang="pl-PL" dirty="0"/>
                    </a:p>
                  </a:txBody>
                  <a:tcPr/>
                </a:tc>
                <a:tc vMerge="1">
                  <a:txBody>
                    <a:bodyPr/>
                    <a:lstStyle/>
                    <a:p>
                      <a:endParaRPr lang="pl-P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kern="1200" noProof="0" dirty="0" smtClean="0">
                          <a:solidFill>
                            <a:schemeClr val="tx1"/>
                          </a:solidFill>
                          <a:latin typeface="+mn-lt"/>
                          <a:ea typeface="+mn-ea"/>
                          <a:cs typeface="+mn-cs"/>
                        </a:rPr>
                        <a:t>Zapewnienie równego dostępu do wysokiej jakości edukacji podstawowej, gimnazjalnej i ponadgimnazjalnej – ZIT Aglomeracji Wałbrzyskiej</a:t>
                      </a:r>
                    </a:p>
                  </a:txBody>
                  <a:tcPr/>
                </a:tc>
              </a:tr>
              <a:tr h="664103">
                <a:tc vMerge="1">
                  <a:txBody>
                    <a:bodyPr/>
                    <a:lstStyle/>
                    <a:p>
                      <a:endParaRPr lang="pl-PL" dirty="0"/>
                    </a:p>
                  </a:txBody>
                  <a:tcPr/>
                </a:tc>
                <a:tc>
                  <a:txBody>
                    <a:bodyPr/>
                    <a:lstStyle/>
                    <a:p>
                      <a:r>
                        <a:rPr lang="pl-PL" sz="900" b="1" kern="1200" dirty="0" smtClean="0">
                          <a:solidFill>
                            <a:srgbClr val="009900"/>
                          </a:solidFill>
                          <a:latin typeface="+mn-lt"/>
                          <a:ea typeface="+mn-ea"/>
                          <a:cs typeface="+mn-cs"/>
                        </a:rPr>
                        <a:t>4.2.2 Kształcenie i szkolenie zawodowe</a:t>
                      </a:r>
                      <a:endParaRPr lang="pl-PL" sz="900" b="1" kern="1200" dirty="0">
                        <a:solidFill>
                          <a:srgbClr val="009900"/>
                        </a:solidFill>
                        <a:latin typeface="+mn-lt"/>
                        <a:ea typeface="+mn-ea"/>
                        <a:cs typeface="+mn-cs"/>
                      </a:endParaRPr>
                    </a:p>
                  </a:txBody>
                  <a:tcPr/>
                </a:tc>
                <a:tc>
                  <a:txBody>
                    <a:bodyPr/>
                    <a:lstStyle/>
                    <a:p>
                      <a:pPr marL="0" algn="l" defTabSz="914400" rtl="0" eaLnBrk="1" latinLnBrk="0" hangingPunct="1"/>
                      <a:r>
                        <a:rPr lang="pl-PL" sz="900" b="1" kern="1200" dirty="0" smtClean="0">
                          <a:solidFill>
                            <a:srgbClr val="009900"/>
                          </a:solidFill>
                          <a:latin typeface="+mn-lt"/>
                          <a:ea typeface="+mn-ea"/>
                          <a:cs typeface="+mn-cs"/>
                        </a:rPr>
                        <a:t>10.4 Dostosowanie systemów kształcenia i szkolenia zawodowego do potrzeb rynku pracy</a:t>
                      </a:r>
                      <a:endParaRPr lang="pl-PL" sz="900" b="1" kern="1200" dirty="0">
                        <a:solidFill>
                          <a:srgbClr val="0099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smtClean="0">
                          <a:ln>
                            <a:noFill/>
                          </a:ln>
                          <a:solidFill>
                            <a:srgbClr val="009900"/>
                          </a:solidFill>
                          <a:effectLst/>
                          <a:uLnTx/>
                          <a:uFillTx/>
                          <a:latin typeface="+mn-lt"/>
                          <a:ea typeface="+mn-ea"/>
                          <a:cs typeface="+mn-cs"/>
                        </a:rPr>
                        <a:t>Dostosowanie systemów kształcenia i szkolenia zawodowego do potrzeb rynku pracy – ZIT Aglomeracji Wałbrzyskiej</a:t>
                      </a:r>
                    </a:p>
                  </a:txBody>
                  <a:tcPr/>
                </a:tc>
              </a:tr>
              <a:tr h="379488">
                <a:tc>
                  <a:txBody>
                    <a:bodyPr/>
                    <a:lstStyle/>
                    <a:p>
                      <a:r>
                        <a:rPr lang="pl-PL" sz="900" kern="1200" dirty="0" smtClean="0">
                          <a:solidFill>
                            <a:schemeClr val="dk1"/>
                          </a:solidFill>
                          <a:latin typeface="+mn-lt"/>
                          <a:ea typeface="+mn-ea"/>
                          <a:cs typeface="+mn-cs"/>
                        </a:rPr>
                        <a:t>Priorytet 4.3 Promowanie włączenia społecznego</a:t>
                      </a:r>
                      <a:endParaRPr lang="pl-PL" sz="900" kern="1200" dirty="0">
                        <a:solidFill>
                          <a:schemeClr val="dk1"/>
                        </a:solidFill>
                        <a:latin typeface="+mn-lt"/>
                        <a:ea typeface="+mn-ea"/>
                        <a:cs typeface="+mn-cs"/>
                      </a:endParaRPr>
                    </a:p>
                  </a:txBody>
                  <a:tcPr/>
                </a:tc>
                <a:tc>
                  <a:txBody>
                    <a:bodyPr/>
                    <a:lstStyle/>
                    <a:p>
                      <a:r>
                        <a:rPr lang="pl-PL" sz="900" kern="1200" dirty="0" smtClean="0">
                          <a:solidFill>
                            <a:schemeClr val="dk1"/>
                          </a:solidFill>
                          <a:latin typeface="+mn-lt"/>
                          <a:ea typeface="+mn-ea"/>
                          <a:cs typeface="+mn-cs"/>
                        </a:rPr>
                        <a:t>Działanie 4.3.1 Aktywna integracja społeczna</a:t>
                      </a:r>
                      <a:endParaRPr lang="pl-PL" sz="900" kern="1200" dirty="0">
                        <a:solidFill>
                          <a:schemeClr val="dk1"/>
                        </a:solidFill>
                        <a:latin typeface="+mn-lt"/>
                        <a:ea typeface="+mn-ea"/>
                        <a:cs typeface="+mn-cs"/>
                      </a:endParaRPr>
                    </a:p>
                  </a:txBody>
                  <a:tcPr/>
                </a:tc>
                <a:tc>
                  <a:txBody>
                    <a:bodyPr/>
                    <a:lstStyle/>
                    <a:p>
                      <a:r>
                        <a:rPr lang="pl-PL" sz="900" kern="1200" dirty="0" smtClean="0">
                          <a:solidFill>
                            <a:schemeClr val="dk1"/>
                          </a:solidFill>
                          <a:latin typeface="+mn-lt"/>
                          <a:ea typeface="+mn-ea"/>
                          <a:cs typeface="+mn-cs"/>
                        </a:rPr>
                        <a:t>9.1 Aktywna integracja</a:t>
                      </a:r>
                      <a:endParaRPr lang="pl-PL" sz="900" kern="1200" dirty="0">
                        <a:solidFill>
                          <a:schemeClr val="dk1"/>
                        </a:solidFill>
                        <a:latin typeface="+mn-lt"/>
                        <a:ea typeface="+mn-ea"/>
                        <a:cs typeface="+mn-cs"/>
                      </a:endParaRPr>
                    </a:p>
                  </a:txBody>
                  <a:tcPr/>
                </a:tc>
                <a:tc>
                  <a:txBody>
                    <a:bodyPr/>
                    <a:lstStyle/>
                    <a:p>
                      <a:r>
                        <a:rPr kumimoji="0" lang="pl-PL" sz="900" b="0" i="0" u="none" strike="noStrike" kern="1200" cap="none" spc="0" normalizeH="0" baseline="0" dirty="0" smtClean="0">
                          <a:ln>
                            <a:noFill/>
                          </a:ln>
                          <a:solidFill>
                            <a:prstClr val="black"/>
                          </a:solidFill>
                          <a:effectLst/>
                          <a:uLnTx/>
                          <a:uFillTx/>
                          <a:latin typeface="+mn-lt"/>
                          <a:ea typeface="+mn-ea"/>
                          <a:cs typeface="+mn-cs"/>
                        </a:rPr>
                        <a:t>Aktywna integracja – ZIT Aglomeracji Wałbrzyskiej</a:t>
                      </a:r>
                      <a:endParaRPr kumimoji="0" lang="pl-PL" sz="900" b="0" i="0" u="none" strike="noStrike" kern="1200" cap="none" spc="0" normalizeH="0" baseline="0" dirty="0">
                        <a:ln>
                          <a:noFill/>
                        </a:ln>
                        <a:solidFill>
                          <a:prstClr val="black"/>
                        </a:solidFill>
                        <a:effectLst/>
                        <a:uLnTx/>
                        <a:uFillTx/>
                        <a:latin typeface="+mn-lt"/>
                        <a:ea typeface="+mn-ea"/>
                        <a:cs typeface="+mn-cs"/>
                      </a:endParaRPr>
                    </a:p>
                  </a:txBody>
                  <a:tcPr/>
                </a:tc>
              </a:tr>
              <a:tr h="521795">
                <a:tc>
                  <a:txBody>
                    <a:bodyPr/>
                    <a:lstStyle/>
                    <a:p>
                      <a:endParaRPr lang="pl-PL"/>
                    </a:p>
                  </a:txBody>
                  <a:tcPr/>
                </a:tc>
                <a:tc>
                  <a:txBody>
                    <a:bodyPr/>
                    <a:lstStyle/>
                    <a:p>
                      <a:r>
                        <a:rPr lang="pl-PL" sz="900" kern="1200" dirty="0" smtClean="0">
                          <a:solidFill>
                            <a:schemeClr val="dk1"/>
                          </a:solidFill>
                          <a:latin typeface="+mn-lt"/>
                          <a:ea typeface="+mn-ea"/>
                          <a:cs typeface="+mn-cs"/>
                        </a:rPr>
                        <a:t>Działanie 4.3.2 Ułatwianie dostępu do usług opieki zdrowotnej i usług społecznych</a:t>
                      </a:r>
                      <a:endParaRPr lang="pl-PL" sz="900" kern="1200" dirty="0">
                        <a:solidFill>
                          <a:schemeClr val="dk1"/>
                        </a:solidFill>
                        <a:latin typeface="+mn-lt"/>
                        <a:ea typeface="+mn-ea"/>
                        <a:cs typeface="+mn-cs"/>
                      </a:endParaRPr>
                    </a:p>
                  </a:txBody>
                  <a:tcPr/>
                </a:tc>
                <a:tc>
                  <a:txBody>
                    <a:bodyPr/>
                    <a:lstStyle/>
                    <a:p>
                      <a:r>
                        <a:rPr lang="pl-PL" sz="900" kern="1200" dirty="0" smtClean="0">
                          <a:solidFill>
                            <a:schemeClr val="dk1"/>
                          </a:solidFill>
                          <a:latin typeface="+mn-lt"/>
                          <a:ea typeface="+mn-ea"/>
                          <a:cs typeface="+mn-cs"/>
                        </a:rPr>
                        <a:t>9.2 Dostęp do wysokiej jakości usług, w tym opieki zdrowotnej i usług społecznych</a:t>
                      </a:r>
                      <a:endParaRPr lang="pl-PL" sz="900" kern="1200" dirty="0">
                        <a:solidFill>
                          <a:schemeClr val="dk1"/>
                        </a:solidFill>
                        <a:latin typeface="+mn-lt"/>
                        <a:ea typeface="+mn-ea"/>
                        <a:cs typeface="+mn-cs"/>
                      </a:endParaRPr>
                    </a:p>
                  </a:txBody>
                  <a:tcPr/>
                </a:tc>
                <a:tc>
                  <a:txBody>
                    <a:bodyPr/>
                    <a:lstStyle/>
                    <a:p>
                      <a:r>
                        <a:rPr kumimoji="0" lang="pl-PL" sz="900" b="0" i="0" u="none" strike="noStrike" kern="1200" cap="none" spc="0" normalizeH="0" baseline="0" dirty="0" smtClean="0">
                          <a:ln>
                            <a:noFill/>
                          </a:ln>
                          <a:solidFill>
                            <a:prstClr val="black"/>
                          </a:solidFill>
                          <a:effectLst/>
                          <a:uLnTx/>
                          <a:uFillTx/>
                          <a:latin typeface="+mn-lt"/>
                          <a:ea typeface="+mn-ea"/>
                          <a:cs typeface="+mn-cs"/>
                        </a:rPr>
                        <a:t>Dostęp do wysokiej jakości usług społecznych – ZIT Aglomeracji Wałbrzyskiej</a:t>
                      </a:r>
                      <a:endParaRPr kumimoji="0" lang="pl-PL" sz="900" b="0" i="0" u="none" strike="noStrike" kern="1200" cap="none" spc="0" normalizeH="0" baseline="0" dirty="0">
                        <a:ln>
                          <a:noFill/>
                        </a:ln>
                        <a:solidFill>
                          <a:prstClr val="black"/>
                        </a:solidFill>
                        <a:effectLst/>
                        <a:uLnTx/>
                        <a:uFillTx/>
                        <a:latin typeface="+mn-lt"/>
                        <a:ea typeface="+mn-ea"/>
                        <a:cs typeface="+mn-cs"/>
                      </a:endParaRPr>
                    </a:p>
                  </a:txBody>
                  <a:tcPr/>
                </a:tc>
              </a:tr>
              <a:tr h="379488">
                <a:tc>
                  <a:txBody>
                    <a:bodyPr/>
                    <a:lstStyle/>
                    <a:p>
                      <a:endParaRPr lang="pl-PL" dirty="0"/>
                    </a:p>
                  </a:txBody>
                  <a:tcPr/>
                </a:tc>
                <a:tc>
                  <a:txBody>
                    <a:bodyPr/>
                    <a:lstStyle/>
                    <a:p>
                      <a:r>
                        <a:rPr lang="pl-PL" sz="900" kern="1200" dirty="0" smtClean="0">
                          <a:solidFill>
                            <a:schemeClr val="dk1"/>
                          </a:solidFill>
                          <a:latin typeface="+mn-lt"/>
                          <a:ea typeface="+mn-ea"/>
                          <a:cs typeface="+mn-cs"/>
                        </a:rPr>
                        <a:t>Działanie 4.3.3 Aktywne i zdrowe starzenie się</a:t>
                      </a:r>
                      <a:endParaRPr lang="pl-PL" sz="900" kern="1200" dirty="0">
                        <a:solidFill>
                          <a:schemeClr val="dk1"/>
                        </a:solidFill>
                        <a:latin typeface="+mn-lt"/>
                        <a:ea typeface="+mn-ea"/>
                        <a:cs typeface="+mn-cs"/>
                      </a:endParaRPr>
                    </a:p>
                  </a:txBody>
                  <a:tcPr/>
                </a:tc>
                <a:tc gridSpan="2">
                  <a:txBody>
                    <a:bodyPr/>
                    <a:lstStyle/>
                    <a:p>
                      <a:r>
                        <a:rPr lang="pl-PL" sz="900" kern="1200" dirty="0" smtClean="0">
                          <a:solidFill>
                            <a:schemeClr val="dk1"/>
                          </a:solidFill>
                          <a:latin typeface="+mn-lt"/>
                          <a:ea typeface="+mn-ea"/>
                          <a:cs typeface="+mn-cs"/>
                        </a:rPr>
                        <a:t>Działanie realizowane poprzez bezpośrednie aplikowanie beneficjentów ZIT AW do RPO WD 2014-2020</a:t>
                      </a:r>
                      <a:endParaRPr lang="pl-PL" sz="900" kern="1200" dirty="0">
                        <a:solidFill>
                          <a:schemeClr val="dk1"/>
                        </a:solidFill>
                        <a:latin typeface="+mn-lt"/>
                        <a:ea typeface="+mn-ea"/>
                        <a:cs typeface="+mn-cs"/>
                      </a:endParaRPr>
                    </a:p>
                  </a:txBody>
                  <a:tcPr/>
                </a:tc>
                <a:tc hMerge="1">
                  <a:txBody>
                    <a:bodyPr/>
                    <a:lstStyle/>
                    <a:p>
                      <a:endParaRPr lang="pl-PL" dirty="0"/>
                    </a:p>
                  </a:txBody>
                  <a:tcPr/>
                </a:tc>
              </a:tr>
            </a:tbl>
          </a:graphicData>
        </a:graphic>
      </p:graphicFrame>
    </p:spTree>
    <p:extLst>
      <p:ext uri="{BB962C8B-B14F-4D97-AF65-F5344CB8AC3E}">
        <p14:creationId xmlns:p14="http://schemas.microsoft.com/office/powerpoint/2010/main" xmlns="" val="222715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451872" y="1076035"/>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OCENA ZGODNOŚCI PROJEKTU ZE STRATEGIĄ ZIT AW</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574490" y="1580092"/>
            <a:ext cx="8229600" cy="4873244"/>
          </a:xfrm>
        </p:spPr>
        <p:txBody>
          <a:bodyPr>
            <a:normAutofit lnSpcReduction="10000"/>
          </a:bodyPr>
          <a:lstStyle/>
          <a:p>
            <a:pPr marL="0" lvl="0" indent="0" algn="just">
              <a:spcBef>
                <a:spcPts val="0"/>
              </a:spcBef>
              <a:buNone/>
            </a:pPr>
            <a:r>
              <a:rPr lang="pl-PL" sz="2000" dirty="0" smtClean="0">
                <a:solidFill>
                  <a:srgbClr val="000000"/>
                </a:solidFill>
              </a:rPr>
              <a:t>Kryterium </a:t>
            </a:r>
            <a:r>
              <a:rPr lang="pl-PL" sz="2000" dirty="0">
                <a:solidFill>
                  <a:srgbClr val="000000"/>
                </a:solidFill>
              </a:rPr>
              <a:t>oceny zgodności projektu ze Strategią ZIT AW (EFS) oceniane będzie na podstawie II sekcji : </a:t>
            </a:r>
          </a:p>
          <a:p>
            <a:pPr marL="0" lvl="0" indent="0" algn="just">
              <a:spcBef>
                <a:spcPts val="0"/>
              </a:spcBef>
              <a:buNone/>
            </a:pPr>
            <a:endParaRPr lang="pl-PL" sz="2000" dirty="0">
              <a:solidFill>
                <a:srgbClr val="000000"/>
              </a:solidFill>
            </a:endParaRPr>
          </a:p>
          <a:p>
            <a:pPr marL="0" lvl="0" indent="0" algn="just">
              <a:spcBef>
                <a:spcPts val="0"/>
              </a:spcBef>
              <a:buNone/>
            </a:pPr>
            <a:r>
              <a:rPr lang="pl-PL" sz="2000" dirty="0">
                <a:solidFill>
                  <a:srgbClr val="000000"/>
                </a:solidFill>
              </a:rPr>
              <a:t>I sekcja- ocena ogólna</a:t>
            </a:r>
          </a:p>
          <a:p>
            <a:pPr marL="914400" lvl="1" indent="-457200" algn="just">
              <a:spcBef>
                <a:spcPts val="0"/>
              </a:spcBef>
              <a:buFontTx/>
              <a:buAutoNum type="arabicPeriod"/>
            </a:pPr>
            <a:r>
              <a:rPr lang="pl-PL" sz="2000" dirty="0">
                <a:solidFill>
                  <a:srgbClr val="000000"/>
                </a:solidFill>
              </a:rPr>
              <a:t>Ocena zgodności projektu ze Strategią ZIT</a:t>
            </a:r>
          </a:p>
          <a:p>
            <a:pPr marL="914400" lvl="1" indent="-457200" algn="just">
              <a:spcBef>
                <a:spcPts val="0"/>
              </a:spcBef>
              <a:buFontTx/>
              <a:buAutoNum type="arabicPeriod"/>
            </a:pPr>
            <a:r>
              <a:rPr lang="pl-PL" sz="2000" dirty="0">
                <a:solidFill>
                  <a:srgbClr val="000000"/>
                </a:solidFill>
              </a:rPr>
              <a:t>Poprawność doboru wskaźników</a:t>
            </a:r>
          </a:p>
          <a:p>
            <a:pPr marL="914400" lvl="1" indent="-457200" algn="just">
              <a:spcBef>
                <a:spcPts val="0"/>
              </a:spcBef>
              <a:buFontTx/>
              <a:buAutoNum type="arabicPeriod"/>
            </a:pPr>
            <a:r>
              <a:rPr lang="pl-PL" sz="2000" dirty="0">
                <a:solidFill>
                  <a:srgbClr val="000000"/>
                </a:solidFill>
              </a:rPr>
              <a:t>Wpływ projektu na realizację Strategii ZIT</a:t>
            </a:r>
          </a:p>
          <a:p>
            <a:pPr marL="914400" lvl="1" indent="-457200" algn="just">
              <a:spcBef>
                <a:spcPts val="0"/>
              </a:spcBef>
              <a:buFontTx/>
              <a:buAutoNum type="arabicPeriod"/>
            </a:pPr>
            <a:r>
              <a:rPr lang="pl-PL" sz="2000" dirty="0">
                <a:solidFill>
                  <a:srgbClr val="000000"/>
                </a:solidFill>
              </a:rPr>
              <a:t>Wpływ realizacji projektu na realizację wartości docelowej wskaźników  monitoringu realizacji celów Strategii ZIT </a:t>
            </a:r>
            <a:r>
              <a:rPr lang="pl-PL" sz="2000" u="sng" dirty="0">
                <a:solidFill>
                  <a:srgbClr val="000000"/>
                </a:solidFill>
              </a:rPr>
              <a:t>wynikających </a:t>
            </a:r>
            <a:br>
              <a:rPr lang="pl-PL" sz="2000" u="sng" dirty="0">
                <a:solidFill>
                  <a:srgbClr val="000000"/>
                </a:solidFill>
              </a:rPr>
            </a:br>
            <a:r>
              <a:rPr lang="pl-PL" sz="2000" u="sng" dirty="0">
                <a:solidFill>
                  <a:srgbClr val="000000"/>
                </a:solidFill>
              </a:rPr>
              <a:t>z Porozumienia.</a:t>
            </a:r>
          </a:p>
          <a:p>
            <a:pPr marL="914400" lvl="1" indent="-457200" algn="just">
              <a:spcBef>
                <a:spcPts val="0"/>
              </a:spcBef>
              <a:buFontTx/>
              <a:buAutoNum type="arabicPeriod"/>
            </a:pPr>
            <a:r>
              <a:rPr lang="pl-PL" sz="2000" dirty="0">
                <a:solidFill>
                  <a:srgbClr val="000000"/>
                </a:solidFill>
              </a:rPr>
              <a:t>Komplementarny charakter projektu z innymi przedsięwzięciami.</a:t>
            </a:r>
          </a:p>
          <a:p>
            <a:pPr marL="0" lvl="0" indent="0" algn="just">
              <a:spcBef>
                <a:spcPts val="0"/>
              </a:spcBef>
              <a:buNone/>
            </a:pPr>
            <a:r>
              <a:rPr lang="pl-PL" sz="2000" dirty="0">
                <a:solidFill>
                  <a:srgbClr val="000000"/>
                </a:solidFill>
              </a:rPr>
              <a:t>II sekcja – minimum punktowe</a:t>
            </a:r>
          </a:p>
          <a:p>
            <a:pPr marL="914400" lvl="1" indent="-457200" algn="just">
              <a:spcBef>
                <a:spcPts val="0"/>
              </a:spcBef>
              <a:buAutoNum type="arabicPeriod"/>
            </a:pPr>
            <a:r>
              <a:rPr lang="pl-PL" sz="2000" dirty="0" smtClean="0">
                <a:solidFill>
                  <a:srgbClr val="000000"/>
                </a:solidFill>
              </a:rPr>
              <a:t>Uzyskanie </a:t>
            </a:r>
            <a:r>
              <a:rPr lang="pl-PL" sz="2000" dirty="0">
                <a:solidFill>
                  <a:srgbClr val="000000"/>
                </a:solidFill>
              </a:rPr>
              <a:t>przez projekt minimum </a:t>
            </a:r>
            <a:r>
              <a:rPr lang="pl-PL" sz="2000" dirty="0" smtClean="0">
                <a:solidFill>
                  <a:srgbClr val="000000"/>
                </a:solidFill>
              </a:rPr>
              <a:t>punktowego.</a:t>
            </a:r>
          </a:p>
          <a:p>
            <a:pPr marL="914400" lvl="1" indent="-457200" algn="just">
              <a:spcBef>
                <a:spcPts val="0"/>
              </a:spcBef>
              <a:buAutoNum type="arabicPeriod"/>
            </a:pPr>
            <a:endParaRPr lang="pl-PL" sz="2000" b="1" dirty="0">
              <a:solidFill>
                <a:srgbClr val="000000"/>
              </a:solidFill>
            </a:endParaRPr>
          </a:p>
          <a:p>
            <a:pPr marL="57150" indent="0" algn="just">
              <a:spcBef>
                <a:spcPts val="0"/>
              </a:spcBef>
              <a:buNone/>
            </a:pPr>
            <a:r>
              <a:rPr lang="pl-PL" sz="2000" b="1" dirty="0" smtClean="0">
                <a:solidFill>
                  <a:prstClr val="black"/>
                </a:solidFill>
              </a:rPr>
              <a:t>Liczba </a:t>
            </a:r>
            <a:r>
              <a:rPr lang="pl-PL" sz="2000" b="1" dirty="0">
                <a:solidFill>
                  <a:prstClr val="black"/>
                </a:solidFill>
              </a:rPr>
              <a:t>możliwych do zdobycia punktów – 50 pkt. co stanowi 50% wszystkich możliwych do zdobycia punktów podczas całego procesu </a:t>
            </a:r>
            <a:r>
              <a:rPr lang="pl-PL" sz="2000" b="1" dirty="0" smtClean="0">
                <a:solidFill>
                  <a:prstClr val="black"/>
                </a:solidFill>
              </a:rPr>
              <a:t>oceny.</a:t>
            </a:r>
          </a:p>
          <a:p>
            <a:pPr marL="57150" indent="0" algn="just">
              <a:spcBef>
                <a:spcPts val="0"/>
              </a:spcBef>
              <a:buNone/>
            </a:pPr>
            <a:endParaRPr lang="pl-PL" sz="2000" dirty="0">
              <a:solidFill>
                <a:srgbClr val="000000"/>
              </a:solidFill>
            </a:endParaRPr>
          </a:p>
          <a:p>
            <a:pPr marL="0" indent="0" algn="ctr">
              <a:buNone/>
            </a:pPr>
            <a:endParaRPr lang="pl-PL" sz="2400" b="1" u="sng" dirty="0"/>
          </a:p>
        </p:txBody>
      </p:sp>
    </p:spTree>
    <p:extLst>
      <p:ext uri="{BB962C8B-B14F-4D97-AF65-F5344CB8AC3E}">
        <p14:creationId xmlns:p14="http://schemas.microsoft.com/office/powerpoint/2010/main" xmlns="" val="215819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451872" y="980729"/>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OCENA ZGODNOŚCI PROJEKTU ZE STRATEGIĄ ZIT AW</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574490" y="1580092"/>
            <a:ext cx="8229600" cy="4873244"/>
          </a:xfrm>
        </p:spPr>
        <p:txBody>
          <a:bodyPr>
            <a:normAutofit/>
          </a:bodyPr>
          <a:lstStyle/>
          <a:p>
            <a:pPr marL="0" lvl="0" indent="0" algn="just">
              <a:spcBef>
                <a:spcPts val="0"/>
              </a:spcBef>
              <a:buNone/>
            </a:pPr>
            <a:endParaRPr lang="pl-PL" sz="2000" dirty="0">
              <a:solidFill>
                <a:srgbClr val="000000"/>
              </a:solidFill>
            </a:endParaRPr>
          </a:p>
          <a:p>
            <a:pPr marL="0" indent="0" algn="ctr">
              <a:buNone/>
            </a:pPr>
            <a:endParaRPr lang="pl-PL" sz="2400" b="1" u="sng" dirty="0"/>
          </a:p>
        </p:txBody>
      </p:sp>
      <p:graphicFrame>
        <p:nvGraphicFramePr>
          <p:cNvPr id="3" name="Tabela 2"/>
          <p:cNvGraphicFramePr>
            <a:graphicFrameLocks noGrp="1"/>
          </p:cNvGraphicFramePr>
          <p:nvPr>
            <p:extLst>
              <p:ext uri="{D42A27DB-BD31-4B8C-83A1-F6EECF244321}">
                <p14:modId xmlns:p14="http://schemas.microsoft.com/office/powerpoint/2010/main" xmlns="" val="120398513"/>
              </p:ext>
            </p:extLst>
          </p:nvPr>
        </p:nvGraphicFramePr>
        <p:xfrm>
          <a:off x="323528" y="1484787"/>
          <a:ext cx="8568952" cy="5153166"/>
        </p:xfrm>
        <a:graphic>
          <a:graphicData uri="http://schemas.openxmlformats.org/drawingml/2006/table">
            <a:tbl>
              <a:tblPr firstRow="1" bandRow="1">
                <a:tableStyleId>{5C22544A-7EE6-4342-B048-85BDC9FD1C3A}</a:tableStyleId>
              </a:tblPr>
              <a:tblGrid>
                <a:gridCol w="504056"/>
                <a:gridCol w="1584176"/>
                <a:gridCol w="4176464"/>
                <a:gridCol w="1233137"/>
                <a:gridCol w="1071119"/>
              </a:tblGrid>
              <a:tr h="542912">
                <a:tc>
                  <a:txBody>
                    <a:bodyPr/>
                    <a:lstStyle/>
                    <a:p>
                      <a:pPr algn="ctr"/>
                      <a:r>
                        <a:rPr lang="pl-PL" sz="1200" dirty="0" smtClean="0"/>
                        <a:t>L.p.</a:t>
                      </a:r>
                      <a:endParaRPr lang="pl-PL" sz="1200" dirty="0"/>
                    </a:p>
                  </a:txBody>
                  <a:tcPr/>
                </a:tc>
                <a:tc>
                  <a:txBody>
                    <a:bodyPr/>
                    <a:lstStyle/>
                    <a:p>
                      <a:pPr algn="ctr"/>
                      <a:r>
                        <a:rPr lang="pl-PL" sz="1200" dirty="0" smtClean="0"/>
                        <a:t>Nazwa kryterium</a:t>
                      </a:r>
                      <a:endParaRPr lang="pl-PL" sz="1200" dirty="0"/>
                    </a:p>
                  </a:txBody>
                  <a:tcPr/>
                </a:tc>
                <a:tc>
                  <a:txBody>
                    <a:bodyPr/>
                    <a:lstStyle/>
                    <a:p>
                      <a:pPr algn="ctr"/>
                      <a:r>
                        <a:rPr lang="pl-PL" sz="1200" dirty="0" smtClean="0"/>
                        <a:t>Definicja kryterium</a:t>
                      </a:r>
                      <a:endParaRPr lang="pl-PL" sz="1200" dirty="0"/>
                    </a:p>
                  </a:txBody>
                  <a:tcPr/>
                </a:tc>
                <a:tc>
                  <a:txBody>
                    <a:bodyPr/>
                    <a:lstStyle/>
                    <a:p>
                      <a:pPr algn="ctr"/>
                      <a:r>
                        <a:rPr lang="pl-PL" sz="1200" dirty="0" smtClean="0"/>
                        <a:t>Opis znaczenia kryterium</a:t>
                      </a:r>
                      <a:endParaRPr lang="pl-PL" sz="1200" dirty="0"/>
                    </a:p>
                  </a:txBody>
                  <a:tcPr/>
                </a:tc>
                <a:tc>
                  <a:txBody>
                    <a:bodyPr/>
                    <a:lstStyle/>
                    <a:p>
                      <a:pPr algn="ctr"/>
                      <a:r>
                        <a:rPr lang="pl-PL" sz="1200" dirty="0" smtClean="0"/>
                        <a:t>Waga kryterium</a:t>
                      </a:r>
                      <a:endParaRPr lang="pl-PL" sz="1200" dirty="0"/>
                    </a:p>
                  </a:txBody>
                  <a:tcPr/>
                </a:tc>
              </a:tr>
              <a:tr h="1844208">
                <a:tc>
                  <a:txBody>
                    <a:bodyPr/>
                    <a:lstStyle/>
                    <a:p>
                      <a:r>
                        <a:rPr lang="pl-PL" sz="1400" dirty="0" smtClean="0">
                          <a:latin typeface="+mn-lt"/>
                        </a:rPr>
                        <a:t>1.</a:t>
                      </a:r>
                      <a:endParaRPr lang="pl-PL" sz="1400" dirty="0">
                        <a:latin typeface="+mn-lt"/>
                      </a:endParaRPr>
                    </a:p>
                  </a:txBody>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200" b="1" i="0" u="none" strike="noStrike" kern="50" cap="none" spc="0" normalizeH="0" baseline="0" noProof="0" dirty="0" smtClean="0">
                          <a:ln>
                            <a:noFill/>
                          </a:ln>
                          <a:solidFill>
                            <a:prstClr val="black"/>
                          </a:solidFill>
                          <a:effectLst/>
                          <a:uLnTx/>
                          <a:uFillTx/>
                          <a:latin typeface="+mn-lt"/>
                          <a:ea typeface="+mn-ea"/>
                          <a:cs typeface="+mn-cs"/>
                        </a:rPr>
                        <a:t>Ocena zgodności projektu ze Strategią ZIT</a:t>
                      </a:r>
                      <a:endParaRPr kumimoji="0" lang="pl-PL" sz="12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endParaRPr lang="pl-PL" sz="1200" dirty="0">
                        <a:latin typeface="+mn-lt"/>
                      </a:endParaRPr>
                    </a:p>
                  </a:txBody>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200" b="0" i="0" u="none" strike="noStrike" kern="50" cap="none" spc="0" normalizeH="0" baseline="0" noProof="0" dirty="0" smtClean="0">
                          <a:ln>
                            <a:noFill/>
                          </a:ln>
                          <a:solidFill>
                            <a:prstClr val="black"/>
                          </a:solidFill>
                          <a:effectLst/>
                          <a:uLnTx/>
                          <a:uFillTx/>
                          <a:latin typeface="+mn-lt"/>
                          <a:ea typeface="+mn-ea"/>
                          <a:cs typeface="+mn-cs"/>
                        </a:rPr>
                        <a:t>Weryfikacja czy projekt wpisuje się w strategię ZIT</a:t>
                      </a:r>
                      <a:endParaRPr kumimoji="0" lang="pl-PL" sz="12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endParaRPr lang="pl-PL" sz="1200" dirty="0">
                        <a:latin typeface="+mn-lt"/>
                      </a:endParaRP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200" b="1" i="0" u="none" strike="noStrike" kern="50" cap="none" spc="0" normalizeH="0" baseline="0" noProof="0" dirty="0" smtClean="0">
                          <a:ln>
                            <a:noFill/>
                          </a:ln>
                          <a:solidFill>
                            <a:prstClr val="black"/>
                          </a:solidFill>
                          <a:effectLst/>
                          <a:uLnTx/>
                          <a:uFillTx/>
                          <a:latin typeface="+mn-lt"/>
                          <a:ea typeface="+mn-ea"/>
                          <a:cs typeface="+mn-cs"/>
                        </a:rPr>
                        <a:t>TAK/NIE</a:t>
                      </a:r>
                      <a:endParaRPr kumimoji="0" lang="pl-PL"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200" b="0" i="0" u="none" strike="noStrike" kern="50" cap="none" spc="0" normalizeH="0" baseline="0" noProof="0" dirty="0" smtClean="0">
                          <a:ln>
                            <a:noFill/>
                          </a:ln>
                          <a:solidFill>
                            <a:prstClr val="black"/>
                          </a:solidFill>
                          <a:effectLst/>
                          <a:uLnTx/>
                          <a:uFillTx/>
                          <a:latin typeface="+mn-lt"/>
                          <a:ea typeface="+mn-ea"/>
                          <a:cs typeface="+mn-cs"/>
                        </a:rPr>
                        <a:t>Kryterium obligatoryjne (kluczowe) – niespełnienie oznacza odrzucenia wniosku</a:t>
                      </a:r>
                      <a:endParaRPr kumimoji="0" lang="pl-PL" sz="12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endParaRPr lang="pl-PL" sz="1200" dirty="0">
                        <a:latin typeface="+mn-lt"/>
                      </a:endParaRPr>
                    </a:p>
                  </a:txBody>
                  <a:tcPr/>
                </a:tc>
                <a:tc>
                  <a:txBody>
                    <a:bodyPr/>
                    <a:lstStyle/>
                    <a:p>
                      <a:pPr algn="ctr"/>
                      <a:r>
                        <a:rPr lang="pl-PL" sz="1200" dirty="0" smtClean="0">
                          <a:latin typeface="+mn-lt"/>
                        </a:rPr>
                        <a:t>Nie dotyczy</a:t>
                      </a:r>
                      <a:endParaRPr lang="pl-PL" sz="1200" dirty="0">
                        <a:latin typeface="+mn-lt"/>
                      </a:endParaRPr>
                    </a:p>
                  </a:txBody>
                  <a:tcPr/>
                </a:tc>
              </a:tr>
              <a:tr h="2653438">
                <a:tc>
                  <a:txBody>
                    <a:bodyPr/>
                    <a:lstStyle/>
                    <a:p>
                      <a:r>
                        <a:rPr lang="pl-PL" sz="1400" dirty="0" smtClean="0">
                          <a:latin typeface="+mn-lt"/>
                        </a:rPr>
                        <a:t>2.</a:t>
                      </a:r>
                      <a:endParaRPr lang="pl-PL" sz="1400" dirty="0">
                        <a:latin typeface="+mn-lt"/>
                      </a:endParaRPr>
                    </a:p>
                  </a:txBody>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200" b="1" i="0" u="none" strike="noStrike" kern="50" cap="none" spc="0" normalizeH="0" baseline="0" noProof="0" dirty="0" smtClean="0">
                          <a:ln>
                            <a:noFill/>
                          </a:ln>
                          <a:solidFill>
                            <a:prstClr val="black"/>
                          </a:solidFill>
                          <a:effectLst/>
                          <a:uLnTx/>
                          <a:uFillTx/>
                          <a:latin typeface="+mn-lt"/>
                          <a:ea typeface="+mn-ea"/>
                          <a:cs typeface="+mn-cs"/>
                        </a:rPr>
                        <a:t>Poprawność doboru wskaźników</a:t>
                      </a:r>
                      <a:endParaRPr kumimoji="0" lang="pl-PL" sz="12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endParaRPr lang="pl-PL" sz="1200" dirty="0">
                        <a:latin typeface="+mn-lt"/>
                      </a:endParaRPr>
                    </a:p>
                  </a:txBody>
                  <a:tcPr/>
                </a:tc>
                <a:tc>
                  <a:txBody>
                    <a:bodyPr/>
                    <a:lstStyle/>
                    <a:p>
                      <a:pPr algn="just">
                        <a:lnSpc>
                          <a:spcPct val="100000"/>
                        </a:lnSpc>
                        <a:spcBef>
                          <a:spcPts val="1000"/>
                        </a:spcBef>
                        <a:spcAft>
                          <a:spcPts val="0"/>
                        </a:spcAft>
                      </a:pPr>
                      <a:r>
                        <a:rPr lang="pl-PL" sz="1200" kern="50" dirty="0" smtClean="0">
                          <a:effectLst/>
                          <a:latin typeface="+mn-lt"/>
                          <a:ea typeface="Times New Roman" panose="02020603050405020304" pitchFamily="18" charset="0"/>
                          <a:cs typeface="Arial" panose="020B0604020202020204" pitchFamily="34" charset="0"/>
                        </a:rPr>
                        <a:t>W ramach kryterium będzie sprawdzane czy wybrane wskaźniki produktu i rezultatu odzwierciedlają zakres rzeczowy projektu, </a:t>
                      </a:r>
                      <a:br>
                        <a:rPr lang="pl-PL" sz="1200" kern="50" dirty="0" smtClean="0">
                          <a:effectLst/>
                          <a:latin typeface="+mn-lt"/>
                          <a:ea typeface="Times New Roman" panose="02020603050405020304" pitchFamily="18" charset="0"/>
                          <a:cs typeface="Arial" panose="020B0604020202020204" pitchFamily="34" charset="0"/>
                        </a:rPr>
                      </a:br>
                      <a:r>
                        <a:rPr lang="pl-PL" sz="1200" kern="50" dirty="0" smtClean="0">
                          <a:effectLst/>
                          <a:latin typeface="+mn-lt"/>
                          <a:ea typeface="Times New Roman" panose="02020603050405020304" pitchFamily="18" charset="0"/>
                          <a:cs typeface="Arial" panose="020B0604020202020204" pitchFamily="34" charset="0"/>
                        </a:rPr>
                        <a:t>a założone do osiągnięcia wartości są realne do osiągnięcia (nie zostały sztucznie zawyżone lub zaniżone)</a:t>
                      </a:r>
                      <a:r>
                        <a:rPr lang="pl-PL" sz="1200" kern="1200" dirty="0" smtClean="0">
                          <a:effectLst/>
                          <a:latin typeface="+mn-lt"/>
                          <a:ea typeface="Times New Roman" panose="02020603050405020304" pitchFamily="18" charset="0"/>
                          <a:cs typeface="Times New Roman" panose="02020603050405020304" pitchFamily="18" charset="0"/>
                        </a:rPr>
                        <a:t>.</a:t>
                      </a:r>
                    </a:p>
                    <a:p>
                      <a:pPr algn="just">
                        <a:lnSpc>
                          <a:spcPct val="100000"/>
                        </a:lnSpc>
                        <a:spcBef>
                          <a:spcPts val="1000"/>
                        </a:spcBef>
                        <a:spcAft>
                          <a:spcPts val="0"/>
                        </a:spcAft>
                      </a:pPr>
                      <a:r>
                        <a:rPr lang="pl-PL" sz="1200" kern="50" dirty="0" smtClean="0">
                          <a:solidFill>
                            <a:schemeClr val="dk1"/>
                          </a:solidFill>
                          <a:effectLst/>
                          <a:latin typeface="+mn-lt"/>
                          <a:ea typeface="Times New Roman" panose="02020603050405020304" pitchFamily="18" charset="0"/>
                          <a:cs typeface="Arial" panose="020B0604020202020204" pitchFamily="34" charset="0"/>
                        </a:rPr>
                        <a:t>Kryterium dotyczy wyłącznie wskaźników zapisanych w Strategii ZIT wynikających z </a:t>
                      </a:r>
                      <a:r>
                        <a:rPr lang="pl-PL" sz="1200" u="sng" kern="50" dirty="0" smtClean="0">
                          <a:solidFill>
                            <a:schemeClr val="dk1"/>
                          </a:solidFill>
                          <a:effectLst/>
                          <a:latin typeface="+mn-lt"/>
                          <a:ea typeface="Times New Roman" panose="02020603050405020304" pitchFamily="18" charset="0"/>
                          <a:cs typeface="Arial" panose="020B0604020202020204" pitchFamily="34" charset="0"/>
                        </a:rPr>
                        <a:t>Porozumienia. </a:t>
                      </a:r>
                    </a:p>
                    <a:p>
                      <a:pPr algn="just">
                        <a:lnSpc>
                          <a:spcPct val="100000"/>
                        </a:lnSpc>
                        <a:spcBef>
                          <a:spcPts val="1000"/>
                        </a:spcBef>
                        <a:spcAft>
                          <a:spcPts val="0"/>
                        </a:spcAft>
                      </a:pPr>
                      <a:r>
                        <a:rPr lang="pl-PL" sz="1200" kern="50" dirty="0" smtClean="0">
                          <a:solidFill>
                            <a:schemeClr val="dk1"/>
                          </a:solidFill>
                          <a:effectLst/>
                          <a:latin typeface="+mn-lt"/>
                          <a:ea typeface="Times New Roman" panose="02020603050405020304" pitchFamily="18" charset="0"/>
                          <a:cs typeface="Arial" panose="020B0604020202020204" pitchFamily="34" charset="0"/>
                        </a:rPr>
                        <a:t>Kryterium dotyczy wyłącznie projektów, które realizują wskaźniki dla których w Porozumieniu określono wartości docelowe. Porozumienie w sprawie powierzenia zadań w ramach instrumentu Zintegrowane Inwestycje Terytorialne Regionalnego Programu Operacyjnego Województwa Dolnośląskiego 2014-2020 przez Zarząd Województwa Dolnośląskiego</a:t>
                      </a:r>
                      <a:r>
                        <a:rPr lang="pl-PL" sz="1100" kern="50" dirty="0" smtClean="0">
                          <a:solidFill>
                            <a:schemeClr val="dk1"/>
                          </a:solidFill>
                          <a:effectLst/>
                          <a:latin typeface="+mn-lt"/>
                          <a:ea typeface="Times New Roman" panose="02020603050405020304" pitchFamily="18" charset="0"/>
                          <a:cs typeface="Arial" panose="020B0604020202020204" pitchFamily="34" charset="0"/>
                        </a:rPr>
                        <a:t>.</a:t>
                      </a:r>
                    </a:p>
                  </a:txBody>
                  <a:tcPr/>
                </a:tc>
                <a:tc>
                  <a:txBody>
                    <a:bodyPr/>
                    <a:lstStyle/>
                    <a:p>
                      <a:pPr algn="ctr">
                        <a:lnSpc>
                          <a:spcPts val="1600"/>
                        </a:lnSpc>
                        <a:spcBef>
                          <a:spcPts val="1000"/>
                        </a:spcBef>
                        <a:spcAft>
                          <a:spcPts val="0"/>
                        </a:spcAft>
                      </a:pPr>
                      <a:r>
                        <a:rPr lang="pl-PL" sz="1200" b="1" kern="50" dirty="0" smtClean="0">
                          <a:effectLst/>
                          <a:latin typeface="+mn-lt"/>
                          <a:ea typeface="Times New Roman" panose="02020603050405020304" pitchFamily="18" charset="0"/>
                          <a:cs typeface="Arial" panose="020B0604020202020204" pitchFamily="34" charset="0"/>
                        </a:rPr>
                        <a:t>TAK/NIE/         NIE DOTYCZY</a:t>
                      </a:r>
                      <a:endParaRPr lang="pl-PL" sz="1200" b="1" dirty="0" smtClean="0">
                        <a:effectLst/>
                        <a:latin typeface="+mn-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1200" kern="50" dirty="0" smtClean="0">
                          <a:effectLst/>
                          <a:latin typeface="+mn-lt"/>
                          <a:ea typeface="Times New Roman" panose="02020603050405020304" pitchFamily="18" charset="0"/>
                          <a:cs typeface="Arial" panose="020B0604020202020204" pitchFamily="34" charset="0"/>
                        </a:rPr>
                        <a:t> </a:t>
                      </a:r>
                      <a:endParaRPr lang="pl-PL" sz="1200" dirty="0" smtClean="0">
                        <a:effectLst/>
                        <a:latin typeface="+mn-lt"/>
                        <a:ea typeface="Times New Roman" panose="02020603050405020304" pitchFamily="18" charset="0"/>
                        <a:cs typeface="Times New Roman" panose="02020603050405020304" pitchFamily="18" charset="0"/>
                      </a:endParaRPr>
                    </a:p>
                    <a:p>
                      <a:pPr algn="ctr"/>
                      <a:r>
                        <a:rPr lang="pl-PL" sz="1200" kern="50" dirty="0" smtClean="0">
                          <a:effectLst/>
                          <a:latin typeface="+mn-lt"/>
                          <a:ea typeface="Times New Roman" panose="02020603050405020304" pitchFamily="18" charset="0"/>
                          <a:cs typeface="Arial" panose="020B0604020202020204" pitchFamily="34" charset="0"/>
                        </a:rPr>
                        <a:t>Kryterium obligatoryjne (kluczowe) – niespełnienie oznacza odrzucenia wniosku </a:t>
                      </a:r>
                      <a:endParaRPr lang="pl-PL" sz="1200" dirty="0">
                        <a:latin typeface="+mn-lt"/>
                      </a:endParaRPr>
                    </a:p>
                  </a:txBody>
                  <a:tcPr/>
                </a:tc>
                <a:tc>
                  <a:txBody>
                    <a:bodyPr/>
                    <a:lstStyle/>
                    <a:p>
                      <a:pPr algn="ctr"/>
                      <a:r>
                        <a:rPr lang="pl-PL" sz="1200" dirty="0" smtClean="0">
                          <a:latin typeface="+mn-lt"/>
                        </a:rPr>
                        <a:t>Nie dotyczy</a:t>
                      </a:r>
                      <a:endParaRPr lang="pl-PL" sz="1200" dirty="0">
                        <a:latin typeface="+mn-lt"/>
                      </a:endParaRPr>
                    </a:p>
                  </a:txBody>
                  <a:tcPr/>
                </a:tc>
              </a:tr>
            </a:tbl>
          </a:graphicData>
        </a:graphic>
      </p:graphicFrame>
    </p:spTree>
    <p:extLst>
      <p:ext uri="{BB962C8B-B14F-4D97-AF65-F5344CB8AC3E}">
        <p14:creationId xmlns:p14="http://schemas.microsoft.com/office/powerpoint/2010/main" xmlns="" val="2950578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451872" y="980729"/>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OCENA ZGODNOŚCI PROJEKTU ZE STRATEGIĄ ZIT AW</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574490" y="1580092"/>
            <a:ext cx="8229600" cy="4873244"/>
          </a:xfrm>
        </p:spPr>
        <p:txBody>
          <a:bodyPr>
            <a:normAutofit/>
          </a:bodyPr>
          <a:lstStyle/>
          <a:p>
            <a:pPr marL="0" lvl="0" indent="0" algn="just">
              <a:spcBef>
                <a:spcPts val="0"/>
              </a:spcBef>
              <a:buNone/>
            </a:pPr>
            <a:endParaRPr lang="pl-PL" sz="2000" dirty="0">
              <a:solidFill>
                <a:srgbClr val="000000"/>
              </a:solidFill>
            </a:endParaRPr>
          </a:p>
          <a:p>
            <a:pPr marL="0" indent="0" algn="ctr">
              <a:buNone/>
            </a:pPr>
            <a:endParaRPr lang="pl-PL" sz="2400" b="1" u="sng" dirty="0"/>
          </a:p>
        </p:txBody>
      </p:sp>
      <p:graphicFrame>
        <p:nvGraphicFramePr>
          <p:cNvPr id="3" name="Tabela 2"/>
          <p:cNvGraphicFramePr>
            <a:graphicFrameLocks noGrp="1"/>
          </p:cNvGraphicFramePr>
          <p:nvPr>
            <p:extLst>
              <p:ext uri="{D42A27DB-BD31-4B8C-83A1-F6EECF244321}">
                <p14:modId xmlns:p14="http://schemas.microsoft.com/office/powerpoint/2010/main" xmlns="" val="4194601447"/>
              </p:ext>
            </p:extLst>
          </p:nvPr>
        </p:nvGraphicFramePr>
        <p:xfrm>
          <a:off x="107505" y="1580093"/>
          <a:ext cx="8928991" cy="5149794"/>
        </p:xfrm>
        <a:graphic>
          <a:graphicData uri="http://schemas.openxmlformats.org/drawingml/2006/table">
            <a:tbl>
              <a:tblPr firstRow="1" bandRow="1">
                <a:tableStyleId>{5C22544A-7EE6-4342-B048-85BDC9FD1C3A}</a:tableStyleId>
              </a:tblPr>
              <a:tblGrid>
                <a:gridCol w="525234"/>
                <a:gridCol w="1650738"/>
                <a:gridCol w="4351946"/>
                <a:gridCol w="1284949"/>
                <a:gridCol w="1116124"/>
              </a:tblGrid>
              <a:tr h="699714">
                <a:tc>
                  <a:txBody>
                    <a:bodyPr/>
                    <a:lstStyle/>
                    <a:p>
                      <a:pPr algn="ctr"/>
                      <a:r>
                        <a:rPr lang="pl-PL" sz="1200" dirty="0" smtClean="0"/>
                        <a:t>L.p.</a:t>
                      </a:r>
                      <a:endParaRPr lang="pl-PL" sz="1200" dirty="0"/>
                    </a:p>
                  </a:txBody>
                  <a:tcPr/>
                </a:tc>
                <a:tc>
                  <a:txBody>
                    <a:bodyPr/>
                    <a:lstStyle/>
                    <a:p>
                      <a:pPr algn="ctr"/>
                      <a:r>
                        <a:rPr lang="pl-PL" sz="1200" dirty="0" smtClean="0"/>
                        <a:t>Nazwa kryterium</a:t>
                      </a:r>
                      <a:endParaRPr lang="pl-PL" sz="1200" dirty="0"/>
                    </a:p>
                  </a:txBody>
                  <a:tcPr/>
                </a:tc>
                <a:tc>
                  <a:txBody>
                    <a:bodyPr/>
                    <a:lstStyle/>
                    <a:p>
                      <a:pPr algn="ctr"/>
                      <a:r>
                        <a:rPr lang="pl-PL" sz="1200" dirty="0" smtClean="0"/>
                        <a:t>Definicja kryterium</a:t>
                      </a:r>
                      <a:endParaRPr lang="pl-PL" sz="1200" dirty="0"/>
                    </a:p>
                  </a:txBody>
                  <a:tcPr/>
                </a:tc>
                <a:tc>
                  <a:txBody>
                    <a:bodyPr/>
                    <a:lstStyle/>
                    <a:p>
                      <a:pPr algn="ctr"/>
                      <a:r>
                        <a:rPr lang="pl-PL" sz="1200" dirty="0" smtClean="0"/>
                        <a:t>Opis znaczenia kryterium</a:t>
                      </a:r>
                      <a:endParaRPr lang="pl-PL" sz="1200" dirty="0"/>
                    </a:p>
                  </a:txBody>
                  <a:tcPr/>
                </a:tc>
                <a:tc>
                  <a:txBody>
                    <a:bodyPr/>
                    <a:lstStyle/>
                    <a:p>
                      <a:pPr algn="ctr"/>
                      <a:r>
                        <a:rPr lang="pl-PL" sz="1200" dirty="0" smtClean="0"/>
                        <a:t>Waga kryterium</a:t>
                      </a:r>
                      <a:endParaRPr lang="pl-PL" sz="1200" dirty="0"/>
                    </a:p>
                  </a:txBody>
                  <a:tcPr/>
                </a:tc>
              </a:tr>
              <a:tr h="4389554">
                <a:tc>
                  <a:txBody>
                    <a:bodyPr/>
                    <a:lstStyle/>
                    <a:p>
                      <a:r>
                        <a:rPr lang="pl-PL" sz="1200" dirty="0" smtClean="0">
                          <a:latin typeface="+mn-lt"/>
                        </a:rPr>
                        <a:t>3.</a:t>
                      </a:r>
                      <a:endParaRPr lang="pl-PL" sz="1200" dirty="0">
                        <a:latin typeface="+mn-lt"/>
                      </a:endParaRPr>
                    </a:p>
                  </a:txBody>
                  <a:tcPr/>
                </a:tc>
                <a:tc>
                  <a:txBody>
                    <a:bodyPr/>
                    <a:lstStyle/>
                    <a:p>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Wpływ projektu na realizację Strategii ZIT</a:t>
                      </a:r>
                      <a:endParaRPr lang="pl-PL" sz="1200" dirty="0">
                        <a:latin typeface="+mn-lt"/>
                      </a:endParaRPr>
                    </a:p>
                  </a:txBody>
                  <a:tcPr/>
                </a:tc>
                <a:tc>
                  <a:txBody>
                    <a:bodyPr/>
                    <a:lstStyle/>
                    <a:p>
                      <a:pPr algn="just"/>
                      <a:r>
                        <a:rPr lang="pl-PL" sz="1200" kern="50" dirty="0" smtClean="0">
                          <a:effectLst/>
                          <a:latin typeface="Calibri" panose="020F0502020204030204" pitchFamily="34" charset="0"/>
                          <a:ea typeface="Times New Roman" panose="02020603050405020304" pitchFamily="18" charset="0"/>
                          <a:cs typeface="Tahoma" panose="020B0604030504040204" pitchFamily="34" charset="0"/>
                        </a:rPr>
                        <a:t>Weryfikowany będzie faktyczny wpływ przedsięwzięcia na minimalizację negatywnych zjawisk  opisanych w  Strategii ZIT oraz faktyczny wpływ projektu na realizację zamierzeń strategicznych ZIT. Sprawdzana  będzie zbieżność zapisów dokumentacji aplikacyjnej z zapisami Strategii ZIT. Ocena w tym aspekcie będzie opisowa i będzie zawierała szczegółowe  uzasadnienie dla przyznanej liczby punktów.</a:t>
                      </a:r>
                      <a:r>
                        <a:rPr lang="pl-PL" sz="1200" kern="50" baseline="0" dirty="0" smtClean="0">
                          <a:effectLst/>
                          <a:latin typeface="Calibri" panose="020F0502020204030204" pitchFamily="34" charset="0"/>
                          <a:ea typeface="Times New Roman" panose="02020603050405020304" pitchFamily="18" charset="0"/>
                          <a:cs typeface="Tahoma" panose="020B0604030504040204" pitchFamily="34" charset="0"/>
                        </a:rPr>
                        <a:t> </a:t>
                      </a:r>
                    </a:p>
                    <a:p>
                      <a:pPr algn="just"/>
                      <a:endParaRPr lang="pl-PL" sz="1200" kern="50" baseline="0" dirty="0" smtClean="0">
                        <a:effectLst/>
                        <a:latin typeface="Calibri" panose="020F0502020204030204" pitchFamily="34" charset="0"/>
                        <a:ea typeface="Times New Roman" panose="02020603050405020304" pitchFamily="18" charset="0"/>
                        <a:cs typeface="Tahoma" panose="020B0604030504040204" pitchFamily="34" charset="0"/>
                      </a:endParaRPr>
                    </a:p>
                    <a:p>
                      <a:pPr algn="just"/>
                      <a:r>
                        <a:rPr lang="pl-PL" sz="1200" b="1" kern="50" dirty="0" smtClean="0">
                          <a:effectLst/>
                          <a:latin typeface="Calibri" panose="020F0502020204030204" pitchFamily="34" charset="0"/>
                          <a:ea typeface="Times New Roman" panose="02020603050405020304" pitchFamily="18" charset="0"/>
                          <a:cs typeface="Arial" panose="020B0604020202020204" pitchFamily="34" charset="0"/>
                        </a:rPr>
                        <a:t>Weryfikowany będzie: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pl-PL" sz="1200" kern="1200" dirty="0" smtClean="0">
                          <a:solidFill>
                            <a:schemeClr val="dk1"/>
                          </a:solidFill>
                          <a:effectLst/>
                          <a:latin typeface="+mn-lt"/>
                          <a:ea typeface="+mn-ea"/>
                          <a:cs typeface="+mn-cs"/>
                        </a:rPr>
                        <a:t>Wpływ projektu na rozwój  kształcenia i szkolenia zawodowego  na terenie Aglomeracji Wałbrzyskiej poprzez działania realizowane w partnerstwie i/lub współpracy z lokalnymi pracodawcami, instytucjami rynku pracy, organizacjami pozarządowymi działającymi w obszarze przeciwdziałania bezrobociu, rozwoju gospodarczego, nauki lub innym obszarze powiązanym z zakresem wsparcia.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pl-PL" sz="1200" kern="1200" dirty="0" smtClean="0">
                          <a:solidFill>
                            <a:schemeClr val="dk1"/>
                          </a:solidFill>
                          <a:effectLst/>
                          <a:latin typeface="+mn-lt"/>
                          <a:ea typeface="+mn-ea"/>
                          <a:cs typeface="+mn-cs"/>
                        </a:rPr>
                        <a:t>Wpływ projektu na  dostosowanie  profilu  kształcenia i szkolenia zawodowego do potrzeb lokalnego rynku pracy poprzez działania realizowane w partnerstwie i/lub współpracy z pracodawcami lub przedsiębiorcami prowadzącymi działalność w ramach Specjalnych Stef Ekonomicznych.</a:t>
                      </a:r>
                    </a:p>
                    <a:p>
                      <a:pPr algn="just"/>
                      <a:endParaRPr lang="pl-PL" sz="1200" kern="5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r>
                        <a:rPr lang="pl-PL" sz="1100" kern="50" dirty="0" smtClean="0">
                          <a:effectLst/>
                          <a:latin typeface="Calibri" panose="020F0502020204030204" pitchFamily="34" charset="0"/>
                          <a:ea typeface="Times New Roman" panose="02020603050405020304" pitchFamily="18" charset="0"/>
                          <a:cs typeface="Arial" panose="020B0604020202020204" pitchFamily="34" charset="0"/>
                        </a:rPr>
                        <a:t>Podstawą weryfikacji  będzie część diagnostyczna  Strategii ZIT  w obszarze – Edukacja.</a:t>
                      </a:r>
                      <a:endParaRPr lang="pl-PL" sz="1100" dirty="0">
                        <a:latin typeface="+mn-lt"/>
                      </a:endParaRPr>
                    </a:p>
                  </a:txBody>
                  <a:tcPr/>
                </a:tc>
                <a:tc>
                  <a:txBody>
                    <a:bodyPr/>
                    <a:lstStyle/>
                    <a:p>
                      <a:pPr algn="ct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Kryterium punktowe</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1200"/>
                        </a:spcAft>
                      </a:pPr>
                      <a:r>
                        <a:rPr lang="pl-PL" sz="1200" dirty="0" smtClean="0">
                          <a:effectLst/>
                          <a:latin typeface="Calibri" panose="020F0502020204030204" pitchFamily="34" charset="0"/>
                          <a:ea typeface="Times New Roman" panose="02020603050405020304" pitchFamily="18" charset="0"/>
                          <a:cs typeface="Arial" panose="020B0604020202020204" pitchFamily="34" charset="0"/>
                        </a:rPr>
                        <a:t>skala punktowa </a:t>
                      </a:r>
                      <a:r>
                        <a:rPr lang="pl-PL" sz="1200" b="1" dirty="0" smtClean="0">
                          <a:effectLst/>
                          <a:latin typeface="Calibri" panose="020F0502020204030204" pitchFamily="34" charset="0"/>
                          <a:ea typeface="Times New Roman" panose="02020603050405020304" pitchFamily="18" charset="0"/>
                          <a:cs typeface="Arial" panose="020B0604020202020204" pitchFamily="34" charset="0"/>
                        </a:rPr>
                        <a:t>od  0 do 25</a:t>
                      </a:r>
                      <a:endParaRPr lang="pl-PL"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pl-PL" sz="1200" dirty="0">
                        <a:latin typeface="+mn-lt"/>
                      </a:endParaRPr>
                    </a:p>
                  </a:txBody>
                  <a:tcPr/>
                </a:tc>
                <a:tc>
                  <a:txBody>
                    <a:bodyPr/>
                    <a:lstStyle/>
                    <a:p>
                      <a:pPr algn="ctr"/>
                      <a:r>
                        <a:rPr lang="pl-PL" sz="1200" dirty="0" smtClean="0">
                          <a:latin typeface="+mn-lt"/>
                        </a:rPr>
                        <a:t>50%</a:t>
                      </a:r>
                      <a:endParaRPr lang="pl-PL" sz="1200" dirty="0">
                        <a:latin typeface="+mn-lt"/>
                      </a:endParaRPr>
                    </a:p>
                  </a:txBody>
                  <a:tcPr/>
                </a:tc>
              </a:tr>
            </a:tbl>
          </a:graphicData>
        </a:graphic>
      </p:graphicFrame>
    </p:spTree>
    <p:extLst>
      <p:ext uri="{BB962C8B-B14F-4D97-AF65-F5344CB8AC3E}">
        <p14:creationId xmlns:p14="http://schemas.microsoft.com/office/powerpoint/2010/main" xmlns="" val="2592079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451872" y="980729"/>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OCENA ZGODNOŚCI PROJEKTU ZE STRATEGIĄ ZIT AW</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574490" y="1580092"/>
            <a:ext cx="8229600" cy="4873244"/>
          </a:xfrm>
        </p:spPr>
        <p:txBody>
          <a:bodyPr>
            <a:normAutofit/>
          </a:bodyPr>
          <a:lstStyle/>
          <a:p>
            <a:pPr marL="0" lvl="0" indent="0" algn="just">
              <a:spcBef>
                <a:spcPts val="0"/>
              </a:spcBef>
              <a:buNone/>
            </a:pPr>
            <a:endParaRPr lang="pl-PL" sz="2000" dirty="0">
              <a:solidFill>
                <a:srgbClr val="000000"/>
              </a:solidFill>
            </a:endParaRPr>
          </a:p>
          <a:p>
            <a:pPr marL="0" indent="0" algn="ctr">
              <a:buNone/>
            </a:pPr>
            <a:endParaRPr lang="pl-PL" sz="2400" b="1" u="sng" dirty="0"/>
          </a:p>
        </p:txBody>
      </p:sp>
      <p:graphicFrame>
        <p:nvGraphicFramePr>
          <p:cNvPr id="3" name="Tabela 2"/>
          <p:cNvGraphicFramePr>
            <a:graphicFrameLocks noGrp="1"/>
          </p:cNvGraphicFramePr>
          <p:nvPr>
            <p:extLst>
              <p:ext uri="{D42A27DB-BD31-4B8C-83A1-F6EECF244321}">
                <p14:modId xmlns:p14="http://schemas.microsoft.com/office/powerpoint/2010/main" xmlns="" val="1363338619"/>
              </p:ext>
            </p:extLst>
          </p:nvPr>
        </p:nvGraphicFramePr>
        <p:xfrm>
          <a:off x="323528" y="1707874"/>
          <a:ext cx="8568952" cy="4840769"/>
        </p:xfrm>
        <a:graphic>
          <a:graphicData uri="http://schemas.openxmlformats.org/drawingml/2006/table">
            <a:tbl>
              <a:tblPr firstRow="1" bandRow="1">
                <a:tableStyleId>{5C22544A-7EE6-4342-B048-85BDC9FD1C3A}</a:tableStyleId>
              </a:tblPr>
              <a:tblGrid>
                <a:gridCol w="504056"/>
                <a:gridCol w="1584176"/>
                <a:gridCol w="4176464"/>
                <a:gridCol w="1233137"/>
                <a:gridCol w="1071119"/>
              </a:tblGrid>
              <a:tr h="769483">
                <a:tc>
                  <a:txBody>
                    <a:bodyPr/>
                    <a:lstStyle/>
                    <a:p>
                      <a:pPr algn="ctr"/>
                      <a:r>
                        <a:rPr lang="pl-PL" sz="1200" dirty="0" smtClean="0"/>
                        <a:t>L.p.</a:t>
                      </a:r>
                      <a:endParaRPr lang="pl-PL" sz="1200" dirty="0"/>
                    </a:p>
                  </a:txBody>
                  <a:tcPr/>
                </a:tc>
                <a:tc>
                  <a:txBody>
                    <a:bodyPr/>
                    <a:lstStyle/>
                    <a:p>
                      <a:pPr algn="ctr"/>
                      <a:r>
                        <a:rPr lang="pl-PL" sz="1200" dirty="0" smtClean="0"/>
                        <a:t>Nazwa kryterium</a:t>
                      </a:r>
                      <a:endParaRPr lang="pl-PL" sz="1200" dirty="0"/>
                    </a:p>
                  </a:txBody>
                  <a:tcPr/>
                </a:tc>
                <a:tc>
                  <a:txBody>
                    <a:bodyPr/>
                    <a:lstStyle/>
                    <a:p>
                      <a:pPr algn="ctr"/>
                      <a:r>
                        <a:rPr lang="pl-PL" sz="1200" dirty="0" smtClean="0"/>
                        <a:t>Definicja kryterium</a:t>
                      </a:r>
                      <a:endParaRPr lang="pl-PL" sz="1200" dirty="0"/>
                    </a:p>
                  </a:txBody>
                  <a:tcPr/>
                </a:tc>
                <a:tc>
                  <a:txBody>
                    <a:bodyPr/>
                    <a:lstStyle/>
                    <a:p>
                      <a:pPr algn="ctr"/>
                      <a:r>
                        <a:rPr lang="pl-PL" sz="1200" dirty="0" smtClean="0"/>
                        <a:t>Opis znaczenia kryterium</a:t>
                      </a:r>
                      <a:endParaRPr lang="pl-PL" sz="1200" dirty="0"/>
                    </a:p>
                  </a:txBody>
                  <a:tcPr/>
                </a:tc>
                <a:tc>
                  <a:txBody>
                    <a:bodyPr/>
                    <a:lstStyle/>
                    <a:p>
                      <a:pPr algn="ctr"/>
                      <a:r>
                        <a:rPr lang="pl-PL" sz="1200" dirty="0" smtClean="0"/>
                        <a:t>Waga kryterium</a:t>
                      </a:r>
                      <a:endParaRPr lang="pl-PL" sz="1200" dirty="0"/>
                    </a:p>
                  </a:txBody>
                  <a:tcPr/>
                </a:tc>
              </a:tr>
              <a:tr h="4071286">
                <a:tc>
                  <a:txBody>
                    <a:bodyPr/>
                    <a:lstStyle/>
                    <a:p>
                      <a:r>
                        <a:rPr lang="pl-PL" sz="1200" dirty="0" smtClean="0">
                          <a:latin typeface="+mn-lt"/>
                        </a:rPr>
                        <a:t>4.</a:t>
                      </a:r>
                      <a:endParaRPr lang="pl-PL" sz="1200" dirty="0">
                        <a:latin typeface="+mn-lt"/>
                      </a:endParaRPr>
                    </a:p>
                  </a:txBody>
                  <a:tcPr/>
                </a:tc>
                <a:tc>
                  <a:txBody>
                    <a:bodyPr/>
                    <a:lstStyle/>
                    <a:p>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Wpływ realizacji projektu na realizację wartości docelowej wskaźników monitoringu realizacji celów Strategii ZIT wynikających z Porozumienia </a:t>
                      </a:r>
                      <a:endParaRPr lang="pl-PL" sz="1200" dirty="0">
                        <a:latin typeface="+mn-lt"/>
                      </a:endParaRPr>
                    </a:p>
                  </a:txBody>
                  <a:tcPr/>
                </a:tc>
                <a:tc>
                  <a:txBody>
                    <a:bodyPr/>
                    <a:lstStyle/>
                    <a:p>
                      <a:pPr algn="just">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Tahoma" panose="020B0604030504040204" pitchFamily="34" charset="0"/>
                        </a:rPr>
                        <a:t>Weryfikowany będzie poziom wpływu wskaźników zawartych w projekcie na realizacje wartości docelowych wskaźników Strategii ZIT wynikających z Porozumienia. (wskaźników Ram Wykonania i pozostałych z RPO). </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Calibri" panose="020F0502020204030204" pitchFamily="34" charset="0"/>
                        </a:rPr>
                        <a:t>Wskaźniki które będą brane pod uwagę przy tym kryterium:</a:t>
                      </a:r>
                      <a:endParaRPr lang="pl-PL"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8600" lvl="0" indent="-228600">
                        <a:buAutoNum type="arabicPeriod"/>
                      </a:pPr>
                      <a:r>
                        <a:rPr lang="pl-PL" sz="1200" kern="1200" dirty="0" smtClean="0">
                          <a:solidFill>
                            <a:schemeClr val="dk1"/>
                          </a:solidFill>
                          <a:effectLst/>
                          <a:latin typeface="+mn-lt"/>
                          <a:ea typeface="+mn-ea"/>
                          <a:cs typeface="+mn-cs"/>
                        </a:rPr>
                        <a:t>Liczba nauczycieli kształcenia zawodowego oraz instruktorów praktycznej nauki zawodu objętych wsparciem w programie.</a:t>
                      </a:r>
                    </a:p>
                    <a:p>
                      <a:pPr marL="228600" lvl="0" indent="-228600">
                        <a:buAutoNum type="arabicPeriod"/>
                      </a:pPr>
                      <a:r>
                        <a:rPr lang="pl-PL" sz="1200" kern="1200" dirty="0" smtClean="0">
                          <a:solidFill>
                            <a:schemeClr val="dk1"/>
                          </a:solidFill>
                          <a:effectLst/>
                          <a:latin typeface="+mn-lt"/>
                          <a:ea typeface="+mn-ea"/>
                          <a:cs typeface="+mn-cs"/>
                        </a:rPr>
                        <a:t>Liczba uczniów szkół i placówek kształcenia zawodowego uczestniczących w stażach i praktykach u pracodawcy.</a:t>
                      </a:r>
                    </a:p>
                    <a:p>
                      <a:pPr marL="228600" lvl="0" indent="-228600">
                        <a:buAutoNum type="arabicPeriod"/>
                      </a:pPr>
                      <a:r>
                        <a:rPr lang="pl-PL" sz="1200" kern="1200" dirty="0" smtClean="0">
                          <a:solidFill>
                            <a:schemeClr val="dk1"/>
                          </a:solidFill>
                          <a:effectLst/>
                          <a:latin typeface="+mn-lt"/>
                          <a:ea typeface="+mn-ea"/>
                          <a:cs typeface="+mn-cs"/>
                        </a:rPr>
                        <a:t>Liczba szkół i placówek kształcenia zawodowego doposażonych w programie w sprzęt i materiały dydaktyczne niezbędne do realizacji kształcenia zawodowego.</a:t>
                      </a:r>
                    </a:p>
                    <a:p>
                      <a:pPr marL="228600" lvl="0" indent="-228600">
                        <a:buAutoNum type="arabicPeriod"/>
                      </a:pPr>
                      <a:r>
                        <a:rPr lang="pl-PL" sz="1200" kern="1200" dirty="0" smtClean="0">
                          <a:solidFill>
                            <a:schemeClr val="dk1"/>
                          </a:solidFill>
                          <a:effectLst/>
                          <a:latin typeface="+mn-lt"/>
                          <a:ea typeface="+mn-ea"/>
                          <a:cs typeface="+mn-cs"/>
                        </a:rPr>
                        <a:t>Liczba nauczycieli kształcenia zawodowego oraz instrumentów praktycznej nauki zawodu, którzy uzyskali kwalifikacje lub nabyli kompetencje po opuszczeniu programu.</a:t>
                      </a:r>
                    </a:p>
                    <a:p>
                      <a:pPr marL="228600" lvl="0" indent="-228600">
                        <a:buAutoNum type="arabicPeriod"/>
                      </a:pPr>
                      <a:r>
                        <a:rPr lang="pl-PL" sz="1200" kern="1200" dirty="0" smtClean="0">
                          <a:solidFill>
                            <a:schemeClr val="dk1"/>
                          </a:solidFill>
                          <a:effectLst/>
                          <a:latin typeface="+mn-lt"/>
                          <a:ea typeface="+mn-ea"/>
                          <a:cs typeface="+mn-cs"/>
                        </a:rPr>
                        <a:t>Liczba szkół i placówek kształcenia zawodowego wykorzystujących doposażenie zakupione dzięki EFS.</a:t>
                      </a:r>
                      <a:endParaRPr lang="pl-PL" sz="1200" dirty="0">
                        <a:latin typeface="+mn-lt"/>
                      </a:endParaRPr>
                    </a:p>
                  </a:txBody>
                  <a:tcPr/>
                </a:tc>
                <a:tc>
                  <a:txBody>
                    <a:bodyPr/>
                    <a:lstStyle/>
                    <a:p>
                      <a:pPr algn="ct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Kryterium punktowe</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1200"/>
                        </a:spcAft>
                      </a:pPr>
                      <a:r>
                        <a:rPr lang="pl-PL" sz="1200" dirty="0" smtClean="0">
                          <a:effectLst/>
                          <a:latin typeface="Calibri" panose="020F0502020204030204" pitchFamily="34" charset="0"/>
                          <a:ea typeface="Times New Roman" panose="02020603050405020304" pitchFamily="18" charset="0"/>
                          <a:cs typeface="Arial" panose="020B0604020202020204" pitchFamily="34" charset="0"/>
                        </a:rPr>
                        <a:t>skala punktowa </a:t>
                      </a:r>
                      <a:r>
                        <a:rPr lang="pl-PL" sz="1200" b="1" dirty="0" smtClean="0">
                          <a:effectLst/>
                          <a:latin typeface="Calibri" panose="020F0502020204030204" pitchFamily="34" charset="0"/>
                          <a:ea typeface="Times New Roman" panose="02020603050405020304" pitchFamily="18" charset="0"/>
                          <a:cs typeface="Arial" panose="020B0604020202020204" pitchFamily="34" charset="0"/>
                        </a:rPr>
                        <a:t>od  0 do 20</a:t>
                      </a:r>
                      <a:endParaRPr lang="pl-PL"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pl-PL" sz="1200" dirty="0">
                        <a:latin typeface="+mn-lt"/>
                      </a:endParaRPr>
                    </a:p>
                  </a:txBody>
                  <a:tcPr/>
                </a:tc>
                <a:tc>
                  <a:txBody>
                    <a:bodyPr/>
                    <a:lstStyle/>
                    <a:p>
                      <a:pPr algn="ctr"/>
                      <a:r>
                        <a:rPr lang="pl-PL" sz="1200" dirty="0" smtClean="0">
                          <a:latin typeface="+mn-lt"/>
                        </a:rPr>
                        <a:t>40%</a:t>
                      </a:r>
                      <a:endParaRPr lang="pl-PL" sz="1200" dirty="0">
                        <a:latin typeface="+mn-lt"/>
                      </a:endParaRPr>
                    </a:p>
                  </a:txBody>
                  <a:tcPr/>
                </a:tc>
              </a:tr>
            </a:tbl>
          </a:graphicData>
        </a:graphic>
      </p:graphicFrame>
    </p:spTree>
    <p:extLst>
      <p:ext uri="{BB962C8B-B14F-4D97-AF65-F5344CB8AC3E}">
        <p14:creationId xmlns:p14="http://schemas.microsoft.com/office/powerpoint/2010/main" xmlns="" val="624407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451872" y="980729"/>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OCENA ZGODNOŚCI PROJEKTU ZE STRATEGIĄ ZIT AW</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574490" y="1580092"/>
            <a:ext cx="8229600" cy="4873244"/>
          </a:xfrm>
        </p:spPr>
        <p:txBody>
          <a:bodyPr>
            <a:normAutofit/>
          </a:bodyPr>
          <a:lstStyle/>
          <a:p>
            <a:pPr marL="0" lvl="0" indent="0" algn="just">
              <a:spcBef>
                <a:spcPts val="0"/>
              </a:spcBef>
              <a:buNone/>
            </a:pPr>
            <a:endParaRPr lang="pl-PL" sz="2000" dirty="0">
              <a:solidFill>
                <a:srgbClr val="000000"/>
              </a:solidFill>
            </a:endParaRPr>
          </a:p>
          <a:p>
            <a:pPr marL="0" indent="0" algn="ctr">
              <a:buNone/>
            </a:pPr>
            <a:endParaRPr lang="pl-PL" sz="2400" b="1" u="sng" dirty="0"/>
          </a:p>
        </p:txBody>
      </p:sp>
      <p:graphicFrame>
        <p:nvGraphicFramePr>
          <p:cNvPr id="3" name="Tabela 2"/>
          <p:cNvGraphicFramePr>
            <a:graphicFrameLocks noGrp="1"/>
          </p:cNvGraphicFramePr>
          <p:nvPr>
            <p:extLst>
              <p:ext uri="{D42A27DB-BD31-4B8C-83A1-F6EECF244321}">
                <p14:modId xmlns:p14="http://schemas.microsoft.com/office/powerpoint/2010/main" xmlns="" val="2277548684"/>
              </p:ext>
            </p:extLst>
          </p:nvPr>
        </p:nvGraphicFramePr>
        <p:xfrm>
          <a:off x="323528" y="1707874"/>
          <a:ext cx="8568952" cy="4169398"/>
        </p:xfrm>
        <a:graphic>
          <a:graphicData uri="http://schemas.openxmlformats.org/drawingml/2006/table">
            <a:tbl>
              <a:tblPr firstRow="1" bandRow="1">
                <a:tableStyleId>{5C22544A-7EE6-4342-B048-85BDC9FD1C3A}</a:tableStyleId>
              </a:tblPr>
              <a:tblGrid>
                <a:gridCol w="504056"/>
                <a:gridCol w="1584176"/>
                <a:gridCol w="4176464"/>
                <a:gridCol w="1233137"/>
                <a:gridCol w="1071119"/>
              </a:tblGrid>
              <a:tr h="744103">
                <a:tc>
                  <a:txBody>
                    <a:bodyPr/>
                    <a:lstStyle/>
                    <a:p>
                      <a:pPr algn="ctr"/>
                      <a:r>
                        <a:rPr lang="pl-PL" sz="1200" dirty="0" smtClean="0"/>
                        <a:t>L.p.</a:t>
                      </a:r>
                      <a:endParaRPr lang="pl-PL" sz="1200" dirty="0"/>
                    </a:p>
                  </a:txBody>
                  <a:tcPr/>
                </a:tc>
                <a:tc>
                  <a:txBody>
                    <a:bodyPr/>
                    <a:lstStyle/>
                    <a:p>
                      <a:pPr algn="ctr"/>
                      <a:r>
                        <a:rPr lang="pl-PL" sz="1200" dirty="0" smtClean="0"/>
                        <a:t>Nazwa kryterium</a:t>
                      </a:r>
                      <a:endParaRPr lang="pl-PL" sz="1200" dirty="0"/>
                    </a:p>
                  </a:txBody>
                  <a:tcPr/>
                </a:tc>
                <a:tc>
                  <a:txBody>
                    <a:bodyPr/>
                    <a:lstStyle/>
                    <a:p>
                      <a:pPr algn="ctr"/>
                      <a:r>
                        <a:rPr lang="pl-PL" sz="1200" dirty="0" smtClean="0"/>
                        <a:t>Definicja kryterium</a:t>
                      </a:r>
                      <a:endParaRPr lang="pl-PL" sz="1200" dirty="0"/>
                    </a:p>
                  </a:txBody>
                  <a:tcPr/>
                </a:tc>
                <a:tc>
                  <a:txBody>
                    <a:bodyPr/>
                    <a:lstStyle/>
                    <a:p>
                      <a:pPr algn="ctr"/>
                      <a:r>
                        <a:rPr lang="pl-PL" sz="1200" dirty="0" smtClean="0"/>
                        <a:t>Opis znaczenia kryterium</a:t>
                      </a:r>
                      <a:endParaRPr lang="pl-PL" sz="1200" dirty="0"/>
                    </a:p>
                  </a:txBody>
                  <a:tcPr/>
                </a:tc>
                <a:tc>
                  <a:txBody>
                    <a:bodyPr/>
                    <a:lstStyle/>
                    <a:p>
                      <a:pPr algn="ctr"/>
                      <a:r>
                        <a:rPr lang="pl-PL" sz="1200" dirty="0" smtClean="0"/>
                        <a:t>Waga kryterium</a:t>
                      </a:r>
                      <a:endParaRPr lang="pl-PL" sz="1200" dirty="0"/>
                    </a:p>
                  </a:txBody>
                  <a:tcPr/>
                </a:tc>
              </a:tr>
              <a:tr h="3425295">
                <a:tc>
                  <a:txBody>
                    <a:bodyPr/>
                    <a:lstStyle/>
                    <a:p>
                      <a:r>
                        <a:rPr lang="pl-PL" sz="1200" dirty="0" smtClean="0">
                          <a:latin typeface="+mn-lt"/>
                        </a:rPr>
                        <a:t>5.</a:t>
                      </a:r>
                      <a:endParaRPr lang="pl-PL" sz="1200" dirty="0">
                        <a:latin typeface="+mn-lt"/>
                      </a:endParaRPr>
                    </a:p>
                  </a:txBody>
                  <a:tcPr/>
                </a:tc>
                <a:tc>
                  <a:txBody>
                    <a:bodyPr/>
                    <a:lstStyle/>
                    <a:p>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Komplementarny charakter projektu</a:t>
                      </a:r>
                      <a:endParaRPr lang="pl-PL" sz="1200" dirty="0">
                        <a:latin typeface="+mn-lt"/>
                      </a:endParaRPr>
                    </a:p>
                  </a:txBody>
                  <a:tcPr/>
                </a:tc>
                <a:tc>
                  <a:txBody>
                    <a:bodyPr/>
                    <a:lstStyle/>
                    <a:p>
                      <a:pPr algn="just">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W ramach tego kryterium będzie weryfikowane czy istnieją projekty powiązane ze zgłoszonym projektem, które zostały zrealizowane, bądź są w trakcie realizacji, bądź zostały zgłoszone w ramach tego samego naboru.</a:t>
                      </a:r>
                    </a:p>
                    <a:p>
                      <a:pPr algn="just">
                        <a:lnSpc>
                          <a:spcPts val="1600"/>
                        </a:lnSpc>
                        <a:spcBef>
                          <a:spcPts val="1000"/>
                        </a:spcBef>
                        <a:spcAft>
                          <a:spcPts val="0"/>
                        </a:spcAft>
                      </a:pP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1200" dirty="0">
                        <a:latin typeface="+mn-lt"/>
                      </a:endParaRPr>
                    </a:p>
                  </a:txBody>
                  <a:tcPr/>
                </a:tc>
                <a:tc>
                  <a:txBody>
                    <a:bodyPr/>
                    <a:lstStyle/>
                    <a:p>
                      <a:pPr algn="ct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Kryterium punktowe</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1200" kern="50" dirty="0" smtClean="0">
                          <a:effectLst/>
                          <a:latin typeface="Calibri" panose="020F0502020204030204" pitchFamily="34" charset="0"/>
                          <a:ea typeface="Times New Roman" panose="02020603050405020304" pitchFamily="18" charset="0"/>
                          <a:cs typeface="Arial" panose="020B0604020202020204" pitchFamily="34" charset="0"/>
                        </a:rPr>
                        <a:t> </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600"/>
                        </a:lnSpc>
                        <a:spcBef>
                          <a:spcPts val="1000"/>
                        </a:spcBef>
                        <a:spcAft>
                          <a:spcPts val="1200"/>
                        </a:spcAft>
                      </a:pPr>
                      <a:r>
                        <a:rPr lang="pl-PL" sz="1200" dirty="0" smtClean="0">
                          <a:effectLst/>
                          <a:latin typeface="Calibri" panose="020F0502020204030204" pitchFamily="34" charset="0"/>
                          <a:ea typeface="Times New Roman" panose="02020603050405020304" pitchFamily="18" charset="0"/>
                          <a:cs typeface="Arial" panose="020B0604020202020204" pitchFamily="34" charset="0"/>
                        </a:rPr>
                        <a:t>skala punktowa </a:t>
                      </a:r>
                      <a:r>
                        <a:rPr lang="pl-PL" sz="1200" b="1" dirty="0" smtClean="0">
                          <a:effectLst/>
                          <a:latin typeface="Calibri" panose="020F0502020204030204" pitchFamily="34" charset="0"/>
                          <a:ea typeface="Times New Roman" panose="02020603050405020304" pitchFamily="18" charset="0"/>
                          <a:cs typeface="Arial" panose="020B0604020202020204" pitchFamily="34" charset="0"/>
                        </a:rPr>
                        <a:t>od  0 do 5 </a:t>
                      </a:r>
                      <a:endParaRPr lang="pl-PL"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pl-PL" sz="1200" dirty="0">
                        <a:latin typeface="+mn-lt"/>
                      </a:endParaRPr>
                    </a:p>
                  </a:txBody>
                  <a:tcPr/>
                </a:tc>
                <a:tc>
                  <a:txBody>
                    <a:bodyPr/>
                    <a:lstStyle/>
                    <a:p>
                      <a:pPr algn="ctr"/>
                      <a:r>
                        <a:rPr lang="pl-PL" sz="1200" dirty="0" smtClean="0">
                          <a:latin typeface="+mn-lt"/>
                        </a:rPr>
                        <a:t>10%</a:t>
                      </a:r>
                      <a:endParaRPr lang="pl-PL" sz="1200" dirty="0">
                        <a:latin typeface="+mn-lt"/>
                      </a:endParaRPr>
                    </a:p>
                  </a:txBody>
                  <a:tcPr/>
                </a:tc>
              </a:tr>
            </a:tbl>
          </a:graphicData>
        </a:graphic>
      </p:graphicFrame>
    </p:spTree>
    <p:extLst>
      <p:ext uri="{BB962C8B-B14F-4D97-AF65-F5344CB8AC3E}">
        <p14:creationId xmlns:p14="http://schemas.microsoft.com/office/powerpoint/2010/main" xmlns="" val="1765691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3" name="Symbol zastępczy zawartości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pl-PL" dirty="0"/>
          </a:p>
        </p:txBody>
      </p:sp>
      <p:sp>
        <p:nvSpPr>
          <p:cNvPr id="2" name="Tytuł 1"/>
          <p:cNvSpPr>
            <a:spLocks noGrp="1"/>
          </p:cNvSpPr>
          <p:nvPr>
            <p:ph type="title"/>
          </p:nvPr>
        </p:nvSpPr>
        <p:spPr>
          <a:xfrm>
            <a:off x="457200" y="274638"/>
            <a:ext cx="8229600" cy="418058"/>
          </a:xfrm>
        </p:spPr>
        <p:txBody>
          <a:bodyPr>
            <a:normAutofit fontScale="90000"/>
          </a:bodyPr>
          <a:lstStyle/>
          <a:p>
            <a:pPr>
              <a:spcAft>
                <a:spcPts val="0"/>
              </a:spcAft>
            </a:pP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dirty="0">
                <a:effectLst>
                  <a:outerShdw blurRad="38100" dist="38100" dir="2700000" algn="tl">
                    <a:srgbClr val="000000">
                      <a:alpha val="43137"/>
                    </a:srgbClr>
                  </a:outerShdw>
                </a:effectLst>
              </a:rPr>
              <a:t>Punktacja do kryterium nr 3 </a:t>
            </a:r>
            <a:br>
              <a:rPr lang="pl-PL" sz="2700" b="1" dirty="0">
                <a:effectLst>
                  <a:outerShdw blurRad="38100" dist="38100" dir="2700000" algn="tl">
                    <a:srgbClr val="000000">
                      <a:alpha val="43137"/>
                    </a:srgbClr>
                  </a:outerShdw>
                </a:effectLst>
              </a:rPr>
            </a:br>
            <a:r>
              <a:rPr lang="pl-PL" sz="2700" b="1" dirty="0">
                <a:effectLst>
                  <a:outerShdw blurRad="38100" dist="38100" dir="2700000" algn="tl">
                    <a:srgbClr val="000000">
                      <a:alpha val="43137"/>
                    </a:srgbClr>
                  </a:outerShdw>
                </a:effectLst>
              </a:rPr>
              <a:t>Wpływ projektu na realizację Strategii ZIT</a:t>
            </a:r>
            <a:r>
              <a:rPr lang="pl-PL" sz="2700" b="1" dirty="0">
                <a:solidFill>
                  <a:srgbClr val="009900"/>
                </a:solidFill>
                <a:effectLst>
                  <a:outerShdw blurRad="38100" dist="38100" dir="2700000" algn="tl">
                    <a:srgbClr val="000000">
                      <a:alpha val="43137"/>
                    </a:srgbClr>
                  </a:outerShdw>
                </a:effectLst>
              </a:rPr>
              <a:t/>
            </a:r>
            <a:br>
              <a:rPr lang="pl-PL" sz="2700" b="1" dirty="0">
                <a:solidFill>
                  <a:srgbClr val="009900"/>
                </a:solidFill>
                <a:effectLst>
                  <a:outerShdw blurRad="38100" dist="38100" dir="2700000" algn="tl">
                    <a:srgbClr val="000000">
                      <a:alpha val="43137"/>
                    </a:srgbClr>
                  </a:outerShdw>
                </a:effectLst>
              </a:rPr>
            </a:br>
            <a:r>
              <a:rPr lang="pl-PL" sz="2200" b="1" kern="50" dirty="0" smtClean="0">
                <a:latin typeface="Calibri" panose="020F0502020204030204" pitchFamily="34" charset="0"/>
                <a:ea typeface="Times New Roman" panose="02020603050405020304" pitchFamily="18" charset="0"/>
                <a:cs typeface="Calibri" panose="020F0502020204030204" pitchFamily="34" charset="0"/>
              </a:rPr>
              <a:t> </a:t>
            </a:r>
            <a:r>
              <a:rPr lang="pl-PL" sz="2200" dirty="0" smtClean="0">
                <a:latin typeface="Times New Roman" panose="02020603050405020304" pitchFamily="18" charset="0"/>
                <a:ea typeface="Times New Roman" panose="02020603050405020304" pitchFamily="18" charset="0"/>
              </a:rPr>
              <a:t/>
            </a:r>
            <a:br>
              <a:rPr lang="pl-PL" sz="2200" dirty="0" smtClean="0">
                <a:latin typeface="Times New Roman" panose="02020603050405020304" pitchFamily="18" charset="0"/>
                <a:ea typeface="Times New Roman" panose="02020603050405020304" pitchFamily="18" charset="0"/>
              </a:rPr>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893032499"/>
              </p:ext>
            </p:extLst>
          </p:nvPr>
        </p:nvGraphicFramePr>
        <p:xfrm>
          <a:off x="457200" y="1700807"/>
          <a:ext cx="8291264" cy="4890032"/>
        </p:xfrm>
        <a:graphic>
          <a:graphicData uri="http://schemas.openxmlformats.org/drawingml/2006/table">
            <a:tbl>
              <a:tblPr firstRow="1" firstCol="1" bandRow="1">
                <a:tableStyleId>{F5AB1C69-6EDB-4FF4-983F-18BD219EF322}</a:tableStyleId>
              </a:tblPr>
              <a:tblGrid>
                <a:gridCol w="3970784"/>
                <a:gridCol w="4320480"/>
              </a:tblGrid>
              <a:tr h="1512169">
                <a:tc>
                  <a:txBody>
                    <a:bodyPr/>
                    <a:lstStyle/>
                    <a:p>
                      <a:pPr algn="ctr">
                        <a:spcBef>
                          <a:spcPts val="1000"/>
                        </a:spcBef>
                        <a:spcAft>
                          <a:spcPts val="0"/>
                        </a:spcAft>
                      </a:pPr>
                      <a:r>
                        <a:rPr lang="pl-PL" sz="1300" b="1" kern="50" dirty="0" smtClean="0">
                          <a:solidFill>
                            <a:schemeClr val="tx1"/>
                          </a:solidFill>
                          <a:effectLst/>
                          <a:latin typeface="Calibri" panose="020F0502020204030204" pitchFamily="34" charset="0"/>
                        </a:rPr>
                        <a:t>Wyszczególnienie </a:t>
                      </a:r>
                      <a:r>
                        <a:rPr lang="pl-PL" sz="1300" b="1" kern="50" dirty="0">
                          <a:solidFill>
                            <a:schemeClr val="tx1"/>
                          </a:solidFill>
                          <a:effectLst/>
                          <a:latin typeface="Calibri" panose="020F0502020204030204" pitchFamily="34" charset="0"/>
                        </a:rPr>
                        <a:t>– stopień istotności czynnika/elementu</a:t>
                      </a:r>
                      <a:endParaRPr lang="pl-PL" sz="1300" b="1" dirty="0">
                        <a:solidFill>
                          <a:schemeClr val="tx1"/>
                        </a:solidFill>
                        <a:effectLst/>
                        <a:latin typeface="Calibri" panose="020F0502020204030204" pitchFamily="34" charset="0"/>
                        <a:ea typeface="Times New Roman" panose="02020603050405020304" pitchFamily="18" charset="0"/>
                      </a:endParaRPr>
                    </a:p>
                  </a:txBody>
                  <a:tcPr marL="60020" marR="60020" marT="0" marB="0"/>
                </a:tc>
                <a:tc>
                  <a:txBody>
                    <a:bodyPr/>
                    <a:lstStyle/>
                    <a:p>
                      <a:pPr algn="ctr">
                        <a:spcBef>
                          <a:spcPts val="1000"/>
                        </a:spcBef>
                        <a:spcAft>
                          <a:spcPts val="0"/>
                        </a:spcAft>
                      </a:pPr>
                      <a:r>
                        <a:rPr lang="pl-PL" sz="1300" b="1" kern="1200" dirty="0" smtClean="0">
                          <a:solidFill>
                            <a:schemeClr val="lt1"/>
                          </a:solidFill>
                          <a:effectLst/>
                          <a:latin typeface="+mn-lt"/>
                          <a:ea typeface="+mn-ea"/>
                          <a:cs typeface="+mn-cs"/>
                        </a:rPr>
                        <a:t>Wpływ projektu na rozwój  kształcenia i szkolenia zawodowego  na terenie Aglomeracji Wałbrzyskiej poprzez działania realizowane w partnerstwie i/lub współpracy z lokalnymi pracodawcami, instytucjami rynku pracy, organizacjami pozarządowymi działającymi w obszarze przeciwdziałania bezrobociu, rozwoju gospodarczego, nauki lub innym obszarze powiązanym z zakresem wsparcia</a:t>
                      </a:r>
                      <a:endParaRPr lang="pl-PL" sz="1300" b="1" dirty="0">
                        <a:solidFill>
                          <a:schemeClr val="tx1"/>
                        </a:solidFill>
                        <a:effectLst/>
                        <a:latin typeface="Calibri" panose="020F0502020204030204" pitchFamily="34" charset="0"/>
                      </a:endParaRPr>
                    </a:p>
                  </a:txBody>
                  <a:tcPr marL="60020" marR="60020" marT="0" marB="0"/>
                </a:tc>
              </a:tr>
              <a:tr h="587510">
                <a:tc>
                  <a:txBody>
                    <a:bodyPr/>
                    <a:lstStyle/>
                    <a:p>
                      <a:pPr marL="0" marR="0" indent="0" algn="ctr" defTabSz="914400" rtl="0" eaLnBrk="1" fontAlgn="auto" latinLnBrk="0" hangingPunct="1">
                        <a:lnSpc>
                          <a:spcPct val="100000"/>
                        </a:lnSpc>
                        <a:spcBef>
                          <a:spcPts val="1000"/>
                        </a:spcBef>
                        <a:spcAft>
                          <a:spcPts val="0"/>
                        </a:spcAft>
                        <a:buClrTx/>
                        <a:buSzTx/>
                        <a:buFontTx/>
                        <a:buNone/>
                        <a:tabLst/>
                        <a:defRPr/>
                      </a:pPr>
                      <a:r>
                        <a:rPr lang="pl-PL" sz="1200" kern="5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Działania w ramach projektu realizowane we współpracy z 1 podmiotem/partnerem</a:t>
                      </a:r>
                      <a:br>
                        <a:rPr lang="pl-PL" sz="1200" kern="5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lang="pl-PL" sz="1200" kern="50" dirty="0" smtClean="0">
                          <a:solidFill>
                            <a:schemeClr val="bg1"/>
                          </a:solidFill>
                          <a:effectLst/>
                          <a:latin typeface="Calibri" panose="020F0502020204030204" pitchFamily="34" charset="0"/>
                          <a:ea typeface="Times New Roman" panose="02020603050405020304" pitchFamily="18" charset="0"/>
                          <a:cs typeface="Arial" panose="020B0604020202020204" pitchFamily="34" charset="0"/>
                        </a:rPr>
                        <a:t>0 (brak wpływu i wpływ nieznaczący)</a:t>
                      </a:r>
                      <a:endParaRPr lang="pl-PL" sz="1200" dirty="0">
                        <a:solidFill>
                          <a:schemeClr val="bg1"/>
                        </a:solidFill>
                        <a:effectLst/>
                        <a:latin typeface="Times New Roman" panose="02020603050405020304" pitchFamily="18" charset="0"/>
                        <a:ea typeface="Times New Roman" panose="02020603050405020304" pitchFamily="18" charset="0"/>
                      </a:endParaRPr>
                    </a:p>
                  </a:txBody>
                  <a:tcPr marL="60020" marR="60020" marT="0" marB="0"/>
                </a:tc>
                <a:tc>
                  <a:txBody>
                    <a:bodyPr/>
                    <a:lstStyle/>
                    <a:p>
                      <a:pPr algn="ctr">
                        <a:lnSpc>
                          <a:spcPts val="1600"/>
                        </a:lnSpc>
                        <a:spcBef>
                          <a:spcPts val="1000"/>
                        </a:spcBef>
                        <a:spcAft>
                          <a:spcPts val="0"/>
                        </a:spcAft>
                      </a:pPr>
                      <a:r>
                        <a:rPr lang="pl-PL" sz="1400" kern="50" dirty="0" smtClean="0">
                          <a:effectLst/>
                          <a:latin typeface="Calibri" panose="020F0502020204030204" pitchFamily="34" charset="0"/>
                          <a:ea typeface="Times New Roman" panose="02020603050405020304" pitchFamily="18" charset="0"/>
                          <a:cs typeface="Arial" panose="020B0604020202020204" pitchFamily="34" charset="0"/>
                        </a:rPr>
                        <a:t>Wartość czynnika/elementu </a:t>
                      </a:r>
                    </a:p>
                    <a:p>
                      <a:pPr algn="ctr">
                        <a:lnSpc>
                          <a:spcPts val="1600"/>
                        </a:lnSpc>
                        <a:spcBef>
                          <a:spcPts val="1000"/>
                        </a:spcBef>
                        <a:spcAft>
                          <a:spcPts val="0"/>
                        </a:spcAft>
                      </a:pPr>
                      <a:r>
                        <a:rPr lang="pl-PL" sz="1400" kern="50" dirty="0" smtClean="0">
                          <a:effectLst/>
                          <a:latin typeface="Calibri" panose="020F0502020204030204" pitchFamily="34" charset="0"/>
                          <a:ea typeface="Times New Roman" panose="02020603050405020304" pitchFamily="18" charset="0"/>
                          <a:cs typeface="Arial" panose="020B0604020202020204" pitchFamily="34" charset="0"/>
                        </a:rPr>
                        <a:t>nie dotyczy</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0020" marR="60020" marT="0" marB="0"/>
                </a:tc>
              </a:tr>
              <a:tr h="654785">
                <a:tc>
                  <a:txBody>
                    <a:bodyPr/>
                    <a:lstStyle/>
                    <a:p>
                      <a:pPr algn="ctr">
                        <a:lnSpc>
                          <a:spcPts val="1600"/>
                        </a:lnSpc>
                        <a:spcBef>
                          <a:spcPts val="1000"/>
                        </a:spcBef>
                        <a:spcAft>
                          <a:spcPts val="0"/>
                        </a:spcAft>
                      </a:pPr>
                      <a:r>
                        <a:rPr lang="pl-PL" sz="1200" kern="50" dirty="0" smtClean="0">
                          <a:solidFill>
                            <a:schemeClr val="tx1"/>
                          </a:solidFill>
                          <a:effectLst/>
                          <a:latin typeface="+mn-lt"/>
                          <a:ea typeface="Times New Roman" panose="02020603050405020304" pitchFamily="18" charset="0"/>
                          <a:cs typeface="Arial" panose="020B0604020202020204" pitchFamily="34" charset="0"/>
                        </a:rPr>
                        <a:t>Działania w ramach projektu realizowane we współpracy z 2 podmiotami/partnerami</a:t>
                      </a:r>
                      <a:endParaRPr lang="pl-PL" sz="1200" dirty="0" smtClean="0">
                        <a:solidFill>
                          <a:schemeClr val="tx1"/>
                        </a:solidFill>
                        <a:effectLst/>
                        <a:latin typeface="+mn-lt"/>
                        <a:ea typeface="Times New Roman" panose="02020603050405020304" pitchFamily="18" charset="0"/>
                        <a:cs typeface="Times New Roman" panose="02020603050405020304" pitchFamily="18" charset="0"/>
                      </a:endParaRPr>
                    </a:p>
                    <a:p>
                      <a:pPr algn="ctr"/>
                      <a:r>
                        <a:rPr lang="pl-PL" sz="1200" b="1" kern="50" dirty="0" smtClean="0">
                          <a:solidFill>
                            <a:schemeClr val="bg1"/>
                          </a:solidFill>
                          <a:effectLst/>
                          <a:latin typeface="+mn-lt"/>
                          <a:ea typeface="Times New Roman" panose="02020603050405020304" pitchFamily="18" charset="0"/>
                          <a:cs typeface="Arial" panose="020B0604020202020204" pitchFamily="34" charset="0"/>
                        </a:rPr>
                        <a:t>25% maksymalnej oceny (niski wpływ)</a:t>
                      </a:r>
                      <a:endParaRPr lang="pl-PL" sz="1200" b="1" kern="50" dirty="0">
                        <a:solidFill>
                          <a:schemeClr val="bg1"/>
                        </a:solidFill>
                        <a:effectLst/>
                        <a:latin typeface="+mn-lt"/>
                        <a:ea typeface="Times New Roman" panose="02020603050405020304" pitchFamily="18" charset="0"/>
                        <a:cs typeface="Arial" panose="020B0604020202020204" pitchFamily="34" charset="0"/>
                      </a:endParaRPr>
                    </a:p>
                  </a:txBody>
                  <a:tcPr marL="60020" marR="60020" marT="0" marB="0"/>
                </a:tc>
                <a:tc>
                  <a:txBody>
                    <a:bodyPr/>
                    <a:lstStyle/>
                    <a:p>
                      <a:pPr algn="ctr">
                        <a:spcBef>
                          <a:spcPts val="1000"/>
                        </a:spcBef>
                        <a:spcAft>
                          <a:spcPts val="0"/>
                        </a:spcAft>
                      </a:pPr>
                      <a:r>
                        <a:rPr lang="pl-PL" sz="1400" kern="50" dirty="0">
                          <a:effectLst/>
                        </a:rPr>
                        <a:t>Wartość czynnika/elementu </a:t>
                      </a:r>
                      <a:endParaRPr lang="pl-PL" sz="1400" dirty="0">
                        <a:effectLst/>
                      </a:endParaRPr>
                    </a:p>
                    <a:p>
                      <a:pPr algn="ctr">
                        <a:spcBef>
                          <a:spcPts val="1000"/>
                        </a:spcBef>
                        <a:spcAft>
                          <a:spcPts val="0"/>
                        </a:spcAft>
                      </a:pPr>
                      <a:r>
                        <a:rPr lang="pl-PL" sz="1400" kern="50" dirty="0" smtClean="0">
                          <a:effectLst/>
                        </a:rPr>
                        <a:t>3,125 pkt</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629913">
                <a:tc>
                  <a:txBody>
                    <a:bodyPr/>
                    <a:lstStyle/>
                    <a:p>
                      <a:pPr algn="ctr">
                        <a:lnSpc>
                          <a:spcPts val="1600"/>
                        </a:lnSpc>
                        <a:spcBef>
                          <a:spcPts val="1000"/>
                        </a:spcBef>
                        <a:spcAft>
                          <a:spcPts val="0"/>
                        </a:spcAft>
                      </a:pPr>
                      <a:r>
                        <a:rPr lang="pl-PL" sz="1200" kern="50" dirty="0" smtClean="0">
                          <a:solidFill>
                            <a:schemeClr val="tx1"/>
                          </a:solidFill>
                          <a:effectLst/>
                          <a:latin typeface="+mn-lt"/>
                          <a:ea typeface="Times New Roman" panose="02020603050405020304" pitchFamily="18" charset="0"/>
                          <a:cs typeface="Arial" panose="020B0604020202020204" pitchFamily="34" charset="0"/>
                        </a:rPr>
                        <a:t>Działania w ramach projektu realizowane we współpracy z 3 podmiotami/partnerami</a:t>
                      </a:r>
                      <a:endParaRPr lang="pl-PL" sz="1200" dirty="0" smtClean="0">
                        <a:solidFill>
                          <a:schemeClr val="tx1"/>
                        </a:solidFill>
                        <a:effectLst/>
                        <a:latin typeface="+mn-lt"/>
                        <a:ea typeface="Times New Roman" panose="02020603050405020304" pitchFamily="18" charset="0"/>
                        <a:cs typeface="Times New Roman" panose="02020603050405020304" pitchFamily="18" charset="0"/>
                      </a:endParaRPr>
                    </a:p>
                    <a:p>
                      <a:pPr algn="ctr"/>
                      <a:r>
                        <a:rPr lang="pl-PL" sz="1200" b="1" kern="50" dirty="0" smtClean="0">
                          <a:solidFill>
                            <a:schemeClr val="bg1"/>
                          </a:solidFill>
                          <a:effectLst/>
                          <a:latin typeface="+mn-lt"/>
                          <a:ea typeface="Times New Roman" panose="02020603050405020304" pitchFamily="18" charset="0"/>
                          <a:cs typeface="Arial" panose="020B0604020202020204" pitchFamily="34" charset="0"/>
                        </a:rPr>
                        <a:t> 50% maksymalnej oceny (średni wpływ)</a:t>
                      </a:r>
                      <a:endParaRPr lang="pl-PL" sz="1200" b="1" kern="50" dirty="0">
                        <a:solidFill>
                          <a:schemeClr val="bg1"/>
                        </a:solidFill>
                        <a:effectLst/>
                        <a:latin typeface="+mn-lt"/>
                        <a:ea typeface="Times New Roman" panose="02020603050405020304" pitchFamily="18" charset="0"/>
                        <a:cs typeface="Arial" panose="020B0604020202020204" pitchFamily="34" charset="0"/>
                      </a:endParaRPr>
                    </a:p>
                  </a:txBody>
                  <a:tcPr marL="60020" marR="60020" marT="0" marB="0"/>
                </a:tc>
                <a:tc>
                  <a:txBody>
                    <a:bodyPr/>
                    <a:lstStyle/>
                    <a:p>
                      <a:pPr algn="ctr">
                        <a:spcBef>
                          <a:spcPts val="1000"/>
                        </a:spcBef>
                        <a:spcAft>
                          <a:spcPts val="0"/>
                        </a:spcAft>
                      </a:pPr>
                      <a:r>
                        <a:rPr lang="pl-PL" sz="1400" kern="50" dirty="0">
                          <a:effectLst/>
                        </a:rPr>
                        <a:t>Wartość czynnika/elementu </a:t>
                      </a:r>
                      <a:endParaRPr lang="pl-PL" sz="1400" kern="50" dirty="0" smtClean="0">
                        <a:effectLst/>
                      </a:endParaRPr>
                    </a:p>
                    <a:p>
                      <a:pPr algn="ctr">
                        <a:spcBef>
                          <a:spcPts val="1000"/>
                        </a:spcBef>
                        <a:spcAft>
                          <a:spcPts val="0"/>
                        </a:spcAft>
                      </a:pPr>
                      <a:r>
                        <a:rPr lang="pl-PL" sz="1400" kern="50" dirty="0" smtClean="0">
                          <a:effectLst/>
                        </a:rPr>
                        <a:t>6,25 </a:t>
                      </a:r>
                      <a:r>
                        <a:rPr lang="pl-PL" sz="1400" kern="50" dirty="0">
                          <a:effectLst/>
                        </a:rPr>
                        <a:t>pkt</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648072">
                <a:tc>
                  <a:txBody>
                    <a:bodyPr/>
                    <a:lstStyle/>
                    <a:p>
                      <a:pPr algn="ctr">
                        <a:lnSpc>
                          <a:spcPts val="1600"/>
                        </a:lnSpc>
                        <a:spcBef>
                          <a:spcPts val="1000"/>
                        </a:spcBef>
                        <a:spcAft>
                          <a:spcPts val="0"/>
                        </a:spcAft>
                      </a:pPr>
                      <a:r>
                        <a:rPr lang="pl-PL" sz="1200" kern="50" dirty="0" smtClean="0">
                          <a:solidFill>
                            <a:schemeClr val="tx1"/>
                          </a:solidFill>
                          <a:effectLst/>
                          <a:latin typeface="+mn-lt"/>
                          <a:ea typeface="Times New Roman" panose="02020603050405020304" pitchFamily="18" charset="0"/>
                          <a:cs typeface="Arial" panose="020B0604020202020204" pitchFamily="34" charset="0"/>
                        </a:rPr>
                        <a:t>Działania w ramach projektu realizowane we współpracy z 4</a:t>
                      </a:r>
                      <a:r>
                        <a:rPr lang="pl-PL" sz="1200" kern="50" baseline="0" dirty="0" smtClean="0">
                          <a:solidFill>
                            <a:schemeClr val="tx1"/>
                          </a:solidFill>
                          <a:effectLst/>
                          <a:latin typeface="+mn-lt"/>
                          <a:ea typeface="Times New Roman" panose="02020603050405020304" pitchFamily="18" charset="0"/>
                          <a:cs typeface="Arial" panose="020B0604020202020204" pitchFamily="34" charset="0"/>
                        </a:rPr>
                        <a:t> i więcej</a:t>
                      </a:r>
                      <a:r>
                        <a:rPr lang="pl-PL" sz="1200" kern="50" dirty="0" smtClean="0">
                          <a:solidFill>
                            <a:schemeClr val="tx1"/>
                          </a:solidFill>
                          <a:effectLst/>
                          <a:latin typeface="+mn-lt"/>
                          <a:ea typeface="Times New Roman" panose="02020603050405020304" pitchFamily="18" charset="0"/>
                          <a:cs typeface="Arial" panose="020B0604020202020204" pitchFamily="34" charset="0"/>
                        </a:rPr>
                        <a:t> podmiotami/partnerami</a:t>
                      </a:r>
                      <a:endParaRPr lang="pl-PL" sz="1200" dirty="0" smtClean="0">
                        <a:solidFill>
                          <a:schemeClr val="tx1"/>
                        </a:solidFill>
                        <a:effectLst/>
                        <a:latin typeface="+mn-lt"/>
                        <a:ea typeface="Times New Roman" panose="02020603050405020304" pitchFamily="18" charset="0"/>
                        <a:cs typeface="Times New Roman" panose="02020603050405020304" pitchFamily="18" charset="0"/>
                      </a:endParaRPr>
                    </a:p>
                    <a:p>
                      <a:pPr algn="ctr"/>
                      <a:r>
                        <a:rPr lang="pl-PL" sz="1200" kern="50" dirty="0" smtClean="0">
                          <a:solidFill>
                            <a:schemeClr val="bg1"/>
                          </a:solidFill>
                          <a:effectLst/>
                          <a:latin typeface="+mn-lt"/>
                          <a:ea typeface="Times New Roman" panose="02020603050405020304" pitchFamily="18" charset="0"/>
                          <a:cs typeface="Arial" panose="020B0604020202020204" pitchFamily="34" charset="0"/>
                        </a:rPr>
                        <a:t>100% maksymalnej oceny (wysoki wpływ)</a:t>
                      </a:r>
                      <a:endParaRPr lang="pl-PL" sz="1200" dirty="0">
                        <a:solidFill>
                          <a:schemeClr val="bg1"/>
                        </a:solidFill>
                        <a:effectLst/>
                        <a:latin typeface="+mn-lt"/>
                        <a:ea typeface="Times New Roman" panose="02020603050405020304" pitchFamily="18" charset="0"/>
                      </a:endParaRPr>
                    </a:p>
                  </a:txBody>
                  <a:tcPr marL="60020" marR="60020" marT="0" marB="0"/>
                </a:tc>
                <a:tc>
                  <a:txBody>
                    <a:bodyPr/>
                    <a:lstStyle/>
                    <a:p>
                      <a:pPr algn="ctr">
                        <a:spcBef>
                          <a:spcPts val="1000"/>
                        </a:spcBef>
                        <a:spcAft>
                          <a:spcPts val="0"/>
                        </a:spcAft>
                      </a:pPr>
                      <a:r>
                        <a:rPr lang="pl-PL" sz="1400" kern="50" dirty="0">
                          <a:effectLst/>
                        </a:rPr>
                        <a:t>Wartość czynnika/elementu </a:t>
                      </a:r>
                      <a:endParaRPr lang="pl-PL" sz="1400" dirty="0">
                        <a:effectLst/>
                      </a:endParaRPr>
                    </a:p>
                    <a:p>
                      <a:pPr algn="ctr">
                        <a:spcBef>
                          <a:spcPts val="1000"/>
                        </a:spcBef>
                        <a:spcAft>
                          <a:spcPts val="0"/>
                        </a:spcAft>
                      </a:pPr>
                      <a:r>
                        <a:rPr lang="pl-PL" sz="1400" kern="50" dirty="0" smtClean="0">
                          <a:effectLst/>
                        </a:rPr>
                        <a:t>12,50 </a:t>
                      </a:r>
                      <a:r>
                        <a:rPr lang="pl-PL" sz="1400" kern="50" dirty="0">
                          <a:effectLst/>
                        </a:rPr>
                        <a:t>pkt </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360040">
                <a:tc>
                  <a:txBody>
                    <a:bodyPr/>
                    <a:lstStyle/>
                    <a:p>
                      <a:pPr algn="ctr">
                        <a:spcBef>
                          <a:spcPts val="1000"/>
                        </a:spcBef>
                        <a:spcAft>
                          <a:spcPts val="0"/>
                        </a:spcAft>
                      </a:pPr>
                      <a:r>
                        <a:rPr lang="pl-PL" sz="1200" kern="50" dirty="0">
                          <a:solidFill>
                            <a:schemeClr val="bg1"/>
                          </a:solidFill>
                          <a:effectLst/>
                        </a:rPr>
                        <a:t>Waga danego czynnika/elementu</a:t>
                      </a:r>
                      <a:endParaRPr lang="pl-PL" sz="1200" dirty="0">
                        <a:solidFill>
                          <a:schemeClr val="bg1"/>
                        </a:solidFill>
                        <a:effectLst/>
                        <a:latin typeface="Times New Roman" panose="02020603050405020304" pitchFamily="18" charset="0"/>
                        <a:ea typeface="Times New Roman" panose="02020603050405020304" pitchFamily="18" charset="0"/>
                      </a:endParaRPr>
                    </a:p>
                  </a:txBody>
                  <a:tcPr marL="60020" marR="60020" marT="0" marB="0"/>
                </a:tc>
                <a:tc>
                  <a:txBody>
                    <a:bodyPr/>
                    <a:lstStyle/>
                    <a:p>
                      <a:pPr algn="ctr">
                        <a:spcBef>
                          <a:spcPts val="1000"/>
                        </a:spcBef>
                        <a:spcAft>
                          <a:spcPts val="0"/>
                        </a:spcAft>
                      </a:pPr>
                      <a:r>
                        <a:rPr lang="pl-PL" sz="1400" kern="50" dirty="0">
                          <a:effectLst/>
                        </a:rPr>
                        <a:t>5</a:t>
                      </a:r>
                      <a:r>
                        <a:rPr lang="pl-PL" sz="1400" kern="50" dirty="0" smtClean="0">
                          <a:effectLst/>
                        </a:rPr>
                        <a:t>0</a:t>
                      </a:r>
                      <a:r>
                        <a:rPr lang="pl-PL" sz="1400" kern="50" dirty="0">
                          <a:effectLst/>
                        </a:rPr>
                        <a:t>%</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497543">
                <a:tc>
                  <a:txBody>
                    <a:bodyPr/>
                    <a:lstStyle/>
                    <a:p>
                      <a:pPr algn="ctr">
                        <a:spcBef>
                          <a:spcPts val="1000"/>
                        </a:spcBef>
                        <a:spcAft>
                          <a:spcPts val="0"/>
                        </a:spcAft>
                      </a:pPr>
                      <a:r>
                        <a:rPr lang="pl-PL" sz="1200" b="1" kern="50" dirty="0">
                          <a:solidFill>
                            <a:schemeClr val="bg1"/>
                          </a:solidFill>
                          <a:effectLst/>
                        </a:rPr>
                        <a:t>Ocena</a:t>
                      </a:r>
                      <a:r>
                        <a:rPr lang="pl-PL" sz="1200" b="1" kern="50" dirty="0" smtClean="0">
                          <a:solidFill>
                            <a:schemeClr val="bg1"/>
                          </a:solidFill>
                          <a:effectLst/>
                        </a:rPr>
                        <a:t>:</a:t>
                      </a:r>
                      <a:r>
                        <a:rPr lang="pl-PL" sz="1200" b="1" kern="1200" dirty="0">
                          <a:solidFill>
                            <a:schemeClr val="bg1"/>
                          </a:solidFill>
                          <a:effectLst/>
                        </a:rPr>
                        <a:t/>
                      </a:r>
                      <a:br>
                        <a:rPr lang="pl-PL" sz="1200" b="1" kern="1200" dirty="0">
                          <a:solidFill>
                            <a:schemeClr val="bg1"/>
                          </a:solidFill>
                          <a:effectLst/>
                        </a:rPr>
                      </a:br>
                      <a:r>
                        <a:rPr lang="pl-PL" sz="1200" b="1" kern="50" dirty="0" smtClean="0">
                          <a:solidFill>
                            <a:schemeClr val="bg1"/>
                          </a:solidFill>
                          <a:effectLst/>
                        </a:rPr>
                        <a:t>(</a:t>
                      </a:r>
                      <a:r>
                        <a:rPr lang="pl-PL" sz="1200" b="1" kern="50" dirty="0">
                          <a:solidFill>
                            <a:schemeClr val="bg1"/>
                          </a:solidFill>
                          <a:effectLst/>
                        </a:rPr>
                        <a:t>max 25 pkt. – 100%)</a:t>
                      </a:r>
                      <a:endParaRPr lang="pl-PL" sz="1200" b="1" dirty="0">
                        <a:solidFill>
                          <a:schemeClr val="bg1"/>
                        </a:solidFill>
                        <a:effectLst/>
                        <a:latin typeface="Times New Roman" panose="02020603050405020304" pitchFamily="18" charset="0"/>
                        <a:ea typeface="Times New Roman" panose="02020603050405020304" pitchFamily="18" charset="0"/>
                      </a:endParaRPr>
                    </a:p>
                  </a:txBody>
                  <a:tcPr marL="60020" marR="60020" marT="0" marB="0"/>
                </a:tc>
                <a:tc>
                  <a:txBody>
                    <a:bodyPr/>
                    <a:lstStyle/>
                    <a:p>
                      <a:pPr algn="ctr">
                        <a:spcBef>
                          <a:spcPts val="1000"/>
                        </a:spcBef>
                        <a:spcAft>
                          <a:spcPts val="0"/>
                        </a:spcAft>
                      </a:pPr>
                      <a:r>
                        <a:rPr lang="pl-PL" sz="1400" b="1" kern="50" dirty="0" smtClean="0">
                          <a:effectLst/>
                        </a:rPr>
                        <a:t>12,50 </a:t>
                      </a:r>
                      <a:r>
                        <a:rPr lang="pl-PL" sz="1400" b="1" kern="50" dirty="0">
                          <a:effectLst/>
                        </a:rPr>
                        <a:t>pkt </a:t>
                      </a:r>
                      <a:endParaRPr lang="pl-PL" sz="1400" b="1" dirty="0">
                        <a:effectLst/>
                        <a:latin typeface="Times New Roman" panose="02020603050405020304" pitchFamily="18" charset="0"/>
                        <a:ea typeface="Times New Roman" panose="02020603050405020304" pitchFamily="18" charset="0"/>
                      </a:endParaRPr>
                    </a:p>
                  </a:txBody>
                  <a:tcPr marL="60020" marR="60020" marT="0" marB="0"/>
                </a:tc>
              </a:tr>
            </a:tbl>
          </a:graphicData>
        </a:graphic>
      </p:graphicFrame>
    </p:spTree>
    <p:extLst>
      <p:ext uri="{BB962C8B-B14F-4D97-AF65-F5344CB8AC3E}">
        <p14:creationId xmlns:p14="http://schemas.microsoft.com/office/powerpoint/2010/main" xmlns="" val="1116732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3" name="Symbol zastępczy zawartości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pl-PL" dirty="0"/>
          </a:p>
        </p:txBody>
      </p:sp>
      <p:sp>
        <p:nvSpPr>
          <p:cNvPr id="2" name="Tytuł 1"/>
          <p:cNvSpPr>
            <a:spLocks noGrp="1"/>
          </p:cNvSpPr>
          <p:nvPr>
            <p:ph type="title"/>
          </p:nvPr>
        </p:nvSpPr>
        <p:spPr>
          <a:xfrm>
            <a:off x="457200" y="274638"/>
            <a:ext cx="8229600" cy="418058"/>
          </a:xfrm>
        </p:spPr>
        <p:txBody>
          <a:bodyPr>
            <a:normAutofit fontScale="90000"/>
          </a:bodyPr>
          <a:lstStyle/>
          <a:p>
            <a:pPr>
              <a:spcAft>
                <a:spcPts val="0"/>
              </a:spcAft>
            </a:pP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kern="50" dirty="0" smtClean="0">
                <a:latin typeface="Calibri" panose="020F0502020204030204" pitchFamily="34" charset="0"/>
                <a:ea typeface="Times New Roman" panose="02020603050405020304" pitchFamily="18" charset="0"/>
                <a:cs typeface="Calibri" panose="020F0502020204030204" pitchFamily="34" charset="0"/>
              </a:rPr>
              <a:t/>
            </a:r>
            <a:br>
              <a:rPr lang="pl-PL" sz="2700" b="1" kern="50" dirty="0" smtClean="0">
                <a:latin typeface="Calibri" panose="020F0502020204030204" pitchFamily="34" charset="0"/>
                <a:ea typeface="Times New Roman" panose="02020603050405020304" pitchFamily="18" charset="0"/>
                <a:cs typeface="Calibri" panose="020F0502020204030204" pitchFamily="34" charset="0"/>
              </a:rPr>
            </a:br>
            <a:r>
              <a:rPr lang="pl-PL" sz="2700" b="1" dirty="0">
                <a:effectLst>
                  <a:outerShdw blurRad="38100" dist="38100" dir="2700000" algn="tl">
                    <a:srgbClr val="000000">
                      <a:alpha val="43137"/>
                    </a:srgbClr>
                  </a:outerShdw>
                </a:effectLst>
              </a:rPr>
              <a:t>Punktacja do kryterium nr 3 </a:t>
            </a:r>
            <a:br>
              <a:rPr lang="pl-PL" sz="2700" b="1" dirty="0">
                <a:effectLst>
                  <a:outerShdw blurRad="38100" dist="38100" dir="2700000" algn="tl">
                    <a:srgbClr val="000000">
                      <a:alpha val="43137"/>
                    </a:srgbClr>
                  </a:outerShdw>
                </a:effectLst>
              </a:rPr>
            </a:br>
            <a:r>
              <a:rPr lang="pl-PL" sz="2700" b="1" dirty="0">
                <a:effectLst>
                  <a:outerShdw blurRad="38100" dist="38100" dir="2700000" algn="tl">
                    <a:srgbClr val="000000">
                      <a:alpha val="43137"/>
                    </a:srgbClr>
                  </a:outerShdw>
                </a:effectLst>
              </a:rPr>
              <a:t>Wpływ projektu na realizację Strategii ZIT</a:t>
            </a:r>
            <a:r>
              <a:rPr lang="pl-PL" sz="2700" b="1" dirty="0">
                <a:solidFill>
                  <a:srgbClr val="009900"/>
                </a:solidFill>
                <a:effectLst>
                  <a:outerShdw blurRad="38100" dist="38100" dir="2700000" algn="tl">
                    <a:srgbClr val="000000">
                      <a:alpha val="43137"/>
                    </a:srgbClr>
                  </a:outerShdw>
                </a:effectLst>
              </a:rPr>
              <a:t/>
            </a:r>
            <a:br>
              <a:rPr lang="pl-PL" sz="2700" b="1" dirty="0">
                <a:solidFill>
                  <a:srgbClr val="009900"/>
                </a:solidFill>
                <a:effectLst>
                  <a:outerShdw blurRad="38100" dist="38100" dir="2700000" algn="tl">
                    <a:srgbClr val="000000">
                      <a:alpha val="43137"/>
                    </a:srgbClr>
                  </a:outerShdw>
                </a:effectLst>
              </a:rPr>
            </a:br>
            <a:r>
              <a:rPr lang="pl-PL" sz="2200" b="1" kern="50" dirty="0" smtClean="0">
                <a:latin typeface="Calibri" panose="020F0502020204030204" pitchFamily="34" charset="0"/>
                <a:ea typeface="Times New Roman" panose="02020603050405020304" pitchFamily="18" charset="0"/>
                <a:cs typeface="Calibri" panose="020F0502020204030204" pitchFamily="34" charset="0"/>
              </a:rPr>
              <a:t> </a:t>
            </a:r>
            <a:r>
              <a:rPr lang="pl-PL" sz="2200" dirty="0" smtClean="0">
                <a:latin typeface="Times New Roman" panose="02020603050405020304" pitchFamily="18" charset="0"/>
                <a:ea typeface="Times New Roman" panose="02020603050405020304" pitchFamily="18" charset="0"/>
              </a:rPr>
              <a:t/>
            </a:r>
            <a:br>
              <a:rPr lang="pl-PL" sz="2200" dirty="0" smtClean="0">
                <a:latin typeface="Times New Roman" panose="02020603050405020304" pitchFamily="18" charset="0"/>
                <a:ea typeface="Times New Roman" panose="02020603050405020304" pitchFamily="18" charset="0"/>
              </a:rPr>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3951314043"/>
              </p:ext>
            </p:extLst>
          </p:nvPr>
        </p:nvGraphicFramePr>
        <p:xfrm>
          <a:off x="457200" y="1700807"/>
          <a:ext cx="8291264" cy="4717414"/>
        </p:xfrm>
        <a:graphic>
          <a:graphicData uri="http://schemas.openxmlformats.org/drawingml/2006/table">
            <a:tbl>
              <a:tblPr firstRow="1" firstCol="1" bandRow="1">
                <a:tableStyleId>{F5AB1C69-6EDB-4FF4-983F-18BD219EF322}</a:tableStyleId>
              </a:tblPr>
              <a:tblGrid>
                <a:gridCol w="3970784"/>
                <a:gridCol w="4320480"/>
              </a:tblGrid>
              <a:tr h="1224137">
                <a:tc>
                  <a:txBody>
                    <a:bodyPr/>
                    <a:lstStyle/>
                    <a:p>
                      <a:pPr algn="ctr">
                        <a:spcBef>
                          <a:spcPts val="1000"/>
                        </a:spcBef>
                        <a:spcAft>
                          <a:spcPts val="0"/>
                        </a:spcAft>
                      </a:pPr>
                      <a:r>
                        <a:rPr lang="pl-PL" sz="1300" b="1" kern="50" dirty="0" smtClean="0">
                          <a:solidFill>
                            <a:schemeClr val="tx1"/>
                          </a:solidFill>
                          <a:effectLst/>
                          <a:latin typeface="Calibri" panose="020F0502020204030204" pitchFamily="34" charset="0"/>
                        </a:rPr>
                        <a:t>Wyszczególnienie </a:t>
                      </a:r>
                      <a:r>
                        <a:rPr lang="pl-PL" sz="1300" b="1" kern="50" dirty="0">
                          <a:solidFill>
                            <a:schemeClr val="tx1"/>
                          </a:solidFill>
                          <a:effectLst/>
                          <a:latin typeface="Calibri" panose="020F0502020204030204" pitchFamily="34" charset="0"/>
                        </a:rPr>
                        <a:t>– stopień istotności czynnika/elementu</a:t>
                      </a:r>
                      <a:endParaRPr lang="pl-PL" sz="1300" b="1" dirty="0">
                        <a:solidFill>
                          <a:schemeClr val="tx1"/>
                        </a:solidFill>
                        <a:effectLst/>
                        <a:latin typeface="Calibri" panose="020F0502020204030204" pitchFamily="34" charset="0"/>
                        <a:ea typeface="Times New Roman" panose="02020603050405020304" pitchFamily="18" charset="0"/>
                      </a:endParaRPr>
                    </a:p>
                  </a:txBody>
                  <a:tcPr marL="60020" marR="60020" marT="0" marB="0"/>
                </a:tc>
                <a:tc>
                  <a:txBody>
                    <a:bodyPr/>
                    <a:lstStyle/>
                    <a:p>
                      <a:pPr algn="ctr">
                        <a:spcBef>
                          <a:spcPts val="1000"/>
                        </a:spcBef>
                        <a:spcAft>
                          <a:spcPts val="0"/>
                        </a:spcAft>
                      </a:pPr>
                      <a:r>
                        <a:rPr lang="pl-PL" sz="1300" b="1" kern="1200" dirty="0" smtClean="0">
                          <a:solidFill>
                            <a:schemeClr val="lt1"/>
                          </a:solidFill>
                          <a:effectLst/>
                          <a:latin typeface="+mn-lt"/>
                          <a:ea typeface="+mn-ea"/>
                          <a:cs typeface="+mn-cs"/>
                        </a:rPr>
                        <a:t>Wpływ projektu na  dostosowanie  profilu  kształcenia i szkolenia zawodowego do potrzeb lokalnego rynku pracy poprzez działania realizowane w partnerstwie i/lub współpracy z pracodawcami lub przedsiębiorcami prowadzącymi działalność w ramach Specjalnych Stef Ekonomicznych</a:t>
                      </a:r>
                      <a:endParaRPr lang="pl-PL" sz="1300" b="1" dirty="0">
                        <a:solidFill>
                          <a:schemeClr val="tx1"/>
                        </a:solidFill>
                        <a:effectLst/>
                        <a:latin typeface="Calibri" panose="020F0502020204030204" pitchFamily="34" charset="0"/>
                      </a:endParaRPr>
                    </a:p>
                  </a:txBody>
                  <a:tcPr marL="60020" marR="60020" marT="0" marB="0"/>
                </a:tc>
              </a:tr>
              <a:tr h="595200">
                <a:tc>
                  <a:txBody>
                    <a:bodyPr/>
                    <a:lstStyle/>
                    <a:p>
                      <a:pPr marL="0" marR="0" indent="0" algn="ctr" defTabSz="914400" rtl="0" eaLnBrk="1" fontAlgn="auto" latinLnBrk="0" hangingPunct="1">
                        <a:lnSpc>
                          <a:spcPct val="100000"/>
                        </a:lnSpc>
                        <a:spcBef>
                          <a:spcPts val="1000"/>
                        </a:spcBef>
                        <a:spcAft>
                          <a:spcPts val="0"/>
                        </a:spcAft>
                        <a:buClrTx/>
                        <a:buSzTx/>
                        <a:buFontTx/>
                        <a:buNone/>
                        <a:tabLst/>
                        <a:defRPr/>
                      </a:pPr>
                      <a:r>
                        <a:rPr lang="pl-PL" sz="1200" kern="5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Działania w ramach projektu realizowane we współpracy z 1 podmiotem/partnerem</a:t>
                      </a:r>
                      <a:br>
                        <a:rPr lang="pl-PL" sz="1200" kern="5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lang="pl-PL" sz="1200" kern="50" dirty="0" smtClean="0">
                          <a:solidFill>
                            <a:schemeClr val="bg1"/>
                          </a:solidFill>
                          <a:effectLst/>
                          <a:latin typeface="Calibri" panose="020F0502020204030204" pitchFamily="34" charset="0"/>
                          <a:ea typeface="Times New Roman" panose="02020603050405020304" pitchFamily="18" charset="0"/>
                          <a:cs typeface="Arial" panose="020B0604020202020204" pitchFamily="34" charset="0"/>
                        </a:rPr>
                        <a:t>0 (brak wpływu i wpływ nieznaczący)</a:t>
                      </a:r>
                      <a:endParaRPr lang="pl-PL" sz="1200" dirty="0">
                        <a:solidFill>
                          <a:schemeClr val="bg1"/>
                        </a:solidFill>
                        <a:effectLst/>
                        <a:latin typeface="Times New Roman" panose="02020603050405020304" pitchFamily="18" charset="0"/>
                        <a:ea typeface="Times New Roman" panose="02020603050405020304" pitchFamily="18" charset="0"/>
                      </a:endParaRPr>
                    </a:p>
                  </a:txBody>
                  <a:tcPr marL="60020" marR="60020" marT="0" marB="0"/>
                </a:tc>
                <a:tc>
                  <a:txBody>
                    <a:bodyPr/>
                    <a:lstStyle/>
                    <a:p>
                      <a:pPr algn="ctr">
                        <a:lnSpc>
                          <a:spcPts val="1600"/>
                        </a:lnSpc>
                        <a:spcBef>
                          <a:spcPts val="1000"/>
                        </a:spcBef>
                        <a:spcAft>
                          <a:spcPts val="0"/>
                        </a:spcAft>
                      </a:pPr>
                      <a:r>
                        <a:rPr lang="pl-PL" sz="1400" kern="50" dirty="0" smtClean="0">
                          <a:effectLst/>
                          <a:latin typeface="Calibri" panose="020F0502020204030204" pitchFamily="34" charset="0"/>
                          <a:ea typeface="Times New Roman" panose="02020603050405020304" pitchFamily="18" charset="0"/>
                          <a:cs typeface="Arial" panose="020B0604020202020204" pitchFamily="34" charset="0"/>
                        </a:rPr>
                        <a:t>Wartość czynnika/elementu </a:t>
                      </a:r>
                    </a:p>
                    <a:p>
                      <a:pPr algn="ctr">
                        <a:lnSpc>
                          <a:spcPts val="1600"/>
                        </a:lnSpc>
                        <a:spcBef>
                          <a:spcPts val="1000"/>
                        </a:spcBef>
                        <a:spcAft>
                          <a:spcPts val="0"/>
                        </a:spcAft>
                      </a:pPr>
                      <a:r>
                        <a:rPr lang="pl-PL" sz="1400" kern="50" dirty="0" smtClean="0">
                          <a:effectLst/>
                          <a:latin typeface="Calibri" panose="020F0502020204030204" pitchFamily="34" charset="0"/>
                          <a:ea typeface="Times New Roman" panose="02020603050405020304" pitchFamily="18" charset="0"/>
                          <a:cs typeface="Arial" panose="020B0604020202020204" pitchFamily="34" charset="0"/>
                        </a:rPr>
                        <a:t>nie dotyczy</a:t>
                      </a:r>
                      <a:endParaRPr lang="pl-PL" sz="12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0020" marR="60020" marT="0" marB="0"/>
                </a:tc>
              </a:tr>
              <a:tr h="663356">
                <a:tc>
                  <a:txBody>
                    <a:bodyPr/>
                    <a:lstStyle/>
                    <a:p>
                      <a:pPr algn="ctr">
                        <a:lnSpc>
                          <a:spcPts val="1600"/>
                        </a:lnSpc>
                        <a:spcBef>
                          <a:spcPts val="1000"/>
                        </a:spcBef>
                        <a:spcAft>
                          <a:spcPts val="0"/>
                        </a:spcAft>
                      </a:pPr>
                      <a:r>
                        <a:rPr lang="pl-PL" sz="1200" kern="50" dirty="0" smtClean="0">
                          <a:solidFill>
                            <a:schemeClr val="tx1"/>
                          </a:solidFill>
                          <a:effectLst/>
                          <a:latin typeface="+mn-lt"/>
                          <a:ea typeface="Times New Roman" panose="02020603050405020304" pitchFamily="18" charset="0"/>
                          <a:cs typeface="Arial" panose="020B0604020202020204" pitchFamily="34" charset="0"/>
                        </a:rPr>
                        <a:t>Działania w ramach projektu realizowane we współpracy z 2 podmiotami/partnerami</a:t>
                      </a:r>
                      <a:endParaRPr lang="pl-PL" sz="1200" dirty="0" smtClean="0">
                        <a:solidFill>
                          <a:schemeClr val="tx1"/>
                        </a:solidFill>
                        <a:effectLst/>
                        <a:latin typeface="+mn-lt"/>
                        <a:ea typeface="Times New Roman" panose="02020603050405020304" pitchFamily="18" charset="0"/>
                        <a:cs typeface="Times New Roman" panose="02020603050405020304" pitchFamily="18" charset="0"/>
                      </a:endParaRPr>
                    </a:p>
                    <a:p>
                      <a:pPr algn="ctr"/>
                      <a:r>
                        <a:rPr lang="pl-PL" sz="1200" b="1" kern="50" dirty="0" smtClean="0">
                          <a:solidFill>
                            <a:schemeClr val="bg1"/>
                          </a:solidFill>
                          <a:effectLst/>
                          <a:latin typeface="+mn-lt"/>
                          <a:ea typeface="Times New Roman" panose="02020603050405020304" pitchFamily="18" charset="0"/>
                          <a:cs typeface="Arial" panose="020B0604020202020204" pitchFamily="34" charset="0"/>
                        </a:rPr>
                        <a:t>25% maksymalnej oceny (niski wpływ)</a:t>
                      </a:r>
                      <a:endParaRPr lang="pl-PL" sz="1200" b="1" kern="50" dirty="0">
                        <a:solidFill>
                          <a:schemeClr val="bg1"/>
                        </a:solidFill>
                        <a:effectLst/>
                        <a:latin typeface="+mn-lt"/>
                        <a:ea typeface="Times New Roman" panose="02020603050405020304" pitchFamily="18" charset="0"/>
                        <a:cs typeface="Arial" panose="020B0604020202020204" pitchFamily="34" charset="0"/>
                      </a:endParaRPr>
                    </a:p>
                  </a:txBody>
                  <a:tcPr marL="60020" marR="60020" marT="0" marB="0"/>
                </a:tc>
                <a:tc>
                  <a:txBody>
                    <a:bodyPr/>
                    <a:lstStyle/>
                    <a:p>
                      <a:pPr algn="ctr">
                        <a:spcBef>
                          <a:spcPts val="1000"/>
                        </a:spcBef>
                        <a:spcAft>
                          <a:spcPts val="0"/>
                        </a:spcAft>
                      </a:pPr>
                      <a:r>
                        <a:rPr lang="pl-PL" sz="1400" kern="50" dirty="0">
                          <a:effectLst/>
                        </a:rPr>
                        <a:t>Wartość czynnika/elementu </a:t>
                      </a:r>
                      <a:endParaRPr lang="pl-PL" sz="1400" dirty="0">
                        <a:effectLst/>
                      </a:endParaRPr>
                    </a:p>
                    <a:p>
                      <a:pPr algn="ctr">
                        <a:spcBef>
                          <a:spcPts val="1000"/>
                        </a:spcBef>
                        <a:spcAft>
                          <a:spcPts val="0"/>
                        </a:spcAft>
                      </a:pPr>
                      <a:r>
                        <a:rPr lang="pl-PL" sz="1400" kern="50" dirty="0" smtClean="0">
                          <a:effectLst/>
                        </a:rPr>
                        <a:t>3,125 pkt</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636198">
                <a:tc>
                  <a:txBody>
                    <a:bodyPr/>
                    <a:lstStyle/>
                    <a:p>
                      <a:pPr algn="ctr">
                        <a:lnSpc>
                          <a:spcPts val="1600"/>
                        </a:lnSpc>
                        <a:spcBef>
                          <a:spcPts val="1000"/>
                        </a:spcBef>
                        <a:spcAft>
                          <a:spcPts val="0"/>
                        </a:spcAft>
                      </a:pPr>
                      <a:r>
                        <a:rPr lang="pl-PL" sz="1200" kern="50" dirty="0" smtClean="0">
                          <a:solidFill>
                            <a:schemeClr val="tx1"/>
                          </a:solidFill>
                          <a:effectLst/>
                          <a:latin typeface="+mn-lt"/>
                          <a:ea typeface="Times New Roman" panose="02020603050405020304" pitchFamily="18" charset="0"/>
                          <a:cs typeface="Arial" panose="020B0604020202020204" pitchFamily="34" charset="0"/>
                        </a:rPr>
                        <a:t>Działania w ramach projektu realizowane we współpracy z 3 podmiotami/partnerami</a:t>
                      </a:r>
                      <a:endParaRPr lang="pl-PL" sz="1200" dirty="0" smtClean="0">
                        <a:solidFill>
                          <a:schemeClr val="tx1"/>
                        </a:solidFill>
                        <a:effectLst/>
                        <a:latin typeface="+mn-lt"/>
                        <a:ea typeface="Times New Roman" panose="02020603050405020304" pitchFamily="18" charset="0"/>
                        <a:cs typeface="Times New Roman" panose="02020603050405020304" pitchFamily="18" charset="0"/>
                      </a:endParaRPr>
                    </a:p>
                    <a:p>
                      <a:pPr algn="ctr"/>
                      <a:r>
                        <a:rPr lang="pl-PL" sz="1200" b="1" kern="50" dirty="0" smtClean="0">
                          <a:solidFill>
                            <a:schemeClr val="bg1"/>
                          </a:solidFill>
                          <a:effectLst/>
                          <a:latin typeface="+mn-lt"/>
                          <a:ea typeface="Times New Roman" panose="02020603050405020304" pitchFamily="18" charset="0"/>
                          <a:cs typeface="Arial" panose="020B0604020202020204" pitchFamily="34" charset="0"/>
                        </a:rPr>
                        <a:t> 50% maksymalnej oceny (średni wpływ)</a:t>
                      </a:r>
                      <a:endParaRPr lang="pl-PL" sz="1200" b="1" kern="50" dirty="0">
                        <a:solidFill>
                          <a:schemeClr val="bg1"/>
                        </a:solidFill>
                        <a:effectLst/>
                        <a:latin typeface="+mn-lt"/>
                        <a:ea typeface="Times New Roman" panose="02020603050405020304" pitchFamily="18" charset="0"/>
                        <a:cs typeface="Arial" panose="020B0604020202020204" pitchFamily="34" charset="0"/>
                      </a:endParaRPr>
                    </a:p>
                  </a:txBody>
                  <a:tcPr marL="60020" marR="60020" marT="0" marB="0"/>
                </a:tc>
                <a:tc>
                  <a:txBody>
                    <a:bodyPr/>
                    <a:lstStyle/>
                    <a:p>
                      <a:pPr algn="ctr">
                        <a:spcBef>
                          <a:spcPts val="1000"/>
                        </a:spcBef>
                        <a:spcAft>
                          <a:spcPts val="0"/>
                        </a:spcAft>
                      </a:pPr>
                      <a:r>
                        <a:rPr lang="pl-PL" sz="1400" kern="50" dirty="0">
                          <a:effectLst/>
                        </a:rPr>
                        <a:t>Wartość czynnika/elementu </a:t>
                      </a:r>
                      <a:endParaRPr lang="pl-PL" sz="1400" kern="50" dirty="0" smtClean="0">
                        <a:effectLst/>
                      </a:endParaRPr>
                    </a:p>
                    <a:p>
                      <a:pPr algn="ctr">
                        <a:spcBef>
                          <a:spcPts val="1000"/>
                        </a:spcBef>
                        <a:spcAft>
                          <a:spcPts val="0"/>
                        </a:spcAft>
                      </a:pPr>
                      <a:r>
                        <a:rPr lang="pl-PL" sz="1400" kern="50" dirty="0" smtClean="0">
                          <a:effectLst/>
                        </a:rPr>
                        <a:t>6,25 </a:t>
                      </a:r>
                      <a:r>
                        <a:rPr lang="pl-PL" sz="1400" kern="50" dirty="0">
                          <a:effectLst/>
                        </a:rPr>
                        <a:t>pkt</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669500">
                <a:tc>
                  <a:txBody>
                    <a:bodyPr/>
                    <a:lstStyle/>
                    <a:p>
                      <a:pPr algn="ctr">
                        <a:lnSpc>
                          <a:spcPts val="1600"/>
                        </a:lnSpc>
                        <a:spcBef>
                          <a:spcPts val="1000"/>
                        </a:spcBef>
                        <a:spcAft>
                          <a:spcPts val="0"/>
                        </a:spcAft>
                      </a:pPr>
                      <a:r>
                        <a:rPr lang="pl-PL" sz="1200" kern="50" dirty="0" smtClean="0">
                          <a:solidFill>
                            <a:schemeClr val="tx1"/>
                          </a:solidFill>
                          <a:effectLst/>
                          <a:latin typeface="+mn-lt"/>
                          <a:ea typeface="Times New Roman" panose="02020603050405020304" pitchFamily="18" charset="0"/>
                          <a:cs typeface="Arial" panose="020B0604020202020204" pitchFamily="34" charset="0"/>
                        </a:rPr>
                        <a:t>Działania w ramach projektu realizowane we współpracy z 4</a:t>
                      </a:r>
                      <a:r>
                        <a:rPr lang="pl-PL" sz="1200" kern="50" baseline="0" dirty="0" smtClean="0">
                          <a:solidFill>
                            <a:schemeClr val="tx1"/>
                          </a:solidFill>
                          <a:effectLst/>
                          <a:latin typeface="+mn-lt"/>
                          <a:ea typeface="Times New Roman" panose="02020603050405020304" pitchFamily="18" charset="0"/>
                          <a:cs typeface="Arial" panose="020B0604020202020204" pitchFamily="34" charset="0"/>
                        </a:rPr>
                        <a:t> i więcej</a:t>
                      </a:r>
                      <a:r>
                        <a:rPr lang="pl-PL" sz="1200" kern="50" dirty="0" smtClean="0">
                          <a:solidFill>
                            <a:schemeClr val="tx1"/>
                          </a:solidFill>
                          <a:effectLst/>
                          <a:latin typeface="+mn-lt"/>
                          <a:ea typeface="Times New Roman" panose="02020603050405020304" pitchFamily="18" charset="0"/>
                          <a:cs typeface="Arial" panose="020B0604020202020204" pitchFamily="34" charset="0"/>
                        </a:rPr>
                        <a:t> podmiotami/partnerami</a:t>
                      </a:r>
                      <a:endParaRPr lang="pl-PL" sz="1200" dirty="0" smtClean="0">
                        <a:solidFill>
                          <a:schemeClr val="tx1"/>
                        </a:solidFill>
                        <a:effectLst/>
                        <a:latin typeface="+mn-lt"/>
                        <a:ea typeface="Times New Roman" panose="02020603050405020304" pitchFamily="18" charset="0"/>
                        <a:cs typeface="Times New Roman" panose="02020603050405020304" pitchFamily="18" charset="0"/>
                      </a:endParaRPr>
                    </a:p>
                    <a:p>
                      <a:pPr algn="ctr"/>
                      <a:r>
                        <a:rPr lang="pl-PL" sz="1200" kern="50" dirty="0" smtClean="0">
                          <a:solidFill>
                            <a:schemeClr val="bg1"/>
                          </a:solidFill>
                          <a:effectLst/>
                          <a:latin typeface="+mn-lt"/>
                          <a:ea typeface="Times New Roman" panose="02020603050405020304" pitchFamily="18" charset="0"/>
                          <a:cs typeface="Arial" panose="020B0604020202020204" pitchFamily="34" charset="0"/>
                        </a:rPr>
                        <a:t>100% maksymalnej oceny (wysoki wpływ)</a:t>
                      </a:r>
                      <a:endParaRPr lang="pl-PL" sz="1200" dirty="0">
                        <a:solidFill>
                          <a:schemeClr val="bg1"/>
                        </a:solidFill>
                        <a:effectLst/>
                        <a:latin typeface="+mn-lt"/>
                        <a:ea typeface="Times New Roman" panose="02020603050405020304" pitchFamily="18" charset="0"/>
                      </a:endParaRPr>
                    </a:p>
                  </a:txBody>
                  <a:tcPr marL="60020" marR="60020" marT="0" marB="0"/>
                </a:tc>
                <a:tc>
                  <a:txBody>
                    <a:bodyPr/>
                    <a:lstStyle/>
                    <a:p>
                      <a:pPr algn="ctr">
                        <a:spcBef>
                          <a:spcPts val="1000"/>
                        </a:spcBef>
                        <a:spcAft>
                          <a:spcPts val="0"/>
                        </a:spcAft>
                      </a:pPr>
                      <a:r>
                        <a:rPr lang="pl-PL" sz="1400" kern="50" dirty="0">
                          <a:effectLst/>
                        </a:rPr>
                        <a:t>Wartość czynnika/elementu </a:t>
                      </a:r>
                      <a:endParaRPr lang="pl-PL" sz="1400" dirty="0">
                        <a:effectLst/>
                      </a:endParaRPr>
                    </a:p>
                    <a:p>
                      <a:pPr algn="ctr">
                        <a:spcBef>
                          <a:spcPts val="1000"/>
                        </a:spcBef>
                        <a:spcAft>
                          <a:spcPts val="0"/>
                        </a:spcAft>
                      </a:pPr>
                      <a:r>
                        <a:rPr lang="pl-PL" sz="1400" kern="50" dirty="0" smtClean="0">
                          <a:effectLst/>
                        </a:rPr>
                        <a:t>12,50 </a:t>
                      </a:r>
                      <a:r>
                        <a:rPr lang="pl-PL" sz="1400" kern="50" dirty="0">
                          <a:effectLst/>
                        </a:rPr>
                        <a:t>pkt </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424967">
                <a:tc>
                  <a:txBody>
                    <a:bodyPr/>
                    <a:lstStyle/>
                    <a:p>
                      <a:pPr algn="ctr">
                        <a:spcBef>
                          <a:spcPts val="1000"/>
                        </a:spcBef>
                        <a:spcAft>
                          <a:spcPts val="0"/>
                        </a:spcAft>
                      </a:pPr>
                      <a:r>
                        <a:rPr lang="pl-PL" sz="1200" kern="50" dirty="0">
                          <a:solidFill>
                            <a:schemeClr val="bg1"/>
                          </a:solidFill>
                          <a:effectLst/>
                        </a:rPr>
                        <a:t>Waga danego czynnika/elementu</a:t>
                      </a:r>
                      <a:endParaRPr lang="pl-PL" sz="1200" dirty="0">
                        <a:solidFill>
                          <a:schemeClr val="bg1"/>
                        </a:solidFill>
                        <a:effectLst/>
                        <a:latin typeface="Times New Roman" panose="02020603050405020304" pitchFamily="18" charset="0"/>
                        <a:ea typeface="Times New Roman" panose="02020603050405020304" pitchFamily="18" charset="0"/>
                      </a:endParaRPr>
                    </a:p>
                  </a:txBody>
                  <a:tcPr marL="60020" marR="60020" marT="0" marB="0"/>
                </a:tc>
                <a:tc>
                  <a:txBody>
                    <a:bodyPr/>
                    <a:lstStyle/>
                    <a:p>
                      <a:pPr algn="ctr">
                        <a:spcBef>
                          <a:spcPts val="1000"/>
                        </a:spcBef>
                        <a:spcAft>
                          <a:spcPts val="0"/>
                        </a:spcAft>
                      </a:pPr>
                      <a:r>
                        <a:rPr lang="pl-PL" sz="1400" kern="50" dirty="0">
                          <a:effectLst/>
                        </a:rPr>
                        <a:t>5</a:t>
                      </a:r>
                      <a:r>
                        <a:rPr lang="pl-PL" sz="1400" kern="50" dirty="0" smtClean="0">
                          <a:effectLst/>
                        </a:rPr>
                        <a:t>0</a:t>
                      </a:r>
                      <a:r>
                        <a:rPr lang="pl-PL" sz="1400" kern="50" dirty="0">
                          <a:effectLst/>
                        </a:rPr>
                        <a:t>%</a:t>
                      </a:r>
                      <a:endParaRPr lang="pl-PL" sz="1400" dirty="0">
                        <a:effectLst/>
                        <a:latin typeface="Times New Roman" panose="02020603050405020304" pitchFamily="18" charset="0"/>
                        <a:ea typeface="Times New Roman" panose="02020603050405020304" pitchFamily="18" charset="0"/>
                      </a:endParaRPr>
                    </a:p>
                  </a:txBody>
                  <a:tcPr marL="60020" marR="60020" marT="0" marB="0"/>
                </a:tc>
              </a:tr>
              <a:tr h="504056">
                <a:tc>
                  <a:txBody>
                    <a:bodyPr/>
                    <a:lstStyle/>
                    <a:p>
                      <a:pPr algn="ctr">
                        <a:spcBef>
                          <a:spcPts val="1000"/>
                        </a:spcBef>
                        <a:spcAft>
                          <a:spcPts val="0"/>
                        </a:spcAft>
                      </a:pPr>
                      <a:r>
                        <a:rPr lang="pl-PL" sz="1200" b="1" kern="50" dirty="0">
                          <a:solidFill>
                            <a:schemeClr val="bg1"/>
                          </a:solidFill>
                          <a:effectLst/>
                        </a:rPr>
                        <a:t>Ocena</a:t>
                      </a:r>
                      <a:r>
                        <a:rPr lang="pl-PL" sz="1200" b="1" kern="50" dirty="0" smtClean="0">
                          <a:solidFill>
                            <a:schemeClr val="bg1"/>
                          </a:solidFill>
                          <a:effectLst/>
                        </a:rPr>
                        <a:t>:</a:t>
                      </a:r>
                      <a:r>
                        <a:rPr lang="pl-PL" sz="1200" b="1" kern="1200" dirty="0">
                          <a:solidFill>
                            <a:schemeClr val="bg1"/>
                          </a:solidFill>
                          <a:effectLst/>
                        </a:rPr>
                        <a:t/>
                      </a:r>
                      <a:br>
                        <a:rPr lang="pl-PL" sz="1200" b="1" kern="1200" dirty="0">
                          <a:solidFill>
                            <a:schemeClr val="bg1"/>
                          </a:solidFill>
                          <a:effectLst/>
                        </a:rPr>
                      </a:br>
                      <a:r>
                        <a:rPr lang="pl-PL" sz="1200" b="1" kern="50" dirty="0" smtClean="0">
                          <a:solidFill>
                            <a:schemeClr val="bg1"/>
                          </a:solidFill>
                          <a:effectLst/>
                        </a:rPr>
                        <a:t>(</a:t>
                      </a:r>
                      <a:r>
                        <a:rPr lang="pl-PL" sz="1200" b="1" kern="50" dirty="0">
                          <a:solidFill>
                            <a:schemeClr val="bg1"/>
                          </a:solidFill>
                          <a:effectLst/>
                        </a:rPr>
                        <a:t>max 25 pkt. – 100%)</a:t>
                      </a:r>
                      <a:endParaRPr lang="pl-PL" sz="1200" b="1" dirty="0">
                        <a:solidFill>
                          <a:schemeClr val="bg1"/>
                        </a:solidFill>
                        <a:effectLst/>
                        <a:latin typeface="Times New Roman" panose="02020603050405020304" pitchFamily="18" charset="0"/>
                        <a:ea typeface="Times New Roman" panose="02020603050405020304" pitchFamily="18" charset="0"/>
                      </a:endParaRPr>
                    </a:p>
                  </a:txBody>
                  <a:tcPr marL="60020" marR="60020" marT="0" marB="0"/>
                </a:tc>
                <a:tc>
                  <a:txBody>
                    <a:bodyPr/>
                    <a:lstStyle/>
                    <a:p>
                      <a:pPr algn="ctr">
                        <a:spcBef>
                          <a:spcPts val="1000"/>
                        </a:spcBef>
                        <a:spcAft>
                          <a:spcPts val="0"/>
                        </a:spcAft>
                      </a:pPr>
                      <a:r>
                        <a:rPr lang="pl-PL" sz="1400" b="1" kern="50" dirty="0" smtClean="0">
                          <a:effectLst/>
                        </a:rPr>
                        <a:t>12,50 </a:t>
                      </a:r>
                      <a:r>
                        <a:rPr lang="pl-PL" sz="1400" b="1" kern="50" dirty="0">
                          <a:effectLst/>
                        </a:rPr>
                        <a:t>pkt </a:t>
                      </a:r>
                      <a:endParaRPr lang="pl-PL" sz="1400" b="1" dirty="0">
                        <a:effectLst/>
                        <a:latin typeface="Times New Roman" panose="02020603050405020304" pitchFamily="18" charset="0"/>
                        <a:ea typeface="Times New Roman" panose="02020603050405020304" pitchFamily="18" charset="0"/>
                      </a:endParaRPr>
                    </a:p>
                  </a:txBody>
                  <a:tcPr marL="60020" marR="60020" marT="0" marB="0"/>
                </a:tc>
              </a:tr>
            </a:tbl>
          </a:graphicData>
        </a:graphic>
      </p:graphicFrame>
    </p:spTree>
    <p:extLst>
      <p:ext uri="{BB962C8B-B14F-4D97-AF65-F5344CB8AC3E}">
        <p14:creationId xmlns:p14="http://schemas.microsoft.com/office/powerpoint/2010/main" xmlns="" val="92469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2" name="Tytuł 1"/>
          <p:cNvSpPr>
            <a:spLocks noGrp="1"/>
          </p:cNvSpPr>
          <p:nvPr>
            <p:ph type="title"/>
          </p:nvPr>
        </p:nvSpPr>
        <p:spPr>
          <a:xfrm>
            <a:off x="457200" y="937270"/>
            <a:ext cx="8229600" cy="480367"/>
          </a:xfrm>
        </p:spPr>
        <p:txBody>
          <a:bodyPr>
            <a:normAutofit fontScale="90000"/>
          </a:bodyPr>
          <a:lstStyle/>
          <a:p>
            <a:pPr marL="342900" indent="-342900">
              <a:buFont typeface="Arial" panose="020B0604020202020204" pitchFamily="34" charset="0"/>
              <a:buChar char="•"/>
            </a:pPr>
            <a:r>
              <a:rPr lang="pl-PL" sz="2000" b="1" dirty="0" smtClean="0">
                <a:solidFill>
                  <a:prstClr val="black"/>
                </a:solidFill>
              </a:rPr>
              <a:t/>
            </a:r>
            <a:br>
              <a:rPr lang="pl-PL" sz="2000" b="1" dirty="0" smtClean="0">
                <a:solidFill>
                  <a:prstClr val="black"/>
                </a:solidFill>
              </a:rPr>
            </a:br>
            <a:r>
              <a:rPr lang="pl-PL" sz="2000" b="1" dirty="0">
                <a:solidFill>
                  <a:prstClr val="black"/>
                </a:solidFill>
              </a:rPr>
              <a:t/>
            </a:r>
            <a:br>
              <a:rPr lang="pl-PL" sz="2000" b="1" dirty="0">
                <a:solidFill>
                  <a:prstClr val="black"/>
                </a:solidFill>
              </a:rPr>
            </a:br>
            <a:r>
              <a:rPr lang="pl-PL" sz="2000" b="1" dirty="0" smtClean="0">
                <a:solidFill>
                  <a:prstClr val="black"/>
                </a:solidFill>
              </a:rPr>
              <a:t/>
            </a:r>
            <a:br>
              <a:rPr lang="pl-PL" sz="2000" b="1" dirty="0" smtClean="0">
                <a:solidFill>
                  <a:prstClr val="black"/>
                </a:solidFill>
              </a:rPr>
            </a:br>
            <a:r>
              <a:rPr lang="pl-PL" sz="2000" b="1" dirty="0">
                <a:solidFill>
                  <a:prstClr val="black"/>
                </a:solidFill>
              </a:rPr>
              <a:t/>
            </a:r>
            <a:br>
              <a:rPr lang="pl-PL" sz="2000" b="1" dirty="0">
                <a:solidFill>
                  <a:prstClr val="black"/>
                </a:solidFill>
              </a:rPr>
            </a:br>
            <a:r>
              <a:rPr lang="pl-PL" sz="2000" b="1" dirty="0" smtClean="0">
                <a:solidFill>
                  <a:prstClr val="black"/>
                </a:solidFill>
              </a:rPr>
              <a:t/>
            </a:r>
            <a:br>
              <a:rPr lang="pl-PL" sz="2000" b="1" dirty="0" smtClean="0">
                <a:solidFill>
                  <a:prstClr val="black"/>
                </a:solidFill>
              </a:rPr>
            </a:br>
            <a:r>
              <a:rPr lang="pl-PL" sz="2200" b="1" dirty="0">
                <a:effectLst>
                  <a:outerShdw blurRad="38100" dist="38100" dir="2700000" algn="tl">
                    <a:srgbClr val="000000">
                      <a:alpha val="43137"/>
                    </a:srgbClr>
                  </a:outerShdw>
                </a:effectLst>
              </a:rPr>
              <a:t>Punktacja do kryterium nr 4 Wpływ realizacji projektu na realizację wartości docelowej wskaźników monitoringu realizacji celów Strategii ZIT wynikających z Porozumienia</a:t>
            </a:r>
            <a:r>
              <a:rPr lang="pl-PL" sz="2700" b="1" dirty="0">
                <a:effectLst>
                  <a:outerShdw blurRad="38100" dist="38100" dir="2700000" algn="tl">
                    <a:srgbClr val="000000">
                      <a:alpha val="43137"/>
                    </a:srgbClr>
                  </a:outerShdw>
                </a:effectLst>
              </a:rPr>
              <a:t/>
            </a:r>
            <a:br>
              <a:rPr lang="pl-PL" sz="2700" b="1" dirty="0">
                <a:effectLst>
                  <a:outerShdw blurRad="38100" dist="38100" dir="2700000" algn="tl">
                    <a:srgbClr val="000000">
                      <a:alpha val="43137"/>
                    </a:srgbClr>
                  </a:outerShdw>
                </a:effectLst>
              </a:rPr>
            </a:br>
            <a:r>
              <a:rPr lang="pl-PL" sz="2000" b="1" dirty="0" smtClean="0">
                <a:solidFill>
                  <a:srgbClr val="000000"/>
                </a:solidFill>
                <a:latin typeface="Calibri" panose="020F0502020204030204" pitchFamily="34" charset="0"/>
              </a:rPr>
              <a:t/>
            </a:r>
            <a:br>
              <a:rPr lang="pl-PL" sz="2000" b="1" dirty="0" smtClean="0">
                <a:solidFill>
                  <a:srgbClr val="000000"/>
                </a:solidFill>
                <a:latin typeface="Calibri" panose="020F0502020204030204" pitchFamily="34" charset="0"/>
              </a:rPr>
            </a:br>
            <a:endParaRPr lang="pl-PL" dirty="0"/>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xmlns="" val="207223252"/>
              </p:ext>
            </p:extLst>
          </p:nvPr>
        </p:nvGraphicFramePr>
        <p:xfrm>
          <a:off x="107504" y="1916833"/>
          <a:ext cx="8928992" cy="4464495"/>
        </p:xfrm>
        <a:graphic>
          <a:graphicData uri="http://schemas.openxmlformats.org/drawingml/2006/table">
            <a:tbl>
              <a:tblPr firstRow="1" bandRow="1">
                <a:tableStyleId>{F5AB1C69-6EDB-4FF4-983F-18BD219EF322}</a:tableStyleId>
              </a:tblPr>
              <a:tblGrid>
                <a:gridCol w="1451869"/>
                <a:gridCol w="1215694"/>
                <a:gridCol w="1484424"/>
                <a:gridCol w="1484424"/>
                <a:gridCol w="1406296"/>
                <a:gridCol w="859404"/>
                <a:gridCol w="1026881"/>
              </a:tblGrid>
              <a:tr h="585727">
                <a:tc>
                  <a:txBody>
                    <a:bodyPr/>
                    <a:lstStyle/>
                    <a:p>
                      <a:r>
                        <a:rPr lang="pl-PL" sz="10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Wyszczególnienie</a:t>
                      </a:r>
                      <a:endParaRPr lang="pl-PL" sz="10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0 (brak wpływu i wpływ nieznaczący)</a:t>
                      </a: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25 %</a:t>
                      </a:r>
                    </a:p>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 maksymalnej oceny  niski wpływ</a:t>
                      </a: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50 %</a:t>
                      </a:r>
                    </a:p>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 maksymalnej oceny średni wpływ</a:t>
                      </a: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100% </a:t>
                      </a:r>
                    </a:p>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maksymalnej oceny (wysoki wpływ)</a:t>
                      </a:r>
                    </a:p>
                  </a:txBody>
                  <a:tcPr/>
                </a:tc>
                <a:tc>
                  <a:txBody>
                    <a:bodyPr/>
                    <a:lstStyle/>
                    <a:p>
                      <a:pPr algn="ct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Waga danego wskaźnika</a:t>
                      </a:r>
                      <a:endParaRPr lang="pl-PL" sz="1000" dirty="0"/>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Ocena:</a:t>
                      </a:r>
                    </a:p>
                    <a:p>
                      <a:pPr algn="ct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(max 20 pkt. – 100%)</a:t>
                      </a:r>
                      <a:endParaRPr lang="pl-PL" sz="1000" dirty="0"/>
                    </a:p>
                  </a:txBody>
                  <a:tcPr/>
                </a:tc>
              </a:tr>
              <a:tr h="1249664">
                <a:tc>
                  <a:txBody>
                    <a:bodyPr/>
                    <a:lstStyle/>
                    <a:p>
                      <a:pPr algn="l">
                        <a:lnSpc>
                          <a:spcPct val="100000"/>
                        </a:lnSpc>
                        <a:spcBef>
                          <a:spcPts val="1000"/>
                        </a:spcBef>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Wskaźnik nr 1</a:t>
                      </a:r>
                      <a:r>
                        <a:rPr lang="pl-PL" sz="10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br>
                        <a:rPr lang="pl-PL" sz="1000" b="1" baseline="0" dirty="0" smtClean="0">
                          <a:effectLst/>
                          <a:latin typeface="Calibri" panose="020F0502020204030204" pitchFamily="34" charset="0"/>
                          <a:ea typeface="Calibri" panose="020F0502020204030204" pitchFamily="34" charset="0"/>
                          <a:cs typeface="Times New Roman" panose="02020603050405020304" pitchFamily="18" charset="0"/>
                        </a:rPr>
                      </a:br>
                      <a:r>
                        <a:rPr lang="pl-PL" sz="1000" kern="5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Liczba nauczycieli kształcenia zawodowego oraz instruktorów</a:t>
                      </a:r>
                      <a:r>
                        <a:rPr lang="pl-PL" sz="1000" kern="5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praktycznej nauki zawodu objętych wsparciem w programie</a:t>
                      </a:r>
                      <a:endParaRPr lang="pl-PL"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gn="ctr">
                        <a:lnSpc>
                          <a:spcPct val="100000"/>
                        </a:lnSpc>
                        <a:spcBef>
                          <a:spcPts val="1000"/>
                        </a:spcBef>
                        <a:spcAft>
                          <a:spcPts val="0"/>
                        </a:spcAft>
                      </a:pPr>
                      <a:r>
                        <a:rPr lang="pl-PL" sz="1000" kern="50" dirty="0" smtClean="0">
                          <a:effectLst/>
                          <a:latin typeface="Calibri" panose="020F0502020204030204" pitchFamily="34" charset="0"/>
                          <a:ea typeface="Times New Roman" panose="02020603050405020304" pitchFamily="18" charset="0"/>
                          <a:cs typeface="Tahoma" panose="020B0604030504040204" pitchFamily="34" charset="0"/>
                        </a:rPr>
                        <a:t>Wartość wskaźnika </a:t>
                      </a:r>
                      <a:endParaRPr lang="pl-PL"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Bef>
                          <a:spcPts val="1000"/>
                        </a:spcBef>
                        <a:spcAft>
                          <a:spcPts val="0"/>
                        </a:spcAft>
                      </a:pPr>
                      <a:endParaRPr lang="pl-PL" sz="1000" kern="50" dirty="0" smtClean="0">
                        <a:effectLst/>
                        <a:latin typeface="Calibri" panose="020F0502020204030204" pitchFamily="34" charset="0"/>
                        <a:ea typeface="Times New Roman" panose="02020603050405020304" pitchFamily="18" charset="0"/>
                        <a:cs typeface="Tahoma" panose="020B0604030504040204" pitchFamily="34" charset="0"/>
                      </a:endParaRPr>
                    </a:p>
                    <a:p>
                      <a:pPr algn="ctr">
                        <a:lnSpc>
                          <a:spcPct val="100000"/>
                        </a:lnSpc>
                        <a:spcBef>
                          <a:spcPts val="1000"/>
                        </a:spcBef>
                        <a:spcAft>
                          <a:spcPts val="0"/>
                        </a:spcAft>
                      </a:pPr>
                      <a:r>
                        <a:rPr lang="pl-PL" sz="1000" kern="50" dirty="0" smtClean="0">
                          <a:effectLst/>
                          <a:latin typeface="Calibri" panose="020F0502020204030204" pitchFamily="34" charset="0"/>
                          <a:ea typeface="Times New Roman" panose="02020603050405020304" pitchFamily="18" charset="0"/>
                          <a:cs typeface="Tahoma" panose="020B0604030504040204" pitchFamily="34" charset="0"/>
                        </a:rPr>
                        <a:t>1 osoba</a:t>
                      </a:r>
                      <a:endParaRPr lang="pl-PL"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pPr>
                      <a:r>
                        <a:rPr lang="pl-PL" sz="1000" kern="50" dirty="0" smtClean="0">
                          <a:effectLst/>
                          <a:latin typeface="Calibri" panose="020F0502020204030204" pitchFamily="34" charset="0"/>
                          <a:ea typeface="Times New Roman" panose="02020603050405020304" pitchFamily="18" charset="0"/>
                          <a:cs typeface="Tahoma" panose="020B0604030504040204" pitchFamily="34" charset="0"/>
                        </a:rPr>
                        <a:t>             0 pkt</a:t>
                      </a:r>
                      <a:r>
                        <a:rPr lang="pl-PL" sz="1000" b="0" i="0" u="none" strike="noStrike" baseline="0" dirty="0" smtClean="0">
                          <a:solidFill>
                            <a:srgbClr val="000000"/>
                          </a:solidFill>
                          <a:latin typeface="Calibri" panose="020F0502020204030204" pitchFamily="34" charset="0"/>
                        </a:rPr>
                        <a:t>	</a:t>
                      </a:r>
                    </a:p>
                    <a:p>
                      <a:pPr algn="ctr">
                        <a:lnSpc>
                          <a:spcPct val="100000"/>
                        </a:lnSpc>
                      </a:pPr>
                      <a:endParaRPr lang="pl-PL" sz="1000" dirty="0"/>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od 2 do 3 osób</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1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od 4 do 5 osób </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powyżej 5 osób</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Waga wskaźnika </a:t>
                      </a:r>
                    </a:p>
                    <a:p>
                      <a:pPr marL="0" algn="ctr" defTabSz="914400" rtl="0" eaLnBrk="1" latinLnBrk="0" hangingPunct="1">
                        <a:lnSpc>
                          <a:spcPct val="100000"/>
                        </a:lnSpc>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20% </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pPr>
                      <a:r>
                        <a:rPr lang="pl-PL" sz="1000" b="1"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b="1"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r>
              <a:tr h="1252016">
                <a:tc>
                  <a:txBody>
                    <a:bodyPr/>
                    <a:lstStyle/>
                    <a:p>
                      <a:pPr>
                        <a:lnSpc>
                          <a:spcPct val="107000"/>
                        </a:lnSpc>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Wskaźnik nr 2</a:t>
                      </a:r>
                    </a:p>
                    <a:p>
                      <a:pPr>
                        <a:lnSpc>
                          <a:spcPct val="107000"/>
                        </a:lnSpc>
                        <a:spcAft>
                          <a:spcPts val="0"/>
                        </a:spcAft>
                      </a:pPr>
                      <a:r>
                        <a:rPr lang="pl-PL" sz="1000" kern="50" dirty="0" smtClean="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Liczba uczniów szkół i placówek kształcenia zawodowego uczestniczących w stażach i praktykach u pracodawcy</a:t>
                      </a: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do 10 osób</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0</a:t>
                      </a:r>
                      <a:r>
                        <a:rPr lang="pl-PL" sz="1000" kern="50" baseline="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p</a:t>
                      </a: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kt </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od 11 do 45 osób</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1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Od 46 do 70 osób</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powyżej  70 osób</a:t>
                      </a:r>
                    </a:p>
                    <a:p>
                      <a:pPr marL="0" algn="ctr" defTabSz="914400" rtl="0" eaLnBrk="1" latinLnBrk="0" hangingPunct="1">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Waga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20% </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pPr>
                      <a:r>
                        <a:rPr lang="pl-PL" sz="1000" b="1"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b="1"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r>
              <a:tr h="1377088">
                <a:tc>
                  <a:txBody>
                    <a:bodyPr/>
                    <a:lstStyle/>
                    <a:p>
                      <a:pPr algn="l">
                        <a:lnSpc>
                          <a:spcPct val="100000"/>
                        </a:lnSpc>
                        <a:spcBef>
                          <a:spcPts val="1000"/>
                        </a:spcBef>
                        <a:spcAft>
                          <a:spcPts val="0"/>
                        </a:spcAft>
                      </a:pPr>
                      <a:r>
                        <a:rPr lang="pl-PL" sz="10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Wskaźnik nr 3</a:t>
                      </a:r>
                      <a:br>
                        <a:rPr lang="pl-PL" sz="10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br>
                      <a:r>
                        <a:rPr lang="pl-PL" sz="1000" kern="50" dirty="0" smtClean="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Liczba szkół  i placówek kształcenia zawodowego doposażonych  w programie w sprzęt i materiały dydaktyczne niezbędne do realizacji kształcenia zawodowego</a:t>
                      </a: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mn-lt"/>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1 szt.</a:t>
                      </a:r>
                    </a:p>
                    <a:p>
                      <a:pPr marL="0" algn="ctr" defTabSz="914400" rtl="0" eaLnBrk="1" latinLnBrk="0" hangingPunct="1">
                        <a:lnSpc>
                          <a:spcPct val="100000"/>
                        </a:lnSpc>
                      </a:pPr>
                      <a:r>
                        <a:rPr lang="pl-PL" sz="1000" kern="50" dirty="0" smtClean="0">
                          <a:solidFill>
                            <a:schemeClr val="dk1"/>
                          </a:solidFill>
                          <a:effectLst/>
                          <a:latin typeface="+mn-lt"/>
                          <a:ea typeface="Times New Roman" panose="02020603050405020304" pitchFamily="18" charset="0"/>
                          <a:cs typeface="Tahoma" panose="020B0604030504040204" pitchFamily="34" charset="0"/>
                        </a:rPr>
                        <a:t>0</a:t>
                      </a:r>
                      <a:r>
                        <a:rPr lang="pl-PL" sz="1000" kern="50" baseline="0" dirty="0" smtClean="0">
                          <a:solidFill>
                            <a:schemeClr val="dk1"/>
                          </a:solidFill>
                          <a:effectLst/>
                          <a:latin typeface="+mn-lt"/>
                          <a:ea typeface="Times New Roman" panose="02020603050405020304" pitchFamily="18" charset="0"/>
                          <a:cs typeface="Tahoma" panose="020B0604030504040204" pitchFamily="34" charset="0"/>
                        </a:rPr>
                        <a:t> </a:t>
                      </a:r>
                      <a:r>
                        <a:rPr lang="pl-PL" sz="1000" kern="50" dirty="0" smtClean="0">
                          <a:solidFill>
                            <a:schemeClr val="dk1"/>
                          </a:solidFill>
                          <a:effectLst/>
                          <a:latin typeface="+mn-lt"/>
                          <a:ea typeface="Times New Roman" panose="02020603050405020304" pitchFamily="18" charset="0"/>
                          <a:cs typeface="Tahoma" panose="020B0604030504040204" pitchFamily="34" charset="0"/>
                        </a:rPr>
                        <a:t>pkt </a:t>
                      </a:r>
                    </a:p>
                    <a:p>
                      <a:endParaRPr lang="pl-PL" sz="1000" dirty="0">
                        <a:latin typeface="+mn-lt"/>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mn-lt"/>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 Nie dotyczy</a:t>
                      </a:r>
                    </a:p>
                    <a:p>
                      <a:endParaRPr lang="pl-PL" sz="1000" dirty="0">
                        <a:latin typeface="+mn-lt"/>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mn-lt"/>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Nie dotyczy</a:t>
                      </a:r>
                    </a:p>
                    <a:p>
                      <a:endParaRPr lang="pl-PL" sz="1000" dirty="0">
                        <a:latin typeface="+mn-lt"/>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mn-lt"/>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mn-lt"/>
                          <a:ea typeface="Times New Roman" panose="02020603050405020304" pitchFamily="18" charset="0"/>
                          <a:cs typeface="Tahoma" panose="020B0604030504040204" pitchFamily="34" charset="0"/>
                        </a:rPr>
                        <a:t> powyżej 1 szt.</a:t>
                      </a:r>
                      <a:br>
                        <a:rPr lang="pl-PL" sz="1000" kern="50" dirty="0" smtClean="0">
                          <a:solidFill>
                            <a:schemeClr val="dk1"/>
                          </a:solidFill>
                          <a:effectLst/>
                          <a:latin typeface="+mn-lt"/>
                          <a:ea typeface="Times New Roman" panose="02020603050405020304" pitchFamily="18" charset="0"/>
                          <a:cs typeface="Tahoma" panose="020B0604030504040204" pitchFamily="34" charset="0"/>
                        </a:rPr>
                      </a:br>
                      <a:r>
                        <a:rPr lang="pl-PL" sz="1000" kern="50" dirty="0" smtClean="0">
                          <a:solidFill>
                            <a:schemeClr val="dk1"/>
                          </a:solidFill>
                          <a:effectLst/>
                          <a:latin typeface="+mn-lt"/>
                          <a:ea typeface="Times New Roman" panose="02020603050405020304" pitchFamily="18" charset="0"/>
                          <a:cs typeface="Tahoma" panose="020B0604030504040204" pitchFamily="34" charset="0"/>
                        </a:rPr>
                        <a:t>4</a:t>
                      </a:r>
                      <a:r>
                        <a:rPr lang="pl-PL" sz="1000" kern="50" baseline="0" dirty="0" smtClean="0">
                          <a:solidFill>
                            <a:schemeClr val="dk1"/>
                          </a:solidFill>
                          <a:effectLst/>
                          <a:latin typeface="+mn-lt"/>
                          <a:ea typeface="Times New Roman" panose="02020603050405020304" pitchFamily="18" charset="0"/>
                          <a:cs typeface="Tahoma" panose="020B0604030504040204" pitchFamily="34" charset="0"/>
                        </a:rPr>
                        <a:t> pkt.</a:t>
                      </a:r>
                      <a:endParaRPr lang="pl-PL" sz="1000" kern="50" dirty="0" smtClean="0">
                        <a:solidFill>
                          <a:schemeClr val="dk1"/>
                        </a:solidFill>
                        <a:effectLst/>
                        <a:latin typeface="+mn-lt"/>
                        <a:ea typeface="Times New Roman" panose="02020603050405020304" pitchFamily="18" charset="0"/>
                        <a:cs typeface="Tahoma" panose="020B0604030504040204" pitchFamily="34" charset="0"/>
                      </a:endParaRPr>
                    </a:p>
                    <a:p>
                      <a:endParaRPr lang="pl-PL" sz="1000" dirty="0">
                        <a:latin typeface="+mn-lt"/>
                      </a:endParaRPr>
                    </a:p>
                  </a:txBody>
                  <a:tcPr/>
                </a:tc>
                <a:tc>
                  <a:txBody>
                    <a:bodyPr/>
                    <a:lstStyle/>
                    <a:p>
                      <a:pPr algn="ctr"/>
                      <a:r>
                        <a:rPr lang="pl-PL" sz="1000" dirty="0" smtClean="0">
                          <a:latin typeface="+mn-lt"/>
                        </a:rPr>
                        <a:t>Waga wskaźnika</a:t>
                      </a:r>
                    </a:p>
                    <a:p>
                      <a:pPr algn="ctr"/>
                      <a:endParaRPr lang="pl-PL" sz="1000" dirty="0" smtClean="0">
                        <a:latin typeface="+mn-lt"/>
                      </a:endParaRPr>
                    </a:p>
                    <a:p>
                      <a:pPr algn="ctr"/>
                      <a:endParaRPr lang="pl-PL" sz="1000" dirty="0" smtClean="0">
                        <a:latin typeface="+mn-lt"/>
                      </a:endParaRPr>
                    </a:p>
                    <a:p>
                      <a:pPr algn="ctr"/>
                      <a:r>
                        <a:rPr lang="pl-PL" sz="1000" dirty="0" smtClean="0">
                          <a:latin typeface="+mn-lt"/>
                        </a:rPr>
                        <a:t>20%</a:t>
                      </a:r>
                      <a:endParaRPr lang="pl-PL" sz="1000" dirty="0">
                        <a:latin typeface="+mn-lt"/>
                      </a:endParaRPr>
                    </a:p>
                  </a:txBody>
                  <a:tcPr/>
                </a:tc>
                <a:tc>
                  <a:txBody>
                    <a:bodyPr/>
                    <a:lstStyle/>
                    <a:p>
                      <a:pPr algn="ctr"/>
                      <a:r>
                        <a:rPr lang="pl-PL" sz="1000" b="1" dirty="0" smtClean="0"/>
                        <a:t>4</a:t>
                      </a:r>
                      <a:r>
                        <a:rPr lang="pl-PL" sz="1000" b="1" baseline="0" dirty="0" smtClean="0"/>
                        <a:t> pkt</a:t>
                      </a:r>
                      <a:endParaRPr lang="pl-PL" sz="1000" b="1" dirty="0" smtClean="0"/>
                    </a:p>
                  </a:txBody>
                  <a:tcPr/>
                </a:tc>
              </a:tr>
            </a:tbl>
          </a:graphicData>
        </a:graphic>
      </p:graphicFrame>
    </p:spTree>
    <p:extLst>
      <p:ext uri="{BB962C8B-B14F-4D97-AF65-F5344CB8AC3E}">
        <p14:creationId xmlns:p14="http://schemas.microsoft.com/office/powerpoint/2010/main" xmlns="" val="403647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7" name="Rectangle 2"/>
          <p:cNvSpPr>
            <a:spLocks noChangeArrowheads="1"/>
          </p:cNvSpPr>
          <p:nvPr/>
        </p:nvSpPr>
        <p:spPr bwMode="auto">
          <a:xfrm>
            <a:off x="323528" y="1495226"/>
            <a:ext cx="3392487" cy="40340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a:lstStyle>
          <a:p>
            <a:pPr algn="r">
              <a:buClrTx/>
              <a:buFontTx/>
              <a:buNone/>
            </a:pPr>
            <a:endParaRPr lang="pl-PL" altLang="pl-PL" sz="2000" b="1" dirty="0">
              <a:solidFill>
                <a:srgbClr val="0033CC"/>
              </a:solidFill>
              <a:latin typeface="Calibri" panose="020F0502020204030204" pitchFamily="34" charset="0"/>
            </a:endParaRPr>
          </a:p>
          <a:p>
            <a:pPr algn="r">
              <a:buClrTx/>
              <a:buFontTx/>
              <a:buNone/>
            </a:pPr>
            <a:r>
              <a:rPr lang="pl-PL" altLang="pl-PL" sz="2000" b="1" dirty="0">
                <a:solidFill>
                  <a:srgbClr val="009900"/>
                </a:solidFill>
                <a:latin typeface="Calibri" panose="020F0502020204030204" pitchFamily="34" charset="0"/>
              </a:rPr>
              <a:t>AGLOMERACJA WAŁBRZYSKA</a:t>
            </a:r>
          </a:p>
          <a:p>
            <a:pPr>
              <a:buClrTx/>
              <a:buFontTx/>
              <a:buNone/>
            </a:pPr>
            <a:endParaRPr lang="pl-PL" altLang="pl-PL" sz="1000" b="1" dirty="0">
              <a:solidFill>
                <a:srgbClr val="009900"/>
              </a:solidFill>
              <a:latin typeface="Calibri" panose="020F0502020204030204" pitchFamily="34" charset="0"/>
            </a:endParaRPr>
          </a:p>
          <a:p>
            <a:pPr marL="285750" indent="-285750">
              <a:buClrTx/>
              <a:buFont typeface="Wingdings" panose="05000000000000000000" pitchFamily="2" charset="2"/>
              <a:buChar char="Ø"/>
            </a:pPr>
            <a:r>
              <a:rPr lang="pl-PL" altLang="pl-PL" sz="1700" b="1" dirty="0" smtClean="0">
                <a:solidFill>
                  <a:schemeClr val="tx1"/>
                </a:solidFill>
                <a:latin typeface="Calibri" panose="020F0502020204030204" pitchFamily="34" charset="0"/>
              </a:rPr>
              <a:t> </a:t>
            </a:r>
            <a:r>
              <a:rPr lang="pl-PL" altLang="pl-PL" sz="1700" dirty="0" smtClean="0">
                <a:solidFill>
                  <a:schemeClr val="tx1"/>
                </a:solidFill>
                <a:latin typeface="Calibri" panose="020F0502020204030204" pitchFamily="34" charset="0"/>
              </a:rPr>
              <a:t>420</a:t>
            </a:r>
            <a:r>
              <a:rPr lang="pl-PL" altLang="pl-PL" sz="1700" dirty="0" smtClean="0">
                <a:solidFill>
                  <a:schemeClr val="tx1"/>
                </a:solidFill>
              </a:rPr>
              <a:t> </a:t>
            </a:r>
            <a:r>
              <a:rPr lang="pl-PL" altLang="pl-PL" sz="1700" dirty="0">
                <a:solidFill>
                  <a:schemeClr val="tx1"/>
                </a:solidFill>
                <a:latin typeface="Calibri" panose="020F0502020204030204" pitchFamily="34" charset="0"/>
              </a:rPr>
              <a:t>000 mieszkańców</a:t>
            </a:r>
          </a:p>
          <a:p>
            <a:pPr marL="285750" indent="-285750">
              <a:buClrTx/>
              <a:buFont typeface="Wingdings" panose="05000000000000000000" pitchFamily="2" charset="2"/>
              <a:buChar char="Ø"/>
            </a:pPr>
            <a:endParaRPr lang="pl-PL" altLang="pl-PL" sz="1700" dirty="0">
              <a:solidFill>
                <a:schemeClr val="tx1"/>
              </a:solidFill>
            </a:endParaRPr>
          </a:p>
          <a:p>
            <a:pPr marL="285750" indent="-285750">
              <a:buClrTx/>
              <a:buFont typeface="Wingdings" panose="05000000000000000000" pitchFamily="2" charset="2"/>
              <a:buChar char="Ø"/>
            </a:pPr>
            <a:r>
              <a:rPr lang="pl-PL" altLang="pl-PL" sz="1700" dirty="0">
                <a:solidFill>
                  <a:schemeClr val="tx1"/>
                </a:solidFill>
                <a:latin typeface="Calibri" panose="020F0502020204030204" pitchFamily="34" charset="0"/>
              </a:rPr>
              <a:t> </a:t>
            </a:r>
            <a:r>
              <a:rPr lang="pl-PL" altLang="pl-PL" sz="1700" dirty="0" smtClean="0">
                <a:solidFill>
                  <a:schemeClr val="tx1"/>
                </a:solidFill>
                <a:latin typeface="Calibri" panose="020F0502020204030204" pitchFamily="34" charset="0"/>
              </a:rPr>
              <a:t>22 </a:t>
            </a:r>
            <a:r>
              <a:rPr lang="pl-PL" altLang="pl-PL" sz="1700" dirty="0">
                <a:solidFill>
                  <a:schemeClr val="tx1"/>
                </a:solidFill>
                <a:latin typeface="Calibri" panose="020F0502020204030204" pitchFamily="34" charset="0"/>
              </a:rPr>
              <a:t>gminy - sygnatariusze </a:t>
            </a:r>
            <a:r>
              <a:rPr lang="pl-PL" altLang="pl-PL" sz="1700" dirty="0" smtClean="0">
                <a:solidFill>
                  <a:schemeClr val="tx1"/>
                </a:solidFill>
                <a:latin typeface="Calibri" panose="020F0502020204030204" pitchFamily="34" charset="0"/>
              </a:rPr>
              <a:t> porozumienia </a:t>
            </a:r>
            <a:r>
              <a:rPr lang="pl-PL" altLang="pl-PL" sz="1700" dirty="0">
                <a:solidFill>
                  <a:schemeClr val="tx1"/>
                </a:solidFill>
                <a:latin typeface="Calibri" panose="020F0502020204030204" pitchFamily="34" charset="0"/>
              </a:rPr>
              <a:t>AW</a:t>
            </a:r>
          </a:p>
          <a:p>
            <a:pPr marL="171450" indent="-171450">
              <a:buClrTx/>
              <a:buFont typeface="Wingdings" panose="05000000000000000000" pitchFamily="2" charset="2"/>
              <a:buChar char="Ø"/>
            </a:pPr>
            <a:endParaRPr lang="pl-PL" altLang="pl-PL" sz="800" dirty="0">
              <a:solidFill>
                <a:schemeClr val="tx1"/>
              </a:solidFill>
              <a:latin typeface="Calibri" panose="020F0502020204030204" pitchFamily="34" charset="0"/>
            </a:endParaRPr>
          </a:p>
          <a:p>
            <a:pPr marL="285750" indent="-285750">
              <a:buClrTx/>
              <a:buFont typeface="Wingdings" panose="05000000000000000000" pitchFamily="2" charset="2"/>
              <a:buChar char="Ø"/>
            </a:pPr>
            <a:r>
              <a:rPr lang="pl-PL" altLang="pl-PL" sz="1700" dirty="0" smtClean="0">
                <a:solidFill>
                  <a:schemeClr val="tx1"/>
                </a:solidFill>
                <a:latin typeface="Calibri" panose="020F0502020204030204" pitchFamily="34" charset="0"/>
              </a:rPr>
              <a:t> 10</a:t>
            </a:r>
            <a:r>
              <a:rPr lang="pl-PL" altLang="pl-PL" sz="1700" dirty="0">
                <a:solidFill>
                  <a:schemeClr val="tx1"/>
                </a:solidFill>
                <a:latin typeface="Calibri" panose="020F0502020204030204" pitchFamily="34" charset="0"/>
              </a:rPr>
              <a:t>% powierzchni Dolnego Śląska</a:t>
            </a:r>
          </a:p>
          <a:p>
            <a:pPr marL="285750" indent="-285750">
              <a:buClrTx/>
              <a:buFont typeface="Wingdings" panose="05000000000000000000" pitchFamily="2" charset="2"/>
              <a:buChar char="Ø"/>
            </a:pPr>
            <a:endParaRPr lang="pl-PL" altLang="pl-PL" sz="1700" dirty="0">
              <a:solidFill>
                <a:schemeClr val="tx1"/>
              </a:solidFill>
              <a:latin typeface="Calibri" panose="020F0502020204030204" pitchFamily="34" charset="0"/>
            </a:endParaRPr>
          </a:p>
          <a:p>
            <a:pPr marL="285750" indent="-285750">
              <a:buClrTx/>
              <a:buFont typeface="Wingdings" panose="05000000000000000000" pitchFamily="2" charset="2"/>
              <a:buChar char="Ø"/>
            </a:pPr>
            <a:r>
              <a:rPr lang="pl-PL" altLang="pl-PL" sz="1700" dirty="0" smtClean="0">
                <a:solidFill>
                  <a:schemeClr val="tx1"/>
                </a:solidFill>
                <a:latin typeface="Calibri" panose="020F0502020204030204" pitchFamily="34" charset="0"/>
              </a:rPr>
              <a:t> 14</a:t>
            </a:r>
            <a:r>
              <a:rPr lang="pl-PL" altLang="pl-PL" sz="1700" dirty="0">
                <a:solidFill>
                  <a:schemeClr val="tx1"/>
                </a:solidFill>
                <a:latin typeface="Calibri" panose="020F0502020204030204" pitchFamily="34" charset="0"/>
              </a:rPr>
              <a:t>% ludności Dolnego Śląska</a:t>
            </a:r>
          </a:p>
          <a:p>
            <a:pPr marL="171450" indent="-171450">
              <a:buClrTx/>
              <a:buFont typeface="Wingdings" panose="05000000000000000000" pitchFamily="2" charset="2"/>
              <a:buChar char="Ø"/>
            </a:pPr>
            <a:endParaRPr lang="pl-PL" altLang="pl-PL" sz="1000" dirty="0">
              <a:solidFill>
                <a:schemeClr val="tx1"/>
              </a:solidFill>
              <a:latin typeface="Calibri" panose="020F0502020204030204" pitchFamily="34" charset="0"/>
            </a:endParaRPr>
          </a:p>
          <a:p>
            <a:pPr marL="285750" indent="-285750">
              <a:buClrTx/>
              <a:buFont typeface="Wingdings" panose="05000000000000000000" pitchFamily="2" charset="2"/>
              <a:buChar char="Ø"/>
            </a:pPr>
            <a:r>
              <a:rPr lang="pl-PL" altLang="pl-PL" sz="1700" dirty="0">
                <a:solidFill>
                  <a:schemeClr val="tx1"/>
                </a:solidFill>
                <a:latin typeface="Calibri" panose="020F0502020204030204" pitchFamily="34" charset="0"/>
              </a:rPr>
              <a:t> </a:t>
            </a:r>
            <a:r>
              <a:rPr lang="pl-PL" altLang="pl-PL" sz="1700" dirty="0" smtClean="0">
                <a:solidFill>
                  <a:schemeClr val="tx1"/>
                </a:solidFill>
                <a:latin typeface="Calibri" panose="020F0502020204030204" pitchFamily="34" charset="0"/>
              </a:rPr>
              <a:t>pionierska </a:t>
            </a:r>
            <a:r>
              <a:rPr lang="pl-PL" altLang="pl-PL" sz="1700" dirty="0">
                <a:solidFill>
                  <a:schemeClr val="tx1"/>
                </a:solidFill>
                <a:latin typeface="Calibri" panose="020F0502020204030204" pitchFamily="34" charset="0"/>
              </a:rPr>
              <a:t>inicjatywa                    w przyjęciu unijnej pomocy               w perspektywie do 2020 roku</a:t>
            </a:r>
          </a:p>
          <a:p>
            <a:pPr algn="r">
              <a:buClrTx/>
              <a:buFontTx/>
              <a:buNone/>
            </a:pPr>
            <a:endParaRPr lang="pl-PL" altLang="pl-PL" b="1" dirty="0">
              <a:solidFill>
                <a:schemeClr val="tx1"/>
              </a:solidFill>
              <a:latin typeface="Calibri" panose="020F0502020204030204" pitchFamily="34" charset="0"/>
            </a:endParaRPr>
          </a:p>
        </p:txBody>
      </p:sp>
      <p:pic>
        <p:nvPicPr>
          <p:cNvPr id="9" name="Picture 5"/>
          <p:cNvPicPr>
            <a:picLocks noGrp="1" noChangeAspect="1" noChangeArrowheads="1"/>
          </p:cNvPicPr>
          <p:nvPr>
            <p:ph idx="1"/>
          </p:nvPr>
        </p:nvPicPr>
        <p:blipFill rotWithShape="1">
          <a:blip r:embed="rId4" cstate="print">
            <a:extLst>
              <a:ext uri="{28A0092B-C50C-407E-A947-70E740481C1C}">
                <a14:useLocalDpi xmlns:a14="http://schemas.microsoft.com/office/drawing/2010/main" xmlns="" val="0"/>
              </a:ext>
            </a:extLst>
          </a:blip>
          <a:srcRect l="-5306" r="5306"/>
          <a:stretch/>
        </p:blipFill>
        <p:spPr bwMode="auto">
          <a:xfrm>
            <a:off x="3563888" y="1543447"/>
            <a:ext cx="5310197" cy="4032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838369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2" name="Tytuł 1"/>
          <p:cNvSpPr>
            <a:spLocks noGrp="1"/>
          </p:cNvSpPr>
          <p:nvPr>
            <p:ph type="title"/>
          </p:nvPr>
        </p:nvSpPr>
        <p:spPr>
          <a:xfrm>
            <a:off x="457200" y="836712"/>
            <a:ext cx="8229600" cy="580925"/>
          </a:xfrm>
        </p:spPr>
        <p:txBody>
          <a:bodyPr>
            <a:normAutofit fontScale="90000"/>
          </a:bodyPr>
          <a:lstStyle/>
          <a:p>
            <a:pPr marL="342900" indent="-342900">
              <a:buFont typeface="Arial" panose="020B0604020202020204" pitchFamily="34" charset="0"/>
              <a:buChar char="•"/>
            </a:pPr>
            <a:r>
              <a:rPr lang="pl-PL" sz="2000" b="1" dirty="0" smtClean="0">
                <a:solidFill>
                  <a:prstClr val="black"/>
                </a:solidFill>
              </a:rPr>
              <a:t/>
            </a:r>
            <a:br>
              <a:rPr lang="pl-PL" sz="2000" b="1" dirty="0" smtClean="0">
                <a:solidFill>
                  <a:prstClr val="black"/>
                </a:solidFill>
              </a:rPr>
            </a:br>
            <a:r>
              <a:rPr lang="pl-PL" sz="2000" b="1" dirty="0">
                <a:solidFill>
                  <a:prstClr val="black"/>
                </a:solidFill>
              </a:rPr>
              <a:t/>
            </a:r>
            <a:br>
              <a:rPr lang="pl-PL" sz="2000" b="1" dirty="0">
                <a:solidFill>
                  <a:prstClr val="black"/>
                </a:solidFill>
              </a:rPr>
            </a:br>
            <a:r>
              <a:rPr lang="pl-PL" sz="2000" b="1" dirty="0" smtClean="0">
                <a:solidFill>
                  <a:prstClr val="black"/>
                </a:solidFill>
              </a:rPr>
              <a:t/>
            </a:r>
            <a:br>
              <a:rPr lang="pl-PL" sz="2000" b="1" dirty="0" smtClean="0">
                <a:solidFill>
                  <a:prstClr val="black"/>
                </a:solidFill>
              </a:rPr>
            </a:br>
            <a:r>
              <a:rPr lang="pl-PL" sz="2000" b="1" dirty="0">
                <a:solidFill>
                  <a:prstClr val="black"/>
                </a:solidFill>
              </a:rPr>
              <a:t/>
            </a:r>
            <a:br>
              <a:rPr lang="pl-PL" sz="2000" b="1" dirty="0">
                <a:solidFill>
                  <a:prstClr val="black"/>
                </a:solidFill>
              </a:rPr>
            </a:br>
            <a:r>
              <a:rPr lang="pl-PL" sz="2000" b="1" dirty="0" smtClean="0">
                <a:solidFill>
                  <a:prstClr val="black"/>
                </a:solidFill>
              </a:rPr>
              <a:t/>
            </a:r>
            <a:br>
              <a:rPr lang="pl-PL" sz="2000" b="1" dirty="0" smtClean="0">
                <a:solidFill>
                  <a:prstClr val="black"/>
                </a:solidFill>
              </a:rPr>
            </a:br>
            <a:r>
              <a:rPr lang="pl-PL" sz="2200" b="1" dirty="0">
                <a:effectLst>
                  <a:outerShdw blurRad="38100" dist="38100" dir="2700000" algn="tl">
                    <a:srgbClr val="000000">
                      <a:alpha val="43137"/>
                    </a:srgbClr>
                  </a:outerShdw>
                </a:effectLst>
              </a:rPr>
              <a:t>Punktacja do kryterium nr 4 Wpływ realizacji projektu na realizację wartości docelowej wskaźników monitoringu realizacji celów Strategii ZIT wynikających z Porozumienia</a:t>
            </a:r>
            <a:br>
              <a:rPr lang="pl-PL" sz="2200" b="1" dirty="0">
                <a:effectLst>
                  <a:outerShdw blurRad="38100" dist="38100" dir="2700000" algn="tl">
                    <a:srgbClr val="000000">
                      <a:alpha val="43137"/>
                    </a:srgbClr>
                  </a:outerShdw>
                </a:effectLst>
              </a:rPr>
            </a:br>
            <a:r>
              <a:rPr lang="pl-PL" sz="2000" b="1" dirty="0" smtClean="0">
                <a:solidFill>
                  <a:srgbClr val="000000"/>
                </a:solidFill>
                <a:latin typeface="Calibri" panose="020F0502020204030204" pitchFamily="34" charset="0"/>
              </a:rPr>
              <a:t/>
            </a:r>
            <a:br>
              <a:rPr lang="pl-PL" sz="2000" b="1" dirty="0" smtClean="0">
                <a:solidFill>
                  <a:srgbClr val="000000"/>
                </a:solidFill>
                <a:latin typeface="Calibri" panose="020F0502020204030204" pitchFamily="34" charset="0"/>
              </a:rPr>
            </a:br>
            <a:endParaRPr lang="pl-PL" dirty="0"/>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xmlns="" val="1087155027"/>
              </p:ext>
            </p:extLst>
          </p:nvPr>
        </p:nvGraphicFramePr>
        <p:xfrm>
          <a:off x="179512" y="2060847"/>
          <a:ext cx="8784976" cy="4043776"/>
        </p:xfrm>
        <a:graphic>
          <a:graphicData uri="http://schemas.openxmlformats.org/drawingml/2006/table">
            <a:tbl>
              <a:tblPr firstRow="1" bandRow="1">
                <a:tableStyleId>{F5AB1C69-6EDB-4FF4-983F-18BD219EF322}</a:tableStyleId>
              </a:tblPr>
              <a:tblGrid>
                <a:gridCol w="1710244"/>
                <a:gridCol w="1170076"/>
                <a:gridCol w="1440160"/>
                <a:gridCol w="1368152"/>
                <a:gridCol w="1301061"/>
                <a:gridCol w="931187"/>
                <a:gridCol w="864096"/>
              </a:tblGrid>
              <a:tr h="577614">
                <a:tc>
                  <a:txBody>
                    <a:bodyPr/>
                    <a:lstStyle/>
                    <a:p>
                      <a:r>
                        <a:rPr lang="pl-PL" sz="10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Wyszczególnienie</a:t>
                      </a:r>
                      <a:endParaRPr lang="pl-PL" sz="10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0 (brak wpływu i wpływ nieznaczący)</a:t>
                      </a: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25 %</a:t>
                      </a:r>
                    </a:p>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 maksymalnej oceny  niski wpływ</a:t>
                      </a: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50 %</a:t>
                      </a:r>
                    </a:p>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 maksymalnej oceny średni wpływ</a:t>
                      </a:r>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100% </a:t>
                      </a:r>
                    </a:p>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maksymalnej oceny (wysoki </a:t>
                      </a:r>
                      <a:r>
                        <a:rPr lang="pl-PL" sz="1000" smtClean="0">
                          <a:effectLst/>
                          <a:latin typeface="Calibri" panose="020F0502020204030204" pitchFamily="34" charset="0"/>
                          <a:ea typeface="Calibri" panose="020F0502020204030204" pitchFamily="34" charset="0"/>
                          <a:cs typeface="Times New Roman" panose="02020603050405020304" pitchFamily="18" charset="0"/>
                        </a:rPr>
                        <a:t>wpływ)</a:t>
                      </a: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Waga danego wskaźnika</a:t>
                      </a:r>
                      <a:endParaRPr lang="pl-PL" sz="1000" dirty="0"/>
                    </a:p>
                  </a:txBody>
                  <a:tcPr/>
                </a:tc>
                <a:tc>
                  <a:txBody>
                    <a:bodyPr/>
                    <a:lstStyle/>
                    <a:p>
                      <a:pPr algn="ctr">
                        <a:lnSpc>
                          <a:spcPct val="107000"/>
                        </a:lnSpc>
                        <a:spcAft>
                          <a:spcPts val="0"/>
                        </a:spcAft>
                      </a:pP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Ocena:</a:t>
                      </a:r>
                    </a:p>
                    <a:p>
                      <a:pPr algn="ctr"/>
                      <a:r>
                        <a:rPr lang="pl-PL" sz="1000" dirty="0" smtClean="0">
                          <a:effectLst/>
                          <a:latin typeface="Calibri" panose="020F0502020204030204" pitchFamily="34" charset="0"/>
                          <a:ea typeface="Calibri" panose="020F0502020204030204" pitchFamily="34" charset="0"/>
                          <a:cs typeface="Times New Roman" panose="02020603050405020304" pitchFamily="18" charset="0"/>
                        </a:rPr>
                        <a:t>(max 20 pkt. – 100%)</a:t>
                      </a:r>
                      <a:endParaRPr lang="pl-PL" sz="1000" dirty="0"/>
                    </a:p>
                  </a:txBody>
                  <a:tcPr/>
                </a:tc>
              </a:tr>
              <a:tr h="1581743">
                <a:tc>
                  <a:txBody>
                    <a:bodyPr/>
                    <a:lstStyle/>
                    <a:p>
                      <a:pPr algn="l">
                        <a:lnSpc>
                          <a:spcPct val="100000"/>
                        </a:lnSpc>
                        <a:spcBef>
                          <a:spcPts val="1000"/>
                        </a:spcBef>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Wskaźnik nr 4 </a:t>
                      </a:r>
                      <a:b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br>
                      <a:r>
                        <a:rPr lang="pl-PL" sz="1000" kern="50" dirty="0" smtClean="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Liczba nauczycieli kształcenia zawodowego oraz instrumentów  praktycznej nauki zawodu, którzy uzyskali kwalifikacje lub nabyli kompetencje po opuszczeniu programu</a:t>
                      </a:r>
                    </a:p>
                    <a:p>
                      <a:pPr algn="l">
                        <a:lnSpc>
                          <a:spcPct val="100000"/>
                        </a:lnSpc>
                        <a:spcBef>
                          <a:spcPts val="1000"/>
                        </a:spcBef>
                        <a:spcAft>
                          <a:spcPts val="0"/>
                        </a:spcAft>
                      </a:pP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do 60%</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0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powyżej 60% do 70%</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1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powyżej 70% do 80%</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a:t>
                      </a: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powyżej 80%</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Waga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20% </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pPr>
                      <a:r>
                        <a:rPr lang="pl-PL" sz="1000" b="1"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b="1"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r>
              <a:tr h="1873092">
                <a:tc>
                  <a:txBody>
                    <a:bodyPr/>
                    <a:lstStyle/>
                    <a:p>
                      <a:pPr>
                        <a:lnSpc>
                          <a:spcPct val="107000"/>
                        </a:lnSpc>
                        <a:spcAft>
                          <a:spcPts val="0"/>
                        </a:spcAft>
                      </a:pP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Wskaźnik nr 5 </a:t>
                      </a:r>
                      <a:b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br>
                      <a:r>
                        <a:rPr lang="pl-PL" sz="1000" dirty="0" smtClean="0">
                          <a:effectLst/>
                          <a:latin typeface="Calibri" panose="020F0502020204030204" pitchFamily="34" charset="0"/>
                          <a:ea typeface="Times New Roman" panose="02020603050405020304" pitchFamily="18" charset="0"/>
                          <a:cs typeface="Times New Roman" panose="02020603050405020304" pitchFamily="18" charset="0"/>
                        </a:rPr>
                        <a:t>Liczba szkół i placówek kształcenia zawodowego wykorzystujących doposażenie zakupione dzięki EFS</a:t>
                      </a:r>
                      <a:endParaRPr lang="pl-PL"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do 70 % </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0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powyżej 70 % do 80%</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1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algn="ctr">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a:t>
                      </a:r>
                      <a:r>
                        <a:rPr lang="pl-PL" sz="1000" kern="50" baseline="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a:t>
                      </a:r>
                    </a:p>
                    <a:p>
                      <a:pPr algn="ctr">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algn="ctr">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powyżej 80 % do 90 %</a:t>
                      </a:r>
                    </a:p>
                    <a:p>
                      <a:pPr algn="ctr">
                        <a:lnSpc>
                          <a:spcPct val="100000"/>
                        </a:lnSpc>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Wartość wskaźnika </a:t>
                      </a: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a:t>
                      </a: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 powyżej 90 %</a:t>
                      </a:r>
                      <a:b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b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Waga wskaźnika</a:t>
                      </a:r>
                    </a:p>
                    <a:p>
                      <a:pPr marL="0" algn="ctr" defTabSz="914400" rtl="0" eaLnBrk="1" latinLnBrk="0" hangingPunct="1">
                        <a:lnSpc>
                          <a:spcPct val="100000"/>
                        </a:lnSpc>
                        <a:spcBef>
                          <a:spcPts val="1000"/>
                        </a:spcBef>
                        <a:spcAft>
                          <a:spcPts val="0"/>
                        </a:spcAft>
                      </a:pPr>
                      <a:endPar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p>
                      <a:pPr marL="0" algn="ctr" defTabSz="914400" rtl="0" eaLnBrk="1" latinLnBrk="0" hangingPunct="1">
                        <a:lnSpc>
                          <a:spcPct val="100000"/>
                        </a:lnSpc>
                        <a:spcBef>
                          <a:spcPts val="1000"/>
                        </a:spcBef>
                        <a:spcAft>
                          <a:spcPts val="0"/>
                        </a:spcAft>
                      </a:pPr>
                      <a:r>
                        <a:rPr lang="pl-PL" sz="1000"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20%</a:t>
                      </a:r>
                      <a:endParaRPr lang="pl-PL" sz="1000"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c>
                  <a:txBody>
                    <a:bodyPr/>
                    <a:lstStyle/>
                    <a:p>
                      <a:pPr algn="ctr"/>
                      <a:r>
                        <a:rPr lang="pl-PL" sz="1000" b="1" kern="50" dirty="0" smtClean="0">
                          <a:solidFill>
                            <a:schemeClr val="dk1"/>
                          </a:solidFill>
                          <a:effectLst/>
                          <a:latin typeface="Calibri" panose="020F0502020204030204" pitchFamily="34" charset="0"/>
                          <a:ea typeface="Times New Roman" panose="02020603050405020304" pitchFamily="18" charset="0"/>
                          <a:cs typeface="Tahoma" panose="020B0604030504040204" pitchFamily="34" charset="0"/>
                        </a:rPr>
                        <a:t>4 pkt</a:t>
                      </a:r>
                      <a:endParaRPr lang="pl-PL" sz="1000" b="1" kern="50" dirty="0">
                        <a:solidFill>
                          <a:schemeClr val="dk1"/>
                        </a:solidFill>
                        <a:effectLst/>
                        <a:latin typeface="Calibri" panose="020F0502020204030204" pitchFamily="34" charset="0"/>
                        <a:ea typeface="Times New Roman" panose="02020603050405020304" pitchFamily="18"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xmlns="" val="3125631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3" name="Symbol zastępczy zawartości 3"/>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pl-PL" sz="2400" dirty="0"/>
          </a:p>
        </p:txBody>
      </p:sp>
      <p:sp>
        <p:nvSpPr>
          <p:cNvPr id="4" name="Tytuł 3"/>
          <p:cNvSpPr>
            <a:spLocks noGrp="1"/>
          </p:cNvSpPr>
          <p:nvPr>
            <p:ph type="title"/>
          </p:nvPr>
        </p:nvSpPr>
        <p:spPr>
          <a:xfrm>
            <a:off x="457200" y="1196752"/>
            <a:ext cx="8229600" cy="543195"/>
          </a:xfrm>
        </p:spPr>
        <p:txBody>
          <a:bodyPr>
            <a:normAutofit fontScale="90000"/>
          </a:bodyPr>
          <a:lstStyle/>
          <a:p>
            <a:r>
              <a:rPr lang="pl-PL" sz="2200" b="1" dirty="0"/>
              <a:t>Punktacja do kryterium nr 5 Komplementarny charakter projektu</a:t>
            </a:r>
            <a:r>
              <a:rPr lang="pl-PL" sz="2200" dirty="0"/>
              <a:t/>
            </a:r>
            <a:br>
              <a:rPr lang="pl-PL" sz="2200" dirty="0"/>
            </a:br>
            <a:r>
              <a:rPr lang="pl-PL" sz="2200" b="1" dirty="0"/>
              <a:t> </a:t>
            </a:r>
            <a:endParaRPr lang="pl-PL" sz="2200" dirty="0"/>
          </a:p>
        </p:txBody>
      </p:sp>
      <p:graphicFrame>
        <p:nvGraphicFramePr>
          <p:cNvPr id="2" name="Symbol zastępczy zawartości 1"/>
          <p:cNvGraphicFramePr>
            <a:graphicFrameLocks noGrp="1"/>
          </p:cNvGraphicFramePr>
          <p:nvPr>
            <p:ph idx="1"/>
            <p:extLst>
              <p:ext uri="{D42A27DB-BD31-4B8C-83A1-F6EECF244321}">
                <p14:modId xmlns:p14="http://schemas.microsoft.com/office/powerpoint/2010/main" xmlns="" val="271048907"/>
              </p:ext>
            </p:extLst>
          </p:nvPr>
        </p:nvGraphicFramePr>
        <p:xfrm>
          <a:off x="457200" y="1844823"/>
          <a:ext cx="8147248" cy="4032449"/>
        </p:xfrm>
        <a:graphic>
          <a:graphicData uri="http://schemas.openxmlformats.org/drawingml/2006/table">
            <a:tbl>
              <a:tblPr firstRow="1" firstCol="1" bandRow="1">
                <a:tableStyleId>{F5AB1C69-6EDB-4FF4-983F-18BD219EF322}</a:tableStyleId>
              </a:tblPr>
              <a:tblGrid>
                <a:gridCol w="1925543"/>
                <a:gridCol w="6221705"/>
              </a:tblGrid>
              <a:tr h="661057">
                <a:tc>
                  <a:txBody>
                    <a:bodyPr/>
                    <a:lstStyle/>
                    <a:p>
                      <a:pPr algn="ctr">
                        <a:spcAft>
                          <a:spcPts val="0"/>
                        </a:spcAft>
                      </a:pPr>
                      <a:r>
                        <a:rPr lang="pl-PL" sz="1400" kern="50" dirty="0">
                          <a:effectLst/>
                        </a:rPr>
                        <a:t>Punktacja</a:t>
                      </a:r>
                      <a:endParaRPr lang="pl-PL" sz="1400" dirty="0">
                        <a:effectLst/>
                        <a:latin typeface="Times New Roman" panose="02020603050405020304" pitchFamily="18" charset="0"/>
                        <a:ea typeface="Times New Roman" panose="02020603050405020304" pitchFamily="18" charset="0"/>
                      </a:endParaRPr>
                    </a:p>
                  </a:txBody>
                  <a:tcPr marL="57000" marR="57000" marT="0" marB="0"/>
                </a:tc>
                <a:tc>
                  <a:txBody>
                    <a:bodyPr/>
                    <a:lstStyle/>
                    <a:p>
                      <a:pPr algn="ctr">
                        <a:spcAft>
                          <a:spcPts val="0"/>
                        </a:spcAft>
                      </a:pPr>
                      <a:r>
                        <a:rPr lang="pl-PL" sz="1400" kern="50" dirty="0">
                          <a:effectLst/>
                        </a:rPr>
                        <a:t> </a:t>
                      </a:r>
                      <a:endParaRPr lang="pl-PL" sz="1400" dirty="0">
                        <a:effectLst/>
                        <a:latin typeface="Times New Roman" panose="02020603050405020304" pitchFamily="18" charset="0"/>
                        <a:ea typeface="Times New Roman" panose="02020603050405020304" pitchFamily="18" charset="0"/>
                      </a:endParaRPr>
                    </a:p>
                  </a:txBody>
                  <a:tcPr marL="57000" marR="57000" marT="0" marB="0"/>
                </a:tc>
              </a:tr>
              <a:tr h="661057">
                <a:tc>
                  <a:txBody>
                    <a:bodyPr/>
                    <a:lstStyle/>
                    <a:p>
                      <a:pPr algn="ctr">
                        <a:spcAft>
                          <a:spcPts val="0"/>
                        </a:spcAft>
                      </a:pPr>
                      <a:r>
                        <a:rPr lang="pl-PL" sz="1400" kern="50">
                          <a:effectLst/>
                        </a:rPr>
                        <a:t>0 </a:t>
                      </a:r>
                      <a:endParaRPr lang="pl-PL" sz="1400">
                        <a:effectLst/>
                        <a:latin typeface="Times New Roman" panose="02020603050405020304" pitchFamily="18" charset="0"/>
                        <a:ea typeface="Times New Roman" panose="02020603050405020304" pitchFamily="18" charset="0"/>
                      </a:endParaRPr>
                    </a:p>
                  </a:txBody>
                  <a:tcPr marL="57000" marR="57000" marT="0" marB="0"/>
                </a:tc>
                <a:tc>
                  <a:txBody>
                    <a:bodyPr/>
                    <a:lstStyle/>
                    <a:p>
                      <a:pPr algn="just">
                        <a:spcAft>
                          <a:spcPts val="0"/>
                        </a:spcAft>
                      </a:pPr>
                      <a:r>
                        <a:rPr lang="pl-PL" sz="1400" kern="50" dirty="0">
                          <a:effectLst/>
                        </a:rPr>
                        <a:t>Brak komplementarności – 0 pkt</a:t>
                      </a:r>
                      <a:endParaRPr lang="pl-PL" sz="1400" dirty="0">
                        <a:effectLst/>
                        <a:latin typeface="Times New Roman" panose="02020603050405020304" pitchFamily="18" charset="0"/>
                        <a:ea typeface="Times New Roman" panose="02020603050405020304" pitchFamily="18" charset="0"/>
                      </a:endParaRPr>
                    </a:p>
                  </a:txBody>
                  <a:tcPr marL="57000" marR="57000" marT="0" marB="0"/>
                </a:tc>
              </a:tr>
              <a:tr h="661057">
                <a:tc>
                  <a:txBody>
                    <a:bodyPr/>
                    <a:lstStyle/>
                    <a:p>
                      <a:pPr algn="ctr">
                        <a:spcAft>
                          <a:spcPts val="0"/>
                        </a:spcAft>
                      </a:pPr>
                      <a:r>
                        <a:rPr lang="pl-PL" sz="1400" kern="50">
                          <a:effectLst/>
                        </a:rPr>
                        <a:t>25% maksymalnej oceny</a:t>
                      </a:r>
                      <a:endParaRPr lang="pl-PL" sz="1400">
                        <a:effectLst/>
                        <a:latin typeface="Times New Roman" panose="02020603050405020304" pitchFamily="18" charset="0"/>
                        <a:ea typeface="Times New Roman" panose="02020603050405020304" pitchFamily="18" charset="0"/>
                      </a:endParaRPr>
                    </a:p>
                  </a:txBody>
                  <a:tcPr marL="57000" marR="57000" marT="0" marB="0"/>
                </a:tc>
                <a:tc>
                  <a:txBody>
                    <a:bodyPr/>
                    <a:lstStyle/>
                    <a:p>
                      <a:pPr algn="just">
                        <a:spcAft>
                          <a:spcPts val="0"/>
                        </a:spcAft>
                      </a:pPr>
                      <a:r>
                        <a:rPr lang="pl-PL" sz="1400" kern="50" dirty="0">
                          <a:effectLst/>
                        </a:rPr>
                        <a:t>Projekt komplementarny z co najmniej 1  projektem uzyska 1,25 pkt</a:t>
                      </a:r>
                      <a:endParaRPr lang="pl-PL" sz="1400" dirty="0">
                        <a:effectLst/>
                        <a:latin typeface="Times New Roman" panose="02020603050405020304" pitchFamily="18" charset="0"/>
                        <a:ea typeface="Times New Roman" panose="02020603050405020304" pitchFamily="18" charset="0"/>
                      </a:endParaRPr>
                    </a:p>
                  </a:txBody>
                  <a:tcPr marL="57000" marR="57000" marT="0" marB="0"/>
                </a:tc>
              </a:tr>
              <a:tr h="661057">
                <a:tc>
                  <a:txBody>
                    <a:bodyPr/>
                    <a:lstStyle/>
                    <a:p>
                      <a:pPr algn="ctr">
                        <a:spcAft>
                          <a:spcPts val="0"/>
                        </a:spcAft>
                      </a:pPr>
                      <a:r>
                        <a:rPr lang="pl-PL" sz="1400" kern="50">
                          <a:effectLst/>
                        </a:rPr>
                        <a:t>50% maksymalnej oceny</a:t>
                      </a:r>
                      <a:endParaRPr lang="pl-PL" sz="1400">
                        <a:effectLst/>
                        <a:latin typeface="Times New Roman" panose="02020603050405020304" pitchFamily="18" charset="0"/>
                        <a:ea typeface="Times New Roman" panose="02020603050405020304" pitchFamily="18" charset="0"/>
                      </a:endParaRPr>
                    </a:p>
                  </a:txBody>
                  <a:tcPr marL="57000" marR="57000" marT="0" marB="0"/>
                </a:tc>
                <a:tc>
                  <a:txBody>
                    <a:bodyPr/>
                    <a:lstStyle/>
                    <a:p>
                      <a:pPr algn="just">
                        <a:spcAft>
                          <a:spcPts val="0"/>
                        </a:spcAft>
                      </a:pPr>
                      <a:r>
                        <a:rPr lang="pl-PL" sz="1400" kern="50" dirty="0">
                          <a:effectLst/>
                        </a:rPr>
                        <a:t>Projekt komplementarny z co najmniej 3 projektami, w tym minimum jednym </a:t>
                      </a:r>
                      <a:r>
                        <a:rPr lang="pl-PL" sz="1400" kern="50" dirty="0" smtClean="0">
                          <a:effectLst/>
                        </a:rPr>
                        <a:t/>
                      </a:r>
                      <a:br>
                        <a:rPr lang="pl-PL" sz="1400" kern="50" dirty="0" smtClean="0">
                          <a:effectLst/>
                        </a:rPr>
                      </a:br>
                      <a:r>
                        <a:rPr lang="pl-PL" sz="1400" kern="50" dirty="0" smtClean="0">
                          <a:effectLst/>
                        </a:rPr>
                        <a:t>w </a:t>
                      </a:r>
                      <a:r>
                        <a:rPr lang="pl-PL" sz="1400" kern="50" dirty="0">
                          <a:effectLst/>
                        </a:rPr>
                        <a:t>ramach naboru uzyska 2,5 pkt</a:t>
                      </a:r>
                      <a:endParaRPr lang="pl-PL" sz="1400" dirty="0">
                        <a:effectLst/>
                        <a:latin typeface="Times New Roman" panose="02020603050405020304" pitchFamily="18" charset="0"/>
                        <a:ea typeface="Times New Roman" panose="02020603050405020304" pitchFamily="18" charset="0"/>
                      </a:endParaRPr>
                    </a:p>
                  </a:txBody>
                  <a:tcPr marL="57000" marR="57000" marT="0" marB="0"/>
                </a:tc>
              </a:tr>
              <a:tr h="661057">
                <a:tc>
                  <a:txBody>
                    <a:bodyPr/>
                    <a:lstStyle/>
                    <a:p>
                      <a:pPr algn="ctr">
                        <a:spcAft>
                          <a:spcPts val="0"/>
                        </a:spcAft>
                      </a:pPr>
                      <a:r>
                        <a:rPr lang="pl-PL" sz="1400" kern="50">
                          <a:effectLst/>
                        </a:rPr>
                        <a:t>100%</a:t>
                      </a:r>
                      <a:r>
                        <a:rPr lang="pl-PL" sz="1400">
                          <a:effectLst/>
                        </a:rPr>
                        <a:t> </a:t>
                      </a:r>
                      <a:r>
                        <a:rPr lang="pl-PL" sz="1400" kern="50">
                          <a:effectLst/>
                        </a:rPr>
                        <a:t>maksymalnej oceny</a:t>
                      </a:r>
                      <a:endParaRPr lang="pl-PL" sz="1400">
                        <a:effectLst/>
                        <a:latin typeface="Times New Roman" panose="02020603050405020304" pitchFamily="18" charset="0"/>
                        <a:ea typeface="Times New Roman" panose="02020603050405020304" pitchFamily="18" charset="0"/>
                      </a:endParaRPr>
                    </a:p>
                  </a:txBody>
                  <a:tcPr marL="57000" marR="57000" marT="0" marB="0"/>
                </a:tc>
                <a:tc>
                  <a:txBody>
                    <a:bodyPr/>
                    <a:lstStyle/>
                    <a:p>
                      <a:pPr algn="just">
                        <a:spcAft>
                          <a:spcPts val="0"/>
                        </a:spcAft>
                      </a:pPr>
                      <a:r>
                        <a:rPr lang="pl-PL" sz="1400" kern="50" dirty="0">
                          <a:effectLst/>
                        </a:rPr>
                        <a:t>Projekt komplementarny z co najmniej 5 projektami, w tym minimum trzema </a:t>
                      </a:r>
                      <a:r>
                        <a:rPr lang="pl-PL" sz="1400" kern="50" dirty="0" smtClean="0">
                          <a:effectLst/>
                        </a:rPr>
                        <a:t/>
                      </a:r>
                      <a:br>
                        <a:rPr lang="pl-PL" sz="1400" kern="50" dirty="0" smtClean="0">
                          <a:effectLst/>
                        </a:rPr>
                      </a:br>
                      <a:r>
                        <a:rPr lang="pl-PL" sz="1400" kern="50" dirty="0" smtClean="0">
                          <a:effectLst/>
                        </a:rPr>
                        <a:t>w </a:t>
                      </a:r>
                      <a:r>
                        <a:rPr lang="pl-PL" sz="1400" kern="50" dirty="0">
                          <a:effectLst/>
                        </a:rPr>
                        <a:t>ramach naboru uzyska 5 pkt</a:t>
                      </a:r>
                      <a:endParaRPr lang="pl-PL" sz="1400" dirty="0">
                        <a:effectLst/>
                        <a:latin typeface="Times New Roman" panose="02020603050405020304" pitchFamily="18" charset="0"/>
                        <a:ea typeface="Times New Roman" panose="02020603050405020304" pitchFamily="18" charset="0"/>
                      </a:endParaRPr>
                    </a:p>
                  </a:txBody>
                  <a:tcPr marL="57000" marR="57000" marT="0" marB="0"/>
                </a:tc>
              </a:tr>
              <a:tr h="727164">
                <a:tc>
                  <a:txBody>
                    <a:bodyPr/>
                    <a:lstStyle/>
                    <a:p>
                      <a:pPr algn="ctr">
                        <a:spcAft>
                          <a:spcPts val="0"/>
                        </a:spcAft>
                      </a:pPr>
                      <a:r>
                        <a:rPr lang="pl-PL" sz="1400" kern="50">
                          <a:effectLst/>
                        </a:rPr>
                        <a:t>Ocena: (max 5 pkt. – 100%)</a:t>
                      </a:r>
                      <a:endParaRPr lang="pl-PL" sz="1400">
                        <a:effectLst/>
                        <a:latin typeface="Times New Roman" panose="02020603050405020304" pitchFamily="18" charset="0"/>
                        <a:ea typeface="Times New Roman" panose="02020603050405020304" pitchFamily="18" charset="0"/>
                      </a:endParaRPr>
                    </a:p>
                  </a:txBody>
                  <a:tcPr marL="57000" marR="57000" marT="0" marB="0"/>
                </a:tc>
                <a:tc>
                  <a:txBody>
                    <a:bodyPr/>
                    <a:lstStyle/>
                    <a:p>
                      <a:pPr algn="just">
                        <a:spcAft>
                          <a:spcPts val="0"/>
                        </a:spcAft>
                      </a:pPr>
                      <a:r>
                        <a:rPr lang="pl-PL" sz="1400" kern="50" dirty="0">
                          <a:effectLst/>
                        </a:rPr>
                        <a:t> </a:t>
                      </a:r>
                      <a:endParaRPr lang="pl-PL" sz="1400" dirty="0">
                        <a:effectLst/>
                        <a:latin typeface="Times New Roman" panose="02020603050405020304" pitchFamily="18" charset="0"/>
                        <a:ea typeface="Times New Roman" panose="02020603050405020304" pitchFamily="18" charset="0"/>
                      </a:endParaRPr>
                    </a:p>
                  </a:txBody>
                  <a:tcPr marL="57000" marR="57000" marT="0" marB="0"/>
                </a:tc>
              </a:tr>
            </a:tbl>
          </a:graphicData>
        </a:graphic>
      </p:graphicFrame>
    </p:spTree>
    <p:extLst>
      <p:ext uri="{BB962C8B-B14F-4D97-AF65-F5344CB8AC3E}">
        <p14:creationId xmlns:p14="http://schemas.microsoft.com/office/powerpoint/2010/main" xmlns="" val="55563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286" y="188640"/>
            <a:ext cx="4309714" cy="432000"/>
          </a:xfrm>
          <a:prstGeom prst="rect">
            <a:avLst/>
          </a:prstGeom>
        </p:spPr>
      </p:pic>
      <p:sp>
        <p:nvSpPr>
          <p:cNvPr id="3" name="Symbol zastępczy zawartości 3"/>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pl-PL" sz="2400" dirty="0"/>
          </a:p>
        </p:txBody>
      </p:sp>
      <p:sp>
        <p:nvSpPr>
          <p:cNvPr id="4" name="Tytuł 3"/>
          <p:cNvSpPr>
            <a:spLocks noGrp="1"/>
          </p:cNvSpPr>
          <p:nvPr>
            <p:ph type="title"/>
          </p:nvPr>
        </p:nvSpPr>
        <p:spPr>
          <a:xfrm>
            <a:off x="457200" y="1191110"/>
            <a:ext cx="8229600" cy="1157770"/>
          </a:xfrm>
        </p:spPr>
        <p:txBody>
          <a:bodyPr>
            <a:noAutofit/>
          </a:bodyPr>
          <a:lstStyle/>
          <a:p>
            <a:pPr lvl="0" algn="l">
              <a:spcBef>
                <a:spcPts val="0"/>
              </a:spcBef>
            </a:pPr>
            <a:r>
              <a:rPr lang="pl-PL" sz="2400" b="1" dirty="0" smtClean="0">
                <a:solidFill>
                  <a:srgbClr val="009900"/>
                </a:solidFill>
                <a:effectLst>
                  <a:outerShdw blurRad="38100" dist="38100" dir="2700000" algn="tl">
                    <a:srgbClr val="000000">
                      <a:alpha val="43137"/>
                    </a:srgbClr>
                  </a:outerShdw>
                </a:effectLst>
                <a:latin typeface="Calibri" panose="020F0502020204030204" pitchFamily="34" charset="0"/>
                <a:ea typeface="+mn-ea"/>
                <a:cs typeface="+mn-cs"/>
              </a:rPr>
              <a:t>II </a:t>
            </a:r>
            <a:r>
              <a:rPr lang="pl-PL" sz="2400" b="1" dirty="0">
                <a:solidFill>
                  <a:srgbClr val="009900"/>
                </a:solidFill>
                <a:effectLst>
                  <a:outerShdw blurRad="38100" dist="38100" dir="2700000" algn="tl">
                    <a:srgbClr val="000000">
                      <a:alpha val="43137"/>
                    </a:srgbClr>
                  </a:outerShdw>
                </a:effectLst>
                <a:latin typeface="Calibri" panose="020F0502020204030204" pitchFamily="34" charset="0"/>
                <a:ea typeface="+mn-ea"/>
                <a:cs typeface="+mn-cs"/>
              </a:rPr>
              <a:t>sekcja </a:t>
            </a:r>
            <a:r>
              <a:rPr lang="pl-PL" sz="2400" b="1" dirty="0" smtClean="0">
                <a:solidFill>
                  <a:srgbClr val="009900"/>
                </a:solidFill>
                <a:effectLst>
                  <a:outerShdw blurRad="38100" dist="38100" dir="2700000" algn="tl">
                    <a:srgbClr val="000000">
                      <a:alpha val="43137"/>
                    </a:srgbClr>
                  </a:outerShdw>
                </a:effectLst>
                <a:latin typeface="Calibri" panose="020F0502020204030204" pitchFamily="34" charset="0"/>
                <a:ea typeface="+mn-ea"/>
                <a:cs typeface="+mn-cs"/>
              </a:rPr>
              <a:t>ogólna</a:t>
            </a:r>
            <a:r>
              <a:rPr lang="pl-PL" sz="2400" b="1" dirty="0">
                <a:solidFill>
                  <a:srgbClr val="009900"/>
                </a:solidFill>
                <a:effectLst>
                  <a:outerShdw blurRad="38100" dist="38100" dir="2700000" algn="tl">
                    <a:srgbClr val="000000">
                      <a:alpha val="43137"/>
                    </a:srgbClr>
                  </a:outerShdw>
                </a:effectLst>
                <a:latin typeface="Calibri" panose="020F0502020204030204" pitchFamily="34" charset="0"/>
              </a:rPr>
              <a:t/>
            </a:r>
            <a:br>
              <a:rPr lang="pl-PL" sz="2400" b="1" dirty="0">
                <a:solidFill>
                  <a:srgbClr val="009900"/>
                </a:solidFill>
                <a:effectLst>
                  <a:outerShdw blurRad="38100" dist="38100" dir="2700000" algn="tl">
                    <a:srgbClr val="000000">
                      <a:alpha val="43137"/>
                    </a:srgbClr>
                  </a:outerShdw>
                </a:effectLst>
                <a:latin typeface="Calibri" panose="020F0502020204030204" pitchFamily="34" charset="0"/>
              </a:rPr>
            </a:br>
            <a:r>
              <a:rPr lang="pl-PL" sz="2400" b="1" dirty="0" smtClean="0">
                <a:solidFill>
                  <a:srgbClr val="009900"/>
                </a:solidFill>
                <a:effectLst>
                  <a:outerShdw blurRad="38100" dist="38100" dir="2700000" algn="tl">
                    <a:srgbClr val="000000">
                      <a:alpha val="43137"/>
                    </a:srgbClr>
                  </a:outerShdw>
                </a:effectLst>
                <a:latin typeface="Calibri" panose="020F0502020204030204" pitchFamily="34" charset="0"/>
              </a:rPr>
              <a:t>Kryterium – uzyskanie przez projekt minimum punktowego</a:t>
            </a:r>
            <a:r>
              <a:rPr lang="pl-PL" sz="2800" dirty="0">
                <a:latin typeface="Calibri" panose="020F0502020204030204" pitchFamily="34" charset="0"/>
              </a:rPr>
              <a:t/>
            </a:r>
            <a:br>
              <a:rPr lang="pl-PL" sz="2800" dirty="0">
                <a:latin typeface="Calibri" panose="020F0502020204030204" pitchFamily="34" charset="0"/>
              </a:rPr>
            </a:br>
            <a:r>
              <a:rPr lang="pl-PL" sz="2800" b="1" dirty="0">
                <a:latin typeface="Calibri" panose="020F0502020204030204" pitchFamily="34" charset="0"/>
              </a:rPr>
              <a:t> </a:t>
            </a:r>
            <a:endParaRPr lang="pl-PL" sz="2800" dirty="0">
              <a:latin typeface="Calibri" panose="020F0502020204030204" pitchFamily="34" charset="0"/>
            </a:endParaRPr>
          </a:p>
        </p:txBody>
      </p:sp>
      <p:graphicFrame>
        <p:nvGraphicFramePr>
          <p:cNvPr id="2" name="Symbol zastępczy zawartości 1"/>
          <p:cNvGraphicFramePr>
            <a:graphicFrameLocks noGrp="1"/>
          </p:cNvGraphicFramePr>
          <p:nvPr>
            <p:ph idx="1"/>
            <p:extLst>
              <p:ext uri="{D42A27DB-BD31-4B8C-83A1-F6EECF244321}">
                <p14:modId xmlns:p14="http://schemas.microsoft.com/office/powerpoint/2010/main" xmlns="" val="2339596437"/>
              </p:ext>
            </p:extLst>
          </p:nvPr>
        </p:nvGraphicFramePr>
        <p:xfrm>
          <a:off x="457200" y="1988838"/>
          <a:ext cx="8229600" cy="4206240"/>
        </p:xfrm>
        <a:graphic>
          <a:graphicData uri="http://schemas.openxmlformats.org/drawingml/2006/table">
            <a:tbl>
              <a:tblPr firstRow="1" firstCol="1" bandRow="1">
                <a:tableStyleId>{F5AB1C69-6EDB-4FF4-983F-18BD219EF322}</a:tableStyleId>
              </a:tblPr>
              <a:tblGrid>
                <a:gridCol w="8229600"/>
              </a:tblGrid>
              <a:tr h="3735326">
                <a:tc>
                  <a:txBody>
                    <a:bodyPr/>
                    <a:lstStyle/>
                    <a:p>
                      <a:endParaRPr lang="pl-PL" sz="1800" b="0" i="0" u="none" strike="noStrike" kern="1200" baseline="0" dirty="0" smtClean="0">
                        <a:solidFill>
                          <a:schemeClr val="lt1"/>
                        </a:solidFill>
                        <a:latin typeface="+mn-lt"/>
                        <a:ea typeface="+mn-ea"/>
                        <a:cs typeface="+mn-cs"/>
                      </a:endParaRPr>
                    </a:p>
                    <a:p>
                      <a:pPr algn="just"/>
                      <a:endParaRPr lang="pl-PL" sz="2800" b="0" i="0" u="none" strike="noStrike" baseline="0" dirty="0" smtClean="0">
                        <a:solidFill>
                          <a:srgbClr val="000000"/>
                        </a:solidFill>
                        <a:latin typeface="Calibri" panose="020F0502020204030204" pitchFamily="34" charset="0"/>
                      </a:endParaRPr>
                    </a:p>
                    <a:p>
                      <a:pPr algn="just"/>
                      <a:r>
                        <a:rPr lang="pl-PL" sz="2000" b="0" kern="1200" dirty="0" smtClean="0">
                          <a:solidFill>
                            <a:prstClr val="black"/>
                          </a:solidFill>
                          <a:latin typeface="Calibri" panose="020F0502020204030204" pitchFamily="34" charset="0"/>
                          <a:ea typeface="+mn-ea"/>
                          <a:cs typeface="+mn-cs"/>
                        </a:rPr>
                        <a:t>W ramach tego kryterium będzie sprawdzane czy projekt otrzymał co najmniej 15% możliwych do uzyskania punktów na tym etapie oceny tj. 7,5pkt</a:t>
                      </a:r>
                    </a:p>
                    <a:p>
                      <a:pPr algn="just"/>
                      <a:r>
                        <a:rPr lang="pl-PL" sz="2800" b="0" i="0" u="none" strike="noStrike" kern="1200" baseline="0" dirty="0" smtClean="0">
                          <a:solidFill>
                            <a:schemeClr val="lt1"/>
                          </a:solidFill>
                          <a:latin typeface="Calibri" panose="020F0502020204030204" pitchFamily="34" charset="0"/>
                          <a:ea typeface="+mn-ea"/>
                          <a:cs typeface="+mn-cs"/>
                        </a:rPr>
                        <a:t>Kryterium obligatoryjne (kluczowe) – niespełnienie </a:t>
                      </a:r>
                      <a:r>
                        <a:rPr lang="pl-PL" sz="2000" b="0" kern="1200" dirty="0" smtClean="0">
                          <a:solidFill>
                            <a:prstClr val="black"/>
                          </a:solidFill>
                          <a:latin typeface="Calibri" panose="020F0502020204030204" pitchFamily="34" charset="0"/>
                          <a:ea typeface="+mn-ea"/>
                          <a:cs typeface="+mn-cs"/>
                        </a:rPr>
                        <a:t>Kryterium obligatoryjne (kluczowe) – niespełnienie oznacza odrzucenie wniosku 	</a:t>
                      </a:r>
                    </a:p>
                    <a:p>
                      <a:pPr marL="0" marR="0" indent="0" algn="l" defTabSz="914400" rtl="0" eaLnBrk="1" fontAlgn="auto" latinLnBrk="0" hangingPunct="1">
                        <a:lnSpc>
                          <a:spcPct val="100000"/>
                        </a:lnSpc>
                        <a:spcBef>
                          <a:spcPts val="0"/>
                        </a:spcBef>
                        <a:spcAft>
                          <a:spcPts val="0"/>
                        </a:spcAft>
                        <a:buClrTx/>
                        <a:buSzTx/>
                        <a:buFontTx/>
                        <a:buNone/>
                        <a:tabLst/>
                        <a:defRPr/>
                      </a:pPr>
                      <a:r>
                        <a:rPr lang="pl-PL" sz="2800" b="0" i="0" u="none" strike="noStrike" kern="1200" baseline="0" dirty="0" smtClean="0">
                          <a:solidFill>
                            <a:schemeClr val="lt1"/>
                          </a:solidFill>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pl-PL" sz="1800" b="0" i="0" u="none" strike="noStrike" baseline="0" dirty="0" smtClean="0">
                          <a:solidFill>
                            <a:srgbClr val="000000"/>
                          </a:solidFill>
                          <a:latin typeface="Arial" panose="020B0604020202020204" pitchFamily="34" charset="0"/>
                        </a:rPr>
                        <a:t> </a:t>
                      </a:r>
                      <a:r>
                        <a:rPr kumimoji="0" lang="pl-PL"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Po zakończeniu oceny, na podstawie liczby punktów przyznanych przez KOP zostanie utworzona lista rankingowa.</a:t>
                      </a:r>
                      <a:endParaRPr kumimoji="0" lang="pl-PL" sz="3200" b="0" i="0" u="none" strike="noStrike" kern="1200" cap="none" spc="0" normalizeH="0" baseline="0" noProof="0" dirty="0" smtClean="0">
                        <a:ln>
                          <a:noFill/>
                        </a:ln>
                        <a:solidFill>
                          <a:prstClr val="black"/>
                        </a:solidFill>
                        <a:effectLst/>
                        <a:uLnTx/>
                        <a:uFillTx/>
                        <a:latin typeface="+mn-lt"/>
                        <a:ea typeface="+mn-ea"/>
                        <a:cs typeface="+mn-cs"/>
                      </a:endParaRPr>
                    </a:p>
                    <a:p>
                      <a:r>
                        <a:rPr lang="pl-PL" sz="1800" b="0" i="0" u="none" strike="noStrike" baseline="0" dirty="0" smtClean="0">
                          <a:solidFill>
                            <a:srgbClr val="000000"/>
                          </a:solidFill>
                          <a:latin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kern="1200" baseline="0" dirty="0" smtClean="0">
                          <a:solidFill>
                            <a:schemeClr val="lt1"/>
                          </a:solidFill>
                          <a:latin typeface="+mn-lt"/>
                          <a:ea typeface="+mn-ea"/>
                          <a:cs typeface="+mn-cs"/>
                        </a:rPr>
                        <a:t>możliwych do uzyskania punktów na tym etapie oceny 	</a:t>
                      </a:r>
                    </a:p>
                    <a:p>
                      <a:pPr algn="ctr">
                        <a:spcAft>
                          <a:spcPts val="0"/>
                        </a:spcAft>
                      </a:pPr>
                      <a:endParaRPr lang="pl-PL" sz="1400" dirty="0">
                        <a:effectLst/>
                        <a:latin typeface="Times New Roman" panose="02020603050405020304" pitchFamily="18" charset="0"/>
                        <a:ea typeface="Times New Roman" panose="02020603050405020304" pitchFamily="18" charset="0"/>
                      </a:endParaRPr>
                    </a:p>
                  </a:txBody>
                  <a:tcPr marL="57000" marR="57000" marT="0" marB="0">
                    <a:noFill/>
                  </a:tcPr>
                </a:tc>
              </a:tr>
            </a:tbl>
          </a:graphicData>
        </a:graphic>
      </p:graphicFrame>
    </p:spTree>
    <p:extLst>
      <p:ext uri="{BB962C8B-B14F-4D97-AF65-F5344CB8AC3E}">
        <p14:creationId xmlns:p14="http://schemas.microsoft.com/office/powerpoint/2010/main" xmlns="" val="1600261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stretch>
            <a:fillRect/>
          </a:stretch>
        </p:blipFill>
        <p:spPr>
          <a:xfrm>
            <a:off x="179513" y="274638"/>
            <a:ext cx="8784976" cy="5890665"/>
          </a:xfrm>
          <a:prstGeom prst="rect">
            <a:avLst/>
          </a:prstGeom>
        </p:spPr>
      </p:pic>
    </p:spTree>
    <p:extLst>
      <p:ext uri="{BB962C8B-B14F-4D97-AF65-F5344CB8AC3E}">
        <p14:creationId xmlns:p14="http://schemas.microsoft.com/office/powerpoint/2010/main" xmlns="" val="256457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3" name="Prostokąt 2"/>
          <p:cNvSpPr/>
          <p:nvPr/>
        </p:nvSpPr>
        <p:spPr>
          <a:xfrm>
            <a:off x="1187624" y="2420888"/>
            <a:ext cx="6912768" cy="2408095"/>
          </a:xfrm>
          <a:prstGeom prst="rect">
            <a:avLst/>
          </a:prstGeom>
        </p:spPr>
        <p:txBody>
          <a:bodyPr wrap="square">
            <a:spAutoFit/>
          </a:bodyPr>
          <a:lstStyle/>
          <a:p>
            <a:pPr algn="ctr">
              <a:lnSpc>
                <a:spcPct val="114000"/>
              </a:lnSpc>
            </a:pPr>
            <a:r>
              <a:rPr lang="pl-PL" sz="2000" b="1" dirty="0">
                <a:effectLst>
                  <a:outerShdw blurRad="38100" dist="38100" dir="2700000" algn="tl">
                    <a:srgbClr val="000000">
                      <a:alpha val="43137"/>
                    </a:srgbClr>
                  </a:outerShdw>
                </a:effectLst>
              </a:rPr>
              <a:t>INSTYTUCJA POŚREDNICZĄCA </a:t>
            </a:r>
            <a:r>
              <a:rPr lang="pl-PL" sz="2000" b="1" dirty="0" smtClean="0">
                <a:effectLst>
                  <a:outerShdw blurRad="38100" dist="38100" dir="2700000" algn="tl">
                    <a:srgbClr val="000000">
                      <a:alpha val="43137"/>
                    </a:srgbClr>
                  </a:outerShdw>
                </a:effectLst>
              </a:rPr>
              <a:t>AGLOMERACJI </a:t>
            </a:r>
            <a:r>
              <a:rPr lang="pl-PL" sz="2000" b="1" dirty="0">
                <a:effectLst>
                  <a:outerShdw blurRad="38100" dist="38100" dir="2700000" algn="tl">
                    <a:srgbClr val="000000">
                      <a:alpha val="43137"/>
                    </a:srgbClr>
                  </a:outerShdw>
                </a:effectLst>
              </a:rPr>
              <a:t>WAŁBRZYSKIEJ</a:t>
            </a:r>
            <a:r>
              <a:rPr lang="pl-PL" b="1" dirty="0"/>
              <a:t/>
            </a:r>
            <a:br>
              <a:rPr lang="pl-PL" b="1" dirty="0"/>
            </a:br>
            <a:r>
              <a:rPr lang="pl-PL" sz="2000" dirty="0"/>
              <a:t>ul. Słowackiego </a:t>
            </a:r>
            <a:r>
              <a:rPr lang="pl-PL" sz="2000" dirty="0" smtClean="0"/>
              <a:t>23A, 58-300 </a:t>
            </a:r>
            <a:r>
              <a:rPr lang="pl-PL" sz="2000" dirty="0"/>
              <a:t>Wałbrzych</a:t>
            </a:r>
          </a:p>
          <a:p>
            <a:pPr algn="ctr">
              <a:lnSpc>
                <a:spcPct val="114000"/>
              </a:lnSpc>
            </a:pPr>
            <a:r>
              <a:rPr lang="pl-PL" sz="2000" dirty="0"/>
              <a:t>tel. 74 </a:t>
            </a:r>
            <a:r>
              <a:rPr lang="pl-PL" sz="2000" dirty="0" smtClean="0"/>
              <a:t>84 74 150 </a:t>
            </a:r>
            <a:r>
              <a:rPr lang="pl-PL" sz="2000" dirty="0"/>
              <a:t/>
            </a:r>
            <a:br>
              <a:rPr lang="pl-PL" sz="2000" dirty="0"/>
            </a:br>
            <a:r>
              <a:rPr lang="pl-PL" sz="2000" dirty="0">
                <a:hlinkClick r:id="rId4"/>
              </a:rPr>
              <a:t>ipaw@ipaw.walbrzych.eu</a:t>
            </a:r>
            <a:r>
              <a:rPr lang="pl-PL" sz="2000" dirty="0"/>
              <a:t> </a:t>
            </a:r>
            <a:r>
              <a:rPr lang="pl-PL" sz="2000" dirty="0" smtClean="0"/>
              <a:t>  </a:t>
            </a:r>
            <a:r>
              <a:rPr lang="pl-PL" sz="2000" dirty="0">
                <a:hlinkClick r:id="rId5"/>
              </a:rPr>
              <a:t>www.ipaw.walbrzych.eu</a:t>
            </a:r>
            <a:r>
              <a:rPr lang="pl-PL" sz="2000" dirty="0"/>
              <a:t> </a:t>
            </a:r>
          </a:p>
          <a:p>
            <a:pPr algn="ctr">
              <a:lnSpc>
                <a:spcPct val="114000"/>
              </a:lnSpc>
            </a:pPr>
            <a:endParaRPr lang="pl-PL" sz="1600" dirty="0"/>
          </a:p>
          <a:p>
            <a:pPr algn="ctr">
              <a:lnSpc>
                <a:spcPct val="114000"/>
              </a:lnSpc>
            </a:pPr>
            <a:endParaRPr lang="pl-PL" sz="1600" dirty="0"/>
          </a:p>
          <a:p>
            <a:pPr algn="ctr">
              <a:lnSpc>
                <a:spcPct val="114000"/>
              </a:lnSpc>
            </a:pPr>
            <a:r>
              <a:rPr lang="pl-PL" sz="2000" smtClean="0"/>
              <a:t>Dziękujemy za </a:t>
            </a:r>
            <a:r>
              <a:rPr lang="pl-PL" sz="2000" dirty="0" smtClean="0"/>
              <a:t>uwagę.</a:t>
            </a:r>
            <a:endParaRPr lang="pl-PL" sz="2000" dirty="0"/>
          </a:p>
        </p:txBody>
      </p:sp>
    </p:spTree>
    <p:extLst>
      <p:ext uri="{BB962C8B-B14F-4D97-AF65-F5344CB8AC3E}">
        <p14:creationId xmlns:p14="http://schemas.microsoft.com/office/powerpoint/2010/main" xmlns="" val="2409607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451872" y="1076035"/>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sp>
        <p:nvSpPr>
          <p:cNvPr id="3" name="Tytuł 2"/>
          <p:cNvSpPr>
            <a:spLocks noGrp="1"/>
          </p:cNvSpPr>
          <p:nvPr>
            <p:ph type="title"/>
          </p:nvPr>
        </p:nvSpPr>
        <p:spPr>
          <a:xfrm>
            <a:off x="385192" y="1336413"/>
            <a:ext cx="8229600" cy="562074"/>
          </a:xfrm>
        </p:spPr>
        <p:txBody>
          <a:bodyPr>
            <a:noAutofit/>
          </a:bodyPr>
          <a:lstStyle/>
          <a:p>
            <a:r>
              <a:rPr lang="pl-PL" sz="2400" b="1" dirty="0">
                <a:solidFill>
                  <a:srgbClr val="009900"/>
                </a:solidFill>
              </a:rPr>
              <a:t>Aglomerację Wałbrzyską (AW) tworzą 22 gminy</a:t>
            </a:r>
            <a:r>
              <a:rPr lang="pl-PL" sz="3000" b="1" dirty="0">
                <a:solidFill>
                  <a:srgbClr val="009900"/>
                </a:solidFill>
              </a:rPr>
              <a:t>:</a:t>
            </a:r>
            <a:br>
              <a:rPr lang="pl-PL" sz="3000" b="1" dirty="0">
                <a:solidFill>
                  <a:srgbClr val="009900"/>
                </a:solidFill>
              </a:rPr>
            </a:br>
            <a:endParaRPr lang="pl-PL" sz="3000" b="1" dirty="0">
              <a:solidFill>
                <a:srgbClr val="009900"/>
              </a:solidFill>
            </a:endParaRPr>
          </a:p>
        </p:txBody>
      </p:sp>
      <p:sp>
        <p:nvSpPr>
          <p:cNvPr id="4" name="Symbol zastępczy tekstu 3"/>
          <p:cNvSpPr>
            <a:spLocks noGrp="1"/>
          </p:cNvSpPr>
          <p:nvPr>
            <p:ph type="body" idx="1"/>
          </p:nvPr>
        </p:nvSpPr>
        <p:spPr>
          <a:xfrm>
            <a:off x="486057" y="5854214"/>
            <a:ext cx="8240905" cy="978123"/>
          </a:xfrm>
        </p:spPr>
        <p:txBody>
          <a:bodyPr>
            <a:normAutofit fontScale="85000" lnSpcReduction="10000"/>
          </a:bodyPr>
          <a:lstStyle/>
          <a:p>
            <a:pPr algn="ctr"/>
            <a:r>
              <a:rPr lang="pl-PL" b="0" dirty="0"/>
              <a:t>Podstawą jej utworzenia było przyjęcie </a:t>
            </a:r>
            <a:r>
              <a:rPr lang="pl-PL" b="0" i="1" dirty="0"/>
              <a:t>Deklaracji Wałbrzysk</a:t>
            </a:r>
            <a:r>
              <a:rPr lang="pl-PL" b="0" dirty="0"/>
              <a:t>iej wyznaczającej działania zmierzające do nadania stosownej rangi niniejszemu obszarowi </a:t>
            </a:r>
            <a:r>
              <a:rPr lang="pl-PL" b="0" dirty="0" smtClean="0"/>
              <a:t/>
            </a:r>
            <a:br>
              <a:rPr lang="pl-PL" b="0" dirty="0" smtClean="0"/>
            </a:br>
            <a:r>
              <a:rPr lang="pl-PL" b="0" dirty="0" smtClean="0"/>
              <a:t>i </a:t>
            </a:r>
            <a:r>
              <a:rPr lang="pl-PL" b="0" dirty="0"/>
              <a:t>aktywizacji społeczno-gospodarczej aglomeracji</a:t>
            </a:r>
            <a:r>
              <a:rPr lang="pl-PL" dirty="0"/>
              <a:t>.</a:t>
            </a:r>
          </a:p>
          <a:p>
            <a:endParaRPr lang="pl-PL" dirty="0"/>
          </a:p>
        </p:txBody>
      </p:sp>
      <p:sp>
        <p:nvSpPr>
          <p:cNvPr id="2" name="Symbol zastępczy zawartości 1"/>
          <p:cNvSpPr>
            <a:spLocks noGrp="1"/>
          </p:cNvSpPr>
          <p:nvPr>
            <p:ph sz="half" idx="2"/>
          </p:nvPr>
        </p:nvSpPr>
        <p:spPr>
          <a:xfrm>
            <a:off x="755576" y="1650523"/>
            <a:ext cx="3744416" cy="3951288"/>
          </a:xfrm>
        </p:spPr>
        <p:txBody>
          <a:bodyPr>
            <a:noAutofit/>
          </a:bodyPr>
          <a:lstStyle/>
          <a:p>
            <a:pPr marL="457200" lvl="0" indent="-457200">
              <a:buFont typeface="+mj-lt"/>
              <a:buAutoNum type="arabicPeriod"/>
            </a:pPr>
            <a:r>
              <a:rPr lang="pl-PL" sz="1800" dirty="0"/>
              <a:t>Boguszów-Gorce</a:t>
            </a:r>
          </a:p>
          <a:p>
            <a:pPr marL="457200" lvl="0" indent="-457200">
              <a:buFont typeface="+mj-lt"/>
              <a:buAutoNum type="arabicPeriod"/>
            </a:pPr>
            <a:r>
              <a:rPr lang="pl-PL" sz="1800" dirty="0"/>
              <a:t>Czarny Bór</a:t>
            </a:r>
          </a:p>
          <a:p>
            <a:pPr marL="457200" lvl="0" indent="-457200">
              <a:buFont typeface="+mj-lt"/>
              <a:buAutoNum type="arabicPeriod"/>
            </a:pPr>
            <a:r>
              <a:rPr lang="pl-PL" sz="1800" dirty="0"/>
              <a:t>Dobromierz</a:t>
            </a:r>
          </a:p>
          <a:p>
            <a:pPr marL="457200" lvl="0" indent="-457200">
              <a:buFont typeface="+mj-lt"/>
              <a:buAutoNum type="arabicPeriod"/>
            </a:pPr>
            <a:r>
              <a:rPr lang="pl-PL" sz="1800" dirty="0"/>
              <a:t>Głuszyca</a:t>
            </a:r>
          </a:p>
          <a:p>
            <a:pPr marL="457200" lvl="0" indent="-457200">
              <a:buFont typeface="+mj-lt"/>
              <a:buAutoNum type="arabicPeriod"/>
            </a:pPr>
            <a:r>
              <a:rPr lang="pl-PL" sz="1800" dirty="0"/>
              <a:t>Jaworzyna Śląska</a:t>
            </a:r>
          </a:p>
          <a:p>
            <a:pPr marL="457200" lvl="0" indent="-457200">
              <a:buFont typeface="+mj-lt"/>
              <a:buAutoNum type="arabicPeriod"/>
            </a:pPr>
            <a:r>
              <a:rPr lang="pl-PL" sz="1800" dirty="0"/>
              <a:t>Jedlina-Zdrój</a:t>
            </a:r>
          </a:p>
          <a:p>
            <a:pPr marL="457200" lvl="0" indent="-457200">
              <a:buFont typeface="+mj-lt"/>
              <a:buAutoNum type="arabicPeriod"/>
            </a:pPr>
            <a:r>
              <a:rPr lang="pl-PL" sz="1800" dirty="0"/>
              <a:t>Kamienna Góra – gmina wiejska</a:t>
            </a:r>
          </a:p>
          <a:p>
            <a:pPr marL="457200" lvl="0" indent="-457200">
              <a:buFont typeface="+mj-lt"/>
              <a:buAutoNum type="arabicPeriod"/>
            </a:pPr>
            <a:r>
              <a:rPr lang="pl-PL" sz="1800" dirty="0"/>
              <a:t>Kamienna Góra – miasto</a:t>
            </a:r>
          </a:p>
          <a:p>
            <a:pPr marL="457200" lvl="0" indent="-457200">
              <a:buFont typeface="+mj-lt"/>
              <a:buAutoNum type="arabicPeriod"/>
            </a:pPr>
            <a:r>
              <a:rPr lang="pl-PL" sz="1800" dirty="0"/>
              <a:t>Lubawka</a:t>
            </a:r>
          </a:p>
          <a:p>
            <a:pPr marL="457200" lvl="0" indent="-457200">
              <a:buFont typeface="+mj-lt"/>
              <a:buAutoNum type="arabicPeriod"/>
            </a:pPr>
            <a:r>
              <a:rPr lang="pl-PL" sz="1800" dirty="0"/>
              <a:t>Marcinowice</a:t>
            </a:r>
          </a:p>
          <a:p>
            <a:pPr marL="457200" lvl="0" indent="-457200">
              <a:buFont typeface="+mj-lt"/>
              <a:buAutoNum type="arabicPeriod"/>
            </a:pPr>
            <a:r>
              <a:rPr lang="pl-PL" sz="1800" dirty="0" smtClean="0"/>
              <a:t>Mieroszów</a:t>
            </a:r>
          </a:p>
        </p:txBody>
      </p:sp>
      <p:sp>
        <p:nvSpPr>
          <p:cNvPr id="8" name="Symbol zastępczy zawartości 7"/>
          <p:cNvSpPr>
            <a:spLocks noGrp="1"/>
          </p:cNvSpPr>
          <p:nvPr>
            <p:ph sz="quarter" idx="4"/>
          </p:nvPr>
        </p:nvSpPr>
        <p:spPr>
          <a:xfrm>
            <a:off x="4804609" y="1650523"/>
            <a:ext cx="3439799" cy="3896535"/>
          </a:xfrm>
        </p:spPr>
        <p:txBody>
          <a:bodyPr>
            <a:noAutofit/>
          </a:bodyPr>
          <a:lstStyle/>
          <a:p>
            <a:pPr marL="457200" indent="-457200" algn="just">
              <a:buFont typeface="+mj-lt"/>
              <a:buAutoNum type="arabicPeriod" startAt="12"/>
            </a:pPr>
            <a:r>
              <a:rPr lang="pl-PL" sz="1800" dirty="0" smtClean="0"/>
              <a:t>Nowa </a:t>
            </a:r>
            <a:r>
              <a:rPr lang="pl-PL" sz="1800" dirty="0"/>
              <a:t>Ruda - gmina wiejska</a:t>
            </a:r>
          </a:p>
          <a:p>
            <a:pPr marL="457200" indent="-457200" algn="just">
              <a:buFont typeface="+mj-lt"/>
              <a:buAutoNum type="arabicPeriod" startAt="12"/>
            </a:pPr>
            <a:r>
              <a:rPr lang="pl-PL" sz="1800" dirty="0" smtClean="0"/>
              <a:t>Nowa </a:t>
            </a:r>
            <a:r>
              <a:rPr lang="pl-PL" sz="1800" dirty="0"/>
              <a:t>Ruda - miasto</a:t>
            </a:r>
          </a:p>
          <a:p>
            <a:pPr marL="457200" indent="-457200" algn="just">
              <a:buFont typeface="+mj-lt"/>
              <a:buAutoNum type="arabicPeriod" startAt="12"/>
            </a:pPr>
            <a:r>
              <a:rPr lang="pl-PL" sz="1800" dirty="0" smtClean="0"/>
              <a:t>Stare </a:t>
            </a:r>
            <a:r>
              <a:rPr lang="pl-PL" sz="1800" dirty="0"/>
              <a:t>Bogaczowice</a:t>
            </a:r>
          </a:p>
          <a:p>
            <a:pPr marL="457200" indent="-457200" algn="just">
              <a:buFont typeface="+mj-lt"/>
              <a:buAutoNum type="arabicPeriod" startAt="12"/>
            </a:pPr>
            <a:r>
              <a:rPr lang="pl-PL" sz="1800" dirty="0" smtClean="0"/>
              <a:t>Strzegom</a:t>
            </a:r>
            <a:endParaRPr lang="pl-PL" sz="1800" dirty="0"/>
          </a:p>
          <a:p>
            <a:pPr marL="457200" indent="-457200" algn="just">
              <a:buFont typeface="+mj-lt"/>
              <a:buAutoNum type="arabicPeriod" startAt="12"/>
            </a:pPr>
            <a:r>
              <a:rPr lang="pl-PL" sz="1800" dirty="0" smtClean="0"/>
              <a:t>Szczawno-Zdrój</a:t>
            </a:r>
            <a:endParaRPr lang="pl-PL" sz="1800" dirty="0"/>
          </a:p>
          <a:p>
            <a:pPr marL="457200" indent="-457200" algn="just">
              <a:buFont typeface="+mj-lt"/>
              <a:buAutoNum type="arabicPeriod" startAt="12"/>
            </a:pPr>
            <a:r>
              <a:rPr lang="pl-PL" sz="1800" dirty="0" smtClean="0"/>
              <a:t>Świdnica </a:t>
            </a:r>
            <a:r>
              <a:rPr lang="pl-PL" sz="1800" dirty="0"/>
              <a:t>- gmina wiejska</a:t>
            </a:r>
          </a:p>
          <a:p>
            <a:pPr marL="457200" indent="-457200" algn="just">
              <a:buFont typeface="+mj-lt"/>
              <a:buAutoNum type="arabicPeriod" startAt="12"/>
            </a:pPr>
            <a:r>
              <a:rPr lang="pl-PL" sz="1800" dirty="0" smtClean="0"/>
              <a:t>Świdnica </a:t>
            </a:r>
            <a:r>
              <a:rPr lang="pl-PL" sz="1800" dirty="0"/>
              <a:t>- miasto</a:t>
            </a:r>
          </a:p>
          <a:p>
            <a:pPr marL="457200" indent="-457200" algn="just">
              <a:buFont typeface="+mj-lt"/>
              <a:buAutoNum type="arabicPeriod" startAt="12"/>
            </a:pPr>
            <a:r>
              <a:rPr lang="pl-PL" sz="1800" dirty="0" smtClean="0"/>
              <a:t>Świebodzice</a:t>
            </a:r>
            <a:endParaRPr lang="pl-PL" sz="1800" dirty="0"/>
          </a:p>
          <a:p>
            <a:pPr marL="457200" indent="-457200" algn="just">
              <a:buFont typeface="+mj-lt"/>
              <a:buAutoNum type="arabicPeriod" startAt="12"/>
            </a:pPr>
            <a:r>
              <a:rPr lang="pl-PL" sz="1800" dirty="0" smtClean="0"/>
              <a:t>Walim</a:t>
            </a:r>
            <a:endParaRPr lang="pl-PL" sz="1800" dirty="0"/>
          </a:p>
          <a:p>
            <a:pPr marL="457200" indent="-457200" algn="just">
              <a:buFont typeface="+mj-lt"/>
              <a:buAutoNum type="arabicPeriod" startAt="12"/>
            </a:pPr>
            <a:r>
              <a:rPr lang="pl-PL" sz="1800" dirty="0" smtClean="0"/>
              <a:t>Wałbrzych</a:t>
            </a:r>
            <a:endParaRPr lang="pl-PL" sz="1800" dirty="0"/>
          </a:p>
          <a:p>
            <a:pPr marL="457200" indent="-457200" algn="just">
              <a:buFont typeface="+mj-lt"/>
              <a:buAutoNum type="arabicPeriod" startAt="12"/>
            </a:pPr>
            <a:r>
              <a:rPr lang="pl-PL" sz="1800" dirty="0" smtClean="0"/>
              <a:t>Żarów</a:t>
            </a:r>
            <a:endParaRPr lang="pl-PL" sz="1800" dirty="0"/>
          </a:p>
          <a:p>
            <a:pPr marL="457200" indent="-457200" algn="just">
              <a:buFont typeface="+mj-lt"/>
              <a:buAutoNum type="arabicPeriod" startAt="12"/>
            </a:pPr>
            <a:endParaRPr lang="pl-PL" sz="2000" dirty="0"/>
          </a:p>
        </p:txBody>
      </p:sp>
    </p:spTree>
    <p:extLst>
      <p:ext uri="{BB962C8B-B14F-4D97-AF65-F5344CB8AC3E}">
        <p14:creationId xmlns:p14="http://schemas.microsoft.com/office/powerpoint/2010/main" xmlns="" val="1758503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539552" y="1096144"/>
            <a:ext cx="8352928" cy="7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ZINTEGROWANE INWESTYCJE TERYTORIALNE</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457200" y="1700808"/>
            <a:ext cx="8229600" cy="4425356"/>
          </a:xfrm>
        </p:spPr>
        <p:txBody>
          <a:bodyPr>
            <a:normAutofit/>
          </a:bodyPr>
          <a:lstStyle/>
          <a:p>
            <a:pPr marL="0" lvl="0" indent="0" algn="just">
              <a:buNone/>
            </a:pPr>
            <a:endParaRPr lang="pl-PL" sz="2000" dirty="0">
              <a:solidFill>
                <a:prstClr val="black"/>
              </a:solidFill>
            </a:endParaRPr>
          </a:p>
          <a:p>
            <a:pPr marL="0" lvl="0" indent="0" algn="just">
              <a:spcBef>
                <a:spcPts val="0"/>
              </a:spcBef>
              <a:buNone/>
            </a:pPr>
            <a:r>
              <a:rPr lang="pl-PL" altLang="pl-PL" sz="2000" dirty="0" smtClean="0">
                <a:solidFill>
                  <a:prstClr val="black"/>
                </a:solidFill>
              </a:rPr>
              <a:t>ZIT to </a:t>
            </a:r>
            <a:r>
              <a:rPr lang="pl-PL" altLang="pl-PL" sz="2000" dirty="0">
                <a:solidFill>
                  <a:prstClr val="black"/>
                </a:solidFill>
              </a:rPr>
              <a:t>nowe narzędzie wspierające wdrażanie strategii terytorialnych </a:t>
            </a:r>
            <a:br>
              <a:rPr lang="pl-PL" altLang="pl-PL" sz="2000" dirty="0">
                <a:solidFill>
                  <a:prstClr val="black"/>
                </a:solidFill>
              </a:rPr>
            </a:br>
            <a:r>
              <a:rPr lang="pl-PL" altLang="pl-PL" sz="2000" dirty="0">
                <a:solidFill>
                  <a:prstClr val="black"/>
                </a:solidFill>
              </a:rPr>
              <a:t>z wykorzystaniem możliwości finansowych, jakie dają Fundusze Europejskie </a:t>
            </a:r>
            <a:br>
              <a:rPr lang="pl-PL" altLang="pl-PL" sz="2000" dirty="0">
                <a:solidFill>
                  <a:prstClr val="black"/>
                </a:solidFill>
              </a:rPr>
            </a:br>
            <a:r>
              <a:rPr lang="pl-PL" altLang="pl-PL" sz="2000" dirty="0">
                <a:solidFill>
                  <a:prstClr val="black"/>
                </a:solidFill>
              </a:rPr>
              <a:t>w okresie 2014–2020. </a:t>
            </a:r>
          </a:p>
          <a:p>
            <a:pPr marL="0" lvl="0" indent="0" algn="just">
              <a:spcBef>
                <a:spcPts val="0"/>
              </a:spcBef>
              <a:buNone/>
            </a:pPr>
            <a:endParaRPr lang="pl-PL" altLang="pl-PL" sz="2000" dirty="0">
              <a:solidFill>
                <a:prstClr val="black"/>
              </a:solidFill>
            </a:endParaRPr>
          </a:p>
          <a:p>
            <a:pPr marL="0" lvl="0" indent="0" algn="just">
              <a:spcBef>
                <a:spcPts val="0"/>
              </a:spcBef>
              <a:buNone/>
            </a:pPr>
            <a:r>
              <a:rPr lang="pl-PL" altLang="pl-PL" sz="2000" dirty="0">
                <a:solidFill>
                  <a:prstClr val="black"/>
                </a:solidFill>
              </a:rPr>
              <a:t>Celem ZIT jest m.in.: realizacja zintegrowanych projektów odpowiadających </a:t>
            </a:r>
            <a:br>
              <a:rPr lang="pl-PL" altLang="pl-PL" sz="2000" dirty="0">
                <a:solidFill>
                  <a:prstClr val="black"/>
                </a:solidFill>
              </a:rPr>
            </a:br>
            <a:r>
              <a:rPr lang="pl-PL" altLang="pl-PL" sz="2000" dirty="0">
                <a:solidFill>
                  <a:prstClr val="black"/>
                </a:solidFill>
              </a:rPr>
              <a:t>w sposób kompleksowy na potrzeby i problemy obszarów metropolitalnych </a:t>
            </a:r>
            <a:br>
              <a:rPr lang="pl-PL" altLang="pl-PL" sz="2000" dirty="0">
                <a:solidFill>
                  <a:prstClr val="black"/>
                </a:solidFill>
              </a:rPr>
            </a:br>
            <a:r>
              <a:rPr lang="pl-PL" altLang="pl-PL" sz="2000" dirty="0">
                <a:solidFill>
                  <a:prstClr val="black"/>
                </a:solidFill>
              </a:rPr>
              <a:t>oraz sprzyjanie ich rozwojowi, współpracy i integracji, przede wszystkim tam, gdzie skala problemów związanych z brakiem współpracy </a:t>
            </a:r>
            <a:br>
              <a:rPr lang="pl-PL" altLang="pl-PL" sz="2000" dirty="0">
                <a:solidFill>
                  <a:prstClr val="black"/>
                </a:solidFill>
              </a:rPr>
            </a:br>
            <a:r>
              <a:rPr lang="pl-PL" altLang="pl-PL" sz="2000" dirty="0">
                <a:solidFill>
                  <a:prstClr val="black"/>
                </a:solidFill>
              </a:rPr>
              <a:t>i komplementarności działań różnych jednostek administracyjnych jest największa. </a:t>
            </a:r>
            <a:endParaRPr lang="pl-PL" altLang="pl-PL" sz="2000" dirty="0" smtClean="0">
              <a:solidFill>
                <a:prstClr val="black"/>
              </a:solidFill>
            </a:endParaRPr>
          </a:p>
          <a:p>
            <a:pPr marL="0" lvl="0" indent="0" algn="just">
              <a:spcBef>
                <a:spcPts val="0"/>
              </a:spcBef>
              <a:buNone/>
            </a:pPr>
            <a:endParaRPr lang="pl-PL" sz="2000" dirty="0">
              <a:solidFill>
                <a:prstClr val="black"/>
              </a:solidFill>
            </a:endParaRPr>
          </a:p>
          <a:p>
            <a:pPr marL="0" indent="0" algn="just">
              <a:lnSpc>
                <a:spcPct val="120000"/>
              </a:lnSpc>
              <a:buNone/>
            </a:pPr>
            <a:endParaRPr lang="pl-PL" sz="2200" dirty="0"/>
          </a:p>
          <a:p>
            <a:endParaRPr lang="pl-PL" dirty="0" smtClean="0"/>
          </a:p>
          <a:p>
            <a:endParaRPr lang="pl-PL" dirty="0"/>
          </a:p>
        </p:txBody>
      </p:sp>
    </p:spTree>
    <p:extLst>
      <p:ext uri="{BB962C8B-B14F-4D97-AF65-F5344CB8AC3E}">
        <p14:creationId xmlns:p14="http://schemas.microsoft.com/office/powerpoint/2010/main" xmlns="" val="20010475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539552" y="1096144"/>
            <a:ext cx="8352928" cy="7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ZINTEGROWANE INWESTYCJE TERYTORIALNE AGLOMERACJI WAŁBRZYSKIEJ</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457200" y="1988840"/>
            <a:ext cx="8229600" cy="4137324"/>
          </a:xfrm>
        </p:spPr>
        <p:txBody>
          <a:bodyPr>
            <a:normAutofit/>
          </a:bodyPr>
          <a:lstStyle/>
          <a:p>
            <a:pPr marL="0" lvl="0" indent="0" algn="just">
              <a:buNone/>
            </a:pPr>
            <a:endParaRPr lang="pl-PL" sz="2000" dirty="0">
              <a:solidFill>
                <a:prstClr val="black"/>
              </a:solidFill>
            </a:endParaRPr>
          </a:p>
          <a:p>
            <a:pPr marL="0" lvl="0" indent="0" algn="just">
              <a:spcBef>
                <a:spcPts val="0"/>
              </a:spcBef>
              <a:buNone/>
            </a:pPr>
            <a:r>
              <a:rPr lang="pl-PL" sz="2000" dirty="0">
                <a:solidFill>
                  <a:prstClr val="black"/>
                </a:solidFill>
              </a:rPr>
              <a:t>Funkcje instytucji pośredniczącej ZIT AW pełni Gmina Wałbrzych.</a:t>
            </a:r>
          </a:p>
          <a:p>
            <a:pPr lvl="0" algn="just"/>
            <a:endParaRPr lang="pl-PL" sz="2000" dirty="0">
              <a:solidFill>
                <a:prstClr val="black"/>
              </a:solidFill>
            </a:endParaRPr>
          </a:p>
          <a:p>
            <a:pPr marL="0" lvl="0" indent="0" algn="just">
              <a:buNone/>
            </a:pPr>
            <a:r>
              <a:rPr lang="pl-PL" sz="2000" dirty="0">
                <a:solidFill>
                  <a:prstClr val="black"/>
                </a:solidFill>
              </a:rPr>
              <a:t>Zadania instytucji pośredniczącej Gmina Wałbrzych powierzyła jednostce gminnej - Instytucji Pośredniczącej Aglomeracji Wałbrzyskiej utworzonej </a:t>
            </a:r>
            <a:br>
              <a:rPr lang="pl-PL" sz="2000" dirty="0">
                <a:solidFill>
                  <a:prstClr val="black"/>
                </a:solidFill>
              </a:rPr>
            </a:br>
            <a:r>
              <a:rPr lang="pl-PL" sz="2000" dirty="0">
                <a:solidFill>
                  <a:prstClr val="black"/>
                </a:solidFill>
              </a:rPr>
              <a:t>30 stycznia 2015 r.</a:t>
            </a:r>
          </a:p>
          <a:p>
            <a:pPr lvl="0" algn="just"/>
            <a:endParaRPr lang="pl-PL" sz="2000" dirty="0">
              <a:solidFill>
                <a:prstClr val="black"/>
              </a:solidFill>
            </a:endParaRPr>
          </a:p>
          <a:p>
            <a:pPr marL="0" lvl="0" indent="0" algn="just">
              <a:buNone/>
            </a:pPr>
            <a:r>
              <a:rPr lang="pl-PL" sz="2000" dirty="0">
                <a:solidFill>
                  <a:prstClr val="black"/>
                </a:solidFill>
              </a:rPr>
              <a:t>Dnia 12 czerwca 2015 r. zawarto Porozumienie w sprawie powierzenia przez Zarząd Województwa Dolnośląskiego zadań w ramach instrumentu ZIT Gminie Wałbrzych - liderowi ZIT AW.</a:t>
            </a:r>
            <a:endParaRPr lang="pl-PL" sz="2000" b="1" dirty="0">
              <a:solidFill>
                <a:prstClr val="black"/>
              </a:solidFill>
            </a:endParaRPr>
          </a:p>
          <a:p>
            <a:pPr marL="0" lvl="0" indent="0" algn="just">
              <a:spcBef>
                <a:spcPts val="0"/>
              </a:spcBef>
              <a:buNone/>
            </a:pPr>
            <a:endParaRPr lang="pl-PL" altLang="pl-PL" sz="2000" dirty="0">
              <a:solidFill>
                <a:prstClr val="black"/>
              </a:solidFill>
            </a:endParaRPr>
          </a:p>
          <a:p>
            <a:pPr marL="0" lvl="0" indent="0" algn="just">
              <a:spcBef>
                <a:spcPts val="0"/>
              </a:spcBef>
              <a:buNone/>
            </a:pPr>
            <a:endParaRPr lang="pl-PL" sz="2000" dirty="0">
              <a:solidFill>
                <a:prstClr val="black"/>
              </a:solidFill>
            </a:endParaRPr>
          </a:p>
          <a:p>
            <a:pPr marL="0" indent="0" algn="just">
              <a:lnSpc>
                <a:spcPct val="120000"/>
              </a:lnSpc>
              <a:buNone/>
            </a:pPr>
            <a:endParaRPr lang="pl-PL" sz="2200" dirty="0"/>
          </a:p>
          <a:p>
            <a:endParaRPr lang="pl-PL" dirty="0" smtClean="0"/>
          </a:p>
          <a:p>
            <a:endParaRPr lang="pl-PL" dirty="0"/>
          </a:p>
        </p:txBody>
      </p:sp>
    </p:spTree>
    <p:extLst>
      <p:ext uri="{BB962C8B-B14F-4D97-AF65-F5344CB8AC3E}">
        <p14:creationId xmlns:p14="http://schemas.microsoft.com/office/powerpoint/2010/main" xmlns="" val="32203667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539552" y="1096144"/>
            <a:ext cx="8352928" cy="7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STRATEGIA ZINTEGROWANYCH INWESTYCJI TERYTORIALNYCH AGLOMERACJI WAŁBRZYSKIEJ</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467544" y="2276872"/>
            <a:ext cx="8229600" cy="3849292"/>
          </a:xfrm>
        </p:spPr>
        <p:txBody>
          <a:bodyPr>
            <a:normAutofit/>
          </a:bodyPr>
          <a:lstStyle/>
          <a:p>
            <a:pPr marL="0" lvl="0" indent="0" algn="just">
              <a:buNone/>
            </a:pPr>
            <a:r>
              <a:rPr lang="pl-PL" sz="2000" dirty="0">
                <a:solidFill>
                  <a:prstClr val="black"/>
                </a:solidFill>
              </a:rPr>
              <a:t>Strategia ZIT AW jest najważniejszym dokumentem:</a:t>
            </a:r>
          </a:p>
          <a:p>
            <a:pPr lvl="0" algn="just"/>
            <a:r>
              <a:rPr lang="pl-PL" sz="2000" dirty="0">
                <a:solidFill>
                  <a:prstClr val="black"/>
                </a:solidFill>
              </a:rPr>
              <a:t>wykonawczym do Strategii Rozwoju Aglomeracji Wałbrzyskiej 2013-2020 określającym działania służące rozwiązywaniu problemów gospodarczych, środowiskowych, klimatycznych, demograficznych, społecznych zatwierdzanym przez Prezydenta Miasta Wałbrzycha </a:t>
            </a:r>
            <a:r>
              <a:rPr lang="pl-PL" sz="2000" dirty="0" smtClean="0">
                <a:solidFill>
                  <a:prstClr val="black"/>
                </a:solidFill>
              </a:rPr>
              <a:t>i </a:t>
            </a:r>
            <a:r>
              <a:rPr lang="pl-PL" sz="2000" dirty="0">
                <a:solidFill>
                  <a:prstClr val="black"/>
                </a:solidFill>
              </a:rPr>
              <a:t>opiniowanym przez Komitet Sterujący Aglomeracji Wałbrzyskiej, Instytucję Zarządzająca RPO WD 2014-2020 oraz </a:t>
            </a:r>
            <a:r>
              <a:rPr lang="pl-PL" sz="2000" dirty="0" smtClean="0">
                <a:solidFill>
                  <a:prstClr val="black"/>
                </a:solidFill>
              </a:rPr>
              <a:t>Ministerstwo </a:t>
            </a:r>
            <a:r>
              <a:rPr lang="pl-PL" sz="2000" dirty="0">
                <a:solidFill>
                  <a:prstClr val="black"/>
                </a:solidFill>
              </a:rPr>
              <a:t>Rozwoju.</a:t>
            </a:r>
          </a:p>
          <a:p>
            <a:pPr lvl="0" algn="just"/>
            <a:r>
              <a:rPr lang="pl-PL" sz="2000" dirty="0">
                <a:solidFill>
                  <a:prstClr val="black"/>
                </a:solidFill>
              </a:rPr>
              <a:t>regulującym zasady wsparcia </a:t>
            </a:r>
            <a:r>
              <a:rPr lang="pl-PL" sz="2000" dirty="0" smtClean="0">
                <a:solidFill>
                  <a:prstClr val="black"/>
                </a:solidFill>
              </a:rPr>
              <a:t>w ramach </a:t>
            </a:r>
            <a:r>
              <a:rPr lang="pl-PL" sz="2000" dirty="0">
                <a:solidFill>
                  <a:prstClr val="black"/>
                </a:solidFill>
              </a:rPr>
              <a:t>Zintegrowanych Inwestycji Terytorialnych.</a:t>
            </a:r>
          </a:p>
          <a:p>
            <a:pPr marL="0" lvl="0" indent="0" algn="just">
              <a:buNone/>
            </a:pPr>
            <a:endParaRPr lang="pl-PL" sz="2000" dirty="0">
              <a:solidFill>
                <a:prstClr val="black"/>
              </a:solidFill>
            </a:endParaRPr>
          </a:p>
          <a:p>
            <a:pPr marL="0" lvl="0" indent="0" algn="just">
              <a:buNone/>
            </a:pPr>
            <a:endParaRPr lang="pl-PL" sz="2000" dirty="0">
              <a:solidFill>
                <a:prstClr val="black"/>
              </a:solidFill>
            </a:endParaRPr>
          </a:p>
          <a:p>
            <a:pPr marL="0" lvl="0" indent="0" algn="just">
              <a:spcBef>
                <a:spcPts val="0"/>
              </a:spcBef>
              <a:buNone/>
            </a:pPr>
            <a:endParaRPr lang="pl-PL" altLang="pl-PL" sz="2000" dirty="0">
              <a:solidFill>
                <a:prstClr val="black"/>
              </a:solidFill>
            </a:endParaRPr>
          </a:p>
          <a:p>
            <a:pPr marL="0" lvl="0" indent="0" algn="just">
              <a:spcBef>
                <a:spcPts val="0"/>
              </a:spcBef>
              <a:buNone/>
            </a:pPr>
            <a:endParaRPr lang="pl-PL" sz="2000" dirty="0">
              <a:solidFill>
                <a:prstClr val="black"/>
              </a:solidFill>
            </a:endParaRPr>
          </a:p>
          <a:p>
            <a:pPr marL="0" indent="0" algn="just">
              <a:lnSpc>
                <a:spcPct val="120000"/>
              </a:lnSpc>
              <a:buNone/>
            </a:pPr>
            <a:endParaRPr lang="pl-PL" sz="2200" dirty="0"/>
          </a:p>
          <a:p>
            <a:endParaRPr lang="pl-PL" dirty="0" smtClean="0"/>
          </a:p>
          <a:p>
            <a:endParaRPr lang="pl-PL" dirty="0"/>
          </a:p>
        </p:txBody>
      </p:sp>
    </p:spTree>
    <p:extLst>
      <p:ext uri="{BB962C8B-B14F-4D97-AF65-F5344CB8AC3E}">
        <p14:creationId xmlns:p14="http://schemas.microsoft.com/office/powerpoint/2010/main" xmlns="" val="94085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539552" y="1096144"/>
            <a:ext cx="8352928" cy="7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STRATEGIA ZINTEGROWANYCH INWESTYCJI TERYTORIALNYCH AGLOMERACJI WAŁBRZYSKIEJ</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457200" y="1988840"/>
            <a:ext cx="8229600" cy="4137324"/>
          </a:xfrm>
        </p:spPr>
        <p:txBody>
          <a:bodyPr>
            <a:normAutofit/>
          </a:bodyPr>
          <a:lstStyle/>
          <a:p>
            <a:pPr marL="0" lvl="0" indent="0" algn="just">
              <a:lnSpc>
                <a:spcPct val="110000"/>
              </a:lnSpc>
              <a:buNone/>
            </a:pPr>
            <a:endParaRPr lang="pl-PL" sz="2400" b="1" dirty="0" smtClean="0">
              <a:solidFill>
                <a:srgbClr val="009900"/>
              </a:solidFill>
            </a:endParaRPr>
          </a:p>
          <a:p>
            <a:pPr marL="0" lvl="0" indent="0" algn="just">
              <a:lnSpc>
                <a:spcPct val="110000"/>
              </a:lnSpc>
              <a:buNone/>
            </a:pPr>
            <a:r>
              <a:rPr lang="pl-PL" sz="2400" b="1" dirty="0" smtClean="0">
                <a:solidFill>
                  <a:srgbClr val="009900"/>
                </a:solidFill>
              </a:rPr>
              <a:t>Główne </a:t>
            </a:r>
            <a:r>
              <a:rPr lang="pl-PL" sz="2400" b="1" dirty="0">
                <a:solidFill>
                  <a:srgbClr val="009900"/>
                </a:solidFill>
              </a:rPr>
              <a:t>elementy </a:t>
            </a:r>
            <a:r>
              <a:rPr lang="pl-PL" sz="2400" b="1" dirty="0" smtClean="0">
                <a:solidFill>
                  <a:srgbClr val="009900"/>
                </a:solidFill>
              </a:rPr>
              <a:t>struktury </a:t>
            </a:r>
            <a:r>
              <a:rPr lang="pl-PL" sz="2400" b="1" dirty="0">
                <a:solidFill>
                  <a:srgbClr val="009900"/>
                </a:solidFill>
              </a:rPr>
              <a:t>Strategii ZIT AW</a:t>
            </a:r>
            <a:r>
              <a:rPr lang="pl-PL" sz="2000" b="1" dirty="0" smtClean="0">
                <a:solidFill>
                  <a:srgbClr val="009900"/>
                </a:solidFill>
              </a:rPr>
              <a:t>:</a:t>
            </a:r>
            <a:endParaRPr lang="pl-PL" sz="2000" b="1" dirty="0">
              <a:solidFill>
                <a:srgbClr val="009900"/>
              </a:solidFill>
            </a:endParaRPr>
          </a:p>
          <a:p>
            <a:pPr lvl="0" algn="just">
              <a:lnSpc>
                <a:spcPct val="110000"/>
              </a:lnSpc>
              <a:buFont typeface="Wingdings" panose="05000000000000000000" pitchFamily="2" charset="2"/>
              <a:buChar char="Ø"/>
            </a:pPr>
            <a:r>
              <a:rPr lang="pl-PL" sz="2000" dirty="0">
                <a:solidFill>
                  <a:prstClr val="black"/>
                </a:solidFill>
              </a:rPr>
              <a:t>Diagnoza obszaru realizacji ZIT </a:t>
            </a:r>
            <a:r>
              <a:rPr lang="pl-PL" sz="2000" dirty="0" smtClean="0">
                <a:solidFill>
                  <a:prstClr val="black"/>
                </a:solidFill>
              </a:rPr>
              <a:t>AW</a:t>
            </a:r>
            <a:endParaRPr lang="pl-PL" sz="2000" dirty="0">
              <a:solidFill>
                <a:prstClr val="black"/>
              </a:solidFill>
            </a:endParaRPr>
          </a:p>
          <a:p>
            <a:pPr lvl="0" algn="just">
              <a:lnSpc>
                <a:spcPct val="110000"/>
              </a:lnSpc>
              <a:buFont typeface="Wingdings" panose="05000000000000000000" pitchFamily="2" charset="2"/>
              <a:buChar char="Ø"/>
            </a:pPr>
            <a:r>
              <a:rPr lang="pl-PL" sz="2000" dirty="0" smtClean="0">
                <a:solidFill>
                  <a:prstClr val="black"/>
                </a:solidFill>
              </a:rPr>
              <a:t>Cel </a:t>
            </a:r>
            <a:r>
              <a:rPr lang="pl-PL" sz="2000" dirty="0">
                <a:solidFill>
                  <a:prstClr val="black"/>
                </a:solidFill>
              </a:rPr>
              <a:t>główny, </a:t>
            </a:r>
            <a:r>
              <a:rPr lang="pl-PL" sz="2000" dirty="0" smtClean="0">
                <a:solidFill>
                  <a:prstClr val="black"/>
                </a:solidFill>
              </a:rPr>
              <a:t>cele rozwojowe, priorytety </a:t>
            </a:r>
            <a:r>
              <a:rPr lang="pl-PL" sz="2000" dirty="0">
                <a:solidFill>
                  <a:prstClr val="black"/>
                </a:solidFill>
              </a:rPr>
              <a:t>i</a:t>
            </a:r>
            <a:r>
              <a:rPr lang="pl-PL" sz="2000" dirty="0" smtClean="0">
                <a:solidFill>
                  <a:prstClr val="black"/>
                </a:solidFill>
              </a:rPr>
              <a:t> działania Strategii ZIT AW</a:t>
            </a:r>
            <a:endParaRPr lang="pl-PL" sz="2000" dirty="0">
              <a:solidFill>
                <a:prstClr val="black"/>
              </a:solidFill>
            </a:endParaRPr>
          </a:p>
          <a:p>
            <a:pPr lvl="0" algn="just">
              <a:lnSpc>
                <a:spcPct val="110000"/>
              </a:lnSpc>
              <a:buFont typeface="Wingdings" panose="05000000000000000000" pitchFamily="2" charset="2"/>
              <a:buChar char="Ø"/>
            </a:pPr>
            <a:r>
              <a:rPr lang="pl-PL" sz="2000" dirty="0">
                <a:solidFill>
                  <a:prstClr val="black"/>
                </a:solidFill>
              </a:rPr>
              <a:t>Plan finansowy</a:t>
            </a:r>
          </a:p>
          <a:p>
            <a:pPr lvl="0" algn="just">
              <a:lnSpc>
                <a:spcPct val="110000"/>
              </a:lnSpc>
              <a:buFont typeface="Wingdings" panose="05000000000000000000" pitchFamily="2" charset="2"/>
              <a:buChar char="Ø"/>
            </a:pPr>
            <a:r>
              <a:rPr lang="pl-PL" sz="2000" dirty="0">
                <a:solidFill>
                  <a:prstClr val="black"/>
                </a:solidFill>
              </a:rPr>
              <a:t>Załączniki m.in.  zestawienie wskaźników monitoringu</a:t>
            </a:r>
          </a:p>
          <a:p>
            <a:pPr marL="0" lvl="0" indent="0" algn="just">
              <a:buNone/>
            </a:pPr>
            <a:endParaRPr lang="pl-PL" sz="2000" dirty="0">
              <a:solidFill>
                <a:prstClr val="black"/>
              </a:solidFill>
            </a:endParaRPr>
          </a:p>
          <a:p>
            <a:pPr marL="0" lvl="0" indent="0" algn="just">
              <a:buNone/>
            </a:pPr>
            <a:endParaRPr lang="pl-PL" sz="2000" dirty="0">
              <a:solidFill>
                <a:prstClr val="black"/>
              </a:solidFill>
            </a:endParaRPr>
          </a:p>
          <a:p>
            <a:pPr marL="0" lvl="0" indent="0" algn="just">
              <a:spcBef>
                <a:spcPts val="0"/>
              </a:spcBef>
              <a:buNone/>
            </a:pPr>
            <a:endParaRPr lang="pl-PL" altLang="pl-PL" sz="2000" dirty="0">
              <a:solidFill>
                <a:prstClr val="black"/>
              </a:solidFill>
            </a:endParaRPr>
          </a:p>
          <a:p>
            <a:pPr marL="0" lvl="0" indent="0" algn="just">
              <a:spcBef>
                <a:spcPts val="0"/>
              </a:spcBef>
              <a:buNone/>
            </a:pPr>
            <a:endParaRPr lang="pl-PL" sz="2000" dirty="0">
              <a:solidFill>
                <a:prstClr val="black"/>
              </a:solidFill>
            </a:endParaRPr>
          </a:p>
          <a:p>
            <a:pPr marL="0" indent="0" algn="just">
              <a:lnSpc>
                <a:spcPct val="120000"/>
              </a:lnSpc>
              <a:buNone/>
            </a:pPr>
            <a:endParaRPr lang="pl-PL" sz="2200" dirty="0"/>
          </a:p>
          <a:p>
            <a:endParaRPr lang="pl-PL" dirty="0" smtClean="0"/>
          </a:p>
          <a:p>
            <a:endParaRPr lang="pl-PL" dirty="0"/>
          </a:p>
        </p:txBody>
      </p:sp>
    </p:spTree>
    <p:extLst>
      <p:ext uri="{BB962C8B-B14F-4D97-AF65-F5344CB8AC3E}">
        <p14:creationId xmlns:p14="http://schemas.microsoft.com/office/powerpoint/2010/main" xmlns="" val="35777761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539552" y="1096144"/>
            <a:ext cx="8352928" cy="7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STRATEGIA ZINTEGROWANYCH INWESTYCJI TERYTORIALNYCH AGLOMERACJI WAŁBRZYSKIEJ</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457200" y="1988840"/>
            <a:ext cx="8229600" cy="4137324"/>
          </a:xfrm>
        </p:spPr>
        <p:txBody>
          <a:bodyPr>
            <a:normAutofit/>
          </a:bodyPr>
          <a:lstStyle/>
          <a:p>
            <a:pPr marL="0" lvl="0" indent="0" algn="just">
              <a:lnSpc>
                <a:spcPct val="110000"/>
              </a:lnSpc>
              <a:buNone/>
            </a:pPr>
            <a:r>
              <a:rPr lang="pl-PL" sz="2400" b="1" dirty="0" smtClean="0">
                <a:solidFill>
                  <a:srgbClr val="009900"/>
                </a:solidFill>
              </a:rPr>
              <a:t>Diagnoza </a:t>
            </a:r>
            <a:r>
              <a:rPr lang="pl-PL" sz="2400" b="1" dirty="0">
                <a:solidFill>
                  <a:srgbClr val="009900"/>
                </a:solidFill>
              </a:rPr>
              <a:t>obszaru realizacji ZIT AW dotyczy czterech sfer</a:t>
            </a:r>
            <a:r>
              <a:rPr lang="pl-PL" sz="2400" dirty="0">
                <a:solidFill>
                  <a:prstClr val="black"/>
                </a:solidFill>
              </a:rPr>
              <a:t>:</a:t>
            </a:r>
          </a:p>
          <a:p>
            <a:pPr marL="0" lvl="0" indent="0">
              <a:spcBef>
                <a:spcPts val="0"/>
              </a:spcBef>
              <a:buNone/>
            </a:pPr>
            <a:endParaRPr lang="pl-PL" sz="2200" dirty="0">
              <a:solidFill>
                <a:prstClr val="black"/>
              </a:solidFill>
            </a:endParaRPr>
          </a:p>
          <a:p>
            <a:pPr marL="457200" lvl="0" indent="-457200" algn="just">
              <a:spcBef>
                <a:spcPts val="0"/>
              </a:spcBef>
              <a:buFont typeface="+mj-lt"/>
              <a:buAutoNum type="arabicPeriod"/>
            </a:pPr>
            <a:r>
              <a:rPr lang="pl-PL" sz="2000" dirty="0">
                <a:solidFill>
                  <a:prstClr val="black"/>
                </a:solidFill>
              </a:rPr>
              <a:t>Gospodarczej</a:t>
            </a:r>
          </a:p>
          <a:p>
            <a:pPr marL="457200" lvl="0" indent="-457200" algn="just">
              <a:spcBef>
                <a:spcPts val="0"/>
              </a:spcBef>
              <a:buFont typeface="+mj-lt"/>
              <a:buAutoNum type="arabicPeriod"/>
            </a:pPr>
            <a:r>
              <a:rPr lang="pl-PL" sz="2000" dirty="0">
                <a:solidFill>
                  <a:srgbClr val="009900"/>
                </a:solidFill>
              </a:rPr>
              <a:t>Społecznej</a:t>
            </a:r>
          </a:p>
          <a:p>
            <a:pPr marL="457200" lvl="0" indent="-457200" algn="just">
              <a:spcBef>
                <a:spcPts val="0"/>
              </a:spcBef>
              <a:buFont typeface="+mj-lt"/>
              <a:buAutoNum type="arabicPeriod"/>
            </a:pPr>
            <a:r>
              <a:rPr lang="pl-PL" sz="2000" dirty="0">
                <a:solidFill>
                  <a:prstClr val="black"/>
                </a:solidFill>
              </a:rPr>
              <a:t>Infrastrukturalnej</a:t>
            </a:r>
          </a:p>
          <a:p>
            <a:pPr marL="457200" lvl="0" indent="-457200" algn="just">
              <a:spcBef>
                <a:spcPts val="0"/>
              </a:spcBef>
              <a:buFont typeface="+mj-lt"/>
              <a:buAutoNum type="arabicPeriod"/>
            </a:pPr>
            <a:r>
              <a:rPr lang="pl-PL" sz="2000" dirty="0">
                <a:solidFill>
                  <a:prstClr val="black"/>
                </a:solidFill>
              </a:rPr>
              <a:t>Środowiska naturalnego.</a:t>
            </a:r>
          </a:p>
          <a:p>
            <a:pPr marL="0" lvl="0" indent="0" algn="just">
              <a:spcBef>
                <a:spcPts val="0"/>
              </a:spcBef>
              <a:buNone/>
            </a:pPr>
            <a:endParaRPr lang="pl-PL" sz="2000" dirty="0">
              <a:solidFill>
                <a:prstClr val="black"/>
              </a:solidFill>
            </a:endParaRPr>
          </a:p>
          <a:p>
            <a:pPr marL="0" lvl="0" indent="0" algn="just">
              <a:spcBef>
                <a:spcPts val="0"/>
              </a:spcBef>
              <a:buNone/>
            </a:pPr>
            <a:r>
              <a:rPr lang="pl-PL" sz="2000" dirty="0">
                <a:solidFill>
                  <a:prstClr val="black"/>
                </a:solidFill>
              </a:rPr>
              <a:t>Konkurs odpowiada na problemy zidentyfikowane </a:t>
            </a:r>
            <a:r>
              <a:rPr lang="pl-PL" sz="2000" dirty="0">
                <a:solidFill>
                  <a:srgbClr val="009900"/>
                </a:solidFill>
              </a:rPr>
              <a:t>w sferze społecznej</a:t>
            </a:r>
            <a:r>
              <a:rPr lang="pl-PL" sz="2000" dirty="0">
                <a:solidFill>
                  <a:prstClr val="black"/>
                </a:solidFill>
              </a:rPr>
              <a:t>,</a:t>
            </a:r>
          </a:p>
          <a:p>
            <a:pPr marL="0" lvl="0" indent="0" algn="just">
              <a:spcBef>
                <a:spcPts val="0"/>
              </a:spcBef>
              <a:buNone/>
            </a:pPr>
            <a:r>
              <a:rPr lang="pl-PL" sz="2000" dirty="0">
                <a:solidFill>
                  <a:prstClr val="black"/>
                </a:solidFill>
              </a:rPr>
              <a:t>w której zidentyfikowano obszary  problemowe: demografia, rynek pracy, opieka społeczna,  aktywność, edukacja, zdrowie, kultura.</a:t>
            </a:r>
          </a:p>
          <a:p>
            <a:pPr marL="0" lvl="0" indent="0" algn="just">
              <a:buNone/>
            </a:pPr>
            <a:endParaRPr lang="pl-PL" sz="2000" dirty="0">
              <a:solidFill>
                <a:prstClr val="black"/>
              </a:solidFill>
            </a:endParaRPr>
          </a:p>
          <a:p>
            <a:pPr marL="0" lvl="0" indent="0" algn="just">
              <a:buNone/>
            </a:pPr>
            <a:endParaRPr lang="pl-PL" sz="2000" dirty="0">
              <a:solidFill>
                <a:prstClr val="black"/>
              </a:solidFill>
            </a:endParaRPr>
          </a:p>
          <a:p>
            <a:pPr marL="0" lvl="0" indent="0" algn="just">
              <a:spcBef>
                <a:spcPts val="0"/>
              </a:spcBef>
              <a:buNone/>
            </a:pPr>
            <a:endParaRPr lang="pl-PL" altLang="pl-PL" sz="2000" dirty="0">
              <a:solidFill>
                <a:prstClr val="black"/>
              </a:solidFill>
            </a:endParaRPr>
          </a:p>
          <a:p>
            <a:pPr marL="0" lvl="0" indent="0" algn="just">
              <a:spcBef>
                <a:spcPts val="0"/>
              </a:spcBef>
              <a:buNone/>
            </a:pPr>
            <a:endParaRPr lang="pl-PL" sz="2000" dirty="0">
              <a:solidFill>
                <a:prstClr val="black"/>
              </a:solidFill>
            </a:endParaRPr>
          </a:p>
          <a:p>
            <a:pPr marL="0" indent="0" algn="just">
              <a:lnSpc>
                <a:spcPct val="120000"/>
              </a:lnSpc>
              <a:buNone/>
            </a:pPr>
            <a:endParaRPr lang="pl-PL" sz="2200" dirty="0"/>
          </a:p>
          <a:p>
            <a:endParaRPr lang="pl-PL" dirty="0" smtClean="0"/>
          </a:p>
          <a:p>
            <a:endParaRPr lang="pl-PL" dirty="0"/>
          </a:p>
        </p:txBody>
      </p:sp>
    </p:spTree>
    <p:extLst>
      <p:ext uri="{BB962C8B-B14F-4D97-AF65-F5344CB8AC3E}">
        <p14:creationId xmlns:p14="http://schemas.microsoft.com/office/powerpoint/2010/main" xmlns="" val="1115345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486" y="340894"/>
            <a:ext cx="4248018" cy="416745"/>
          </a:xfrm>
          <a:prstGeom prst="rect">
            <a:avLst/>
          </a:prstGeom>
        </p:spPr>
      </p:pic>
      <p:sp>
        <p:nvSpPr>
          <p:cNvPr id="6" name="Tytuł 3"/>
          <p:cNvSpPr txBox="1">
            <a:spLocks/>
          </p:cNvSpPr>
          <p:nvPr/>
        </p:nvSpPr>
        <p:spPr>
          <a:xfrm>
            <a:off x="539552" y="980728"/>
            <a:ext cx="8352928"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solidFill>
                  <a:srgbClr val="009900"/>
                </a:solidFill>
                <a:effectLst>
                  <a:outerShdw blurRad="38100" dist="38100" dir="2700000" algn="tl">
                    <a:srgbClr val="000000">
                      <a:alpha val="43137"/>
                    </a:srgbClr>
                  </a:outerShdw>
                </a:effectLst>
              </a:rPr>
              <a:t>STRATEGIA ZINTEGROWANYCH INWESTYCJI TERYTORIALNYCH AGLOMERACJI WAŁBRZYSKIEJ</a:t>
            </a:r>
            <a:endParaRPr lang="pl-PL" sz="2400" b="1" dirty="0">
              <a:solidFill>
                <a:srgbClr val="009900"/>
              </a:solidFill>
              <a:effectLst>
                <a:outerShdw blurRad="38100" dist="38100" dir="2700000" algn="tl">
                  <a:srgbClr val="000000">
                    <a:alpha val="43137"/>
                  </a:srgbClr>
                </a:outerShdw>
              </a:effectLst>
            </a:endParaRPr>
          </a:p>
        </p:txBody>
      </p:sp>
      <p:sp>
        <p:nvSpPr>
          <p:cNvPr id="2" name="Symbol zastępczy zawartości 1"/>
          <p:cNvSpPr>
            <a:spLocks noGrp="1"/>
          </p:cNvSpPr>
          <p:nvPr>
            <p:ph idx="1"/>
          </p:nvPr>
        </p:nvSpPr>
        <p:spPr>
          <a:xfrm>
            <a:off x="457200" y="1772816"/>
            <a:ext cx="8229600" cy="4353348"/>
          </a:xfrm>
        </p:spPr>
        <p:txBody>
          <a:bodyPr>
            <a:normAutofit fontScale="92500"/>
          </a:bodyPr>
          <a:lstStyle/>
          <a:p>
            <a:pPr marL="0" lvl="0" indent="0">
              <a:lnSpc>
                <a:spcPct val="120000"/>
              </a:lnSpc>
              <a:spcBef>
                <a:spcPts val="0"/>
              </a:spcBef>
              <a:buNone/>
            </a:pPr>
            <a:r>
              <a:rPr lang="pl-PL" sz="2100" dirty="0">
                <a:solidFill>
                  <a:prstClr val="black"/>
                </a:solidFill>
              </a:rPr>
              <a:t>W  obszarze problemowym edukacja </a:t>
            </a:r>
            <a:r>
              <a:rPr lang="pl-PL" sz="2100" dirty="0" smtClean="0">
                <a:solidFill>
                  <a:prstClr val="black"/>
                </a:solidFill>
              </a:rPr>
              <a:t>ponadgimnazjalna zidentyfikowano </a:t>
            </a:r>
            <a:r>
              <a:rPr lang="pl-PL" sz="2100" dirty="0">
                <a:solidFill>
                  <a:prstClr val="black"/>
                </a:solidFill>
              </a:rPr>
              <a:t>problem:</a:t>
            </a:r>
          </a:p>
          <a:p>
            <a:pPr marL="0" lvl="0" indent="0">
              <a:lnSpc>
                <a:spcPct val="120000"/>
              </a:lnSpc>
              <a:spcBef>
                <a:spcPts val="0"/>
              </a:spcBef>
              <a:buNone/>
            </a:pPr>
            <a:endParaRPr lang="pl-PL" sz="2000" dirty="0">
              <a:solidFill>
                <a:prstClr val="black"/>
              </a:solidFill>
            </a:endParaRPr>
          </a:p>
          <a:p>
            <a:pPr marL="514350" lvl="0" indent="-514350" algn="just">
              <a:lnSpc>
                <a:spcPct val="120000"/>
              </a:lnSpc>
              <a:spcBef>
                <a:spcPts val="0"/>
              </a:spcBef>
              <a:buFontTx/>
              <a:buAutoNum type="arabicPeriod"/>
            </a:pPr>
            <a:r>
              <a:rPr lang="pl-PL" sz="2000" dirty="0" smtClean="0">
                <a:solidFill>
                  <a:prstClr val="black"/>
                </a:solidFill>
              </a:rPr>
              <a:t>Regres szkolnictwa zawodowego. </a:t>
            </a:r>
            <a:endParaRPr lang="pl-PL" sz="2000" dirty="0">
              <a:solidFill>
                <a:prstClr val="black"/>
              </a:solidFill>
            </a:endParaRPr>
          </a:p>
          <a:p>
            <a:pPr marL="0" lvl="0" indent="0" algn="just">
              <a:lnSpc>
                <a:spcPct val="120000"/>
              </a:lnSpc>
              <a:spcBef>
                <a:spcPts val="0"/>
              </a:spcBef>
              <a:buNone/>
            </a:pPr>
            <a:r>
              <a:rPr lang="pl-PL" sz="2000" dirty="0">
                <a:solidFill>
                  <a:prstClr val="black"/>
                </a:solidFill>
              </a:rPr>
              <a:t>  </a:t>
            </a:r>
          </a:p>
          <a:p>
            <a:pPr marL="0" lvl="0" indent="0" algn="just">
              <a:lnSpc>
                <a:spcPct val="120000"/>
              </a:lnSpc>
              <a:spcBef>
                <a:spcPts val="0"/>
              </a:spcBef>
              <a:buNone/>
            </a:pPr>
            <a:r>
              <a:rPr lang="pl-PL" sz="2000" dirty="0">
                <a:solidFill>
                  <a:prstClr val="black"/>
                </a:solidFill>
              </a:rPr>
              <a:t>Wynikiem diagnozy jest określenie </a:t>
            </a:r>
            <a:r>
              <a:rPr lang="pl-PL" sz="2000" dirty="0" smtClean="0">
                <a:solidFill>
                  <a:prstClr val="black"/>
                </a:solidFill>
              </a:rPr>
              <a:t>strategicznej </a:t>
            </a:r>
            <a:r>
              <a:rPr lang="pl-PL" sz="2000" dirty="0">
                <a:solidFill>
                  <a:prstClr val="black"/>
                </a:solidFill>
              </a:rPr>
              <a:t>interwencji</a:t>
            </a:r>
            <a:r>
              <a:rPr lang="pl-PL" sz="2000" b="1" dirty="0">
                <a:solidFill>
                  <a:prstClr val="black"/>
                </a:solidFill>
              </a:rPr>
              <a:t>: </a:t>
            </a:r>
            <a:endParaRPr lang="pl-PL" sz="2000" b="1" dirty="0" smtClean="0">
              <a:solidFill>
                <a:prstClr val="black"/>
              </a:solidFill>
            </a:endParaRPr>
          </a:p>
          <a:p>
            <a:pPr marL="0" lvl="0" indent="0" algn="just">
              <a:lnSpc>
                <a:spcPct val="120000"/>
              </a:lnSpc>
              <a:spcBef>
                <a:spcPts val="0"/>
              </a:spcBef>
              <a:buNone/>
            </a:pPr>
            <a:endParaRPr lang="pl-PL" sz="2000" dirty="0">
              <a:solidFill>
                <a:prstClr val="black"/>
              </a:solidFill>
            </a:endParaRPr>
          </a:p>
          <a:p>
            <a:pPr marL="514350" lvl="0" indent="-514350" algn="just">
              <a:lnSpc>
                <a:spcPct val="120000"/>
              </a:lnSpc>
              <a:spcBef>
                <a:spcPts val="0"/>
              </a:spcBef>
              <a:buFontTx/>
              <a:buAutoNum type="arabicPeriod"/>
            </a:pPr>
            <a:r>
              <a:rPr lang="pl-PL" sz="2000" dirty="0">
                <a:solidFill>
                  <a:prstClr val="black"/>
                </a:solidFill>
              </a:rPr>
              <a:t>Poprawa poziomu edukacji i promowanie uczenia się przez całe życie (wiązki projektów). </a:t>
            </a:r>
          </a:p>
          <a:p>
            <a:pPr marL="0" lvl="0" indent="0" algn="ctr">
              <a:lnSpc>
                <a:spcPct val="120000"/>
              </a:lnSpc>
              <a:spcBef>
                <a:spcPts val="0"/>
              </a:spcBef>
              <a:buNone/>
            </a:pPr>
            <a:r>
              <a:rPr lang="pl-PL" sz="2000" u="sng" dirty="0">
                <a:solidFill>
                  <a:prstClr val="black"/>
                </a:solidFill>
              </a:rPr>
              <a:t>TERYTORIALNY WYMIAR WSPARCIA </a:t>
            </a:r>
          </a:p>
          <a:p>
            <a:pPr marL="0" lvl="0" indent="0" algn="ctr">
              <a:lnSpc>
                <a:spcPct val="120000"/>
              </a:lnSpc>
              <a:spcBef>
                <a:spcPts val="0"/>
              </a:spcBef>
              <a:buNone/>
            </a:pPr>
            <a:endParaRPr lang="pl-PL" sz="2000" dirty="0">
              <a:solidFill>
                <a:prstClr val="black"/>
              </a:solidFill>
            </a:endParaRPr>
          </a:p>
          <a:p>
            <a:pPr marL="0" lvl="0" indent="0" algn="just">
              <a:lnSpc>
                <a:spcPct val="120000"/>
              </a:lnSpc>
              <a:spcBef>
                <a:spcPts val="0"/>
              </a:spcBef>
              <a:buNone/>
            </a:pPr>
            <a:r>
              <a:rPr lang="pl-PL" sz="2000" dirty="0">
                <a:solidFill>
                  <a:prstClr val="black"/>
                </a:solidFill>
              </a:rPr>
              <a:t>Zgodnie z przeprowadzoną diagnozą projekty będą realizowane na terenie całej Aglomeracji </a:t>
            </a:r>
            <a:r>
              <a:rPr lang="pl-PL" sz="2000" dirty="0" smtClean="0">
                <a:solidFill>
                  <a:prstClr val="black"/>
                </a:solidFill>
              </a:rPr>
              <a:t>Wałbrzyskiej.</a:t>
            </a:r>
            <a:r>
              <a:rPr lang="pl-PL" sz="2000" dirty="0">
                <a:solidFill>
                  <a:prstClr val="black"/>
                </a:solidFill>
              </a:rPr>
              <a:t>	</a:t>
            </a:r>
          </a:p>
          <a:p>
            <a:pPr marL="0" lvl="0" indent="0" algn="just">
              <a:buNone/>
            </a:pPr>
            <a:endParaRPr lang="pl-PL" sz="2000" dirty="0">
              <a:solidFill>
                <a:prstClr val="black"/>
              </a:solidFill>
            </a:endParaRPr>
          </a:p>
          <a:p>
            <a:pPr marL="0" lvl="0" indent="0" algn="just">
              <a:spcBef>
                <a:spcPts val="0"/>
              </a:spcBef>
              <a:buNone/>
            </a:pPr>
            <a:endParaRPr lang="pl-PL" altLang="pl-PL" sz="2000" dirty="0">
              <a:solidFill>
                <a:prstClr val="black"/>
              </a:solidFill>
            </a:endParaRPr>
          </a:p>
          <a:p>
            <a:pPr marL="0" lvl="0" indent="0" algn="just">
              <a:spcBef>
                <a:spcPts val="0"/>
              </a:spcBef>
              <a:buNone/>
            </a:pPr>
            <a:endParaRPr lang="pl-PL" sz="2000" dirty="0">
              <a:solidFill>
                <a:prstClr val="black"/>
              </a:solidFill>
            </a:endParaRPr>
          </a:p>
          <a:p>
            <a:pPr marL="0" indent="0" algn="just">
              <a:lnSpc>
                <a:spcPct val="120000"/>
              </a:lnSpc>
              <a:buNone/>
            </a:pPr>
            <a:endParaRPr lang="pl-PL" sz="2200" dirty="0"/>
          </a:p>
          <a:p>
            <a:endParaRPr lang="pl-PL" dirty="0" smtClean="0"/>
          </a:p>
          <a:p>
            <a:endParaRPr lang="pl-PL" dirty="0"/>
          </a:p>
        </p:txBody>
      </p:sp>
    </p:spTree>
    <p:extLst>
      <p:ext uri="{BB962C8B-B14F-4D97-AF65-F5344CB8AC3E}">
        <p14:creationId xmlns:p14="http://schemas.microsoft.com/office/powerpoint/2010/main" xmlns="" val="1435561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2684</TotalTime>
  <Words>1929</Words>
  <Application>Microsoft Office PowerPoint</Application>
  <PresentationFormat>Pokaz na ekranie (4:3)</PresentationFormat>
  <Paragraphs>432</Paragraphs>
  <Slides>24</Slides>
  <Notes>1</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Motyw pakietu Office</vt:lpstr>
      <vt:lpstr>ZINTEGROWANE INWESTYCJE TERYTORIALNE AGLOMERACJI WAŁBRZYSKIEJ  10.4.4  Dostosowanie systemów kształcenia i szkolenia zawodowego do potrzeb rynku pracy- ZIT AW</vt:lpstr>
      <vt:lpstr>Slajd 2</vt:lpstr>
      <vt:lpstr>Aglomerację Wałbrzyską (AW) tworzą 22 gminy: </vt:lpstr>
      <vt:lpstr>Slajd 4</vt:lpstr>
      <vt:lpstr>Slajd 5</vt:lpstr>
      <vt:lpstr>Slajd 6</vt:lpstr>
      <vt:lpstr>Slajd 7</vt:lpstr>
      <vt:lpstr>Slajd 8</vt:lpstr>
      <vt:lpstr>Slajd 9</vt:lpstr>
      <vt:lpstr>NABÓR WNIOSKÓW W RAMACH PODDZIAŁANIA 10.4.4 – DOSTOSOWANIE SYSTEMÓW KSZTAŁCENIA I SZKOLENIA ZAWODOWEGO DO POTRZEB RYNKU PRACY – ZIT AW</vt:lpstr>
      <vt:lpstr>     TRANSPOZYCJA PRIORYTETÓW I DZIAŁAŃ STRATEGII ZIT AW  NA DZIAŁANIA  RPO WD 2014-2020  </vt:lpstr>
      <vt:lpstr>Slajd 12</vt:lpstr>
      <vt:lpstr>Slajd 13</vt:lpstr>
      <vt:lpstr>Slajd 14</vt:lpstr>
      <vt:lpstr>Slajd 15</vt:lpstr>
      <vt:lpstr>Slajd 16</vt:lpstr>
      <vt:lpstr>      Punktacja do kryterium nr 3  Wpływ projektu na realizację Strategii ZIT   </vt:lpstr>
      <vt:lpstr>      Punktacja do kryterium nr 3  Wpływ projektu na realizację Strategii ZIT   </vt:lpstr>
      <vt:lpstr>     Punktacja do kryterium nr 4 Wpływ realizacji projektu na realizację wartości docelowej wskaźników monitoringu realizacji celów Strategii ZIT wynikających z Porozumienia  </vt:lpstr>
      <vt:lpstr>     Punktacja do kryterium nr 4 Wpływ realizacji projektu na realizację wartości docelowej wskaźników monitoringu realizacji celów Strategii ZIT wynikających z Porozumienia  </vt:lpstr>
      <vt:lpstr>Punktacja do kryterium nr 5 Komplementarny charakter projektu  </vt:lpstr>
      <vt:lpstr>II sekcja ogólna Kryterium – uzyskanie przez projekt minimum punktowego  </vt:lpstr>
      <vt:lpstr>Slajd 23</vt:lpstr>
      <vt:lpstr>Slajd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hasło1111</cp:lastModifiedBy>
  <cp:revision>270</cp:revision>
  <dcterms:created xsi:type="dcterms:W3CDTF">2015-04-22T07:48:15Z</dcterms:created>
  <dcterms:modified xsi:type="dcterms:W3CDTF">2016-02-17T21:00:38Z</dcterms:modified>
</cp:coreProperties>
</file>