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9"/>
  </p:notesMasterIdLst>
  <p:sldIdLst>
    <p:sldId id="256" r:id="rId4"/>
    <p:sldId id="283" r:id="rId5"/>
    <p:sldId id="284" r:id="rId6"/>
    <p:sldId id="280" r:id="rId7"/>
    <p:sldId id="281" r:id="rId8"/>
  </p:sldIdLst>
  <p:sldSz cx="9144000" cy="6858000" type="screen4x3"/>
  <p:notesSz cx="6788150" cy="992346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159" autoAdjust="0"/>
  </p:normalViewPr>
  <p:slideViewPr>
    <p:cSldViewPr>
      <p:cViewPr>
        <p:scale>
          <a:sx n="113" d="100"/>
          <a:sy n="113" d="100"/>
        </p:scale>
        <p:origin x="-15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44925" y="0"/>
            <a:ext cx="2941638" cy="496888"/>
          </a:xfrm>
          <a:prstGeom prst="rect">
            <a:avLst/>
          </a:prstGeom>
        </p:spPr>
        <p:txBody>
          <a:bodyPr vert="horz" lIns="91440" tIns="45720" rIns="91440" bIns="45720" rtlCol="0"/>
          <a:lstStyle>
            <a:lvl1pPr algn="r">
              <a:defRPr sz="1200"/>
            </a:lvl1pPr>
          </a:lstStyle>
          <a:p>
            <a:fld id="{8CE0C3A7-70BE-471C-A906-F47E18CE4042}" type="datetimeFigureOut">
              <a:rPr lang="pl-PL" smtClean="0"/>
              <a:pPr/>
              <a:t>2016-02-05</a:t>
            </a:fld>
            <a:endParaRPr lang="pl-PL"/>
          </a:p>
        </p:txBody>
      </p:sp>
      <p:sp>
        <p:nvSpPr>
          <p:cNvPr id="4" name="Symbol zastępczy obrazu slajdu 3"/>
          <p:cNvSpPr>
            <a:spLocks noGrp="1" noRot="1" noChangeAspect="1"/>
          </p:cNvSpPr>
          <p:nvPr>
            <p:ph type="sldImg" idx="2"/>
          </p:nvPr>
        </p:nvSpPr>
        <p:spPr>
          <a:xfrm>
            <a:off x="914400" y="744538"/>
            <a:ext cx="4959350" cy="3721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450" y="4713288"/>
            <a:ext cx="5429250" cy="4465637"/>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4988"/>
            <a:ext cx="2941638" cy="4968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44925" y="9424988"/>
            <a:ext cx="2941638" cy="496887"/>
          </a:xfrm>
          <a:prstGeom prst="rect">
            <a:avLst/>
          </a:prstGeom>
        </p:spPr>
        <p:txBody>
          <a:bodyPr vert="horz" lIns="91440" tIns="45720" rIns="91440" bIns="45720" rtlCol="0" anchor="b"/>
          <a:lstStyle>
            <a:lvl1pPr algn="r">
              <a:defRPr sz="1200"/>
            </a:lvl1pPr>
          </a:lstStyle>
          <a:p>
            <a:fld id="{666EEBB5-C455-465E-886E-499ECA962775}" type="slidenum">
              <a:rPr lang="pl-PL" smtClean="0"/>
              <a:pPr/>
              <a:t>‹#›</a:t>
            </a:fld>
            <a:endParaRPr lang="pl-PL"/>
          </a:p>
        </p:txBody>
      </p:sp>
    </p:spTree>
    <p:extLst>
      <p:ext uri="{BB962C8B-B14F-4D97-AF65-F5344CB8AC3E}">
        <p14:creationId xmlns:p14="http://schemas.microsoft.com/office/powerpoint/2010/main" val="2997536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pPr/>
              <a:t>2016-02-05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1324912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pPr/>
              <a:t>2016-02-05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2882872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pPr/>
              <a:t>2016-02-05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360464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2016-02-05</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0758931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2016-02-05</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434145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2016-02-05</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947777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2016-02-05</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619236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2016-02-05</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240384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2016-02-05</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9728171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2016-02-05</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9300816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2016-02-05</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51469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pPr/>
              <a:t>2016-02-05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4369752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2016-02-05</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061869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2016-02-05</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874767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2016-02-05</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8337741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2016-02-05</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123389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2016-02-05</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0062497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2016-02-05</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9597217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2016-02-05</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633469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2016-02-05</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778107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2016-02-05</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2894100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2016-02-05</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77134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pPr/>
              <a:t>2016-02-05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22859092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2016-02-05</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1457846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2016-02-05</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3323815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2016-02-05</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974763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2016-02-05</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81335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pPr/>
              <a:t>2016-02-05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418455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pPr/>
              <a:t>2016-02-05</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569287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pPr/>
              <a:t>2016-02-05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2659912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pPr/>
              <a:t>2016-02-05</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997632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pPr/>
              <a:t>2016-02-05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2405749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pPr/>
              <a:t>2016-02-05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572862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pPr/>
              <a:t>2016-02-05</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pPr/>
              <a:t>‹#›</a:t>
            </a:fld>
            <a:endParaRPr lang="pl-PL"/>
          </a:p>
        </p:txBody>
      </p:sp>
    </p:spTree>
    <p:extLst>
      <p:ext uri="{BB962C8B-B14F-4D97-AF65-F5344CB8AC3E}">
        <p14:creationId xmlns:p14="http://schemas.microsoft.com/office/powerpoint/2010/main" val="4119850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2016-02-05</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340718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2016-02-05</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231254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4.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4869160"/>
            <a:ext cx="7772400" cy="1542033"/>
          </a:xfrm>
        </p:spPr>
        <p:txBody>
          <a:bodyPr>
            <a:normAutofit fontScale="90000"/>
          </a:bodyPr>
          <a:lstStyle/>
          <a:p>
            <a:r>
              <a:rPr lang="pl-PL" sz="3600" b="1" i="1" dirty="0" smtClean="0"/>
              <a:t>Studium wykonalności jako element wniosku o dofinansowanie oraz załączniki do wniosku o dofinansowanie</a:t>
            </a:r>
            <a:endParaRPr lang="pl-PL" sz="3600" b="1" i="1" dirty="0"/>
          </a:p>
        </p:txBody>
      </p:sp>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332656"/>
            <a:ext cx="4660401" cy="457201"/>
          </a:xfrm>
          <a:prstGeom prst="rect">
            <a:avLst/>
          </a:prstGeom>
        </p:spPr>
      </p:pic>
    </p:spTree>
    <p:extLst>
      <p:ext uri="{BB962C8B-B14F-4D97-AF65-F5344CB8AC3E}">
        <p14:creationId xmlns:p14="http://schemas.microsoft.com/office/powerpoint/2010/main" val="3405491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3" name="Symbol zastępczy zawartości 2"/>
          <p:cNvSpPr>
            <a:spLocks noGrp="1"/>
          </p:cNvSpPr>
          <p:nvPr>
            <p:ph idx="1"/>
          </p:nvPr>
        </p:nvSpPr>
        <p:spPr>
          <a:xfrm>
            <a:off x="323528" y="1124744"/>
            <a:ext cx="8229600" cy="5256585"/>
          </a:xfrm>
        </p:spPr>
        <p:txBody>
          <a:bodyPr>
            <a:normAutofit/>
          </a:bodyPr>
          <a:lstStyle/>
          <a:p>
            <a:pPr marL="0" lvl="0" indent="0" algn="just">
              <a:buNone/>
            </a:pPr>
            <a:r>
              <a:rPr lang="pl-PL" sz="1600" dirty="0" smtClean="0">
                <a:solidFill>
                  <a:prstClr val="black"/>
                </a:solidFill>
              </a:rPr>
              <a:t>ZAŁĄCZNIKI </a:t>
            </a:r>
            <a:r>
              <a:rPr lang="pl-PL" sz="1600" dirty="0">
                <a:solidFill>
                  <a:prstClr val="black"/>
                </a:solidFill>
              </a:rPr>
              <a:t>DO WNIOSKU O DOFINANSOWANIE</a:t>
            </a:r>
            <a:r>
              <a:rPr lang="pl-PL" sz="1600" dirty="0" smtClean="0">
                <a:solidFill>
                  <a:prstClr val="black"/>
                </a:solidFill>
              </a:rPr>
              <a:t>:</a:t>
            </a:r>
            <a:endParaRPr lang="pl-PL" sz="1500" dirty="0" smtClean="0"/>
          </a:p>
          <a:p>
            <a:pPr marL="0" indent="0" algn="just">
              <a:buNone/>
            </a:pPr>
            <a:r>
              <a:rPr lang="pl-PL" sz="1500" dirty="0" smtClean="0"/>
              <a:t>1. </a:t>
            </a:r>
            <a:r>
              <a:rPr lang="pl-PL" sz="1500" b="1" dirty="0" smtClean="0"/>
              <a:t>Studium Wykonalności wraz z </a:t>
            </a:r>
            <a:r>
              <a:rPr lang="pl-PL" sz="1500" b="1" dirty="0"/>
              <a:t>załącznikami </a:t>
            </a:r>
            <a:r>
              <a:rPr lang="pl-PL" sz="1500" b="1" dirty="0">
                <a:solidFill>
                  <a:prstClr val="black"/>
                </a:solidFill>
              </a:rPr>
              <a:t>(analiza </a:t>
            </a:r>
            <a:r>
              <a:rPr lang="pl-PL" sz="1500" b="1" dirty="0" smtClean="0">
                <a:solidFill>
                  <a:prstClr val="black"/>
                </a:solidFill>
              </a:rPr>
              <a:t>finansowa</a:t>
            </a:r>
            <a:r>
              <a:rPr lang="pl-PL" sz="1500" dirty="0" smtClean="0">
                <a:solidFill>
                  <a:prstClr val="black"/>
                </a:solidFill>
              </a:rPr>
              <a:t>)</a:t>
            </a:r>
            <a:endParaRPr lang="pl-PL" sz="1500" b="1" dirty="0"/>
          </a:p>
          <a:p>
            <a:pPr marL="0" indent="0" algn="just">
              <a:spcAft>
                <a:spcPts val="600"/>
              </a:spcAft>
              <a:buNone/>
            </a:pPr>
            <a:r>
              <a:rPr lang="pl-PL" sz="1500" dirty="0" smtClean="0"/>
              <a:t>Część </a:t>
            </a:r>
            <a:r>
              <a:rPr lang="pl-PL" sz="1500" dirty="0"/>
              <a:t>opisowa </a:t>
            </a:r>
            <a:r>
              <a:rPr lang="pl-PL" sz="1500" b="1" dirty="0"/>
              <a:t>studium </a:t>
            </a:r>
            <a:r>
              <a:rPr lang="pl-PL" sz="1500" b="1" dirty="0" smtClean="0"/>
              <a:t>wykonalności </a:t>
            </a:r>
            <a:r>
              <a:rPr lang="pl-PL" sz="1500" u="sng" dirty="0" smtClean="0"/>
              <a:t>jest zintegrowana</a:t>
            </a:r>
            <a:r>
              <a:rPr lang="pl-PL" sz="1500" dirty="0" smtClean="0"/>
              <a:t> </a:t>
            </a:r>
            <a:r>
              <a:rPr lang="pl-PL" sz="1500" dirty="0"/>
              <a:t>z wnioskiem aplikacyjnym i stanowi jedną </a:t>
            </a:r>
            <a:r>
              <a:rPr lang="pl-PL" sz="1500" dirty="0" smtClean="0"/>
              <a:t/>
            </a:r>
            <a:br>
              <a:rPr lang="pl-PL" sz="1500" dirty="0" smtClean="0"/>
            </a:br>
            <a:r>
              <a:rPr lang="pl-PL" sz="1500" dirty="0" smtClean="0"/>
              <a:t>z zakładek w </a:t>
            </a:r>
            <a:r>
              <a:rPr lang="pl-PL" sz="1500" dirty="0"/>
              <a:t>generatorze wniosków. Nie stanowi osobnego załącznika do </a:t>
            </a:r>
            <a:r>
              <a:rPr lang="pl-PL" sz="1500" dirty="0" smtClean="0"/>
              <a:t>wniosku o </a:t>
            </a:r>
            <a:r>
              <a:rPr lang="pl-PL" sz="1500" dirty="0"/>
              <a:t>dofinansowanie </a:t>
            </a:r>
            <a:r>
              <a:rPr lang="pl-PL" sz="1500" dirty="0" smtClean="0"/>
              <a:t>(</a:t>
            </a:r>
            <a:r>
              <a:rPr lang="pl-PL" sz="1500" dirty="0"/>
              <a:t>różnica  względem RPO na lata 2007-2013</a:t>
            </a:r>
            <a:r>
              <a:rPr lang="pl-PL" sz="1500" dirty="0" smtClean="0"/>
              <a:t>). Studium wykonalności w ramach RPO WD 2014-2020 musi zostać opracowane </a:t>
            </a:r>
            <a:r>
              <a:rPr lang="pl-PL" sz="1500" dirty="0" smtClean="0"/>
              <a:t>zgodnie z „Wytycznymi </a:t>
            </a:r>
            <a:r>
              <a:rPr lang="pl-PL" sz="1500" dirty="0" err="1" smtClean="0"/>
              <a:t>MIiR</a:t>
            </a:r>
            <a:r>
              <a:rPr lang="pl-PL" sz="1500" dirty="0" smtClean="0"/>
              <a:t> w </a:t>
            </a:r>
            <a:r>
              <a:rPr lang="pl-PL" sz="1500" dirty="0"/>
              <a:t>zakresie zagadnień związanych z przygotowaniem projektów inwestycyjnych, </a:t>
            </a:r>
            <a:r>
              <a:rPr lang="pl-PL" sz="1500" dirty="0" smtClean="0"/>
              <a:t>w </a:t>
            </a:r>
            <a:r>
              <a:rPr lang="pl-PL" sz="1500" dirty="0"/>
              <a:t>tym projektów generujących dochód i projektów hybrydowych na lata 2014-2020” z uwzględnieniem materiału przedstawionego przez IZ RPO WD (Wskazówki…) jako materiału pomocniczego w interpretacji </a:t>
            </a:r>
            <a:r>
              <a:rPr lang="pl-PL" sz="1500" dirty="0" smtClean="0"/>
              <a:t>w/w </a:t>
            </a:r>
            <a:r>
              <a:rPr lang="pl-PL" sz="1500" dirty="0"/>
              <a:t>Wytycznych. </a:t>
            </a:r>
          </a:p>
          <a:p>
            <a:pPr marL="0" indent="0">
              <a:spcAft>
                <a:spcPts val="600"/>
              </a:spcAft>
              <a:buNone/>
            </a:pPr>
            <a:endParaRPr lang="pl-PL" sz="1500" u="sng" dirty="0" smtClean="0"/>
          </a:p>
          <a:p>
            <a:pPr marL="0" indent="0">
              <a:spcAft>
                <a:spcPts val="600"/>
              </a:spcAft>
              <a:buNone/>
            </a:pPr>
            <a:r>
              <a:rPr lang="pl-PL" sz="1500" u="sng" dirty="0" smtClean="0"/>
              <a:t>Zakres studium wykonalności:</a:t>
            </a:r>
          </a:p>
          <a:p>
            <a:pPr>
              <a:buAutoNum type="arabicPeriod"/>
            </a:pPr>
            <a:r>
              <a:rPr lang="pl-PL" sz="1500" b="1" dirty="0" smtClean="0"/>
              <a:t>Analiza potrzeb</a:t>
            </a:r>
          </a:p>
          <a:p>
            <a:pPr>
              <a:buAutoNum type="arabicPeriod" startAt="2"/>
            </a:pPr>
            <a:r>
              <a:rPr lang="pl-PL" sz="1500" b="1" dirty="0" smtClean="0"/>
              <a:t>Analiza instytucjonalna</a:t>
            </a:r>
          </a:p>
          <a:p>
            <a:pPr>
              <a:buAutoNum type="arabicPeriod" startAt="3"/>
            </a:pPr>
            <a:r>
              <a:rPr lang="pl-PL" sz="1500" b="1" dirty="0" smtClean="0"/>
              <a:t>Analiza prawna</a:t>
            </a:r>
          </a:p>
          <a:p>
            <a:pPr>
              <a:buAutoNum type="arabicPeriod" startAt="3"/>
            </a:pPr>
            <a:r>
              <a:rPr lang="pl-PL" sz="1500" b="1" dirty="0" smtClean="0"/>
              <a:t>Analiza techniczna</a:t>
            </a:r>
          </a:p>
          <a:p>
            <a:pPr>
              <a:buAutoNum type="arabicPeriod" startAt="3"/>
            </a:pPr>
            <a:r>
              <a:rPr lang="pl-PL" sz="1500" b="1" dirty="0" smtClean="0"/>
              <a:t>Plan funkcjonowania przedsięwzięcia</a:t>
            </a:r>
          </a:p>
          <a:p>
            <a:pPr>
              <a:buAutoNum type="arabicPeriod" startAt="3"/>
            </a:pPr>
            <a:r>
              <a:rPr lang="pl-PL" sz="1500" b="1" dirty="0" smtClean="0"/>
              <a:t>Analiza finansowa </a:t>
            </a:r>
          </a:p>
          <a:p>
            <a:pPr>
              <a:buAutoNum type="arabicPeriod" startAt="3"/>
            </a:pPr>
            <a:r>
              <a:rPr lang="pl-PL" sz="1500" b="1" dirty="0" smtClean="0"/>
              <a:t>Analiza ekonomiczna </a:t>
            </a:r>
          </a:p>
          <a:p>
            <a:pPr>
              <a:buFont typeface="Arial" panose="020B0604020202020204" pitchFamily="34" charset="0"/>
              <a:buAutoNum type="arabicPeriod" startAt="3"/>
            </a:pPr>
            <a:endParaRPr lang="pl-PL" sz="1500" dirty="0" smtClean="0"/>
          </a:p>
          <a:p>
            <a:pPr marL="0" indent="0">
              <a:buNone/>
            </a:pPr>
            <a:endParaRPr lang="pl-PL" sz="1400" dirty="0" smtClean="0"/>
          </a:p>
          <a:p>
            <a:pPr marL="0" indent="0">
              <a:buNone/>
            </a:pPr>
            <a:endParaRPr lang="pl-PL" sz="1400" dirty="0" smtClean="0"/>
          </a:p>
          <a:p>
            <a:pPr marL="0" indent="0">
              <a:buNone/>
            </a:pPr>
            <a:endParaRPr lang="pl-PL" sz="1400" dirty="0" smtClean="0"/>
          </a:p>
          <a:p>
            <a:pPr marL="0" indent="0">
              <a:buNone/>
            </a:pPr>
            <a:endParaRPr lang="pl-PL" sz="1400" dirty="0" smtClean="0"/>
          </a:p>
          <a:p>
            <a:pPr>
              <a:buAutoNum type="arabicPeriod" startAt="3"/>
            </a:pPr>
            <a:endParaRPr lang="pl-PL" sz="1400" dirty="0" smtClean="0"/>
          </a:p>
          <a:p>
            <a:pPr>
              <a:buAutoNum type="arabicPeriod" startAt="3"/>
            </a:pPr>
            <a:endParaRPr lang="pl-PL" sz="1400" dirty="0" smtClean="0"/>
          </a:p>
          <a:p>
            <a:pPr marL="0" indent="0">
              <a:buNone/>
            </a:pPr>
            <a:endParaRPr lang="pl-PL" sz="1400" dirty="0"/>
          </a:p>
        </p:txBody>
      </p:sp>
      <p:pic>
        <p:nvPicPr>
          <p:cNvPr id="4" name="Obraz 3"/>
          <p:cNvPicPr>
            <a:picLocks noChangeAspect="1"/>
          </p:cNvPicPr>
          <p:nvPr/>
        </p:nvPicPr>
        <p:blipFill>
          <a:blip r:embed="rId4"/>
          <a:stretch>
            <a:fillRect/>
          </a:stretch>
        </p:blipFill>
        <p:spPr>
          <a:xfrm>
            <a:off x="4139952" y="3645024"/>
            <a:ext cx="3168352" cy="2376264"/>
          </a:xfrm>
          <a:prstGeom prst="rect">
            <a:avLst/>
          </a:prstGeom>
        </p:spPr>
      </p:pic>
    </p:spTree>
    <p:extLst>
      <p:ext uri="{BB962C8B-B14F-4D97-AF65-F5344CB8AC3E}">
        <p14:creationId xmlns:p14="http://schemas.microsoft.com/office/powerpoint/2010/main" val="2092767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2" name="Symbol zastępczy zawartości 1"/>
          <p:cNvSpPr>
            <a:spLocks noGrp="1"/>
          </p:cNvSpPr>
          <p:nvPr>
            <p:ph idx="1"/>
          </p:nvPr>
        </p:nvSpPr>
        <p:spPr>
          <a:xfrm>
            <a:off x="323528" y="1268760"/>
            <a:ext cx="8229600" cy="4896543"/>
          </a:xfrm>
        </p:spPr>
        <p:txBody>
          <a:bodyPr>
            <a:normAutofit/>
          </a:bodyPr>
          <a:lstStyle/>
          <a:p>
            <a:pPr marL="0" indent="0">
              <a:buNone/>
            </a:pPr>
            <a:r>
              <a:rPr lang="pl-PL" sz="1600" dirty="0" smtClean="0"/>
              <a:t>ZAŁĄCZNIKI DO WNIOSKU O DOFINANSOWANIE:</a:t>
            </a:r>
          </a:p>
          <a:p>
            <a:pPr marL="0" indent="0">
              <a:buNone/>
            </a:pPr>
            <a:endParaRPr lang="pl-PL" sz="1700" dirty="0" smtClean="0"/>
          </a:p>
          <a:p>
            <a:pPr algn="just">
              <a:buAutoNum type="arabicPeriod" startAt="8"/>
            </a:pPr>
            <a:r>
              <a:rPr lang="pl-PL" sz="1500" b="1" dirty="0" smtClean="0"/>
              <a:t>Pozostałe </a:t>
            </a:r>
            <a:r>
              <a:rPr lang="pl-PL" sz="1500" b="1" dirty="0"/>
              <a:t>informacje </a:t>
            </a:r>
            <a:r>
              <a:rPr lang="pl-PL" sz="1500" dirty="0"/>
              <a:t>(m.in. informacje niezbędne do oceny które nie zostały ujęte </a:t>
            </a:r>
            <a:r>
              <a:rPr lang="pl-PL" sz="1500" dirty="0" smtClean="0"/>
              <a:t>ze </a:t>
            </a:r>
            <a:r>
              <a:rPr lang="pl-PL" sz="1500" dirty="0"/>
              <a:t>względu na </a:t>
            </a:r>
            <a:r>
              <a:rPr lang="pl-PL" sz="1500" dirty="0" smtClean="0"/>
              <a:t> ograniczenia znaków</a:t>
            </a:r>
            <a:r>
              <a:rPr lang="pl-PL" sz="1500" dirty="0"/>
              <a:t>, specyfikę </a:t>
            </a:r>
            <a:r>
              <a:rPr lang="pl-PL" sz="1500" dirty="0" smtClean="0"/>
              <a:t>projektu/kryteriów, </a:t>
            </a:r>
            <a:r>
              <a:rPr lang="pl-PL" sz="1500" dirty="0"/>
              <a:t>wymagające przedstawienia dodatkowych opisów, które nie wpisują się we wcześniejsze punkty dokumentacji aplikacyjnej np</a:t>
            </a:r>
            <a:r>
              <a:rPr lang="pl-PL" sz="1500" dirty="0" smtClean="0"/>
              <a:t>. realizacja celu publicznego dla obiektów POZ oraz AOS). </a:t>
            </a:r>
          </a:p>
          <a:p>
            <a:pPr marL="0" indent="0" algn="just">
              <a:buNone/>
            </a:pPr>
            <a:r>
              <a:rPr lang="pl-PL" sz="1500" b="1" dirty="0"/>
              <a:t> </a:t>
            </a:r>
            <a:r>
              <a:rPr lang="pl-PL" sz="1500" b="1" dirty="0" smtClean="0"/>
              <a:t>       Załącznik</a:t>
            </a:r>
            <a:r>
              <a:rPr lang="pl-PL" sz="1500" dirty="0" smtClean="0"/>
              <a:t> </a:t>
            </a:r>
            <a:r>
              <a:rPr lang="pl-PL" sz="1500" dirty="0"/>
              <a:t>- analiza </a:t>
            </a:r>
            <a:r>
              <a:rPr lang="pl-PL" sz="1500" dirty="0" smtClean="0"/>
              <a:t>finansowa – </a:t>
            </a:r>
            <a:r>
              <a:rPr lang="pl-PL" sz="1500" dirty="0"/>
              <a:t>arkusze kalkulacyjne w formacie Excel </a:t>
            </a:r>
          </a:p>
          <a:p>
            <a:pPr marL="0" indent="0" algn="just">
              <a:buNone/>
            </a:pPr>
            <a:r>
              <a:rPr lang="pl-PL" sz="1500" dirty="0" smtClean="0"/>
              <a:t>        z </a:t>
            </a:r>
            <a:r>
              <a:rPr lang="pl-PL" sz="1500" dirty="0"/>
              <a:t>aktywnymi formułami w celu możliwości sprawdzenia poprawności obliczeń.</a:t>
            </a:r>
          </a:p>
          <a:p>
            <a:pPr marL="0" indent="0" algn="just">
              <a:spcAft>
                <a:spcPts val="600"/>
              </a:spcAft>
              <a:buNone/>
            </a:pPr>
            <a:endParaRPr lang="pl-PL" sz="1500" dirty="0" smtClean="0"/>
          </a:p>
          <a:p>
            <a:pPr marL="0" indent="0" algn="just">
              <a:spcAft>
                <a:spcPts val="600"/>
              </a:spcAft>
              <a:buNone/>
            </a:pPr>
            <a:endParaRPr lang="pl-PL" sz="1500" dirty="0" smtClean="0">
              <a:solidFill>
                <a:srgbClr val="0070C0"/>
              </a:solidFill>
            </a:endParaRPr>
          </a:p>
          <a:p>
            <a:pPr marL="0" indent="0" algn="just">
              <a:spcAft>
                <a:spcPts val="600"/>
              </a:spcAft>
              <a:buNone/>
            </a:pPr>
            <a:r>
              <a:rPr lang="pl-PL" sz="1500" dirty="0" smtClean="0">
                <a:solidFill>
                  <a:srgbClr val="0070C0"/>
                </a:solidFill>
              </a:rPr>
              <a:t>Na </a:t>
            </a:r>
            <a:r>
              <a:rPr lang="pl-PL" sz="1500" dirty="0">
                <a:solidFill>
                  <a:srgbClr val="0070C0"/>
                </a:solidFill>
              </a:rPr>
              <a:t>stronie rpo.dolnyslask.pl w zakładce o programie -&gt; pobierz poradniki i publikacje</a:t>
            </a:r>
            <a:r>
              <a:rPr lang="pl-PL" sz="1500" dirty="0"/>
              <a:t> znajduje się </a:t>
            </a:r>
            <a:r>
              <a:rPr lang="pl-PL" sz="1500" b="1" i="1" dirty="0"/>
              <a:t>Ramowa struktura studium </a:t>
            </a:r>
            <a:r>
              <a:rPr lang="pl-PL" sz="1500" b="1" i="1" dirty="0" smtClean="0"/>
              <a:t>wykonalności</a:t>
            </a:r>
            <a:r>
              <a:rPr lang="pl-PL" sz="1500" dirty="0" smtClean="0"/>
              <a:t>, </a:t>
            </a:r>
            <a:r>
              <a:rPr lang="pl-PL" sz="1500" b="1" i="1" dirty="0"/>
              <a:t>przykładowe tabele </a:t>
            </a:r>
            <a:r>
              <a:rPr lang="pl-PL" sz="1500" dirty="0"/>
              <a:t>(puste) niezbędne do przygotowania </a:t>
            </a:r>
            <a:r>
              <a:rPr lang="pl-PL" sz="1500" b="1" i="1" dirty="0"/>
              <a:t>analizy finansowej </a:t>
            </a:r>
            <a:r>
              <a:rPr lang="pl-PL" sz="1500" dirty="0"/>
              <a:t>na potrzeby </a:t>
            </a:r>
            <a:r>
              <a:rPr lang="pl-PL" sz="1500" dirty="0" smtClean="0"/>
              <a:t>aplikacji o </a:t>
            </a:r>
            <a:r>
              <a:rPr lang="pl-PL" sz="1500" dirty="0"/>
              <a:t>środki finansowe </a:t>
            </a:r>
            <a:r>
              <a:rPr lang="pl-PL" sz="1500" dirty="0" smtClean="0"/>
              <a:t>z </a:t>
            </a:r>
            <a:r>
              <a:rPr lang="pl-PL" sz="1500" dirty="0"/>
              <a:t>aktywnymi </a:t>
            </a:r>
            <a:r>
              <a:rPr lang="pl-PL" sz="1500" dirty="0" smtClean="0"/>
              <a:t>formułami w </a:t>
            </a:r>
            <a:r>
              <a:rPr lang="pl-PL" sz="1500" dirty="0"/>
              <a:t>arkuszu Excel oraz  fikcyjna analiza finansowa z wykorzystaniem ww. tabel </a:t>
            </a:r>
            <a:r>
              <a:rPr lang="pl-PL" sz="1500" dirty="0" smtClean="0"/>
              <a:t>dla projektu </a:t>
            </a:r>
            <a:r>
              <a:rPr lang="pl-PL" sz="1500" dirty="0"/>
              <a:t>objętego pomocą publiczną, dla projektu z luką finansową, projektu realizowanego w formule PPP. Przykładowe tabele stanowią materiał pomocniczy dla Wnioskodawców. Każdorazowo Wnioskodawca będzie musiał dostosować analizę finansową, którą załącza do </a:t>
            </a:r>
            <a:r>
              <a:rPr lang="pl-PL" sz="1500" dirty="0" smtClean="0"/>
              <a:t>wniosku o </a:t>
            </a:r>
            <a:r>
              <a:rPr lang="pl-PL" sz="1500" dirty="0"/>
              <a:t>dofinansowanie do specyfiki </a:t>
            </a:r>
            <a:r>
              <a:rPr lang="pl-PL" sz="1500" dirty="0" smtClean="0"/>
              <a:t>projektu.</a:t>
            </a:r>
            <a:endParaRPr lang="pl-PL" sz="1500" dirty="0"/>
          </a:p>
          <a:p>
            <a:endParaRPr lang="pl-PL" sz="1600" u="sng" dirty="0"/>
          </a:p>
          <a:p>
            <a:pPr>
              <a:buAutoNum type="arabicParenR"/>
            </a:pPr>
            <a:endParaRPr lang="pl-PL" sz="1600" dirty="0" smtClean="0"/>
          </a:p>
          <a:p>
            <a:pPr>
              <a:buAutoNum type="arabicParenR"/>
            </a:pPr>
            <a:endParaRPr lang="pl-PL" sz="1600" dirty="0" smtClean="0"/>
          </a:p>
          <a:p>
            <a:pPr>
              <a:buAutoNum type="arabicParenR"/>
            </a:pPr>
            <a:endParaRPr lang="pl-PL" sz="1600" dirty="0" smtClean="0"/>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52320" y="2691347"/>
            <a:ext cx="864097" cy="1078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96000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2" name="Symbol zastępczy zawartości 1"/>
          <p:cNvSpPr>
            <a:spLocks noGrp="1"/>
          </p:cNvSpPr>
          <p:nvPr>
            <p:ph idx="1"/>
          </p:nvPr>
        </p:nvSpPr>
        <p:spPr>
          <a:xfrm>
            <a:off x="395536" y="980728"/>
            <a:ext cx="8229600" cy="5462840"/>
          </a:xfrm>
        </p:spPr>
        <p:txBody>
          <a:bodyPr>
            <a:normAutofit fontScale="92500" lnSpcReduction="20000"/>
          </a:bodyPr>
          <a:lstStyle/>
          <a:p>
            <a:pPr marL="0" indent="0" algn="just">
              <a:buNone/>
            </a:pPr>
            <a:r>
              <a:rPr lang="pl-PL" sz="1700" dirty="0" smtClean="0"/>
              <a:t>ZAŁĄCZNIKI DO WNIOSKU O DOFINANSOWANIE cd.:</a:t>
            </a:r>
          </a:p>
          <a:p>
            <a:pPr marL="0" indent="0" algn="just">
              <a:buNone/>
            </a:pPr>
            <a:endParaRPr lang="pl-PL" sz="1600" dirty="0" smtClean="0"/>
          </a:p>
          <a:p>
            <a:pPr marL="0" indent="0" algn="just">
              <a:buNone/>
            </a:pPr>
            <a:r>
              <a:rPr lang="pl-PL" sz="1600" b="1" dirty="0" smtClean="0"/>
              <a:t>2. Formularz oświadczenia o podatku VAT (dla Wnioskodawcy, Partnera/Partnerów, Podmiotu realizującego projekt)</a:t>
            </a:r>
            <a:r>
              <a:rPr lang="pl-PL" sz="1600" dirty="0" smtClean="0"/>
              <a:t> – wzory  </a:t>
            </a:r>
            <a:r>
              <a:rPr lang="pl-PL" sz="1600" dirty="0"/>
              <a:t>d</a:t>
            </a:r>
            <a:r>
              <a:rPr lang="pl-PL" sz="1600" dirty="0" smtClean="0"/>
              <a:t>okumentów dołączone do ogłoszenia o naborze.</a:t>
            </a:r>
          </a:p>
          <a:p>
            <a:pPr marL="0" indent="0" algn="just">
              <a:buNone/>
            </a:pPr>
            <a:endParaRPr lang="pl-PL" sz="1600" dirty="0" smtClean="0"/>
          </a:p>
          <a:p>
            <a:pPr marL="0" indent="0" algn="just">
              <a:buNone/>
            </a:pPr>
            <a:r>
              <a:rPr lang="pl-PL" sz="1600" b="1" dirty="0" smtClean="0"/>
              <a:t>3. Pozwolenie na budowę (decyzja budowlana lub inna decyzja inwestycyjna dla przedsięwzięcia)- </a:t>
            </a:r>
            <a:br>
              <a:rPr lang="pl-PL" sz="1600" b="1" dirty="0" smtClean="0"/>
            </a:br>
            <a:r>
              <a:rPr lang="pl-PL" sz="1600" dirty="0" smtClean="0"/>
              <a:t>w sytuacji, posiadania dokumentacji przez Wnioskodawcę na etapie składania wniosku </a:t>
            </a:r>
            <a:br>
              <a:rPr lang="pl-PL" sz="1600" dirty="0" smtClean="0"/>
            </a:br>
            <a:r>
              <a:rPr lang="pl-PL" sz="1600" dirty="0" smtClean="0"/>
              <a:t>o dofinansowanie. Nie dotyczy projektów „zaprojektuj i wybuduj” oraz projektów nieinfrastrukturalnych. </a:t>
            </a:r>
            <a:r>
              <a:rPr lang="pl-PL" sz="1600" dirty="0"/>
              <a:t>Posiadanie pozwolenia na </a:t>
            </a:r>
            <a:r>
              <a:rPr lang="pl-PL" sz="1600" dirty="0" smtClean="0"/>
              <a:t>budowę/ decyzji budowlanej </a:t>
            </a:r>
            <a:r>
              <a:rPr lang="pl-PL" sz="1600" dirty="0"/>
              <a:t>jest warunkiem niezbędnym do </a:t>
            </a:r>
            <a:r>
              <a:rPr lang="pl-PL" sz="1600" dirty="0" smtClean="0"/>
              <a:t>podpisania decyzji/umowy </a:t>
            </a:r>
            <a:r>
              <a:rPr lang="pl-PL" sz="1600" dirty="0"/>
              <a:t>o dofinansowanie realizacji projektu. </a:t>
            </a:r>
            <a:endParaRPr lang="pl-PL" sz="1600" dirty="0" smtClean="0"/>
          </a:p>
          <a:p>
            <a:pPr marL="0" indent="0" algn="just">
              <a:buNone/>
            </a:pPr>
            <a:endParaRPr lang="pl-PL" sz="1600" dirty="0" smtClean="0"/>
          </a:p>
          <a:p>
            <a:pPr marL="0" indent="0" algn="just">
              <a:buNone/>
            </a:pPr>
            <a:r>
              <a:rPr lang="pl-PL" sz="1600" b="1" dirty="0" smtClean="0"/>
              <a:t>4. Dokumenty potwierdzające otrzymanie pomocy publicznej /pomocy de minimis</a:t>
            </a:r>
            <a:r>
              <a:rPr lang="pl-PL" sz="1600" dirty="0"/>
              <a:t> </a:t>
            </a:r>
            <a:r>
              <a:rPr lang="pl-PL" sz="1600" dirty="0" smtClean="0"/>
              <a:t>– dotyczy  projektów objętych pomocą publiczną/ pomocą de minimis </a:t>
            </a:r>
            <a:r>
              <a:rPr lang="pl-PL" sz="1600" dirty="0"/>
              <a:t>– wzory  dokumentów dołączone do ogłoszenia o naborze</a:t>
            </a:r>
            <a:r>
              <a:rPr lang="pl-PL" sz="1600" dirty="0" smtClean="0"/>
              <a:t>. Należy uzupełnić właściwy dokument w zależności od  tego, czy projekt jest objęty  pomocą publiczną/ de minimis. W przypadku otrzymania pomocy de minimis w roku bieżącym oraz </a:t>
            </a:r>
            <a:r>
              <a:rPr lang="pl-PL" sz="1600" dirty="0"/>
              <a:t/>
            </a:r>
            <a:br>
              <a:rPr lang="pl-PL" sz="1600" dirty="0"/>
            </a:br>
            <a:r>
              <a:rPr lang="pl-PL" sz="1600" dirty="0" smtClean="0"/>
              <a:t>w okresie 2 lat poprzedzających należy również załączyć zaświadczenia o otrzymanej pomocy de minimis. </a:t>
            </a:r>
          </a:p>
          <a:p>
            <a:pPr marL="0" indent="0" algn="just">
              <a:buNone/>
            </a:pPr>
            <a:endParaRPr lang="pl-PL" sz="1600" dirty="0" smtClean="0"/>
          </a:p>
          <a:p>
            <a:pPr marL="0" indent="0" algn="just">
              <a:buNone/>
            </a:pPr>
            <a:r>
              <a:rPr lang="pl-PL" sz="1600" b="1" dirty="0" smtClean="0"/>
              <a:t>5. Formularz informacji dot. wkładu niepieniężnego (dla projektów bez pomocy publicznej/ z pomocą publiczną/ częściowo objętych pomocą publiczną - </a:t>
            </a:r>
            <a:r>
              <a:rPr lang="pl-PL" sz="1600" dirty="0"/>
              <a:t>wzory  dokumentów dołączone do ogłoszenia </a:t>
            </a:r>
            <a:r>
              <a:rPr lang="pl-PL" sz="1600" dirty="0" smtClean="0"/>
              <a:t/>
            </a:r>
            <a:br>
              <a:rPr lang="pl-PL" sz="1600" dirty="0" smtClean="0"/>
            </a:br>
            <a:r>
              <a:rPr lang="pl-PL" sz="1600" dirty="0" smtClean="0"/>
              <a:t>o naborze)</a:t>
            </a:r>
            <a:r>
              <a:rPr lang="pl-PL" sz="1600" b="1" dirty="0" smtClean="0"/>
              <a:t> + Dokumenty </a:t>
            </a:r>
            <a:r>
              <a:rPr lang="pl-PL" sz="1600" b="1" dirty="0"/>
              <a:t>potwierdzające wniesienie wkładu </a:t>
            </a:r>
            <a:r>
              <a:rPr lang="pl-PL" sz="1600" b="1" dirty="0" smtClean="0"/>
              <a:t>niepieniężnego</a:t>
            </a:r>
            <a:r>
              <a:rPr lang="pl-PL" sz="1600" dirty="0" smtClean="0"/>
              <a:t> </a:t>
            </a:r>
            <a:r>
              <a:rPr lang="pl-PL" sz="1600" dirty="0"/>
              <a:t>np. operat szacunkowy </a:t>
            </a:r>
            <a:r>
              <a:rPr lang="pl-PL" sz="1600" dirty="0" smtClean="0"/>
              <a:t/>
            </a:r>
            <a:br>
              <a:rPr lang="pl-PL" sz="1600" dirty="0" smtClean="0"/>
            </a:br>
            <a:r>
              <a:rPr lang="pl-PL" sz="1600" dirty="0" smtClean="0"/>
              <a:t>w </a:t>
            </a:r>
            <a:r>
              <a:rPr lang="pl-PL" sz="1600" dirty="0"/>
              <a:t>przypadku wniesienia </a:t>
            </a:r>
            <a:r>
              <a:rPr lang="pl-PL" sz="1600" dirty="0" smtClean="0"/>
              <a:t> gruntu </a:t>
            </a:r>
            <a:r>
              <a:rPr lang="pl-PL" sz="1600" dirty="0"/>
              <a:t>lub nieruchomości </a:t>
            </a:r>
            <a:r>
              <a:rPr lang="pl-PL" sz="1600" dirty="0" smtClean="0"/>
              <a:t>zabudowanej.</a:t>
            </a:r>
          </a:p>
          <a:p>
            <a:pPr marL="0" indent="0" algn="just">
              <a:buNone/>
            </a:pPr>
            <a:endParaRPr lang="pl-PL" sz="1600" dirty="0"/>
          </a:p>
          <a:p>
            <a:pPr marL="0" indent="0" algn="just">
              <a:buNone/>
            </a:pPr>
            <a:r>
              <a:rPr lang="pl-PL" sz="1600" b="1" dirty="0"/>
              <a:t>6. Kopia Programu Funkcjonalno-Użytkowego </a:t>
            </a:r>
            <a:r>
              <a:rPr lang="pl-PL" sz="1600" dirty="0"/>
              <a:t>w przypadku projektów „zaprojektuj i wybuduj”. </a:t>
            </a:r>
          </a:p>
          <a:p>
            <a:pPr marL="0" indent="0" algn="just">
              <a:buNone/>
            </a:pPr>
            <a:endParaRPr lang="pl-PL" sz="1500" dirty="0" smtClean="0"/>
          </a:p>
          <a:p>
            <a:pPr marL="0" indent="0" algn="just">
              <a:buNone/>
            </a:pPr>
            <a:endParaRPr lang="pl-PL" sz="1600" dirty="0" smtClean="0"/>
          </a:p>
          <a:p>
            <a:pPr marL="0" indent="0" algn="just">
              <a:buNone/>
            </a:pPr>
            <a:endParaRPr lang="pl-PL" sz="1600" dirty="0" smtClean="0"/>
          </a:p>
          <a:p>
            <a:pPr marL="0" indent="0" algn="just">
              <a:buNone/>
            </a:pPr>
            <a:endParaRPr lang="pl-PL" sz="1600" dirty="0"/>
          </a:p>
        </p:txBody>
      </p:sp>
    </p:spTree>
    <p:extLst>
      <p:ext uri="{BB962C8B-B14F-4D97-AF65-F5344CB8AC3E}">
        <p14:creationId xmlns:p14="http://schemas.microsoft.com/office/powerpoint/2010/main" val="2450300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2" name="Symbol zastępczy zawartości 1"/>
          <p:cNvSpPr>
            <a:spLocks noGrp="1"/>
          </p:cNvSpPr>
          <p:nvPr>
            <p:ph idx="1"/>
          </p:nvPr>
        </p:nvSpPr>
        <p:spPr>
          <a:xfrm>
            <a:off x="539552" y="1052736"/>
            <a:ext cx="8229600" cy="5400600"/>
          </a:xfrm>
        </p:spPr>
        <p:txBody>
          <a:bodyPr>
            <a:normAutofit fontScale="92500" lnSpcReduction="20000"/>
          </a:bodyPr>
          <a:lstStyle/>
          <a:p>
            <a:pPr marL="0" indent="0" algn="just">
              <a:buNone/>
            </a:pPr>
            <a:r>
              <a:rPr lang="pl-PL" sz="1700" dirty="0" smtClean="0"/>
              <a:t>ZAŁĄCZNIKI DO WNIOSKU O DOFINANSOWANIE c.d.:</a:t>
            </a:r>
          </a:p>
          <a:p>
            <a:pPr marL="0" indent="0" algn="just">
              <a:buNone/>
            </a:pPr>
            <a:endParaRPr lang="pl-PL" sz="1700" dirty="0" smtClean="0"/>
          </a:p>
          <a:p>
            <a:pPr marL="0" indent="0" algn="just">
              <a:buNone/>
            </a:pPr>
            <a:r>
              <a:rPr lang="pl-PL" sz="1600" b="1" dirty="0" smtClean="0"/>
              <a:t>7. Pełnomocnictwo </a:t>
            </a:r>
            <a:r>
              <a:rPr lang="pl-PL" sz="1600" dirty="0"/>
              <a:t>- wzór dołączony do ogłoszenia o naborze</a:t>
            </a:r>
            <a:r>
              <a:rPr lang="pl-PL" sz="1600" dirty="0" smtClean="0"/>
              <a:t>.</a:t>
            </a:r>
          </a:p>
          <a:p>
            <a:pPr marL="0" indent="0" algn="just">
              <a:buNone/>
            </a:pPr>
            <a:endParaRPr lang="pl-PL" sz="1600" dirty="0" smtClean="0"/>
          </a:p>
          <a:p>
            <a:pPr marL="0" indent="0" algn="just">
              <a:buNone/>
            </a:pPr>
            <a:r>
              <a:rPr lang="pl-PL" sz="1600" b="1" dirty="0" smtClean="0"/>
              <a:t>8</a:t>
            </a:r>
            <a:r>
              <a:rPr lang="pl-PL" sz="1600" dirty="0" smtClean="0"/>
              <a:t>. </a:t>
            </a:r>
            <a:r>
              <a:rPr lang="pl-PL" sz="1600" b="1" dirty="0" smtClean="0"/>
              <a:t>Załączniki środowiskowe</a:t>
            </a:r>
            <a:r>
              <a:rPr lang="pl-PL" sz="1600" dirty="0" smtClean="0"/>
              <a:t>, w tym: Deklaracja RDW - Gospodarka wodna, Deklaracja Natura 2000, Oświadczenie - analiza  OOŚ – wzory dokumentów dołączone </a:t>
            </a:r>
            <a:r>
              <a:rPr lang="pl-PL" sz="1600" dirty="0"/>
              <a:t>do ogłoszenia o naborze</a:t>
            </a:r>
            <a:r>
              <a:rPr lang="pl-PL" sz="1600" dirty="0" smtClean="0"/>
              <a:t>.</a:t>
            </a:r>
          </a:p>
          <a:p>
            <a:pPr marL="0" indent="0" algn="just">
              <a:buNone/>
            </a:pPr>
            <a:endParaRPr lang="pl-PL" sz="1600" dirty="0" smtClean="0"/>
          </a:p>
          <a:p>
            <a:pPr marL="0" indent="0" algn="just">
              <a:buNone/>
            </a:pPr>
            <a:r>
              <a:rPr lang="pl-PL" sz="1600" b="1" dirty="0" smtClean="0"/>
              <a:t>9. Dokumenty potwierdzające status prawny i dane wnioskodawcy oraz partnera projektu- </a:t>
            </a:r>
            <a:r>
              <a:rPr lang="pl-PL" sz="1600" dirty="0" smtClean="0"/>
              <a:t>nie dotyczy: JST, jednostek, które znajdują się w KRS lub ewidencji działalności gospodarczej. Jeśli Wnioskodawcą będzie  jednostka organizacyjna  JST lub inna  jednostka sektora finansów publicznych, dokumentem potwierdzającym jej status prawny oraz dane będzie statut lub inny akt powołujący daną jednostkę.</a:t>
            </a:r>
          </a:p>
          <a:p>
            <a:pPr marL="0" indent="0" algn="just">
              <a:buNone/>
            </a:pPr>
            <a:endParaRPr lang="pl-PL" sz="1600" dirty="0" smtClean="0"/>
          </a:p>
          <a:p>
            <a:pPr marL="0" indent="0" algn="just">
              <a:buNone/>
            </a:pPr>
            <a:r>
              <a:rPr lang="pl-PL" sz="1600" b="1" dirty="0" smtClean="0"/>
              <a:t>10. Zaświadczenie, że projekt wynika z Planu Gospodarki Niskoemisyjnej </a:t>
            </a:r>
            <a:r>
              <a:rPr lang="pl-PL" sz="1600" dirty="0" smtClean="0"/>
              <a:t>wydane przez właściwy Urząd Gminy.</a:t>
            </a:r>
          </a:p>
          <a:p>
            <a:pPr marL="0" indent="0" algn="just">
              <a:buNone/>
            </a:pPr>
            <a:endParaRPr lang="pl-PL" sz="1600" dirty="0" smtClean="0"/>
          </a:p>
          <a:p>
            <a:pPr marL="0" indent="0" algn="just">
              <a:buNone/>
            </a:pPr>
            <a:r>
              <a:rPr lang="pl-PL" sz="1600" b="1" dirty="0" smtClean="0"/>
              <a:t>11. Audyt energetyczny / efektywności energetycznej</a:t>
            </a:r>
            <a:r>
              <a:rPr lang="pl-PL" sz="1600" dirty="0" smtClean="0"/>
              <a:t>.</a:t>
            </a:r>
          </a:p>
          <a:p>
            <a:pPr marL="0" indent="0" algn="just">
              <a:buNone/>
            </a:pPr>
            <a:endParaRPr lang="pl-PL" sz="1600" dirty="0" smtClean="0"/>
          </a:p>
          <a:p>
            <a:pPr marL="0" indent="0" algn="just">
              <a:buNone/>
            </a:pPr>
            <a:r>
              <a:rPr lang="pl-PL" sz="1600" b="1" dirty="0" smtClean="0"/>
              <a:t>12. Załącznik dot. określenia  poziomu  wsparcia w projektach partnerskich - </a:t>
            </a:r>
            <a:r>
              <a:rPr lang="pl-PL" sz="1600" dirty="0" smtClean="0"/>
              <a:t>dotyczy tylko  projektów </a:t>
            </a:r>
            <a:r>
              <a:rPr lang="pl-PL" sz="1600" dirty="0"/>
              <a:t>partnerskich-  wzór dołączony do ogłoszenia o naborze</a:t>
            </a:r>
            <a:r>
              <a:rPr lang="pl-PL" sz="1600" dirty="0" smtClean="0"/>
              <a:t>.</a:t>
            </a:r>
          </a:p>
          <a:p>
            <a:pPr marL="0" indent="0" algn="just">
              <a:buNone/>
            </a:pPr>
            <a:endParaRPr lang="pl-PL" sz="1600" dirty="0"/>
          </a:p>
          <a:p>
            <a:pPr marL="0" indent="0" algn="just">
              <a:buNone/>
            </a:pPr>
            <a:r>
              <a:rPr lang="pl-PL" sz="1600" b="1" dirty="0" smtClean="0"/>
              <a:t>13</a:t>
            </a:r>
            <a:r>
              <a:rPr lang="pl-PL" sz="1600" dirty="0" smtClean="0"/>
              <a:t>. </a:t>
            </a:r>
            <a:r>
              <a:rPr lang="pl-PL" sz="1600" b="1" dirty="0" smtClean="0"/>
              <a:t>Oświadczenie podmiotów publicznych </a:t>
            </a:r>
            <a:r>
              <a:rPr lang="pl-PL" sz="1600" dirty="0" smtClean="0"/>
              <a:t>działających w publicznym systemie opieki zdrowotnej </a:t>
            </a:r>
            <a:br>
              <a:rPr lang="pl-PL" sz="1600" dirty="0" smtClean="0"/>
            </a:br>
            <a:r>
              <a:rPr lang="pl-PL" sz="1600" dirty="0" smtClean="0"/>
              <a:t>o posiadaniu aktualnej umowy  z NFZ.</a:t>
            </a:r>
          </a:p>
          <a:p>
            <a:pPr marL="0" indent="0" algn="just">
              <a:buNone/>
            </a:pPr>
            <a:endParaRPr lang="pl-PL" sz="1600" dirty="0" smtClean="0"/>
          </a:p>
          <a:p>
            <a:pPr marL="0" indent="0" algn="just">
              <a:buNone/>
            </a:pPr>
            <a:endParaRPr lang="pl-PL" sz="1600" dirty="0" smtClean="0"/>
          </a:p>
          <a:p>
            <a:pPr marL="0" indent="0" algn="just">
              <a:buNone/>
            </a:pPr>
            <a:endParaRPr lang="pl-PL" sz="1600" dirty="0"/>
          </a:p>
        </p:txBody>
      </p:sp>
    </p:spTree>
    <p:extLst>
      <p:ext uri="{BB962C8B-B14F-4D97-AF65-F5344CB8AC3E}">
        <p14:creationId xmlns:p14="http://schemas.microsoft.com/office/powerpoint/2010/main" val="413134484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1888</TotalTime>
  <Words>425</Words>
  <Application>Microsoft Office PowerPoint</Application>
  <PresentationFormat>Pokaz na ekranie (4:3)</PresentationFormat>
  <Paragraphs>58</Paragraphs>
  <Slides>5</Slides>
  <Notes>0</Notes>
  <HiddenSlides>0</HiddenSlides>
  <MMClips>0</MMClips>
  <ScaleCrop>false</ScaleCrop>
  <HeadingPairs>
    <vt:vector size="4" baseType="variant">
      <vt:variant>
        <vt:lpstr>Motyw</vt:lpstr>
      </vt:variant>
      <vt:variant>
        <vt:i4>3</vt:i4>
      </vt:variant>
      <vt:variant>
        <vt:lpstr>Tytuły slajdów</vt:lpstr>
      </vt:variant>
      <vt:variant>
        <vt:i4>5</vt:i4>
      </vt:variant>
    </vt:vector>
  </HeadingPairs>
  <TitlesOfParts>
    <vt:vector size="8" baseType="lpstr">
      <vt:lpstr>Motyw pakietu Office</vt:lpstr>
      <vt:lpstr>1_Motyw pakietu Office</vt:lpstr>
      <vt:lpstr>2_Motyw pakietu Office</vt:lpstr>
      <vt:lpstr>Studium wykonalności jako element wniosku o dofinansowanie oraz załączniki do wniosku o dofinansowanie</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Marcin Dzwonek</dc:creator>
  <cp:lastModifiedBy>Aleksandra Błasińska</cp:lastModifiedBy>
  <cp:revision>180</cp:revision>
  <cp:lastPrinted>2016-02-03T08:35:38Z</cp:lastPrinted>
  <dcterms:created xsi:type="dcterms:W3CDTF">2015-04-22T07:48:15Z</dcterms:created>
  <dcterms:modified xsi:type="dcterms:W3CDTF">2016-02-05T11:31:37Z</dcterms:modified>
</cp:coreProperties>
</file>