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373" r:id="rId2"/>
    <p:sldId id="501" r:id="rId3"/>
    <p:sldId id="526" r:id="rId4"/>
    <p:sldId id="527" r:id="rId5"/>
    <p:sldId id="523" r:id="rId6"/>
    <p:sldId id="515" r:id="rId7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89058" autoAdjust="0"/>
  </p:normalViewPr>
  <p:slideViewPr>
    <p:cSldViewPr>
      <p:cViewPr varScale="1">
        <p:scale>
          <a:sx n="66" d="100"/>
          <a:sy n="66" d="100"/>
        </p:scale>
        <p:origin x="16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11.02.2016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11.02.2016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5" y="4715153"/>
            <a:ext cx="5437506" cy="4466987"/>
          </a:xfrm>
          <a:prstGeom prst="rect">
            <a:avLst/>
          </a:prstGeom>
        </p:spPr>
        <p:txBody>
          <a:bodyPr vert="horz" lIns="92016" tIns="46008" rIns="92016" bIns="46008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3258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11.02.2016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11.02.2016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11.02.2016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11.02.2016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11.02.2016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11.02.2016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11.02.2016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11.02.2016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11.02.2016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11.02.2016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11.02.2016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11.02.2016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r>
              <a:rPr lang="pl-PL" altLang="pl-PL" sz="3200" b="1" dirty="0" smtClean="0"/>
              <a:t>Nabory w ramach RPO </a:t>
            </a:r>
            <a:r>
              <a:rPr lang="pl-PL" altLang="pl-PL" sz="3200" b="1" dirty="0" smtClean="0"/>
              <a:t>WD 2014-2020</a:t>
            </a: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r>
              <a:rPr lang="pl-PL" altLang="pl-PL" b="1" dirty="0" smtClean="0"/>
              <a:t>Posiedzenie Komitetu Monitorującego RPO WD 2014-2020</a:t>
            </a:r>
          </a:p>
          <a:p>
            <a:pPr algn="ctr" eaLnBrk="1" hangingPunct="1"/>
            <a:r>
              <a:rPr lang="pl-PL" altLang="pl-PL" sz="1600" b="1" dirty="0" smtClean="0"/>
              <a:t>Wrocław, </a:t>
            </a:r>
            <a:r>
              <a:rPr lang="pl-PL" altLang="pl-PL" sz="1600" b="1" dirty="0" smtClean="0"/>
              <a:t>12.02.2016 </a:t>
            </a:r>
            <a:r>
              <a:rPr lang="pl-PL" altLang="pl-PL" sz="1600" b="1" dirty="0" smtClean="0"/>
              <a:t>r.</a:t>
            </a:r>
            <a:endParaRPr lang="pl-PL" altLang="pl-PL" sz="1600" b="1" dirty="0"/>
          </a:p>
          <a:p>
            <a:pPr algn="ctr" eaLnBrk="1" hangingPunct="1"/>
            <a:endParaRPr lang="pl-PL" altLang="pl-PL" sz="10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0" y="972712"/>
            <a:ext cx="9144000" cy="588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514350" lvl="0" indent="-514350" algn="ctr">
              <a:spcBef>
                <a:spcPct val="20000"/>
              </a:spcBef>
              <a:defRPr/>
            </a:pPr>
            <a:r>
              <a:rPr lang="pl-PL" altLang="pl-PL" sz="3600" dirty="0" smtClean="0">
                <a:solidFill>
                  <a:prstClr val="black"/>
                </a:solidFill>
                <a:latin typeface="Calibri"/>
              </a:rPr>
              <a:t>Liczba rozpoczętych naborów - 48 </a:t>
            </a:r>
            <a:endParaRPr lang="pl-PL" altLang="pl-PL" sz="3600" dirty="0">
              <a:solidFill>
                <a:prstClr val="black"/>
              </a:solidFill>
              <a:latin typeface="Calibri"/>
            </a:endParaRPr>
          </a:p>
          <a:p>
            <a:pPr marL="514350" lvl="0" indent="-514350" algn="ctr">
              <a:spcBef>
                <a:spcPct val="20000"/>
              </a:spcBef>
              <a:defRPr/>
            </a:pPr>
            <a:endParaRPr lang="pl-PL" altLang="pl-PL" sz="11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  <a:defRPr/>
            </a:pPr>
            <a:endParaRPr lang="pl-PL" altLang="pl-PL" sz="2000" dirty="0">
              <a:solidFill>
                <a:prstClr val="black"/>
              </a:solidFill>
              <a:latin typeface="Calibri"/>
            </a:endParaRPr>
          </a:p>
          <a:p>
            <a:pPr algn="ctr" eaLnBrk="1" hangingPunct="1"/>
            <a:endParaRPr lang="pl-PL" altLang="pl-PL" sz="2400" b="1" dirty="0" smtClean="0"/>
          </a:p>
          <a:p>
            <a:pPr algn="ctr"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r>
              <a:rPr lang="pl-PL" altLang="pl-PL" sz="1400" b="1" dirty="0" smtClean="0">
                <a:solidFill>
                  <a:schemeClr val="tx2"/>
                </a:solidFill>
              </a:rPr>
              <a:t> </a:t>
            </a:r>
            <a:endParaRPr lang="pl-PL" altLang="pl-PL" sz="14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106797"/>
              </p:ext>
            </p:extLst>
          </p:nvPr>
        </p:nvGraphicFramePr>
        <p:xfrm>
          <a:off x="755576" y="1916832"/>
          <a:ext cx="7200800" cy="4579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8512"/>
                <a:gridCol w="2592288"/>
              </a:tblGrid>
              <a:tr h="763285">
                <a:tc>
                  <a:txBody>
                    <a:bodyPr/>
                    <a:lstStyle/>
                    <a:p>
                      <a:r>
                        <a:rPr lang="pl-PL" dirty="0" smtClean="0"/>
                        <a:t>Urząd Marszałkowski,</a:t>
                      </a:r>
                      <a:r>
                        <a:rPr lang="pl-PL" baseline="0" dirty="0" smtClean="0"/>
                        <a:t> w tym: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23</a:t>
                      </a:r>
                      <a:endParaRPr lang="pl-PL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l-PL" dirty="0" smtClean="0"/>
                        <a:t>w ramach EFS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l-PL" dirty="0" smtClean="0"/>
                        <a:t>w ramach EFRR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l-PL" dirty="0" smtClean="0"/>
                        <a:t>Dolnośląski Wojewódzki Urząd</a:t>
                      </a:r>
                      <a:r>
                        <a:rPr lang="pl-PL" baseline="0" dirty="0" smtClean="0"/>
                        <a:t> Pracy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l-PL" smtClean="0"/>
                        <a:t>Dolnośląska Instytucja Pośrednicząca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l-PL" dirty="0" smtClean="0"/>
                        <a:t>ZIT</a:t>
                      </a:r>
                      <a:r>
                        <a:rPr lang="pl-PL" baseline="0" dirty="0" smtClean="0"/>
                        <a:t> AW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227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0" y="1072104"/>
            <a:ext cx="9144000" cy="588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514350" lvl="0" indent="-514350" algn="ctr">
              <a:spcBef>
                <a:spcPct val="20000"/>
              </a:spcBef>
              <a:defRPr/>
            </a:pPr>
            <a:r>
              <a:rPr lang="pl-PL" altLang="pl-PL" sz="3600" dirty="0" smtClean="0">
                <a:solidFill>
                  <a:prstClr val="black"/>
                </a:solidFill>
                <a:latin typeface="Calibri"/>
              </a:rPr>
              <a:t>Liczba przedłużonych naborów - 36</a:t>
            </a:r>
            <a:endParaRPr lang="pl-PL" altLang="pl-PL" sz="3600" dirty="0">
              <a:solidFill>
                <a:prstClr val="black"/>
              </a:solidFill>
              <a:latin typeface="Calibri"/>
            </a:endParaRPr>
          </a:p>
          <a:p>
            <a:pPr marL="514350" lvl="0" indent="-514350" algn="ctr">
              <a:spcBef>
                <a:spcPct val="20000"/>
              </a:spcBef>
              <a:defRPr/>
            </a:pPr>
            <a:endParaRPr lang="pl-PL" altLang="pl-PL" sz="11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  <a:defRPr/>
            </a:pPr>
            <a:endParaRPr lang="pl-PL" altLang="pl-PL" sz="2000" dirty="0">
              <a:solidFill>
                <a:prstClr val="black"/>
              </a:solidFill>
              <a:latin typeface="Calibri"/>
            </a:endParaRPr>
          </a:p>
          <a:p>
            <a:pPr algn="ctr" eaLnBrk="1" hangingPunct="1"/>
            <a:endParaRPr lang="pl-PL" altLang="pl-PL" sz="2400" b="1" dirty="0" smtClean="0"/>
          </a:p>
          <a:p>
            <a:pPr algn="ctr"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61736"/>
              </p:ext>
            </p:extLst>
          </p:nvPr>
        </p:nvGraphicFramePr>
        <p:xfrm>
          <a:off x="755576" y="1916832"/>
          <a:ext cx="7200800" cy="4579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8512"/>
                <a:gridCol w="2592288"/>
              </a:tblGrid>
              <a:tr h="763285">
                <a:tc>
                  <a:txBody>
                    <a:bodyPr/>
                    <a:lstStyle/>
                    <a:p>
                      <a:r>
                        <a:rPr lang="pl-PL" dirty="0" smtClean="0"/>
                        <a:t>Urząd Marszałkowski,</a:t>
                      </a:r>
                      <a:r>
                        <a:rPr lang="pl-PL" baseline="0" dirty="0" smtClean="0"/>
                        <a:t> w tym: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l-PL" dirty="0" smtClean="0"/>
                        <a:t>w ramach EFS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l-PL" dirty="0" smtClean="0"/>
                        <a:t>w ramach EFRR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l-PL" dirty="0" smtClean="0"/>
                        <a:t>Dolnośląski Wojewódzki Urząd</a:t>
                      </a:r>
                      <a:r>
                        <a:rPr lang="pl-PL" baseline="0" dirty="0" smtClean="0"/>
                        <a:t> Pracy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l-PL" smtClean="0"/>
                        <a:t>Dolnośląska Instytucja Pośrednicząca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l-PL" dirty="0" smtClean="0"/>
                        <a:t>ZIT</a:t>
                      </a:r>
                      <a:r>
                        <a:rPr lang="pl-PL" baseline="0" dirty="0" smtClean="0"/>
                        <a:t> AW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6739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0" y="972712"/>
            <a:ext cx="9144000" cy="588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514350" lvl="0" indent="-514350" algn="ctr">
              <a:spcBef>
                <a:spcPct val="20000"/>
              </a:spcBef>
              <a:defRPr/>
            </a:pPr>
            <a:r>
              <a:rPr lang="pl-PL" altLang="pl-PL" sz="3600" dirty="0" smtClean="0">
                <a:solidFill>
                  <a:prstClr val="black"/>
                </a:solidFill>
                <a:latin typeface="Calibri"/>
              </a:rPr>
              <a:t>Liczba zamkniętych naborów </a:t>
            </a:r>
            <a:endParaRPr lang="pl-PL" altLang="pl-PL" sz="3600" dirty="0">
              <a:solidFill>
                <a:prstClr val="black"/>
              </a:solidFill>
              <a:latin typeface="Calibri"/>
            </a:endParaRPr>
          </a:p>
          <a:p>
            <a:pPr marL="514350" lvl="0" indent="-514350" algn="ctr">
              <a:spcBef>
                <a:spcPct val="20000"/>
              </a:spcBef>
              <a:defRPr/>
            </a:pPr>
            <a:endParaRPr lang="pl-PL" altLang="pl-PL" sz="11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  <a:defRPr/>
            </a:pPr>
            <a:endParaRPr lang="pl-PL" altLang="pl-PL" sz="2000" dirty="0">
              <a:solidFill>
                <a:prstClr val="black"/>
              </a:solidFill>
              <a:latin typeface="Calibri"/>
            </a:endParaRPr>
          </a:p>
          <a:p>
            <a:pPr algn="ctr" eaLnBrk="1" hangingPunct="1"/>
            <a:endParaRPr lang="pl-PL" altLang="pl-PL" sz="2400" b="1" dirty="0" smtClean="0"/>
          </a:p>
          <a:p>
            <a:pPr algn="ctr"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967946"/>
              </p:ext>
            </p:extLst>
          </p:nvPr>
        </p:nvGraphicFramePr>
        <p:xfrm>
          <a:off x="755576" y="1916832"/>
          <a:ext cx="7200800" cy="4579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8512"/>
                <a:gridCol w="2592288"/>
              </a:tblGrid>
              <a:tr h="763285">
                <a:tc>
                  <a:txBody>
                    <a:bodyPr/>
                    <a:lstStyle/>
                    <a:p>
                      <a:r>
                        <a:rPr lang="pl-PL" dirty="0" smtClean="0"/>
                        <a:t>Urząd Marszałkowski,</a:t>
                      </a:r>
                      <a:r>
                        <a:rPr lang="pl-PL" baseline="0" dirty="0" smtClean="0"/>
                        <a:t> w tym: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l-PL" dirty="0" smtClean="0"/>
                        <a:t>w ramach EFS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l-PL" dirty="0" smtClean="0"/>
                        <a:t>w ramach EFRR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l-PL" dirty="0" smtClean="0"/>
                        <a:t>Dolnośląski Wojewódzki Urząd</a:t>
                      </a:r>
                      <a:r>
                        <a:rPr lang="pl-PL" baseline="0" dirty="0" smtClean="0"/>
                        <a:t> Pracy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l-PL" smtClean="0"/>
                        <a:t>Dolnośląska Instytucja Pośrednicząca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pl-PL" dirty="0" smtClean="0"/>
                        <a:t>ZIT</a:t>
                      </a:r>
                      <a:r>
                        <a:rPr lang="pl-PL" baseline="0" dirty="0" smtClean="0"/>
                        <a:t> AW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3821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Prostokąt 1"/>
          <p:cNvSpPr>
            <a:spLocks noChangeArrowheads="1"/>
          </p:cNvSpPr>
          <p:nvPr/>
        </p:nvSpPr>
        <p:spPr bwMode="auto">
          <a:xfrm>
            <a:off x="1119732" y="1044515"/>
            <a:ext cx="6692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000" dirty="0"/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-1" y="980728"/>
            <a:ext cx="910907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Ogłoszenie żadnego z naborów nie zostało przesunięte.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Nie przesunięto terminów składania końcowych wniosków o dofinansowanie.</a:t>
            </a:r>
            <a:endParaRPr lang="pl-PL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Wewnętrzne analizy pokazują, że wydłużenia naborów nie spowodują w większości przypadków późniejszego rozstrzygnięcia konkursu i rozpoczęcia procesu podpisywania umów o dofinansowanie.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Przesunięte terminy podpisywania umów wychodzą również naprzeciw prośbom wnioskodawców (10.3. – rozpoczęcie projektów we wrześniu/październiku)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Przewidywane </a:t>
            </a:r>
            <a:r>
              <a:rPr lang="pl-PL" sz="2400" smtClean="0"/>
              <a:t>zwiększanie alokacji.</a:t>
            </a:r>
            <a:endParaRPr lang="pl-PL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Generator wniosków o dofinansowanie ewoluuje stale, zgłaszane błędy naprawiane są w ramach gwarancji – w końcowej fazie testów: generowanie prawidłowego pdf, </a:t>
            </a:r>
            <a:r>
              <a:rPr lang="pl-PL" sz="2400" dirty="0" err="1" smtClean="0"/>
              <a:t>wielopodpis</a:t>
            </a:r>
            <a:r>
              <a:rPr lang="pl-PL" sz="2400" dirty="0" smtClean="0"/>
              <a:t> i duże załączniki, duże tabele finansowe.</a:t>
            </a:r>
            <a:endParaRPr lang="pl-PL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400" b="1" u="sng" dirty="0" smtClean="0"/>
          </a:p>
          <a:p>
            <a:pPr algn="ctr"/>
            <a:endParaRPr lang="pl-PL" sz="2400" b="1" u="sng" dirty="0"/>
          </a:p>
          <a:p>
            <a:pPr algn="ctr"/>
            <a:endParaRPr lang="pl-PL" sz="2400" b="1" u="sng" dirty="0"/>
          </a:p>
        </p:txBody>
      </p:sp>
    </p:spTree>
    <p:extLst>
      <p:ext uri="{BB962C8B-B14F-4D97-AF65-F5344CB8AC3E}">
        <p14:creationId xmlns:p14="http://schemas.microsoft.com/office/powerpoint/2010/main" val="42827236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0" y="980728"/>
            <a:ext cx="914400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 lvl="0" algn="ctr" eaLnBrk="1" hangingPunct="1">
              <a:buClr>
                <a:srgbClr val="0070C0"/>
              </a:buClr>
            </a:pPr>
            <a:endParaRPr lang="pl-PL" altLang="pl-PL" sz="2400" b="1" dirty="0">
              <a:solidFill>
                <a:srgbClr val="000000"/>
              </a:solidFill>
              <a:latin typeface="Calibri" pitchFamily="34" charset="0"/>
            </a:endParaRPr>
          </a:p>
          <a:p>
            <a:pPr marL="44450" lvl="0" algn="ctr" eaLnBrk="1" hangingPunct="1">
              <a:buClr>
                <a:srgbClr val="0070C0"/>
              </a:buClr>
            </a:pPr>
            <a:endParaRPr lang="pl-PL" altLang="pl-PL" sz="2400" b="1" dirty="0">
              <a:solidFill>
                <a:srgbClr val="000000"/>
              </a:solidFill>
              <a:latin typeface="Calibri" pitchFamily="34" charset="0"/>
            </a:endParaRPr>
          </a:p>
          <a:p>
            <a:pPr marL="44450" lvl="0" algn="ctr" eaLnBrk="1" hangingPunct="1">
              <a:buClr>
                <a:srgbClr val="0070C0"/>
              </a:buClr>
            </a:pPr>
            <a:endParaRPr lang="pl-PL" altLang="pl-PL" sz="2400" b="1" dirty="0">
              <a:solidFill>
                <a:srgbClr val="000000"/>
              </a:solidFill>
              <a:latin typeface="Calibri" pitchFamily="34" charset="0"/>
            </a:endParaRPr>
          </a:p>
          <a:p>
            <a:pPr marL="44450" lvl="0" algn="ctr" eaLnBrk="1" hangingPunct="1">
              <a:buClr>
                <a:srgbClr val="0070C0"/>
              </a:buClr>
            </a:pPr>
            <a:endParaRPr lang="pl-PL" altLang="pl-PL" sz="2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4450" lvl="0" algn="ctr" eaLnBrk="1" hangingPunct="1">
              <a:buClr>
                <a:srgbClr val="0070C0"/>
              </a:buClr>
            </a:pPr>
            <a:r>
              <a:rPr lang="pl-PL" altLang="pl-PL" sz="3200" b="1" i="1" dirty="0" smtClean="0">
                <a:solidFill>
                  <a:srgbClr val="000000"/>
                </a:solidFill>
                <a:latin typeface="Calibri" pitchFamily="34" charset="0"/>
              </a:rPr>
              <a:t>Dziękuję za uwagę</a:t>
            </a:r>
          </a:p>
          <a:p>
            <a:pPr marL="44450" lvl="0" algn="ctr" eaLnBrk="1" hangingPunct="1">
              <a:buClr>
                <a:srgbClr val="0070C0"/>
              </a:buClr>
            </a:pPr>
            <a:endParaRPr lang="pl-PL" sz="1600" dirty="0">
              <a:latin typeface="+mj-lt"/>
            </a:endParaRPr>
          </a:p>
          <a:p>
            <a:pPr marL="44450" algn="ctr" eaLnBrk="1" hangingPunct="1">
              <a:buClr>
                <a:srgbClr val="0070C0"/>
              </a:buClr>
            </a:pPr>
            <a:endParaRPr lang="pl-PL" altLang="pl-PL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4450" algn="just" eaLnBrk="1" hangingPunct="1">
              <a:buClr>
                <a:srgbClr val="0070C0"/>
              </a:buClr>
            </a:pPr>
            <a:r>
              <a:rPr lang="pl-PL" altLang="pl-PL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pl-PL" altLang="pl-PL" dirty="0" smtClean="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pl-PL" altLang="pl-PL" dirty="0">
              <a:solidFill>
                <a:srgbClr val="000000"/>
              </a:solidFill>
              <a:latin typeface="Calibri" pitchFamily="34" charset="0"/>
            </a:endParaRPr>
          </a:p>
          <a:p>
            <a:pPr marL="44450" eaLnBrk="1" hangingPunct="1">
              <a:buClr>
                <a:srgbClr val="0070C0"/>
              </a:buClr>
            </a:pPr>
            <a:r>
              <a:rPr lang="pl-PL" altLang="pl-PL" dirty="0" smtClean="0">
                <a:solidFill>
                  <a:srgbClr val="000000"/>
                </a:solidFill>
                <a:latin typeface="Calibri" pitchFamily="34" charset="0"/>
              </a:rPr>
              <a:t>   </a:t>
            </a:r>
          </a:p>
          <a:p>
            <a:pPr marL="44450" eaLnBrk="1" hangingPunct="1">
              <a:buClr>
                <a:srgbClr val="0070C0"/>
              </a:buClr>
            </a:pPr>
            <a:endParaRPr lang="pl-PL" altLang="pl-PL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4450" eaLnBrk="1" hangingPunct="1">
              <a:buClr>
                <a:srgbClr val="0070C0"/>
              </a:buClr>
            </a:pPr>
            <a:r>
              <a:rPr lang="pl-PL" altLang="pl-PL" dirty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pl-PL" altLang="pl-PL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pl-PL" altLang="pl-PL" dirty="0">
                <a:solidFill>
                  <a:srgbClr val="000000"/>
                </a:solidFill>
                <a:latin typeface="Calibri" pitchFamily="34" charset="0"/>
              </a:rPr>
              <a:t>    </a:t>
            </a:r>
            <a:endParaRPr lang="pl-PL" altLang="pl-PL" b="1" dirty="0">
              <a:solidFill>
                <a:srgbClr val="000000"/>
              </a:solidFill>
              <a:latin typeface="Calibri" pitchFamily="34" charset="0"/>
            </a:endParaRPr>
          </a:p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4450" algn="ctr" eaLnBrk="1" hangingPunct="1">
              <a:buClr>
                <a:srgbClr val="0070C0"/>
              </a:buClr>
            </a:pPr>
            <a:r>
              <a:rPr lang="pl-PL" altLang="pl-PL" sz="1400" b="1" dirty="0" smtClean="0">
                <a:solidFill>
                  <a:srgbClr val="000000"/>
                </a:solidFill>
                <a:latin typeface="Calibri" pitchFamily="34" charset="0"/>
              </a:rPr>
              <a:t>          </a:t>
            </a:r>
          </a:p>
          <a:p>
            <a:pPr marL="44450" algn="ctr" eaLnBrk="1" hangingPunct="1">
              <a:buClr>
                <a:srgbClr val="0070C0"/>
              </a:buClr>
            </a:pPr>
            <a:endParaRPr lang="pl-PL" altLang="pl-PL" sz="1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4450" algn="ctr" eaLnBrk="1" hangingPunct="1">
              <a:buClr>
                <a:srgbClr val="0070C0"/>
              </a:buClr>
            </a:pPr>
            <a:endParaRPr lang="pl-PL" altLang="pl-PL" sz="1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4450" eaLnBrk="1" hangingPunct="1">
              <a:buClr>
                <a:srgbClr val="0070C0"/>
              </a:buClr>
            </a:pPr>
            <a:r>
              <a:rPr lang="pl-PL" altLang="pl-PL" sz="1400" b="1" dirty="0" smtClean="0">
                <a:solidFill>
                  <a:srgbClr val="000000"/>
                </a:solidFill>
                <a:latin typeface="Calibri" pitchFamily="34" charset="0"/>
              </a:rPr>
              <a:t>                         </a:t>
            </a:r>
            <a:r>
              <a:rPr lang="pl-PL" altLang="pl-PL" sz="14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pl-PL" altLang="pl-PL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pl-PL" altLang="pl-PL" sz="1400" dirty="0" smtClean="0">
                <a:solidFill>
                  <a:srgbClr val="000000"/>
                </a:solidFill>
                <a:latin typeface="Calibri" pitchFamily="34" charset="0"/>
              </a:rPr>
              <a:t>        </a:t>
            </a:r>
            <a:endParaRPr lang="pl-PL" altLang="pl-PL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3" name="Prostokąt 1"/>
          <p:cNvSpPr>
            <a:spLocks noChangeArrowheads="1"/>
          </p:cNvSpPr>
          <p:nvPr/>
        </p:nvSpPr>
        <p:spPr bwMode="auto">
          <a:xfrm>
            <a:off x="1119732" y="1044515"/>
            <a:ext cx="6692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000" dirty="0"/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745472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4999</TotalTime>
  <Words>217</Words>
  <Application>Microsoft Office PowerPoint</Application>
  <PresentationFormat>Pokaz na ekranie (4:3)</PresentationFormat>
  <Paragraphs>107</Paragraphs>
  <Slides>6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Arial</vt:lpstr>
      <vt:lpstr>Calibri</vt:lpstr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Dorota Nahrebecka-Sobota</cp:lastModifiedBy>
  <cp:revision>497</cp:revision>
  <cp:lastPrinted>2015-09-17T13:52:11Z</cp:lastPrinted>
  <dcterms:created xsi:type="dcterms:W3CDTF">2010-12-31T07:04:34Z</dcterms:created>
  <dcterms:modified xsi:type="dcterms:W3CDTF">2016-02-11T23:23:47Z</dcterms:modified>
</cp:coreProperties>
</file>