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73" r:id="rId2"/>
    <p:sldId id="504" r:id="rId3"/>
    <p:sldId id="506" r:id="rId4"/>
    <p:sldId id="503" r:id="rId5"/>
    <p:sldId id="518" r:id="rId6"/>
    <p:sldId id="508" r:id="rId7"/>
    <p:sldId id="511" r:id="rId8"/>
    <p:sldId id="512" r:id="rId9"/>
    <p:sldId id="523" r:id="rId10"/>
    <p:sldId id="507" r:id="rId11"/>
    <p:sldId id="513" r:id="rId12"/>
    <p:sldId id="525" r:id="rId13"/>
    <p:sldId id="522" r:id="rId14"/>
    <p:sldId id="344" r:id="rId15"/>
    <p:sldId id="520" r:id="rId1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0295" autoAdjust="0"/>
  </p:normalViewPr>
  <p:slideViewPr>
    <p:cSldViewPr>
      <p:cViewPr varScale="1">
        <p:scale>
          <a:sx n="76" d="100"/>
          <a:sy n="76" d="100"/>
        </p:scale>
        <p:origin x="-9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Zwiększenie kompetencji osób dorosłych w szczególności osób pozostających w niekorzystnej sytuacji na rynku pracy w zakresie ICT i języków obcych.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rezultatu bezpośredniego: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kwalifikacjach, które uzyskały kwalifikacje lub nabyły kompetencje po opuszczeniu programu. 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produktu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 objętych wsparciem w programie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Powinny być kształtowane odpowiednie kompetencje, z uwzględnieniem umiejętności interpersonalnych i społecznych. 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/>
              <a:t>Cel oraz wskaźniki dla naboru wniosków                               o dofinansowanie w trybie konkursowym  </a:t>
            </a:r>
          </a:p>
          <a:p>
            <a:pPr algn="ctr"/>
            <a:r>
              <a:rPr lang="pl-PL" sz="2000" b="1" dirty="0" smtClean="0"/>
              <a:t>dla Osi Priorytetowej 10 Edukacja </a:t>
            </a:r>
          </a:p>
          <a:p>
            <a:pPr algn="ctr"/>
            <a:r>
              <a:rPr lang="pl-PL" sz="2000" b="1" dirty="0" smtClean="0"/>
              <a:t>Działania 10.4 Dostosowanie systemów kształcenia i szkolenia zawodowego </a:t>
            </a:r>
          </a:p>
          <a:p>
            <a:pPr algn="ctr"/>
            <a:r>
              <a:rPr lang="pl-PL" sz="2000" b="1" dirty="0" smtClean="0"/>
              <a:t>do potrzeb rynku pracy. </a:t>
            </a:r>
          </a:p>
          <a:p>
            <a:pPr lvl="0" algn="ctr"/>
            <a:endParaRPr lang="pl-PL" sz="2000" b="1" dirty="0" smtClean="0"/>
          </a:p>
          <a:p>
            <a:pPr algn="ctr" eaLnBrk="1" hangingPunct="1"/>
            <a:endParaRPr lang="pl-PL" altLang="pl-PL" sz="2000" b="1" dirty="0" smtClean="0"/>
          </a:p>
          <a:p>
            <a:pPr algn="ctr" eaLnBrk="1" hangingPunct="1"/>
            <a:r>
              <a:rPr lang="pl-PL" altLang="pl-PL" sz="2000" b="1" dirty="0" smtClean="0"/>
              <a:t>Regionalny Program Operacyjny </a:t>
            </a:r>
          </a:p>
          <a:p>
            <a:pPr algn="ctr" eaLnBrk="1" hangingPunct="1"/>
            <a:r>
              <a:rPr lang="pl-PL" altLang="pl-PL" sz="2000" b="1" dirty="0" smtClean="0"/>
              <a:t>Województwa Dolnośląskiego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2014-2020</a:t>
            </a:r>
            <a:endParaRPr lang="pl-PL" alt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16.02.2016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rezultatu bezpośredniego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dotyczą oczekiwanych efektów wsparcia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 środków EFS.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Określają efekt bezpośrednio po zakończeniu udziału w projekcie 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mierzone są do 4 tygodni od zakończenia udziału przez uczestnika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projekcie.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celu ograniczenia wpływu czynników zewnętrznych na wartość wskaźnika rezultatu, powinien on być jak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najbliżej powiązany z działaniami wdrażanymi w ramach Działania 10.4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kształcenia zawodowego oraz instruktorów praktycznej nauki zawodu, którzy uzyskali kwalifikacje lub nabyli kompetencje </a:t>
            </a:r>
            <a:r>
              <a:rPr lang="pl-PL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opuszczeniu programu [osoby]. 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Definicja kwalifikacji jest zgodna z definicją zawartą w części dot. wskaźników EFS monitorowanych we wszystkich priorytetach inwestycyjnych dla wskaźnika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osób, które uzyskały kwalifikacje po opuszczeniu programu.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 nabycia kompetencji będzie weryfikowany w ramach poszczególnych etapów wymienionych w Regulaminie konkursu.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73% osób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kształcenia zawodowego wykorzystujących doposażenie zakupione dzięki EFS [sztuki].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prowadzących kształcenie zawodowe, wykorzystujących doposażenie zakupione w ramach programu do prowadzenia zajęć edukacyjnych.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Wykorzystanie doposażenia jest weryfikowane na reprezentatywnej próbie szkół/placówek objętych wsparciem w ramach RPO do 4 tygodni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zakończeniu projektu w ramach wizyt monitoringowych przeprowadzonych przez pracowników Instytucji Zarządzającej.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89% szkół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71600" y="1052736"/>
            <a:ext cx="6692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b="1" dirty="0" smtClean="0"/>
              <a:t>Wskaźniki wspólne i wskaźniki projektowe</a:t>
            </a:r>
            <a:endParaRPr lang="pl-PL" alt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467544" y="1628800"/>
            <a:ext cx="77768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Poza monitorowaniem wskaźników określonych we wniosku o dofinansowanie, realizacja projektów w ramach Działania 10.4 wiąże się z obowiązkiem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wskazanych w rozporządzeniu EFS oraz zdefiniowanych                      w Wytycznych KE dotyczących monitorowania i ewaluacji EFS 2014-2020                          i Wytycznych w zakresie monitorowania postępu rzeczowego realizacji programów operacyjnych na lata 2014-2020.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467544" y="278092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</a:t>
            </a:r>
            <a:r>
              <a:rPr lang="pl-PL" sz="1600" dirty="0" err="1"/>
              <a:t>www.rpo.dolnyslask.pl</a:t>
            </a:r>
            <a:r>
              <a:rPr lang="pl-PL" sz="1600" dirty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95536" y="126876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7" name="Prostokąt 6"/>
          <p:cNvSpPr/>
          <p:nvPr/>
        </p:nvSpPr>
        <p:spPr>
          <a:xfrm>
            <a:off x="683568" y="1628800"/>
            <a:ext cx="720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Umowa Partnerstwa </a:t>
            </a:r>
            <a:r>
              <a:rPr lang="pl-PL" dirty="0" smtClean="0"/>
              <a:t>– określająca ramy programów operacyjnych   w perspektywie 2014 - 2020 w zakresie celu tematycznego dotyczącego Edukacji precyzuje, by </a:t>
            </a:r>
            <a:r>
              <a:rPr lang="pl-PL" b="1" dirty="0" smtClean="0"/>
              <a:t>podnoszony był poziom umiejętności i kwalifikacji społeczeństwa przez podniesienie jakości edukacji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Wobec obecnej sytuacji na rynku pracy konieczne jest </a:t>
            </a:r>
            <a:r>
              <a:rPr lang="pl-PL" b="1" dirty="0" smtClean="0"/>
              <a:t>zwiększenie powiązania systemu edukacji i umiejętności osób z potrzebami rynku pracy</a:t>
            </a:r>
            <a:r>
              <a:rPr lang="pl-PL" dirty="0" smtClean="0"/>
              <a:t>, o czym świadczy rosnące bezrobocie wśród ludzi młodych, pomimo jednej z najwyższych w Europie stóp </a:t>
            </a:r>
            <a:r>
              <a:rPr lang="pl-PL" dirty="0" err="1" smtClean="0"/>
              <a:t>skolaryzacji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Wyniki badań pracodawców świadczą o niespełnieniu przez absolwentów wymagań zarówno co do umiejętności, jak i postaw. </a:t>
            </a:r>
          </a:p>
          <a:p>
            <a:pPr algn="just"/>
            <a:r>
              <a:rPr lang="pl-PL" dirty="0" smtClean="0"/>
              <a:t>Taki stan rzeczy jest efektem zarówno jakości kształcenia (niedostosowania programów nauczania, deficytów w wyposażeniu szkół oraz jakości kadry pedagogicznej), jak i niedostatecznej współpracy szkół i uczelni z pracodawcami i ich otoczeniem.</a:t>
            </a:r>
          </a:p>
          <a:p>
            <a:endParaRPr lang="pl-PL" sz="1600" dirty="0" smtClean="0"/>
          </a:p>
          <a:p>
            <a:endParaRPr lang="pl-PL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539552" y="980728"/>
            <a:ext cx="7488832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pl-PL" b="1" dirty="0" smtClean="0"/>
              <a:t>Umowa partnerstwa wskazuje na potrzebę:</a:t>
            </a:r>
          </a:p>
          <a:p>
            <a:pPr algn="just">
              <a:spcBef>
                <a:spcPct val="30000"/>
              </a:spcBef>
              <a:defRPr/>
            </a:pPr>
            <a:endParaRPr lang="pl-PL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współpracy szkół i placówek oświatowych z ich otoczeniem, zwłaszcza pracodawcami i instytucjami rynku pracy;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włączenia pracodawców w proces kształcenia zawodowego i egzaminowania;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poszerzania oferty praktyk i staży dla nauczycieli w przedsiębiorstwach, </a:t>
            </a:r>
            <a:r>
              <a:rPr lang="pl-PL" dirty="0" smtClean="0"/>
              <a:t>uruchomienia </a:t>
            </a:r>
            <a:r>
              <a:rPr lang="pl-PL" dirty="0" smtClean="0"/>
              <a:t>studiów podyplomowych, </a:t>
            </a:r>
            <a:r>
              <a:rPr lang="pl-PL" dirty="0" smtClean="0"/>
              <a:t>szkoleń kaskadowych; </a:t>
            </a: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zwiększenia potencjału szkół zawodowych poprzez inwestycje w wyposażenie pracowni do praktycznej nauki zawodu w celu stworzenia w szkole warunków zbliżonych do rzeczywistego środowiska pracy zawodowej pod kątem wyposażenia, doposażenie warsztatów, pracowni, itp.</a:t>
            </a:r>
          </a:p>
          <a:p>
            <a:pPr marL="263525" indent="-263525" algn="just">
              <a:spcBef>
                <a:spcPct val="30000"/>
              </a:spcBef>
              <a:defRPr/>
            </a:pP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7952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251520" y="1340768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971600" y="162880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Celem szczegółowym w Działaniu 10.4  jest:</a:t>
            </a:r>
          </a:p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 smtClean="0"/>
              <a:t>Zwiększenie szans na zatrudnienie uczniów kształcenia i szkolenia zawodowego, w</a:t>
            </a:r>
          </a:p>
          <a:p>
            <a:pPr algn="ctr"/>
            <a:r>
              <a:rPr lang="pl-PL" sz="2400" b="1" dirty="0" smtClean="0"/>
              <a:t>szczególności poprzez poprawę efektywności kształcenia zawodowego.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30212" y="1916832"/>
            <a:ext cx="831825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 stanowi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wszystko, co zostało uzyskane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wyniku realizacji projektu. 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odnoszą się do osób lub podmiotów objętych wsparciem.</a:t>
            </a: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monitorowane są w momencie rozpoczęcia udziału w projekcie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 do zasady za rozpoczęcie udziału w projekcie uznaje się przystąpienie do pierwszej formy wsparcia świadczonej w ramach projektu.</a:t>
            </a: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kształcenia zawodowego oraz instruktorów praktycznej nauki zawodu objętych wsparciem w programie [osoby].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oraz instruktorów praktycznej nauki zawodu objętych wsparciem, w tym: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osób przygotowanych do wykonywania zawodu nauczyciela przedmiotów zawodowych w ramach studiów podyplomowych lub innych form doskonalenia;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nauczycieli uczestniczących w formach doskonalenia zawodowego organizowanych we współpracy z uczelniami;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nauczycieli uczestniczących w stażach i praktykach u pracodawców o czasie trwania nie krótszym niż dwa tygodnie;</a:t>
            </a: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objętych wspomaganiem realizowanym przez placówki doskonalenia nauczycieli, poradnie psychologiczno-pedagogiczne i biblioteki pedagogiczne oraz uczestniczących w sieciach współpracy i samokształcenia.</a:t>
            </a:r>
          </a:p>
          <a:p>
            <a:pPr>
              <a:buFontTx/>
              <a:buChar char="-"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1067 osób (szacowana wartość docelowa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szkół i placówek kształcenia zawodowego uczestniczących w stażach i praktykach u pracodawcy [osoby].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szkół i placówek kształcenia zawodowego, objętych wsparciem bezpośrednim w ramach programu w postaci staży i praktyk u pracodawcy. Pod pojęciem stażu realizowanego w ramach wszystkich typów operacji należy rozumieć takie formy nabywania umiejętności praktycznych, których zakres wykracza poza ramy określone dla praktyki zawodowej.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Staże mogą zatem obejmować kształcenie zawodowe praktyczne realizowane w ramach praktycznej nauki zawodu (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lub wykraczać poza zakres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Zasady realizacji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określa Rozporządzenie MEN z dnia 15 grudnia 2010 roku w sprawie praktycznej nauki zawodu.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17 331 osób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kształcenia zawodowego doposażonych w programie w sprzęt i materiały dydaktyczne niezbędne do realizacji kształcenia zawodowego [sztuki].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prowadzących kształcenie zawodowe wyposażonych/ doposażonych w ramach programu w nowoczesny sprzęt i materiały dydaktyczne zapewniające wysoką jakość kształcenia i umożliwiające realizację podstawy programowej kształcenia w zawodach. Moment pomiaru wskaźnika rozumiany jest jako dzień dostarczenia sprzętu/materiałów dydaktycznych do szkół i placówek prowadzących kształcenie zawodowe.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256 szkół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podmiotów realizujących zadania centrum kształcenia zawodowego i ustawicznego, objętych wsparciem w programie [sztuki].</a:t>
            </a: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jednostek systemu oświaty istniejących lub nowoutworzonych, realizujących zadania zbieżne z zadaniami centrum kształcenia zawodowego i ustawicznego (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ckziu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tj. współpracujących z pracodawcami i organizacjami pracodawców oraz prowadzących kwalifikacyjne kursy zawodowe, a także podejmujących działania w zakresie poradnictwa zawodowego i informacji zawodowej, w tym również dla osób dorosłych.</a:t>
            </a: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 podmiotów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5325</TotalTime>
  <Words>989</Words>
  <Application>Microsoft Office PowerPoint</Application>
  <PresentationFormat>Pokaz na ekranie (4:3)</PresentationFormat>
  <Paragraphs>191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plik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wgrabski</cp:lastModifiedBy>
  <cp:revision>532</cp:revision>
  <cp:lastPrinted>2015-09-17T13:52:11Z</cp:lastPrinted>
  <dcterms:created xsi:type="dcterms:W3CDTF">2010-12-31T07:04:34Z</dcterms:created>
  <dcterms:modified xsi:type="dcterms:W3CDTF">2016-02-11T08:18:54Z</dcterms:modified>
</cp:coreProperties>
</file>