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373" r:id="rId2"/>
    <p:sldId id="415" r:id="rId3"/>
    <p:sldId id="530" r:id="rId4"/>
    <p:sldId id="491" r:id="rId5"/>
    <p:sldId id="492" r:id="rId6"/>
    <p:sldId id="494" r:id="rId7"/>
    <p:sldId id="497" r:id="rId8"/>
    <p:sldId id="495" r:id="rId9"/>
    <p:sldId id="536" r:id="rId10"/>
    <p:sldId id="496" r:id="rId11"/>
    <p:sldId id="541" r:id="rId12"/>
    <p:sldId id="533" r:id="rId13"/>
    <p:sldId id="534" r:id="rId14"/>
    <p:sldId id="535" r:id="rId15"/>
    <p:sldId id="542" r:id="rId16"/>
    <p:sldId id="511" r:id="rId17"/>
    <p:sldId id="531" r:id="rId18"/>
    <p:sldId id="532" r:id="rId19"/>
    <p:sldId id="537" r:id="rId20"/>
    <p:sldId id="538" r:id="rId21"/>
    <p:sldId id="539" r:id="rId22"/>
    <p:sldId id="540" r:id="rId23"/>
    <p:sldId id="544" r:id="rId24"/>
    <p:sldId id="543" r:id="rId25"/>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89058" autoAdjust="0"/>
  </p:normalViewPr>
  <p:slideViewPr>
    <p:cSldViewPr>
      <p:cViewPr>
        <p:scale>
          <a:sx n="107" d="100"/>
          <a:sy n="107" d="100"/>
        </p:scale>
        <p:origin x="-183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7A975DDB-9D83-4F3D-973C-2B4DA0E55E7D}"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6C343CD5-0F3F-434B-BA1F-D2351E24B2B6}"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F963C74C-7AE5-47F9-B4E1-8EDC2909C127}"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A82B98A6-C2E3-434A-83E1-BA7440E71E3B}"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2F4ACE3E-54EB-4A6E-BE5A-19FC897A2BDD}"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024FF6D0-FD97-4139-A0D6-00E6600A6C2B}"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F0FEF2F8-2B3D-4786-9A0A-03813FE8AF6F}"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A6D7F289-2659-41D8-BB5F-91994744C3FF}"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2016-02-11</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2016-02-11</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2</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11</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12</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13</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14</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15</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16</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17</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18</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19</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20</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3</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21</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22</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23</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24</a:t>
            </a:fld>
            <a:endParaRPr lang="pl-PL" altLang="pl-PL"/>
          </a:p>
        </p:txBody>
      </p:sp>
    </p:spTree>
    <p:extLst>
      <p:ext uri="{BB962C8B-B14F-4D97-AF65-F5344CB8AC3E}">
        <p14:creationId xmlns:p14="http://schemas.microsoft.com/office/powerpoint/2010/main" val="1847463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4</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5</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6</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7</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8</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9</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10</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2016-02-11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2016-02-11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2016-02-11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2016-02-11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2016-02-11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2016-02-11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2016-02-11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2016-02-11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2016-02-11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2016-02-11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2016-02-11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2016-02-11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ilip.baranowski@dolnyslask.p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2"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r>
              <a:rPr lang="pl-PL" altLang="pl-PL" sz="2400" b="1" dirty="0">
                <a:solidFill>
                  <a:schemeClr val="tx2"/>
                </a:solidFill>
                <a:latin typeface="+mn-lt"/>
              </a:rPr>
              <a:t>„Działanie 3.3 Efektywność energetyczna w budynkach </a:t>
            </a:r>
            <a:endParaRPr lang="pl-PL" altLang="pl-PL" sz="2400" b="1" dirty="0" smtClean="0">
              <a:solidFill>
                <a:schemeClr val="tx2"/>
              </a:solidFill>
              <a:latin typeface="+mn-lt"/>
            </a:endParaRPr>
          </a:p>
          <a:p>
            <a:pPr algn="ctr" eaLnBrk="1" hangingPunct="1"/>
            <a:r>
              <a:rPr lang="pl-PL" altLang="pl-PL" sz="2400" b="1" dirty="0" smtClean="0">
                <a:solidFill>
                  <a:schemeClr val="tx2"/>
                </a:solidFill>
                <a:latin typeface="+mn-lt"/>
              </a:rPr>
              <a:t>użyteczności </a:t>
            </a:r>
            <a:r>
              <a:rPr lang="pl-PL" altLang="pl-PL" sz="2400" b="1" dirty="0">
                <a:solidFill>
                  <a:schemeClr val="tx2"/>
                </a:solidFill>
                <a:latin typeface="+mn-lt"/>
              </a:rPr>
              <a:t>publicznej i sektorze </a:t>
            </a:r>
            <a:r>
              <a:rPr lang="pl-PL" altLang="pl-PL" sz="2400" b="1" dirty="0" smtClean="0">
                <a:solidFill>
                  <a:schemeClr val="tx2"/>
                </a:solidFill>
                <a:latin typeface="+mn-lt"/>
              </a:rPr>
              <a:t>mieszkaniowym”</a:t>
            </a:r>
            <a:endParaRPr lang="pl-PL" altLang="pl-PL" sz="2400" b="1" dirty="0">
              <a:solidFill>
                <a:schemeClr val="tx2"/>
              </a:solidFill>
              <a:latin typeface="+mn-lt"/>
            </a:endParaRPr>
          </a:p>
          <a:p>
            <a:pPr algn="ctr" eaLnBrk="1" hangingPunct="1"/>
            <a:endParaRPr lang="pl-PL" altLang="pl-PL" sz="2400" b="1" dirty="0">
              <a:solidFill>
                <a:schemeClr val="tx2"/>
              </a:solidFill>
              <a:latin typeface="+mn-lt"/>
            </a:endParaRPr>
          </a:p>
          <a:p>
            <a:pPr algn="ctr" eaLnBrk="1" hangingPunct="1"/>
            <a:r>
              <a:rPr lang="pl-PL" altLang="pl-PL" sz="2000" b="1" dirty="0" smtClean="0">
                <a:solidFill>
                  <a:schemeClr val="tx2"/>
                </a:solidFill>
                <a:latin typeface="+mn-lt"/>
              </a:rPr>
              <a:t>Regionalny </a:t>
            </a:r>
            <a:r>
              <a:rPr lang="pl-PL" altLang="pl-PL" sz="2000" b="1" dirty="0">
                <a:solidFill>
                  <a:schemeClr val="tx2"/>
                </a:solidFill>
                <a:latin typeface="+mn-lt"/>
              </a:rPr>
              <a:t>Program Operacyjny  </a:t>
            </a:r>
            <a:endParaRPr lang="pl-PL" altLang="pl-PL" sz="2000" b="1" dirty="0" smtClean="0">
              <a:solidFill>
                <a:schemeClr val="tx2"/>
              </a:solidFill>
              <a:latin typeface="+mn-lt"/>
            </a:endParaRPr>
          </a:p>
          <a:p>
            <a:pPr algn="ctr" eaLnBrk="1" hangingPunct="1"/>
            <a:r>
              <a:rPr lang="pl-PL" altLang="pl-PL" sz="2000" b="1" dirty="0" smtClean="0">
                <a:solidFill>
                  <a:schemeClr val="tx2"/>
                </a:solidFill>
                <a:latin typeface="+mn-lt"/>
              </a:rPr>
              <a:t>Województwa </a:t>
            </a:r>
            <a:r>
              <a:rPr lang="pl-PL" altLang="pl-PL" sz="2000" b="1" dirty="0">
                <a:solidFill>
                  <a:schemeClr val="tx2"/>
                </a:solidFill>
                <a:latin typeface="+mn-lt"/>
              </a:rPr>
              <a:t>Dolnośląskiego </a:t>
            </a:r>
            <a:r>
              <a:rPr lang="pl-PL" altLang="pl-PL" sz="2000" b="1" dirty="0" smtClean="0">
                <a:solidFill>
                  <a:schemeClr val="tx2"/>
                </a:solidFill>
                <a:latin typeface="+mn-lt"/>
              </a:rPr>
              <a:t>2014-2020</a:t>
            </a:r>
            <a:endParaRPr lang="pl-PL" altLang="pl-PL" sz="2000" b="1" dirty="0">
              <a:solidFill>
                <a:schemeClr val="tx2"/>
              </a:solidFill>
              <a:latin typeface="+mn-lt"/>
            </a:endParaRPr>
          </a:p>
          <a:p>
            <a:pPr algn="ctr" eaLnBrk="1" hangingPunct="1"/>
            <a:endParaRPr lang="pl-PL" altLang="pl-PL" sz="1400" b="1" dirty="0">
              <a:solidFill>
                <a:schemeClr val="tx2"/>
              </a:solidFill>
            </a:endParaRPr>
          </a:p>
          <a:p>
            <a:pPr eaLnBrk="1" hangingPunct="1"/>
            <a:endParaRPr lang="pl-PL" altLang="pl-PL" sz="1400" b="1" dirty="0">
              <a:solidFill>
                <a:schemeClr val="tx2"/>
              </a:solidFill>
            </a:endParaRPr>
          </a:p>
          <a:p>
            <a:pPr algn="ctr" eaLnBrk="1" hangingPunct="1"/>
            <a:r>
              <a:rPr lang="pl-PL" altLang="pl-PL" sz="1400" b="1" dirty="0" smtClean="0">
                <a:solidFill>
                  <a:schemeClr val="tx2"/>
                </a:solidFill>
              </a:rPr>
              <a:t>Filip Baranowski </a:t>
            </a:r>
            <a:r>
              <a:rPr lang="pl-PL" altLang="pl-PL" sz="1400" b="1" dirty="0" smtClean="0">
                <a:solidFill>
                  <a:schemeClr val="tx2"/>
                </a:solidFill>
                <a:hlinkClick r:id="rId3"/>
              </a:rPr>
              <a:t>filip.baranowski@dolnyslask.pl</a:t>
            </a:r>
            <a:endParaRPr lang="pl-PL" altLang="pl-PL" sz="1400" b="1" dirty="0" smtClean="0">
              <a:solidFill>
                <a:schemeClr val="tx2"/>
              </a:solidFill>
            </a:endParaRPr>
          </a:p>
          <a:p>
            <a:pPr eaLnBrk="1" hangingPunct="1"/>
            <a:endParaRPr lang="pl-PL" altLang="pl-PL" sz="1400" b="1" dirty="0" smtClean="0">
              <a:solidFill>
                <a:schemeClr val="tx2"/>
              </a:solidFill>
            </a:endParaRPr>
          </a:p>
          <a:p>
            <a:pPr eaLnBrk="1" hangingPunct="1"/>
            <a:endParaRPr lang="pl-PL" altLang="pl-PL" sz="1400" b="1" dirty="0">
              <a:solidFill>
                <a:schemeClr val="tx2"/>
              </a:solidFill>
            </a:endParaRPr>
          </a:p>
          <a:p>
            <a:pPr algn="ctr" eaLnBrk="1" hangingPunct="1"/>
            <a:endParaRPr lang="pl-PL" altLang="pl-PL" sz="1400" b="1" dirty="0">
              <a:solidFill>
                <a:schemeClr val="tx2"/>
              </a:solidFill>
            </a:endParaRPr>
          </a:p>
          <a:p>
            <a:pPr algn="r" eaLnBrk="1" hangingPunct="1"/>
            <a:r>
              <a:rPr lang="pl-PL" altLang="pl-PL" sz="1400" b="1" dirty="0" smtClean="0">
                <a:solidFill>
                  <a:schemeClr val="tx2"/>
                </a:solidFill>
              </a:rPr>
              <a:t>Wrocław, 11 lutego 2016 r.</a:t>
            </a:r>
            <a:endParaRPr lang="pl-PL" altLang="pl-PL" sz="1400" b="1" dirty="0">
              <a:solidFill>
                <a:schemeClr val="tx2"/>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10</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dirty="0" smtClean="0">
                <a:solidFill>
                  <a:srgbClr val="4F81BD">
                    <a:lumMod val="75000"/>
                  </a:srgbClr>
                </a:solidFill>
              </a:rPr>
              <a:t>Poziom dofinasowania:</a:t>
            </a:r>
            <a:endParaRPr lang="pl-PL" sz="1400" dirty="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Maksymalny poziom dofinansowania UE na poziomie projektu wynosi: </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nie generujących dochodu oraz nie objętych regułami pomocy publicznej – 85%;</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nieobjętych regułami pomocy publicznej ale generujących dochód – zgodnie z wyliczeniami luki finansowej ale nie więcej niż 85%;</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objętych regułami pomocy publicznej i generujących dochód – w wysokości wynikającej z reguł pomocy publicznej ale nie więcej niż 85%;</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objętych regułami pomocy publicznej i nie generującymi dochodu – w wysokości wynikającej z reguł pomocy publicznej ale nie więcej niż 85</a:t>
            </a:r>
            <a:r>
              <a:rPr lang="pl-PL" sz="1400" dirty="0" smtClean="0">
                <a:solidFill>
                  <a:srgbClr val="4F81BD">
                    <a:lumMod val="75000"/>
                  </a:srgbClr>
                </a:solidFill>
              </a:rPr>
              <a:t>%;</a:t>
            </a:r>
            <a:endParaRPr lang="pl-PL" sz="1400" dirty="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częściowo objętych pomocą publiczną powyższe zasady stosuje się do każdej z części, co oznacza, że poziom dofinansowania projektu określa się oddzielnie dla każdej części. W takim przypadku łączny poziom maksymalnego dofinansowania w projekcie może być wyższy niż wynikający z reguł pomocy publicznej (ale nie więcej niż 85%).</a:t>
            </a:r>
          </a:p>
          <a:p>
            <a:pPr algn="just" eaLnBrk="1" hangingPunct="1">
              <a:spcAft>
                <a:spcPts val="600"/>
              </a:spcAft>
              <a:defRPr/>
            </a:pPr>
            <a:r>
              <a:rPr lang="pl-PL" sz="1400" dirty="0" smtClean="0">
                <a:solidFill>
                  <a:srgbClr val="4F81BD">
                    <a:lumMod val="75000"/>
                  </a:srgbClr>
                </a:solidFill>
              </a:rPr>
              <a:t>Minimalna wartość projektu:</a:t>
            </a: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50 000 PLN (całkowita wartość projektu</a:t>
            </a:r>
            <a:r>
              <a:rPr lang="pl-PL" sz="1400" dirty="0" smtClean="0">
                <a:solidFill>
                  <a:srgbClr val="4F81BD">
                    <a:lumMod val="75000"/>
                  </a:srgbClr>
                </a:solidFill>
              </a:rPr>
              <a:t>).</a:t>
            </a:r>
            <a:endParaRPr lang="pl-PL" sz="1400" dirty="0">
              <a:solidFill>
                <a:srgbClr val="4F81BD">
                  <a:lumMod val="75000"/>
                </a:srgbClr>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00092579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11</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600" b="1" dirty="0" smtClean="0">
                <a:solidFill>
                  <a:srgbClr val="4F81BD">
                    <a:lumMod val="75000"/>
                  </a:srgbClr>
                </a:solidFill>
              </a:rPr>
              <a:t>Dochód:</a:t>
            </a:r>
          </a:p>
          <a:p>
            <a:pPr algn="just" eaLnBrk="1" hangingPunct="1">
              <a:spcAft>
                <a:spcPts val="600"/>
              </a:spcAft>
              <a:defRPr/>
            </a:pPr>
            <a:r>
              <a:rPr lang="pl-PL" sz="1400" dirty="0">
                <a:solidFill>
                  <a:srgbClr val="4F81BD">
                    <a:lumMod val="75000"/>
                  </a:srgbClr>
                </a:solidFill>
              </a:rPr>
              <a:t>Artykuł </a:t>
            </a:r>
            <a:r>
              <a:rPr lang="pl-PL" sz="1400" dirty="0" smtClean="0">
                <a:solidFill>
                  <a:srgbClr val="4F81BD">
                    <a:lumMod val="75000"/>
                  </a:srgbClr>
                </a:solidFill>
              </a:rPr>
              <a:t>61 Rozporządzenia 1303/2013:</a:t>
            </a: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Operacje generujące dochód po ukończeniu</a:t>
            </a:r>
          </a:p>
          <a:p>
            <a:pPr algn="just" eaLnBrk="1" hangingPunct="1">
              <a:spcAft>
                <a:spcPts val="600"/>
              </a:spcAft>
              <a:defRPr/>
            </a:pPr>
            <a:r>
              <a:rPr lang="pl-PL" sz="1400" dirty="0">
                <a:solidFill>
                  <a:srgbClr val="4F81BD">
                    <a:lumMod val="75000"/>
                  </a:srgbClr>
                </a:solidFill>
              </a:rPr>
              <a:t>1. Niniejszy artykuł ma zastosowanie do operacji generujących dochód po ich ukończeniu. Do celów niniejszego artykułu „dochód” oznacza wpływy środków pieniężnych </a:t>
            </a:r>
            <a:r>
              <a:rPr lang="pl-PL" sz="1400" b="1" dirty="0">
                <a:solidFill>
                  <a:srgbClr val="4F81BD">
                    <a:lumMod val="75000"/>
                  </a:srgbClr>
                </a:solidFill>
              </a:rPr>
              <a:t>z bezpośrednich wpłat dokonywanych</a:t>
            </a:r>
            <a:r>
              <a:rPr lang="pl-PL" sz="1400" dirty="0">
                <a:solidFill>
                  <a:srgbClr val="4F81BD">
                    <a:lumMod val="75000"/>
                  </a:srgbClr>
                </a:solidFill>
              </a:rPr>
              <a:t> przez użytkowników za towary lub usługi zapewniane przez daną operację, jak np. opłaty ponoszone bezpośrednio przez użytkowników za użytkowanie infrastruktury, sprzedaż lub dzierżawę gruntu lub budynków lub opłaty za usługi, pomniejszone o wszelkie koszty operacyjne i koszty odtworzenia wyposażenia krótkotrwałego poniesione w okresie odniesienia. </a:t>
            </a:r>
            <a:r>
              <a:rPr lang="pl-PL" sz="1400" b="1" dirty="0">
                <a:solidFill>
                  <a:srgbClr val="4F81BD">
                    <a:lumMod val="75000"/>
                  </a:srgbClr>
                </a:solidFill>
              </a:rPr>
              <a:t>Oszczędności kosztów</a:t>
            </a:r>
            <a:r>
              <a:rPr lang="pl-PL" sz="1400" dirty="0">
                <a:solidFill>
                  <a:srgbClr val="4F81BD">
                    <a:lumMod val="75000"/>
                  </a:srgbClr>
                </a:solidFill>
              </a:rPr>
              <a:t> działalności osiągnięte przez operację są traktowane jako dochody, chyba że są skompensowane równoważnym zmniejszeniem dotacji na działalność.</a:t>
            </a:r>
          </a:p>
          <a:p>
            <a:pPr algn="just" eaLnBrk="1" hangingPunct="1">
              <a:spcAft>
                <a:spcPts val="600"/>
              </a:spcAft>
              <a:defRPr/>
            </a:pPr>
            <a:r>
              <a:rPr lang="pl-PL" sz="1600" b="1" dirty="0" smtClean="0">
                <a:solidFill>
                  <a:srgbClr val="4F81BD">
                    <a:lumMod val="75000"/>
                  </a:srgbClr>
                </a:solidFill>
              </a:rPr>
              <a:t>Nie dotyczy (wyciąg):</a:t>
            </a: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operacji, których całkowity kwalifikowalny koszt przed zastosowaniem ust. 1–6 nie przekracza 1 000 000 EUR</a:t>
            </a:r>
            <a:r>
              <a:rPr lang="pl-PL" sz="1400" dirty="0" smtClean="0">
                <a:solidFill>
                  <a:srgbClr val="4F81BD">
                    <a:lumMod val="75000"/>
                  </a:srgbClr>
                </a:solidFill>
              </a:rPr>
              <a:t>;</a:t>
            </a: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p</a:t>
            </a:r>
            <a:r>
              <a:rPr lang="pl-PL" sz="1400" dirty="0" smtClean="0">
                <a:solidFill>
                  <a:srgbClr val="4F81BD">
                    <a:lumMod val="75000"/>
                  </a:srgbClr>
                </a:solidFill>
              </a:rPr>
              <a:t>rojektów objętych pomocą </a:t>
            </a:r>
            <a:r>
              <a:rPr lang="pl-PL" sz="1400" dirty="0">
                <a:solidFill>
                  <a:srgbClr val="4F81BD">
                    <a:lumMod val="75000"/>
                  </a:srgbClr>
                </a:solidFill>
              </a:rPr>
              <a:t>de </a:t>
            </a:r>
            <a:r>
              <a:rPr lang="pl-PL" sz="1400" dirty="0" err="1" smtClean="0">
                <a:solidFill>
                  <a:srgbClr val="4F81BD">
                    <a:lumMod val="75000"/>
                  </a:srgbClr>
                </a:solidFill>
              </a:rPr>
              <a:t>minimis</a:t>
            </a:r>
            <a:r>
              <a:rPr lang="pl-PL" sz="1400" dirty="0" smtClean="0">
                <a:solidFill>
                  <a:srgbClr val="4F81BD">
                    <a:lumMod val="75000"/>
                  </a:srgbClr>
                </a:solidFill>
              </a:rPr>
              <a:t>.</a:t>
            </a:r>
            <a:endParaRPr lang="pl-PL" sz="14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2512973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12</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Pomoc publiczna:</a:t>
            </a:r>
          </a:p>
          <a:p>
            <a:pPr algn="just" eaLnBrk="1" hangingPunct="1">
              <a:spcAft>
                <a:spcPts val="600"/>
              </a:spcAft>
              <a:defRPr/>
            </a:pP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Komisji (UE) nr 651/2014 z 17 czerwca 2014 roku uznające niektóre rodzaje pomocy za zgodne z rynkiem wewnętrznym w zastosowaniu art. 107 i 108 Traktatu;</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Ministra Infrastruktury i Rozwoju z dnia 28 sierpnia 2015 r. w sprawie udzielania pomocy na inwestycje wspierające efektywność energetyczną w ramach regionalnych programów operacyjnych na lata 2014–2020 (Dz.U z 2015 r. poz. 1363) – wydane na podstawie GBER;</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Ministra infrastruktury i Rozwoju z dnia 5 listopada 2015 r. w sprawie udzielania pomocy na realizację inwestycji służących podniesieniu poziomu ochrony środowiska w ramach regionalnych programów operacyjnych na lata 2014–2020 – wydane na podstawie GBER;</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Ministra Infrastruktury i Rozwoju z dnia 3 września 2015 r. w sprawie udzielania pomocy na inwestycje w układy wysokosprawnej kogeneracji oraz na propagowanie energii ze źródeł odnawialnych w ramach regionalnych programów operacyjnych na lata 2014–2020 – wydane na podstawie GBER.</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4375715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13</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Pomoc publiczna - cd:</a:t>
            </a:r>
          </a:p>
          <a:p>
            <a:pPr algn="just" eaLnBrk="1" hangingPunct="1">
              <a:spcAft>
                <a:spcPts val="600"/>
              </a:spcAft>
              <a:defRPr/>
            </a:pPr>
            <a:endParaRPr lang="pl-PL" sz="1400" dirty="0" smtClean="0">
              <a:solidFill>
                <a:srgbClr val="4F81BD">
                  <a:lumMod val="75000"/>
                </a:srgbClr>
              </a:solidFill>
            </a:endParaRPr>
          </a:p>
          <a:p>
            <a:pPr algn="just" eaLnBrk="1" hangingPunct="1">
              <a:spcAft>
                <a:spcPts val="600"/>
              </a:spcAft>
              <a:defRPr/>
            </a:pPr>
            <a:r>
              <a:rPr lang="pl-PL" sz="1400" dirty="0" smtClean="0">
                <a:solidFill>
                  <a:srgbClr val="4F81BD">
                    <a:lumMod val="75000"/>
                  </a:srgbClr>
                </a:solidFill>
              </a:rPr>
              <a:t>Jako </a:t>
            </a:r>
            <a:r>
              <a:rPr lang="pl-PL" sz="1400" dirty="0">
                <a:solidFill>
                  <a:srgbClr val="4F81BD">
                    <a:lumMod val="75000"/>
                  </a:srgbClr>
                </a:solidFill>
              </a:rPr>
              <a:t>alternatywę dopuszcza się także możliwość zastosowania  przepisów o pomocy de </a:t>
            </a:r>
            <a:r>
              <a:rPr lang="pl-PL" sz="1400" dirty="0" err="1">
                <a:solidFill>
                  <a:srgbClr val="4F81BD">
                    <a:lumMod val="75000"/>
                  </a:srgbClr>
                </a:solidFill>
              </a:rPr>
              <a:t>minimis</a:t>
            </a:r>
            <a:r>
              <a:rPr lang="pl-PL" sz="1400" dirty="0">
                <a:solidFill>
                  <a:srgbClr val="4F81BD">
                    <a:lumMod val="75000"/>
                  </a:srgbClr>
                </a:solidFill>
              </a:rPr>
              <a:t> (wybór schematu należy do Wnioskodawcy):</a:t>
            </a:r>
          </a:p>
          <a:p>
            <a:pPr algn="just" eaLnBrk="1" hangingPunct="1">
              <a:spcAft>
                <a:spcPts val="600"/>
              </a:spcAft>
              <a:defRPr/>
            </a:pPr>
            <a:r>
              <a:rPr lang="pl-PL" sz="1400" dirty="0" smtClean="0">
                <a:solidFill>
                  <a:srgbClr val="4F81BD">
                    <a:lumMod val="75000"/>
                  </a:srgbClr>
                </a:solidFill>
              </a:rPr>
              <a:t>5. Rozporządzenie </a:t>
            </a:r>
            <a:r>
              <a:rPr lang="pl-PL" sz="1400" dirty="0">
                <a:solidFill>
                  <a:srgbClr val="4F81BD">
                    <a:lumMod val="75000"/>
                  </a:srgbClr>
                </a:solidFill>
              </a:rPr>
              <a:t>Komisji (UE) nr 1407/2013 z dnia 18 grudnia 2013 r. w sprawie stosowania art. 107 i 108 Traktatu o funkcjonowaniu Unii Europejskiej do pomocy de </a:t>
            </a:r>
            <a:r>
              <a:rPr lang="pl-PL" sz="1400" dirty="0" err="1">
                <a:solidFill>
                  <a:srgbClr val="4F81BD">
                    <a:lumMod val="75000"/>
                  </a:srgbClr>
                </a:solidFill>
              </a:rPr>
              <a:t>minimis</a:t>
            </a:r>
            <a:r>
              <a:rPr lang="pl-PL" sz="1400" dirty="0" smtClean="0">
                <a:solidFill>
                  <a:srgbClr val="4F81BD">
                    <a:lumMod val="75000"/>
                  </a:srgbClr>
                </a:solidFill>
              </a:rPr>
              <a:t>;</a:t>
            </a:r>
          </a:p>
          <a:p>
            <a:pPr algn="just" eaLnBrk="1" hangingPunct="1">
              <a:spcAft>
                <a:spcPts val="600"/>
              </a:spcAft>
              <a:defRPr/>
            </a:pPr>
            <a:r>
              <a:rPr lang="pl-PL" sz="1400" dirty="0" smtClean="0">
                <a:solidFill>
                  <a:srgbClr val="4F81BD">
                    <a:lumMod val="75000"/>
                  </a:srgbClr>
                </a:solidFill>
              </a:rPr>
              <a:t>6. Rozporządzenie </a:t>
            </a:r>
            <a:r>
              <a:rPr lang="pl-PL" sz="1400" dirty="0">
                <a:solidFill>
                  <a:srgbClr val="4F81BD">
                    <a:lumMod val="75000"/>
                  </a:srgbClr>
                </a:solidFill>
              </a:rPr>
              <a:t>Ministra Infrastruktury i Rozwoju z dnia 19 marca 2015 r. w sprawie udzielania pomocy de </a:t>
            </a:r>
            <a:r>
              <a:rPr lang="pl-PL" sz="1400" dirty="0" err="1">
                <a:solidFill>
                  <a:srgbClr val="4F81BD">
                    <a:lumMod val="75000"/>
                  </a:srgbClr>
                </a:solidFill>
              </a:rPr>
              <a:t>minimis</a:t>
            </a:r>
            <a:r>
              <a:rPr lang="pl-PL" sz="1400" dirty="0">
                <a:solidFill>
                  <a:srgbClr val="4F81BD">
                    <a:lumMod val="75000"/>
                  </a:srgbClr>
                </a:solidFill>
              </a:rPr>
              <a:t> w ramach regionalnych programów operacyjnych na lata 2014–2020 – wydane na podstawie rozporządzenia Komisji.</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99330276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14</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Pomoc publiczna - cd:</a:t>
            </a:r>
          </a:p>
          <a:p>
            <a:pPr algn="just" eaLnBrk="1" hangingPunct="1">
              <a:spcAft>
                <a:spcPts val="600"/>
              </a:spcAft>
              <a:defRPr/>
            </a:pPr>
            <a:r>
              <a:rPr lang="pl-PL" sz="1400" dirty="0" smtClean="0">
                <a:solidFill>
                  <a:srgbClr val="4F81BD">
                    <a:lumMod val="75000"/>
                  </a:srgbClr>
                </a:solidFill>
              </a:rPr>
              <a:t>Istnieje </a:t>
            </a:r>
            <a:r>
              <a:rPr lang="pl-PL" sz="1400" dirty="0">
                <a:solidFill>
                  <a:srgbClr val="4F81BD">
                    <a:lumMod val="75000"/>
                  </a:srgbClr>
                </a:solidFill>
              </a:rPr>
              <a:t>możliwość realizacji projektów „mieszanych”, tzn. objętych w części pomocą publiczną (tj. w zakresie w jakim dot. działalności gospodarczej wnioskodawcy), a w części wsparciem niestanowiącym pomocy (tj. w zakresie prowadzonej działalności niegospodarczej). </a:t>
            </a:r>
          </a:p>
          <a:p>
            <a:pPr algn="just" eaLnBrk="1" hangingPunct="1">
              <a:spcAft>
                <a:spcPts val="600"/>
              </a:spcAft>
              <a:defRPr/>
            </a:pPr>
            <a:r>
              <a:rPr lang="pl-PL" sz="1400" dirty="0">
                <a:solidFill>
                  <a:srgbClr val="4F81BD">
                    <a:lumMod val="75000"/>
                  </a:srgbClr>
                </a:solidFill>
              </a:rPr>
              <a:t>Dotyczy to wyłącznie takich projektów, gdzie istnieje możliwość wyodrębnienia elementów projektu przyporządkowanych do działalności gospodarczej i niegospodarczej wnioskodawcy. </a:t>
            </a:r>
          </a:p>
          <a:p>
            <a:pPr algn="just" eaLnBrk="1" hangingPunct="1">
              <a:spcAft>
                <a:spcPts val="600"/>
              </a:spcAft>
              <a:defRPr/>
            </a:pPr>
            <a:r>
              <a:rPr lang="pl-PL" sz="1400" dirty="0">
                <a:solidFill>
                  <a:srgbClr val="4F81BD">
                    <a:lumMod val="75000"/>
                  </a:srgbClr>
                </a:solidFill>
              </a:rPr>
              <a:t>W powyższym przypadku należy pamiętać o konieczności prowadzenia rozdzielnej rachunkowości dla działalności gospodarczej i niegospodarczej – przez cały okres realizacji projektu i okres trwałości. </a:t>
            </a:r>
          </a:p>
          <a:p>
            <a:pPr algn="just" eaLnBrk="1" hangingPunct="1">
              <a:spcAft>
                <a:spcPts val="600"/>
              </a:spcAft>
              <a:defRPr/>
            </a:pPr>
            <a:r>
              <a:rPr lang="pl-PL" sz="1400" dirty="0">
                <a:solidFill>
                  <a:srgbClr val="4F81BD">
                    <a:lumMod val="75000"/>
                  </a:srgbClr>
                </a:solidFill>
              </a:rPr>
              <a:t>Konsekwencją niedochowania powyższych warunków w okresie trwałości projektu może być częściowy lub całkowity zwrot dofinansowania. </a:t>
            </a:r>
          </a:p>
          <a:p>
            <a:pPr algn="just" eaLnBrk="1" hangingPunct="1">
              <a:spcAft>
                <a:spcPts val="600"/>
              </a:spcAft>
              <a:defRPr/>
            </a:pPr>
            <a:r>
              <a:rPr lang="pl-PL" sz="1400" dirty="0">
                <a:solidFill>
                  <a:srgbClr val="4F81BD">
                    <a:lumMod val="75000"/>
                  </a:srgbClr>
                </a:solidFill>
              </a:rPr>
              <a:t>W przypadku zastosowania zapisów Rozporządzenia Komisji (UE) nr 651/2014 z 17 czerwca 2014 roku uznające niektóre rodzaje pomocy za zgodne z rynkiem wewnętrznym w zastosowaniu art. 107 i 108 Traktatu,  konieczne jest spełnienie wszystkich warunków określonych w  tym rozporządzeniu, np.  „efektu zachęty” (czyli rozpoczęcie realizacji projektu po złożeniu wniosku o dofinansowanie).</a:t>
            </a:r>
          </a:p>
          <a:p>
            <a:pPr algn="just" eaLnBrk="1" hangingPunct="1">
              <a:spcAft>
                <a:spcPts val="600"/>
              </a:spcAft>
              <a:defRPr/>
            </a:pPr>
            <a:r>
              <a:rPr lang="pl-PL" sz="1400" dirty="0">
                <a:solidFill>
                  <a:srgbClr val="4F81BD">
                    <a:lumMod val="75000"/>
                  </a:srgbClr>
                </a:solidFill>
              </a:rPr>
              <a:t>W przypadku projektów „mieszanych” konieczność spełnienia „efektu zachęty” oznacza rozpoczęcie realizacji części projektu objętej pomocą publiczną po złożeniu wniosku o dofinansowanie</a:t>
            </a:r>
            <a:r>
              <a:rPr lang="pl-PL" sz="1400" dirty="0" smtClean="0">
                <a:solidFill>
                  <a:srgbClr val="4F81BD">
                    <a:lumMod val="75000"/>
                  </a:srgbClr>
                </a:solidFill>
              </a:rPr>
              <a:t>.</a:t>
            </a: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53641468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15</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302102" y="2132856"/>
            <a:ext cx="8713788" cy="388843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b="1" dirty="0" smtClean="0">
                <a:solidFill>
                  <a:srgbClr val="4F81BD">
                    <a:lumMod val="75000"/>
                  </a:srgbClr>
                </a:solidFill>
              </a:rPr>
              <a:t>Przykładowe warianty projektów:</a:t>
            </a:r>
          </a:p>
          <a:p>
            <a:pPr algn="just" eaLnBrk="1" hangingPunct="1">
              <a:spcAft>
                <a:spcPts val="600"/>
              </a:spcAft>
              <a:defRPr/>
            </a:pPr>
            <a:r>
              <a:rPr lang="pl-PL" sz="1400" b="1" dirty="0" smtClean="0">
                <a:solidFill>
                  <a:srgbClr val="00B050"/>
                </a:solidFill>
              </a:rPr>
              <a:t>DOCHÓD </a:t>
            </a:r>
            <a:r>
              <a:rPr lang="pl-PL" sz="1400" b="1" dirty="0" smtClean="0">
                <a:solidFill>
                  <a:srgbClr val="FF0000"/>
                </a:solidFill>
              </a:rPr>
              <a:t> 		POMOC PUBLICZNA</a:t>
            </a:r>
            <a:endParaRPr lang="pl-PL" sz="1400" b="1" dirty="0" smtClean="0">
              <a:solidFill>
                <a:srgbClr val="00B050"/>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5" y="4365105"/>
            <a:ext cx="1080120" cy="1016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2636" y="4365105"/>
            <a:ext cx="1089025" cy="1024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1661" y="4387985"/>
            <a:ext cx="1001681" cy="993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03342" y="4387985"/>
            <a:ext cx="987549" cy="999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90891" y="4387985"/>
            <a:ext cx="1062000" cy="978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66710" y="4373351"/>
            <a:ext cx="1010574" cy="96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846839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16</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3383084149"/>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934245"/>
            <a:ext cx="8713788" cy="4231059"/>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600"/>
              </a:spcBef>
              <a:spcAft>
                <a:spcPts val="600"/>
              </a:spcAft>
              <a:defRPr/>
            </a:pPr>
            <a:endParaRPr lang="pl-PL" b="1" dirty="0" smtClean="0">
              <a:solidFill>
                <a:schemeClr val="accent1">
                  <a:lumMod val="75000"/>
                </a:schemeClr>
              </a:solidFill>
            </a:endParaRPr>
          </a:p>
          <a:p>
            <a:pPr algn="ctr" eaLnBrk="1" hangingPunct="1">
              <a:spcBef>
                <a:spcPts val="600"/>
              </a:spcBef>
              <a:spcAft>
                <a:spcPts val="600"/>
              </a:spcAft>
              <a:defRPr/>
            </a:pPr>
            <a:r>
              <a:rPr lang="pl-PL" b="1" dirty="0" smtClean="0">
                <a:solidFill>
                  <a:schemeClr val="accent1">
                    <a:lumMod val="75000"/>
                  </a:schemeClr>
                </a:solidFill>
              </a:rPr>
              <a:t>KONKURSY</a:t>
            </a:r>
            <a:endParaRPr lang="pl-PL"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endParaRPr lang="pl-PL" b="1" dirty="0" smtClean="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Ogłoszenie naboru: </a:t>
            </a:r>
            <a:r>
              <a:rPr lang="pl-PL" dirty="0" smtClean="0">
                <a:solidFill>
                  <a:schemeClr val="accent1">
                    <a:lumMod val="75000"/>
                  </a:schemeClr>
                </a:solidFill>
              </a:rPr>
              <a:t>29 styczeń 2016 r.</a:t>
            </a:r>
          </a:p>
          <a:p>
            <a:pPr marL="285750" indent="-285750" eaLnBrk="1" hangingPunct="1">
              <a:spcAft>
                <a:spcPts val="600"/>
              </a:spcAft>
              <a:buFont typeface="Arial" panose="020B0604020202020204" pitchFamily="34" charset="0"/>
              <a:buChar char="•"/>
              <a:defRPr/>
            </a:pPr>
            <a:r>
              <a:rPr lang="pl-PL" b="1" dirty="0" smtClean="0">
                <a:solidFill>
                  <a:srgbClr val="4F81BD">
                    <a:lumMod val="75000"/>
                  </a:srgbClr>
                </a:solidFill>
              </a:rPr>
              <a:t>Składanie </a:t>
            </a:r>
            <a:r>
              <a:rPr lang="pl-PL" b="1" dirty="0">
                <a:solidFill>
                  <a:srgbClr val="4F81BD">
                    <a:lumMod val="75000"/>
                  </a:srgbClr>
                </a:solidFill>
              </a:rPr>
              <a:t>wniosków: </a:t>
            </a:r>
            <a:r>
              <a:rPr lang="pl-PL" dirty="0" smtClean="0">
                <a:solidFill>
                  <a:srgbClr val="4F81BD">
                    <a:lumMod val="75000"/>
                  </a:srgbClr>
                </a:solidFill>
              </a:rPr>
              <a:t>31 marca 2016 – 29 kwietnia 2016 r.</a:t>
            </a:r>
            <a:endParaRPr lang="pl-PL"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Tryb </a:t>
            </a:r>
            <a:r>
              <a:rPr lang="pl-PL" b="1" dirty="0">
                <a:solidFill>
                  <a:schemeClr val="accent1">
                    <a:lumMod val="75000"/>
                  </a:schemeClr>
                </a:solidFill>
              </a:rPr>
              <a:t>naboru</a:t>
            </a:r>
            <a:r>
              <a:rPr lang="pl-PL" b="1" dirty="0" smtClean="0">
                <a:solidFill>
                  <a:schemeClr val="accent1">
                    <a:lumMod val="75000"/>
                  </a:schemeClr>
                </a:solidFill>
              </a:rPr>
              <a:t>: </a:t>
            </a:r>
            <a:r>
              <a:rPr lang="pl-PL" dirty="0" smtClean="0">
                <a:solidFill>
                  <a:schemeClr val="accent1">
                    <a:lumMod val="75000"/>
                  </a:schemeClr>
                </a:solidFill>
              </a:rPr>
              <a:t>konkurs</a:t>
            </a:r>
            <a:endParaRPr lang="pl-PL" sz="1000"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Zakres </a:t>
            </a:r>
            <a:r>
              <a:rPr lang="pl-PL" b="1" dirty="0">
                <a:solidFill>
                  <a:schemeClr val="accent1">
                    <a:lumMod val="75000"/>
                  </a:schemeClr>
                </a:solidFill>
              </a:rPr>
              <a:t>projektów: </a:t>
            </a:r>
            <a:r>
              <a:rPr lang="pl-PL" dirty="0">
                <a:solidFill>
                  <a:schemeClr val="accent1">
                    <a:lumMod val="75000"/>
                  </a:schemeClr>
                </a:solidFill>
              </a:rPr>
              <a:t>3.3 A Projekty związane z kompleksową modernizacją </a:t>
            </a:r>
            <a:r>
              <a:rPr lang="pl-PL" dirty="0" smtClean="0">
                <a:solidFill>
                  <a:schemeClr val="accent1">
                    <a:lumMod val="75000"/>
                  </a:schemeClr>
                </a:solidFill>
              </a:rPr>
              <a:t>energetyczną </a:t>
            </a:r>
            <a:r>
              <a:rPr lang="pl-PL" dirty="0">
                <a:solidFill>
                  <a:schemeClr val="accent1">
                    <a:lumMod val="75000"/>
                  </a:schemeClr>
                </a:solidFill>
              </a:rPr>
              <a:t>budynków użyteczności </a:t>
            </a:r>
            <a:r>
              <a:rPr lang="pl-PL" dirty="0" smtClean="0">
                <a:solidFill>
                  <a:schemeClr val="accent1">
                    <a:lumMod val="75000"/>
                  </a:schemeClr>
                </a:solidFill>
              </a:rPr>
              <a:t>publicznej</a:t>
            </a:r>
            <a:endParaRPr lang="pl-PL"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Obszar </a:t>
            </a:r>
            <a:r>
              <a:rPr lang="pl-PL" b="1" dirty="0">
                <a:solidFill>
                  <a:schemeClr val="accent1">
                    <a:lumMod val="75000"/>
                  </a:schemeClr>
                </a:solidFill>
              </a:rPr>
              <a:t>konkursu: </a:t>
            </a:r>
            <a:endParaRPr lang="pl-PL" b="1" dirty="0" smtClean="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dirty="0" smtClean="0">
                <a:solidFill>
                  <a:schemeClr val="accent1">
                    <a:lumMod val="75000"/>
                  </a:schemeClr>
                </a:solidFill>
              </a:rPr>
              <a:t>ZIT </a:t>
            </a:r>
            <a:r>
              <a:rPr lang="pl-PL" dirty="0" err="1" smtClean="0">
                <a:solidFill>
                  <a:schemeClr val="accent1">
                    <a:lumMod val="75000"/>
                  </a:schemeClr>
                </a:solidFill>
              </a:rPr>
              <a:t>WrOF</a:t>
            </a:r>
            <a:r>
              <a:rPr lang="pl-PL" dirty="0">
                <a:solidFill>
                  <a:schemeClr val="accent1">
                    <a:lumMod val="75000"/>
                  </a:schemeClr>
                </a:solidFill>
              </a:rPr>
              <a:t>: 10 000 000 EUR tj. 42 400 000 </a:t>
            </a:r>
            <a:r>
              <a:rPr lang="pl-PL" dirty="0" smtClean="0">
                <a:solidFill>
                  <a:schemeClr val="accent1">
                    <a:lumMod val="75000"/>
                  </a:schemeClr>
                </a:solidFill>
              </a:rPr>
              <a:t>PLN, </a:t>
            </a:r>
          </a:p>
          <a:p>
            <a:pPr marL="285750" indent="-285750" eaLnBrk="1" hangingPunct="1">
              <a:spcAft>
                <a:spcPts val="600"/>
              </a:spcAft>
              <a:buFont typeface="Arial" panose="020B0604020202020204" pitchFamily="34" charset="0"/>
              <a:buChar char="•"/>
              <a:defRPr/>
            </a:pPr>
            <a:r>
              <a:rPr lang="pl-PL" dirty="0" smtClean="0">
                <a:solidFill>
                  <a:schemeClr val="accent1">
                    <a:lumMod val="75000"/>
                  </a:schemeClr>
                </a:solidFill>
              </a:rPr>
              <a:t>ZIT AJ</a:t>
            </a:r>
            <a:r>
              <a:rPr lang="pl-PL" dirty="0">
                <a:solidFill>
                  <a:schemeClr val="accent1">
                    <a:lumMod val="75000"/>
                  </a:schemeClr>
                </a:solidFill>
              </a:rPr>
              <a:t>: 8 488 241 EUR tj. 35 990 141,84 PLN.</a:t>
            </a:r>
          </a:p>
          <a:p>
            <a:pPr eaLnBrk="1" hangingPunct="1">
              <a:spcAft>
                <a:spcPts val="600"/>
              </a:spcAft>
              <a:defRPr/>
            </a:pPr>
            <a:endParaRPr lang="pl-PL" dirty="0" smtClean="0">
              <a:solidFill>
                <a:schemeClr val="accent1">
                  <a:lumMod val="75000"/>
                </a:schemeClr>
              </a:solidFill>
            </a:endParaRPr>
          </a:p>
          <a:p>
            <a:pPr eaLnBrk="1" hangingPunct="1">
              <a:spcAft>
                <a:spcPts val="600"/>
              </a:spcAft>
              <a:defRPr/>
            </a:pPr>
            <a:r>
              <a:rPr lang="pl-PL" b="1" i="1" dirty="0" smtClean="0">
                <a:solidFill>
                  <a:srgbClr val="4F81BD">
                    <a:lumMod val="75000"/>
                  </a:srgbClr>
                </a:solidFill>
              </a:rPr>
              <a:t/>
            </a:r>
            <a:br>
              <a:rPr lang="pl-PL" b="1" i="1" dirty="0" smtClean="0">
                <a:solidFill>
                  <a:srgbClr val="4F81BD">
                    <a:lumMod val="75000"/>
                  </a:srgbClr>
                </a:solidFill>
              </a:rPr>
            </a:br>
            <a:endParaRPr lang="pl-PL" sz="1600" i="1" dirty="0">
              <a:solidFill>
                <a:srgbClr val="4F81BD">
                  <a:lumMod val="75000"/>
                </a:srgbClr>
              </a:solidFill>
            </a:endParaRPr>
          </a:p>
        </p:txBody>
      </p:sp>
      <p:sp>
        <p:nvSpPr>
          <p:cNvPr id="10" name="Prostokąt 10"/>
          <p:cNvSpPr>
            <a:spLocks noChangeArrowheads="1"/>
          </p:cNvSpPr>
          <p:nvPr/>
        </p:nvSpPr>
        <p:spPr bwMode="auto">
          <a:xfrm>
            <a:off x="338508" y="908720"/>
            <a:ext cx="8461375" cy="1025525"/>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29527911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17</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197941301"/>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844824"/>
            <a:ext cx="8713788" cy="3744416"/>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endParaRPr lang="pl-PL" dirty="0" smtClean="0">
              <a:solidFill>
                <a:srgbClr val="4F81BD">
                  <a:lumMod val="75000"/>
                </a:srgbClr>
              </a:solidFill>
            </a:endParaRPr>
          </a:p>
          <a:p>
            <a:pPr algn="just" eaLnBrk="1" hangingPunct="1">
              <a:spcAft>
                <a:spcPts val="600"/>
              </a:spcAft>
              <a:defRPr/>
            </a:pPr>
            <a:r>
              <a:rPr lang="pl-PL" b="1" dirty="0" smtClean="0">
                <a:solidFill>
                  <a:srgbClr val="4F81BD">
                    <a:lumMod val="75000"/>
                  </a:srgbClr>
                </a:solidFill>
              </a:rPr>
              <a:t>ZIT a konkurs horyzontalny:</a:t>
            </a:r>
            <a:endParaRPr lang="pl-PL" b="1" dirty="0">
              <a:solidFill>
                <a:srgbClr val="4F81BD">
                  <a:lumMod val="75000"/>
                </a:srgbClr>
              </a:solidFill>
            </a:endParaRPr>
          </a:p>
          <a:p>
            <a:pPr algn="just" eaLnBrk="1" hangingPunct="1">
              <a:spcAft>
                <a:spcPts val="600"/>
              </a:spcAft>
              <a:defRPr/>
            </a:pPr>
            <a:r>
              <a:rPr lang="pl-PL" dirty="0" smtClean="0">
                <a:solidFill>
                  <a:srgbClr val="4F81BD">
                    <a:lumMod val="75000"/>
                  </a:srgbClr>
                </a:solidFill>
              </a:rPr>
              <a:t>Przez </a:t>
            </a:r>
            <a:r>
              <a:rPr lang="pl-PL" dirty="0">
                <a:solidFill>
                  <a:srgbClr val="4F81BD">
                    <a:lumMod val="75000"/>
                  </a:srgbClr>
                </a:solidFill>
              </a:rPr>
              <a:t>konkurs horyzontalny rozumie się prowadzony w trybie konkursowym nabór wniosków o dofinansowanie ogłaszany na projekty o znaczeniu/zasięgu wykraczającym poza obszar ZIT lub poza obszar OSI, np.: </a:t>
            </a:r>
          </a:p>
          <a:p>
            <a:pPr algn="just" eaLnBrk="1" hangingPunct="1">
              <a:spcAft>
                <a:spcPts val="600"/>
              </a:spcAft>
              <a:defRPr/>
            </a:pPr>
            <a:r>
              <a:rPr lang="pl-PL" dirty="0">
                <a:solidFill>
                  <a:srgbClr val="4F81BD">
                    <a:lumMod val="75000"/>
                  </a:srgbClr>
                </a:solidFill>
              </a:rPr>
              <a:t>•	projekty partnerskie z udziałem beneficjentów z obszaru ZIT/OSI oraz beneficjentów spoza tego obszaru,</a:t>
            </a:r>
          </a:p>
          <a:p>
            <a:pPr algn="just" eaLnBrk="1" hangingPunct="1">
              <a:spcAft>
                <a:spcPts val="600"/>
              </a:spcAft>
              <a:defRPr/>
            </a:pPr>
            <a:r>
              <a:rPr lang="pl-PL" dirty="0">
                <a:solidFill>
                  <a:srgbClr val="4F81BD">
                    <a:lumMod val="75000"/>
                  </a:srgbClr>
                </a:solidFill>
              </a:rPr>
              <a:t>•	projekty realizowane przez powiat o zasięgu obejmującym cały powiat – w sytuacji gdy w  skład powiatu wchodzą zarówno gminy zlokalizowane na obszarze ZIT/OSI, jak i poza obszarem ZIT/OSI,</a:t>
            </a:r>
          </a:p>
          <a:p>
            <a:pPr algn="just" eaLnBrk="1" hangingPunct="1">
              <a:spcAft>
                <a:spcPts val="600"/>
              </a:spcAft>
              <a:defRPr/>
            </a:pPr>
            <a:r>
              <a:rPr lang="pl-PL" dirty="0">
                <a:solidFill>
                  <a:srgbClr val="4F81BD">
                    <a:lumMod val="75000"/>
                  </a:srgbClr>
                </a:solidFill>
              </a:rPr>
              <a:t>•	projekty Wnioskodawców o znaczeniu wyraźnie wykraczającym poza obszar/y ZIT/OSI np. projekty Województwa </a:t>
            </a:r>
            <a:r>
              <a:rPr lang="pl-PL">
                <a:solidFill>
                  <a:srgbClr val="4F81BD">
                    <a:lumMod val="75000"/>
                  </a:srgbClr>
                </a:solidFill>
              </a:rPr>
              <a:t>Dolnośląskiego</a:t>
            </a:r>
            <a:r>
              <a:rPr lang="pl-PL" smtClean="0">
                <a:solidFill>
                  <a:srgbClr val="4F81BD">
                    <a:lumMod val="75000"/>
                  </a:srgbClr>
                </a:solidFill>
              </a:rPr>
              <a:t>.</a:t>
            </a:r>
          </a:p>
          <a:p>
            <a:pPr algn="just" eaLnBrk="1" hangingPunct="1">
              <a:spcAft>
                <a:spcPts val="600"/>
              </a:spcAft>
              <a:defRPr/>
            </a:pPr>
            <a:r>
              <a:rPr lang="pl-PL" b="1" i="1" dirty="0" smtClean="0">
                <a:solidFill>
                  <a:srgbClr val="4F81BD">
                    <a:lumMod val="75000"/>
                  </a:srgbClr>
                </a:solidFill>
              </a:rPr>
              <a:t/>
            </a:r>
            <a:br>
              <a:rPr lang="pl-PL" b="1" i="1" dirty="0" smtClean="0">
                <a:solidFill>
                  <a:srgbClr val="4F81BD">
                    <a:lumMod val="75000"/>
                  </a:srgbClr>
                </a:solidFill>
              </a:rPr>
            </a:br>
            <a:endParaRPr lang="pl-PL" sz="16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69910668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18</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873227513"/>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Główną funkcją wskaźników jest zmierzenie, na ile cel główny projektu zostały zrealizowany. Wskaźniki służą ilościowej prezentacji działań podjętych w ramach projektu i ich rezultatów. W trakcie realizacji projektu wskaźniki powinny umożliwiać mierzenie jego postępu względem celów projektu. </a:t>
            </a:r>
          </a:p>
          <a:p>
            <a:pPr algn="just" eaLnBrk="1" hangingPunct="1">
              <a:spcAft>
                <a:spcPts val="600"/>
              </a:spcAft>
              <a:defRPr/>
            </a:pPr>
            <a:r>
              <a:rPr lang="pl-PL" sz="1400" dirty="0">
                <a:solidFill>
                  <a:srgbClr val="4F81BD">
                    <a:lumMod val="75000"/>
                  </a:srgbClr>
                </a:solidFill>
              </a:rPr>
              <a:t>Wybór wskaźników projektu powinien być powiązany z typem realizowanego przedsięwzięcia </a:t>
            </a:r>
            <a:r>
              <a:rPr lang="pl-PL" sz="1400" dirty="0" smtClean="0">
                <a:solidFill>
                  <a:srgbClr val="4F81BD">
                    <a:lumMod val="75000"/>
                  </a:srgbClr>
                </a:solidFill>
              </a:rPr>
              <a:t>i </a:t>
            </a:r>
            <a:r>
              <a:rPr lang="pl-PL" sz="1400" dirty="0">
                <a:solidFill>
                  <a:srgbClr val="4F81BD">
                    <a:lumMod val="75000"/>
                  </a:srgbClr>
                </a:solidFill>
              </a:rPr>
              <a:t>planowanymi działaniami, które Wnioskodawca zamierza podjąć w ramach projektu. Do celu głównego projektu Wnioskodawca powinien dobrać odpowiednie wskaźniki, produktu i rezultatu bezpośredniego. Muszą być logicznie powiązane z projektem i spójne.</a:t>
            </a:r>
          </a:p>
          <a:p>
            <a:pPr algn="just" eaLnBrk="1" hangingPunct="1">
              <a:spcAft>
                <a:spcPts val="600"/>
              </a:spcAft>
              <a:defRPr/>
            </a:pPr>
            <a:r>
              <a:rPr lang="pl-PL" sz="1400" dirty="0">
                <a:solidFill>
                  <a:srgbClr val="4F81BD">
                    <a:lumMod val="75000"/>
                  </a:srgbClr>
                </a:solidFill>
              </a:rPr>
              <a:t>Każdy ze wskaźników powinien posiadać następujące cechy:</a:t>
            </a:r>
          </a:p>
          <a:p>
            <a:pPr algn="just" eaLnBrk="1" hangingPunct="1">
              <a:spcAft>
                <a:spcPts val="600"/>
              </a:spcAft>
              <a:defRPr/>
            </a:pPr>
            <a:r>
              <a:rPr lang="pl-PL" sz="1400" dirty="0" smtClean="0">
                <a:solidFill>
                  <a:srgbClr val="4F81BD">
                    <a:lumMod val="75000"/>
                  </a:srgbClr>
                </a:solidFill>
              </a:rPr>
              <a:t>• adekwatność </a:t>
            </a:r>
            <a:r>
              <a:rPr lang="pl-PL" sz="1400" dirty="0">
                <a:solidFill>
                  <a:srgbClr val="4F81BD">
                    <a:lumMod val="75000"/>
                  </a:srgbClr>
                </a:solidFill>
              </a:rPr>
              <a:t>– wskaźnik powinien być dostosowany do charakteru projektu oraz oczekiwanych efektów związanych z jego realizacją;</a:t>
            </a:r>
          </a:p>
          <a:p>
            <a:pPr algn="just" eaLnBrk="1" hangingPunct="1">
              <a:spcAft>
                <a:spcPts val="600"/>
              </a:spcAft>
              <a:defRPr/>
            </a:pPr>
            <a:r>
              <a:rPr lang="pl-PL" sz="1400" dirty="0" smtClean="0">
                <a:solidFill>
                  <a:srgbClr val="4F81BD">
                    <a:lumMod val="75000"/>
                  </a:srgbClr>
                </a:solidFill>
              </a:rPr>
              <a:t>• mierzalność </a:t>
            </a:r>
            <a:r>
              <a:rPr lang="pl-PL" sz="1400" dirty="0">
                <a:solidFill>
                  <a:srgbClr val="4F81BD">
                    <a:lumMod val="75000"/>
                  </a:srgbClr>
                </a:solidFill>
              </a:rPr>
              <a:t>– wskaźnik powinien być kwantyfikowalny, tj. wyrażony w wartościach liczbowych bądź finansowych;</a:t>
            </a:r>
          </a:p>
          <a:p>
            <a:pPr algn="just" eaLnBrk="1" hangingPunct="1">
              <a:spcAft>
                <a:spcPts val="600"/>
              </a:spcAft>
              <a:defRPr/>
            </a:pPr>
            <a:r>
              <a:rPr lang="pl-PL" sz="1400" dirty="0" smtClean="0">
                <a:solidFill>
                  <a:srgbClr val="4F81BD">
                    <a:lumMod val="75000"/>
                  </a:srgbClr>
                </a:solidFill>
              </a:rPr>
              <a:t>• wiarygodność </a:t>
            </a:r>
            <a:r>
              <a:rPr lang="pl-PL" sz="1400" dirty="0">
                <a:solidFill>
                  <a:srgbClr val="4F81BD">
                    <a:lumMod val="75000"/>
                  </a:srgbClr>
                </a:solidFill>
              </a:rPr>
              <a:t>– wskaźnik powinien być zdefiniowany w taki sposób, aby jego weryfikacja nie powodowała utrudnień;</a:t>
            </a:r>
          </a:p>
          <a:p>
            <a:pPr algn="just" eaLnBrk="1" hangingPunct="1">
              <a:spcAft>
                <a:spcPts val="600"/>
              </a:spcAft>
              <a:defRPr/>
            </a:pPr>
            <a:r>
              <a:rPr lang="pl-PL" sz="1400" dirty="0" smtClean="0">
                <a:solidFill>
                  <a:srgbClr val="4F81BD">
                    <a:lumMod val="75000"/>
                  </a:srgbClr>
                </a:solidFill>
              </a:rPr>
              <a:t>• dostępność </a:t>
            </a:r>
            <a:r>
              <a:rPr lang="pl-PL" sz="1400" dirty="0">
                <a:solidFill>
                  <a:srgbClr val="4F81BD">
                    <a:lumMod val="75000"/>
                  </a:srgbClr>
                </a:solidFill>
              </a:rPr>
              <a:t>– wskaźnik powinien być łatwy do określenia w wyniku realizacji projektu;</a:t>
            </a:r>
          </a:p>
          <a:p>
            <a:pPr algn="just" eaLnBrk="1" hangingPunct="1">
              <a:spcAft>
                <a:spcPts val="600"/>
              </a:spcAft>
              <a:defRPr/>
            </a:pPr>
            <a:r>
              <a:rPr lang="pl-PL" sz="1400" dirty="0" smtClean="0">
                <a:solidFill>
                  <a:srgbClr val="4F81BD">
                    <a:lumMod val="75000"/>
                  </a:srgbClr>
                </a:solidFill>
              </a:rPr>
              <a:t>• określony </a:t>
            </a:r>
            <a:r>
              <a:rPr lang="pl-PL" sz="1400" dirty="0">
                <a:solidFill>
                  <a:srgbClr val="4F81BD">
                    <a:lumMod val="75000"/>
                  </a:srgbClr>
                </a:solidFill>
              </a:rPr>
              <a:t>w czasie –wartość wskaźnika powinna zostać określona w czasie, tj. określony rok </a:t>
            </a:r>
            <a:r>
              <a:rPr lang="pl-PL" sz="1400" dirty="0" smtClean="0">
                <a:solidFill>
                  <a:srgbClr val="4F81BD">
                    <a:lumMod val="75000"/>
                  </a:srgbClr>
                </a:solidFill>
              </a:rPr>
              <a:t>osiągnięcia wartości </a:t>
            </a:r>
            <a:r>
              <a:rPr lang="pl-PL" sz="1400" dirty="0">
                <a:solidFill>
                  <a:srgbClr val="4F81BD">
                    <a:lumMod val="75000"/>
                  </a:srgbClr>
                </a:solidFill>
              </a:rPr>
              <a:t>docelowej wskaźnika oraz okres, w którym będzie mierzony wskaźnik</a:t>
            </a:r>
            <a:r>
              <a:rPr lang="pl-PL" sz="1400" dirty="0" smtClean="0">
                <a:solidFill>
                  <a:srgbClr val="4F81BD">
                    <a:lumMod val="75000"/>
                  </a:srgbClr>
                </a:solidFill>
              </a:rPr>
              <a:t>.</a:t>
            </a: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966008052"/>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19</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4092199422"/>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W ramach RPO WD 2014-2020 rozróżnia się następujące wskaźniki:</a:t>
            </a:r>
          </a:p>
          <a:p>
            <a:pPr algn="just" eaLnBrk="1" hangingPunct="1">
              <a:spcAft>
                <a:spcPts val="600"/>
              </a:spcAft>
              <a:defRPr/>
            </a:pPr>
            <a:r>
              <a:rPr lang="pl-PL" sz="1400" dirty="0">
                <a:solidFill>
                  <a:srgbClr val="4F81BD">
                    <a:lumMod val="75000"/>
                  </a:srgbClr>
                </a:solidFill>
              </a:rPr>
              <a:t>a)	obligatoryjne – wskaźniki ujęte w RPO WD 2014-2020, SZOOP RPO WD 2014-2020</a:t>
            </a:r>
          </a:p>
          <a:p>
            <a:pPr algn="just" eaLnBrk="1" hangingPunct="1">
              <a:spcAft>
                <a:spcPts val="600"/>
              </a:spcAft>
              <a:defRPr/>
            </a:pPr>
            <a:r>
              <a:rPr lang="pl-PL" sz="1400" dirty="0">
                <a:solidFill>
                  <a:srgbClr val="4F81BD">
                    <a:lumMod val="75000"/>
                  </a:srgbClr>
                </a:solidFill>
              </a:rPr>
              <a:t>b)	horyzontalne </a:t>
            </a:r>
          </a:p>
          <a:p>
            <a:pPr algn="just" eaLnBrk="1" hangingPunct="1">
              <a:spcAft>
                <a:spcPts val="600"/>
              </a:spcAft>
              <a:defRPr/>
            </a:pPr>
            <a:r>
              <a:rPr lang="pl-PL" sz="1400" dirty="0">
                <a:solidFill>
                  <a:srgbClr val="4F81BD">
                    <a:lumMod val="75000"/>
                  </a:srgbClr>
                </a:solidFill>
              </a:rPr>
              <a:t>c)	dodatkowe – wskaźniki projektowe</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b="1" dirty="0">
                <a:solidFill>
                  <a:srgbClr val="4F81BD">
                    <a:lumMod val="75000"/>
                  </a:srgbClr>
                </a:solidFill>
              </a:rPr>
              <a:t>Wymagania w zakresie wskaźników w projekcie</a:t>
            </a:r>
          </a:p>
          <a:p>
            <a:pPr algn="just" eaLnBrk="1" hangingPunct="1">
              <a:spcAft>
                <a:spcPts val="600"/>
              </a:spcAft>
              <a:defRPr/>
            </a:pPr>
            <a:r>
              <a:rPr lang="pl-PL" sz="1400" dirty="0">
                <a:solidFill>
                  <a:srgbClr val="4F81BD">
                    <a:lumMod val="75000"/>
                  </a:srgbClr>
                </a:solidFill>
              </a:rPr>
              <a:t>W ramach wniosku o dofinansowanie projektu Wnioskodawca określa wskaźniki służące pomiarowi działań i celów założonych w projekcie. Wskaźniki w ramach projektu należy określić mając </a:t>
            </a:r>
          </a:p>
          <a:p>
            <a:pPr algn="just" eaLnBrk="1" hangingPunct="1">
              <a:spcAft>
                <a:spcPts val="600"/>
              </a:spcAft>
              <a:defRPr/>
            </a:pPr>
            <a:r>
              <a:rPr lang="pl-PL" sz="1400" dirty="0">
                <a:solidFill>
                  <a:srgbClr val="4F81BD">
                    <a:lumMod val="75000"/>
                  </a:srgbClr>
                </a:solidFill>
              </a:rPr>
              <a:t>w szczególności na uwadze zapisy niniejszego regulaminu. </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W przypadku, gdy w ramach danego Działania uwzględniony został wskaźnik z RPO WD 2014-2020 który odzwierciedla zakres projektu, jego wykazanie dla Wnioskodawcy jest  obligatoryjne. </a:t>
            </a:r>
          </a:p>
          <a:p>
            <a:pPr algn="just" eaLnBrk="1" hangingPunct="1">
              <a:spcAft>
                <a:spcPts val="600"/>
              </a:spcAft>
              <a:defRPr/>
            </a:pP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09470779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grpSp>
        <p:nvGrpSpPr>
          <p:cNvPr id="20483" name="Grupa 12"/>
          <p:cNvGrpSpPr>
            <a:grpSpLocks/>
          </p:cNvGrpSpPr>
          <p:nvPr/>
        </p:nvGrpSpPr>
        <p:grpSpPr bwMode="auto">
          <a:xfrm>
            <a:off x="433388" y="2420888"/>
            <a:ext cx="8512175" cy="1025525"/>
            <a:chOff x="156222" y="18680"/>
            <a:chExt cx="8511853" cy="363991"/>
          </a:xfrm>
        </p:grpSpPr>
        <p:sp>
          <p:nvSpPr>
            <p:cNvPr id="20487" name="Prostokąt zaokrąglony 9"/>
            <p:cNvSpPr>
              <a:spLocks noChangeArrowheads="1"/>
            </p:cNvSpPr>
            <p:nvPr/>
          </p:nvSpPr>
          <p:spPr bwMode="auto">
            <a:xfrm>
              <a:off x="168894" y="73494"/>
              <a:ext cx="8499181" cy="309177"/>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sp>
          <p:nvSpPr>
            <p:cNvPr id="20489" name="Prostokąt 10"/>
            <p:cNvSpPr>
              <a:spLocks noChangeArrowheads="1"/>
            </p:cNvSpPr>
            <p:nvPr/>
          </p:nvSpPr>
          <p:spPr bwMode="auto">
            <a:xfrm>
              <a:off x="156222" y="18680"/>
              <a:ext cx="8461055" cy="363991"/>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dirty="0" smtClean="0">
                  <a:solidFill>
                    <a:srgbClr val="FFFFFF"/>
                  </a:solidFill>
                  <a:latin typeface="+mn-lt"/>
                </a:rPr>
                <a:t>OŚ PRIORYTETOWA 3. GOSPODARKA NISKOEMISYJNA</a:t>
              </a:r>
              <a:endParaRPr lang="pl-PL" altLang="pl-PL" sz="2800" dirty="0" smtClean="0">
                <a:solidFill>
                  <a:srgbClr val="FFFFFF"/>
                </a:solidFill>
              </a:endParaRPr>
            </a:p>
          </p:txBody>
        </p:sp>
      </p:gr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2</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AutoShape 2" descr="data:image/jpeg;base64,/9j/4AAQSkZJRgABAQAAAQABAAD/2wCEAAkGBxQTEhQUEhMWFhUUGBcYFxcYFxQYHRgWFRgWFxgXFxgYHCgiGBolHBcXITEhJSstLi4uGCAzODMsNygtLisBCgoKDg0OGxAQGy4kICQ0LCwsNCwsLDQsNCwsLCwsLCwsLCwsLCwsLCwsLCwsLCwsLCwsLCwsLCwsLCwsLCwsLP/AABEIAIcBdwMBEQACEQEDEQH/xAAbAAEAAgMBAQAAAAAAAAAAAAAABQYBAwQCB//EAEAQAAIBAgMFBQYFAgUCBwAAAAECAAMRBBIhBQYxQVETImFxgTJCUpGhsSNywdHwYpIUM0NTgsLhBxUWc6Ky8f/EABoBAQADAQEBAAAAAAAAAAAAAAADBAUCAQb/xAAzEQACAgEDAgQEBQQCAwAAAAAAAQIDEQQhMRJBBRMiUWFxgZEUMrHR8CNCocEVUjPh8f/aAAwDAQACEQMRAD8A+4wBAEAQBAEAQBAEAQBAMM1hc8BPG8AxTe4B6gH5wnlZB6noEAQBAEAQBAEAQBAEAQBAEAQBAEAQBAEAQBAEAQBAEAQBAEAQBAEAQBAEAQBAEAQBAEAQBAEAQCK3nxPZ4aqeZGUebafYmVdZPopkyO14iySpLYAdAJYisJHaPc6PRAEAQBAEAQBAEAxeAamxKhxTJGZgWA6gWv8AecOcVJRzueZWcG6dnogCAIAgCAIAgCAIAgCAIAgCAIAgCAIAgCAIAgCAIAgEbtza64ZMzC5Jsqjmf0HjIb7lVHqZHZYoLLKv/wCs6175Kdulm+95lf8AJWZ4RX/ESzwStDfGkQM6OG5gAED1uL/KWY+J149SeSVaiPcmtn7Rp1lzU2vbiOBHmJcpvhaswZLGSlwdcmOhAEAQCsb+q7UqK0xfPXRT/wAgwF/C9pV1VTsio/Eq6tyUY47tFnlotCAIAgCAIAgCAIBrxGbKcls1tM17X8bcpzLONuTx/AhMZXYLUqVBVTs6eVwlsrZ/fpkn3dTy5SpKUsOUk1hb47/L5EbfLZxPVBqWqA2NEZK5YowXIb5+SksXHXhx0kXVmS6uMbPvx3OMrO/tySmy8azCiq9me6S9nzFVGi2HFuVzJ6bG1FLHx3+xJGWcExLZIIAgCAIAgCAIAgCAIAgCAIAgCAIAgCAIAgCAIAgCAfO//EjaP41Kjb2U7TN1zkrYf2fWUdbukjM1t2JqH1IGi9xMSawziLyjaDImdlp3Iwz9o1SxCZSt+pJHDraxmn4ZXPrcu2CzRF5yXSbZaEAQDlxu0KVIXqOFvw6nyA1MiturrWZvBzKajyR+1NpuaKVMNS7S7DiraDXvBdDx0v4yG26br66lk4nJ4zFZOxtqU1KLUYI7AGxva/MBuBsdOMk8+CaUnhs7c0uTuk50IBDbf23/AIZqfczB819bWtbh85T1Wq8hrbOSKyzowb8Jtui9NqgawT2gdCvmOfhbjO69VXODmnsjqNkWskZh97A9VUSkxDEAEkA687W/WVo+Iqc1GMeSNXpvCRZZpE4gCAR21cNfLUWmXqLotnClc1wW72htfmDILYcSSy1wcSXfBE4Gq9JqytUqVGJVF7RWALObDibEczYDQGVa5SrlJNtvbGfiRwbi2m8m3a2IqqrJkWuGYKFAPdW2gbLqWPG+gFvETu6VkYtJKXw/c9m2lxkkMBg7MHZAjBFU5D3Tpwy/08BJ668Yk1h4xt/Ox3GPfB3UqytqrBvIg/aSqUXwzrJsnR6IAgC8AQBAEAQBAEAQBAEAQBAMZhPMoZOXamOFGk1Q+6NB1J0A+Zkd1qrg5M5lLpWSu7o4t6taq7uSco01tqeQ5Wt9Zm6CydlkpSZDTJybbLbNcsCAIAgCAIBD7wbu0sWo7S4ZfZdeIvxHiPCcTrU1hle/TQu/NyiFwm4YU96uWXoECn55j9pSl4fGT3ZHDSdPLLNQ2XRVVUU0svC6gn5mW40VxSSSLShFLGDrAtJEsHRmegQCNxS4hzZClJfiPff0XRV+ZkNkbJbReDh9b42OfDbtUg2eoWqvzNQ3+n73kMdDWn1S9T+JyqY8vcmQvKW8EpVaWCTO+DrDukmpQbmAb3UHw1+RmZGuPW9PZxzEr9Kz0S+h1YM1cIclUmpQ92oONP8AOPh8eUlr8zTeme8ff2+Z1Hqhs90WBWuLjnL2SYr2+dEPTRQL1S34fDkLuTf3bfpKOvipQS752/2QXrKx3KZiaFSmtnRluQT0cC9gDw4kX15XmZGtRTU9v0+/BTkpx7Ft3T2Hk/GqFSxHdCkELfibjQnlpNDR6VQfmN5fbBbprx6mTeKxwVxTFs5UtqbBVBAuT5nQefCXpzxsuSZzSeCIrbZUZs2KAZSQAiBlPAi41JGtvaHOU56lLOZ7r2X8/Uj8xLlnTsneWlVKobq50seBPgf3nVGursai9mewtjLYm5eJSF3kX/IJJCisgYg2IDAre/Ljx8ZT1az0P4kVvb5krQoKi5VAA/fiT1PjLUYqKwiRLBtM6PSo4qgtFmRwFUE9m5GmR9RZraFW8eEypV+XJxfHb6ldrp2NuH2iUs4e6XBcZiwCHutbU2ytry0nUbnHfOV377dz1Txui0XmmTmrFYgIjNxygm3XoPMnScTmoxbPG8Ir218a4ai79n3KqgqjsxXMDfMRYcOREoai2acXLGzXD3IZyezZZ5pE4vAEAQDTjMStNGdzZVFz+w8ZxZZGuLlLhHjaSyzOGxC1FDqbhhcfzrEJqceqITybZ2eiAIAgCAUneXd9kLVqbMwJJYHivO9+Y+0xtZo5RzZFlS2pr1Igq+0Kr0jTuXGhAN2Omth8vpKcLrJrym8ohlOTjg37nbSIxCKDYOcrDrobeRvLGl6qrklwxp7fVg+mTdNEQBAEAQBAEAQBAEAQBAEAQBAILevBlqYqppUonMCPh5/v6GUdbU5RU48x3IrY5WVyjv2RjxXpK456MOjDiJPp7ldWpI6hLqjk66VIKLKLDpyHl0kyilwdlE25tXtC9QHRr0qX/tqfxHH5m7oPQGY+tseW/fZfLu/rwUp29WWvkiIw2NdPYcgcxxB81Oh+Uzo2Th+V4I4za4LFu3takGUGmFqVGyErcKQdQco0BuAOA4+c09FfWuViTeNuCxVZH6nNvpsZ6mJSqAxphQtQgAhFUklrXv73AA8Lyzqq5T4INTTJ2qS44ZzHYlM5yuJQIuiM3vG19NdRfS4md+Fg231rH6nXlLs9jbTxWEzZnpMoVQMiknMwvdr3GnDnrOo2aaM+rHHt7nUZwzloveJrZUZwL5VLW62F7TalLEXItt4R852rt2vXupcLTPuKo5G4uxub3HK0w7fEJ2LGNjPnOc++3yOrCb04hLZmDgfEoH1W08h4jcudyRXzXO52DfOp/tp82k3/ACk/+qOvxD9jxit76jIQqKrH3rlreQ01nMvE5OOOnAle2tkecHtbDGmq18OCwUKWVVNwNL3uDOoaylxUbIiNkGvUiw0d4MOy2WoFNtM4Ki/LU6S9DW0y4lj5k3mxa2ZD4ehSrLTCnNV7oqra7l7jtGqv8IGa3Lhb3YsjC1LDz8v9kMFGSW+/f3+pGnA2rEVUsQ63DNlzqbKLHXmCdL6X4WmY6f6nrXddzno9W5fcLiM63sQQSCDxBGhE3IT6lkuJ5KzvXtJWqJh8+Rbg1G105gac+fymdrbk5KrOF3ZBdNZ6c49zVhNr4imiZ7ulW4pPoXB4KSt+9yNj85FXqrq4rq3T49zxTklv34Ih94MSjMoxGbKSMwVCDbS4ushnqr4Sa6v0IfOmu5k7beqVXEMXpZrsAAvUX7oF7Xvbwkb1UrGla8x/nse+Y5bS4LTsbYXY1C6VS1Nl0HUnmbaEW4Gamm0nlT6oyymWYV9LynsT0vkogCAIAgGrFUBURkb2WBB8jOZxUouL7njWVgrmxd2GpV87MCqXydTcWu3S15nafQuu3qb2XBBXT0yyywDA08+fs0z/ABZVzf3WvNLpWc4JumOc4OienQgCAIAgCAIAgCAIAgCAIAgCAYYXhgpuBq/4PFtSb/KqEW8L+yfTVTMit/hr3B/lf8RVi/Ln09mW+tSzKVN7MCNDY6i2h5Ga5ZaysHzrfrADDNRamLUigpga2UpqB6g38wZm6vTptNfIzNWlT0444+x72MMNUwlQuQtUEgEk3vxXKOnI28ZWjVSqX1bSJKnCdbfc49mY9qLFgFNxazXt4HTmJToudMupHkJuLNuJ21XfjUIHRTl+2p9TOp6q2fLOpWyfc4CZXIzDcJ4D6nidKLX5Uzf0WfUy2rfy/wBGi/ynywT5YzjMAQDMHogCAe6VVlN1YqeoJH2nsZOLymE2uCQoberKSSwe4CnOAbgEkX6kXPzlmGsti8t5+ZIrZImaG9dNKLkI5qgMwBsc7nxFra+A0E0KNfXjD2ZI9QowbS3KjsvajHMKov2jq1XSzGxJIBPC95UunhvO6e7KVFzkvV35OvHYtKYZ6QYZyy0FJuQDbO/pew8W/pntUFl2R4/tJLLFFbd+P3JbG7Pp4bBojoDXqG/ip0va3ICw8SZNfXCqnDXqZM4KutJ8sj9qbHegtMuRdxfKOIOlwR6jWUr9NKpJy7/c5nW4pFq3Rq1QrUqqMMmqkjSx92/Ox/blNTQSnh1zXBZpbxhlimiTGrEYlEGZ2CjqSB95zKcYrMng8bS5ILae9lOmbUx2h5kGy/OxuZQu8RhB4hv+hDO9Ljc37F3iSucpGR+QJuD5Hr4TvTa2Fzw9mdQtUtibl4lEAQBAEAQBAEAQBAEAQBAEAQBAEAQDBa3GARv/AJ5SvZiVu2VS2gZuIA568iQAbi17znqRH5sc4ZG744IVcOKyammM3nTOp/Q+hlPW0+ZDqXK/Qj1Ecxyux42BvNTND8Z7NT7p5lhyIHM8j5TmjVxVX9R7oVXRcNyE3l24MUvZ9mOzuD3tWJHA6cPrKd+vlPaGyIL5RtXS1sQiqALAWEz223lkSSXBmeHogCAdey8N2lamnxML+Q1P0BktEOuyMTuEcySL9vLiMmGqnqMo827v6ze1k+imT+n3LtjxFnzafNmeZgCABAMweiAIAg8EHp6Q2INgSOoB+hFjPYycXsFzk6sDXTt6VXELnNL2WWy2FyQCgAVgCb6AG/WaFOvSaU19v2PIxj1qc98E9gKJxGLfE1SvY0hdNQRYXy3HFbasQQNbS3GKut81v0rgsRTnY5y4RGY3aPa1Wrngpy0VPNvd08PaPjYc5Sstdk3a+Fsv9fucSnluX2NuzsQ1MK2HqljkZ6yvooIOvHiTflr4zyucoYdct8NyT4/+nUW1+V/Flx2NjjWpCoUy3vpxvbmPCbGmudtak1gtQl1LJRN8MYzYt0Y92mFCjwKhifMk/QTM17bsw+xQvm3Y4silmczg9CcnpbN0dtG/Y1CTf2Cdbf0k/aa3h+qefKm/kWqbP7WXCbBZEAQBAEAQBAIveDafYUrj237qDxPO3h+0q6u/yobcvZHFk+lEbhttVaBVMYhseFQC/wDdbifLXw5ytDVWVYjevr+5GrJR2mWKjWVwGUgg8CNRNGMlJZTJk8mydHogCAIAgCAeajhQSSAALknkBzM8bxuCrV95sPUaoKl+yQaLb/NPO4+ynrc+FJa2uTa7L/JXd8N8lG2vtivWd2V8o7NqeXQ/hMfYJI7x8eOki/E7799jKulZZJuLxtj6Fnw+3XoYZKGcVqoFmci6qOSD/csNLn6zm/XqC6Ibv37F6ucoVqDeX7leVbcJkN5eWRYMzw9OnZ2Bes4RBrzPIDqZLVVK2XTE6jByeEXbZ+61FAM47RurcPRR+t5tVaCqHO7LcaYrk7qmxMORY0U9AB9RJ3paX/ajvy4+xA7S3P50GA/pcn6N+/zlC7w3vW/uQz0/eJIbubv9hd3IaoRbS9lHhfiT1ljSaPyfVLk7qq6N3yQ++u0g7CipuEN2/NwA9Bf5yl4jepNVrtyRXzz6SsTMK4gGYAgGYB07OwL1nCINeZ5AdTJKaZWy6YncIuTwi7bP3YooO+O0bmW4ei8PneblOgqgvUsv4luNMUd1TZFAixo0/wC0D6iTvTUtYcV9jvoj7Ff2zuoAC9C+nFCb/wBp6+BmfqPDkl1V/YgnQuYlSmOysZgGyjWZDdTa4sehHQg6EeBnUJyi8xZ6m1wYxuOKPh6lOy5cwy27ocNe4v8AECPLLysJoQsTrUorDRHZNxnGSJDA0v8AFVFXLZ2ZnquOGTTRRy6eZEjhD8RNLG7bbfwJ4/1GfRKdMKoVRYAWA6AcJ9BGKisIu8LY+Ivi3arUNQnPnbNf4rm49OHpMjUQy3k+fja5TfVzkkKL3EzZxwy5F5NsjOjs2MB29G5sM66+RFvmdPWTadLzY590d1/mR9QE+oNAQBAEAQBAPNRwASTYAXJ6Ac542kssFX2Q4xWJasxGWlpTS+v5iPr5nwmXQ1qLnY+FwivB+ZLq9jxtOpUxFQtTpirRoNbKT/mNbvEdbfy955c53z6orMY/5Ynmb2WyOPZva53fBKwRbZqbnQvzUdbfP7SGlWdTlp08LlM4jnOYcFh2Tt+nVORvw6g0KN1HGx5+XGaFGshY+l7S9iaFqltwyYlwlEAQBANeIrKilmICjUk8hOZSUVlnjeCn7Zq4jFKSilaA1AJympbnbp05fpk6idt8W4LEf1K1nVNbcEBtGsHSlTCZOzBv4s1rk/L6+UqTmmoxSxgrz9SSRzJZQVXn7Tcz4eC+HPnytxO1tdK4OUktkeRIQZngEHp9A3QwIp0A1u9U7xPh7o+WvrN/QVKFSl3e5epjiJA7x7wO7tTpsVRSQSDYsRodenhKOr1kpScYPCRBba28IhKGLqIcyOynqCfr1lKNk4vKb+5CpNdyxYLfJgLVaYY/Epy/MWtL9ficksTWSxHUe6Ne0d7qjgrTXs7+9e7enITy3xGcliCx+p5K9vZFbMzWVzE8AgGYAg9EHhf90MEKdAP71TvE+HBR8tfWb/h9ShUpd3/EXqY4jkgN5dvu7tTpsVRSQSNCxGhuenhPo9NpoqKlLkyNZrJSk4QeEiBo12Q5lZlPUEiXHCLWGijGyUXlMvm622TXQq/+Ylrn4geB89NZkaqhVvbhm7otS7o4lyiv74YIU6+YCwqDN/yB736H1ny3iFShbld/1Pb44lkg5QITv2Tsp67WUWUe0x4D9z4Sxp9PO57ce53CDkXars7D0sOUqKvZKLtmF7n4vzeXpPoqdNGMfLii1KMIw9XBXN0tq4dKlRMpTtG7jMb93khPI8T68etleGLTpyhvnn+exT02or6muPYu8jNEpm+uycKCKhXLWqEC4JFwLZmYcDYaX8ZQ10oxivdlHUUVdXU1uyG3hwWHokPQqqUJAKAlsptxB1005ynqa65PNcs/AjthCvdPYjFqg8DM9wa5OFJEru9gWq1kyg5UYMzcgFIPHqbSxpaZWWLHCJqouUj6VPoy+ZgCAIBE7S2yEYUqY7Ss3BRwHi55DnKt2pUX0RWZEcrMPC5O3BUGUXdszn2jwHko5KP/ANk1cGl6nlnaXuQG9uPuUw4YJnsXZtAFvoL9Osoa+1vFSeM85Ibpf2kLjVyZKbIKVYZQtVGsrIdCzW4+fn5SlYunEGsS4yntghlthcP3LBtTFphcOlOkwDOMqtfkfaqEjz+Zl+6yGnqUIPnj9yeclCOEcGHxtXDUxQFNWL37GohuGLHiepF/t5yCFllEPLUc54aOFKUF0/Y48dgjRTsq1EMzE9lVQ6lyeDX46/znIbKnVHonHd8Ne/xOJR6ViS+TJKntDEYTKMSO0pmwDg3INr2148+PzllXXabCt3XuSKUq/wA3BY8FjEqrmpsGHhy8CORmjXbGxZi8k8ZKSyjokh6aq9cILt5AcyeQA5nwnMpKK3BX9vYqn2bjEA5j7FIHh0e40J8eA4db5+qth0NW89l/shskunEinU8ZUylBUYLbVQzWt5X4TJjOzpxl4+ZTUnxk5yZy2eGJyeGYAngMwD6fsRwcPRI/20+igH6z6bT70x+SNGDzFHzTEUyrsrcVJB8wZ85YmpNMoSTTZrnB4d2ytlVK7WQaD2mPAfufCT0aed0sRO4Vub2LMm5aW1qtfqAoHy1+80l4XDG8mWFp17kJtjd2pQGYHOnNgLEfmHIeMpajRTqWeUQzpcSGlIiEAQDMAQD6ZsFwcNRt8Cj1AsfqJ9PpXmmL+BoV7xR84xtIpUdW4qxB+c+mrkpRTR8xZFxm0/c0Ts4JTdvaIoV1Zj3WBVvAHgfQgStqavMhhclrR3eVZl8PkvW1Nm08SgDHhqrKRcX6dQZ8/qNPG6PTI+glFTRG4bdGipu7M/gbAfTX6yrDwyqLzJtkaoiiSxeNo4ZBmIUD2VFrn8qiadNDfpgj2y6FS9TwULb+3HxDa92mD3V/Vup+016dOql8TF1Gqlc/gQzCTEKZYdmb4VKNJldDVKj8PWx8mPMfXl5Z+q02znBfQvV66VcGpLOODdu3hH2g7YnEH8MHKqi4Bt7o6KPqZ8/+H8+fVZwT6fN/9SRbMfsOjVoNQyhUb4QAQRqGHjeXFTBR6UsFyymM4OBV8FuCyuM9cFB8KkMR01Nl+sqvQpvd7FWvRuL3kXejRVFCqAABYAeEuxiorCLyWODlxqVwc1FkP9Dgj+114eoM8n149JzJS5iRr7yGmbYjDvT8QQynyOl5TetdbxZBr9Dh29P5kSez9qUqw/DcG3EcCPQyzVqK7VmLO4zjLg5d469cUsuGQtVqMFB0sg4s7E6Cw08yJ3PLj6eSO+U1HFay2ed3NiDDrdzmqt7b6/IE628ech0+mjVv3Z7VX0LfkmZZJjmx2Bp1Vy1FDD6jxB5GR2VQsWJI5lFSWGVbE7FfDsWVBiKRGVlYXZVvfT9x8plz0sqXlLqj8eSu63F5W6I7Zye3Vpim6rmBoOblaXG4J+4lelczjh4z6X7HEe7X2ZM7rYBbtiCpVNeyUknKvvNc/wA4y5oqY72tYXb4EtUV+bsetl4xMTimqMw/D0oof/lU8/5yntNsbr3Jvjhf7PYSU55NeJFXFVDVo5SlE2pq/CofeP7fpOZqy+XXDiPGe54+qbyuxxbOwtWq71cKooZbAre6s/vAcreHDhIaoTsk51Lpx9mziKk25R2JjZe8ysezrgU6gNjqMpI0OvI/y8t0a5SfRZs/8EsLk9pcnRt2nUW1akMzIPZN9BxLKOelwRzFukk1Kml5kN2v5lHU8rdFHrvUrszsbm12Y6BV/QcgJh5ndNyZTeZbkeg0F+NtTPJSzwRI9Tk9EAzPAIBmeAt25m1gB2Dmxven431K+d9R5zW8P1Cx5cvoW6LP7WSW3N3ErnOpyPzNrhrdR18ZZ1Oijd6k8M7sqUtyHobmVL9+ooX+kEn6gWlSPhks+qWxGtO+7LPQo0sNSsO6i6knmep6kzSjGFFeOyJ0owRVMTvfVL3phQgOgIuSPE34+Uyp+JWdXpxgrPUPOxZ9j7UTE0yQLEaOp1tf7gzT098b4Z+6LMJqaKZvLsrsKvdHce5Xw6r6fYzG1un8qzbhlS6HTIh5TIhAEAzALXubtcL+A5tc3Q+J4r+o9Zq+HalR/py+n7Fmif8AayW25u8mIOYHI/xWuD+YfrPoaNTKvblHOp0cLt+GQY3Lqc6qfJpb/Hx9ij/xc/8AsiP2nu5WogsQHUcSt9PEg6yWvV1zeOGQXaG2tZ5XwNGA21WoiyP3fhIBHpfh6SSzT1z3aOKtXbWsRex0196MSwtnC/lUD6m8jjo6kSy19z2zj5ERVqFiSxLE8SSSfmZYSSWEU5Scnl7moiehHgieHR4IgkTLduXvAFth6lgL/htoNSb5T5k6GZ2q0/8AfE0tHqF/439C8iUDTEAQBAPFYLY5rZed7Wt43nMunG54/iV+hXovVy4agpse/VUBQgOl1NtTM+EqZW4pgn7tL9GRJxbxFG/YOzxhmakapdqneAItouhPHU6i8m09Spk4uWW9/oe1x6Nsk5LhKIAgCAQe2d26da7L3KnxDgfzDn58ZTv0ULd1syKdSkQm0MbXSmuGrgU1JC9soJBpjkAOP005SlbZbGHlWbL3+BDKUkumX3OLaTZQlKp2bWy5K6cRSvbULx9frxkNzwlCWPg17HM+Ol/f4E5tjadOjh0p0GHfFgw1yp7zm3P9by7fdCqpQrfP+F7ks5qMcRI07SqYal2aOlSm4bs6i6FfiuvUX5/9pX82dEOiLTT4a/Y463BYW6NNRMtJaSiniEqkikw7rrUNr3HHpx8L9JG4tQUFiSlx7pnPCxs0yQerXwAXMwq0jYWJsVNrkLfl9PKWOq3SY6n1R/nBJmVXO6JHH7EStQ/DBpFj2luF2I4OPX0lmzTRtr9O2d//AKdzrU44WxRMVh2psUcWZeI/nETDnBwfTIpSi4vDNU5PBAEAzPABAMzwE9s/eutTADWqAfFcN/cOPqJfq8QsgsPcnjfJcnc++ptpRF/Fyf8Apk78UfaP+Tv8T8CB2ntarXP4jaDgo0A9OviZQu1E7X6n9OxDOyUuThkBwSe7uP7Gupv3WOVvI8/Q2Ms6S7y7U/fZklUumRcd68H2mHbqnfH/AB4/S82NdV11P4blq6OYnzufOlEQBAMwBB6TmA3orUwFa1QD4r3/ALh+t5eq8QtgsPf58ksb5LZncd825UV/vP7Sf/lZf9f8/wDo7/EfAsGxdqLiKZYCxBsy8bevMTR02pV0epbE8JqaKNvJgRRrsq6KbMo6BuXobz6LTWOdab5Pn9ZUq7Wlw9yMlgrCAYM8B4YTw6R4Ig6TPBE8JEz6Fudt7tl7KofxEGh+NRz8xz+cytTR0PqXBsaW/wAxdMuUWaVS4IBE7X2/SoaE5n+Af9R92Vb9XXV8X8COdsYkVQwVfGENXJp0eIpjTN/Op9BKkartTvZtH2I1GVm8uCzYXDLTUKihVHIfzjNKFcYR6YrCJ0klhFe3sulXDVhwV8p9bH6gNKGuzCcLF2ZDdlNSLNNInEAQBAEA1YigrqVdQyniCLicygpLDPGk9mVnE7AqYdjUwtnUizUnAN15gE8R4cfOZ8tJKpuVW/umV3U4vMCE2e4U1KlN0pVVLZqDrZTT4lQW56cOPlKlSw3OLSfs+MEUHy1s/Ynt2cCoD4p0WmHBKrySnbU69ft5y3pKUs2yWM/ZL/2TVRW82Z3dwKNUqYrIEQk9kOFlGhfwv+890tUXJ3Ywu37iuKbcytbxbV7eqSPYXRB4c29f2mdqr/NnnsuCC2fVIld1t4ipFKsbqdFY+6eQJ+H7eXCzo9Y01Cb27ElN2PTIm959jCvTzKPxEHd/qHNT+njLms0ytjlcolur6l8T55MEoCD0QDM8AgCeAzAEHplFJNgCSeAGs9SbeEFuTGC3ZxFTUqEHV9D/AGjX5y5XoLp8rHzJY0SZNYbcxP8AUqsfygL97y5DwyK/NImWnXdlnNMFcp1FrG/McNZp9KxgsY7HAuwcOP8ART5Sv+Eo/wCqOPLj7Hlt38Mf9FfS4+xh6Oh/2oeVD2OWtulhzwDL5MT/APa8il4dS+Mr6nDogReK3MP+nVB8GFvqP2lWfhj/ALJfcjen9mQeO2RWpe3TNviHeHzHD1lC3TW1/mWxDKuUeThkBwZEAt+4aHLWPIlR6gEn7ibHhaeJP5FvT8Mjt+GviAOlNb/NjPq9D/438zK8Sf8AVS+BXpdM8QeiAeSJ4DwRPDtHgieHaZ6w2Iam6uhsym4P85TmcVJYZLCbjLKPpVLeWh/hxXqOqKdCCdQ44qBxY+XLWYl0fKliRs/iq1Drk8IrOK3srYp+ywiMoPMe2R1vwQfy8y77rJ+isr/ipWvFaJ7Ye7C0rPVs9Tj1VT4X9o+Jnen0Kh6p7ss10pbvksUvk4gEZvJhO0w9RRxAzL5rr/29ZW1dfXU19fscWRzFnfh3uqnqAfmJPB5imdLg2To9EAQBAEAQCK21sGliB3hZ+TjiPP4h4GQXaeFvPJFZVGfJVdrnE0KYo4hi2HzKDVQXOQH2T05cfmZStjZGPRP8vuvYq2OyC6Z8e6OPH7WdKf8Ah6ddatJ1GVgLMqcMjdOHDp0kVtkoQ6FLKOZWtLpTyiJEzmRozPD0+hbobSNWjlY3enZT4r7p+49Ju6G7zK8PlF6mfVEq+9mCFPENbg4Dj14/UE+szdbV0WvHfcrXx6ZENKhEIAgGZ4BAMxgFi2Ruo9SzVT2a9PePp7vr8poUeHynvPZf5LEKG92W/Z+zKVEWpoB48SfMnWa1VFdaxFFqMIx4OyTHQgCAIAgCAIBi0Ahtqbt0atyB2bfEv6rwMpX6GqzfhkU6oyKbtXY1Wge8LryYag+fQ+Exr9LZS9+CrOuUS87v4HsaCqdGPebzP7Cw9JuaSnyq1Hv3LlcemOCg7axfa16jjgTYflXQfQX9Z9NRDorSPnNTZ5lspHFJiAQeiAYgHlhPD1M8ETw7TNZE8O0eaez1rOiO+QFgM9r2v4fKUtbp/Nhlco68pWtJvB9Y2JsWlhUyUlt1Y6sx6sf04TKjBR4N2miFUemJJTsmEAQDBEA80qYUADgAAPIaTyKwsA9z0CAIAgCAIAgHl1BBBFwdCDzHjPGD5lvPhaNPEMtEWsBmF9Ax1so5aWmJrOlWdMTNuhCM/SRYMpNEZ6nJ0XHcLDMO0cghWCgeJBJNvL9Zq+G1yXVJrYt6dPdnPv647WmOYQk+p0+xnHiTXXE41PKKxM0rCAIPRAN2EwzVGCIpZjy/U9BOq65Tl0xPYxcnhF92Fu6lCzNZ6nXkvgo/XjNzTaONW73f84L1dSjv3JyXSUQBAEAQBAEAQBAEAQDBF54wRm8hqf4d+yW5OhtxCn2iBzNvvJ9P0+Yuoratz8p9HJ81m4fNCD0QBB6IBgzwHhp4dI8MIO0a2E8O0fTt0tp9vQGY3dO63jbg3qPreY+or6J/A3NNb1w+KJuQFgQBAEAQBAEAQBAEAQBAObaOKFKk9Q65FJt1twHznFkumLl7HMnhZPktV2ZizaliST4k3M+dk3J5ZlNtvLOnZmAatUWmtgTzPIDifGdVVSsl0o7hByeEfQ9mbu0aIHdDtzZgCb+AOg9JtVaSutcZZfhVGJt2ttenh171yfdUDj68BPb9RCmOWdTmoo+eY3EPXql29pyAB05ACYNk5Wz6n3KEm5yyXHZO6dJADW/EfmNco8AOfmZrU+HwivXuy3CiK5JQ7Ew9rdjT/tH3ln8NV/1RJ5cfYjsbujQf2L0z4G4+R/QiV7PD6pfl2I5URfBV8du9WpOqaNnNlYEAE+IOomZbpLISUfcryplF4LtsPY6YdLDVz7TdT0HQTZ0+mjTHC5LddagiTlkkEAQBAEAQBAEAQBAEAQBAEAqG9mwBY1qQAtq68P8AkPHqJoaXUPPRL6GTrtIsOyH1KjlmiZGBlMHuBlgYO/YuyWxFTKDlA1Y9B4DmZDdcqo5LGn07ulgvuA2JRpDuoCfiYAk+p4ekyZ3zm92blWmrrWyOyrh0YWZVYdCAfvI1JrhkzhF8oq+8G6aFS9AZWGpT3SB0+E/SXaNXJPE9yhqNDFrqhsyjFZomUic3MxxpYkKfZq9w+fun56esq6uHVXn2L2jm42Y9z6VMo2BAEAQBAEA//9k="/>
          <p:cNvSpPr>
            <a:spLocks noChangeAspect="1" noChangeArrowheads="1"/>
          </p:cNvSpPr>
          <p:nvPr/>
        </p:nvSpPr>
        <p:spPr bwMode="auto">
          <a:xfrm>
            <a:off x="155575" y="-1646238"/>
            <a:ext cx="9525000" cy="3429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3" name="AutoShape 4" descr="data:image/jpeg;base64,/9j/4AAQSkZJRgABAQAAAQABAAD/2wCEAAkGBxQTEhQUEhMWFhUUGBcYFxcYFxQYHRgWFRgWFxgXFxgYHCgiGBolHBcXITEhJSstLi4uGCAzODMsNygtLisBCgoKDg0OGxAQGy4kICQ0LCwsNCwsLDQsNCwsLCwsLCwsLCwsLCwsLCwsLCwsLCwsLCwsLCwsLCwsLCwsLCwsLP/AABEIAIcBdwMBEQACEQEDEQH/xAAbAAEAAgMBAQAAAAAAAAAAAAAABQYBAwQCB//EAEAQAAIBAgMFBQYFAgUCBwAAAAECAAMRBBIhBQYxQVETImFxgTJCUpGhsSNywdHwYpIUM0NTgsLhBxUWc6Ky8f/EABoBAQADAQEBAAAAAAAAAAAAAAADBAUCAQb/xAAzEQACAgEDAgQEBQQCAwAAAAAAAQIDEQQhMRJBBRMiUWFxgZEUMrHR8CNCocEVUjPh8f/aAAwDAQACEQMRAD8A+4wBAEAQBAEAQBAEAQBAMM1hc8BPG8AxTe4B6gH5wnlZB6noEAQBAEAQBAEAQBAEAQBAEAQBAEAQBAEAQBAEAQBAEAQBAEAQBAEAQBAEAQBAEAQBAEAQBAEAQCK3nxPZ4aqeZGUebafYmVdZPopkyO14iySpLYAdAJYisJHaPc6PRAEAQBAEAQBAEAxeAamxKhxTJGZgWA6gWv8AecOcVJRzueZWcG6dnogCAIAgCAIAgCAIAgCAIAgCAIAgCAIAgCAIAgCAIAgEbtza64ZMzC5Jsqjmf0HjIb7lVHqZHZYoLLKv/wCs6175Kdulm+95lf8AJWZ4RX/ESzwStDfGkQM6OG5gAED1uL/KWY+J149SeSVaiPcmtn7Rp1lzU2vbiOBHmJcpvhaswZLGSlwdcmOhAEAQCsb+q7UqK0xfPXRT/wAgwF/C9pV1VTsio/Eq6tyUY47tFnlotCAIAgCAIAgCAIBrxGbKcls1tM17X8bcpzLONuTx/AhMZXYLUqVBVTs6eVwlsrZ/fpkn3dTy5SpKUsOUk1hb47/L5EbfLZxPVBqWqA2NEZK5YowXIb5+SksXHXhx0kXVmS6uMbPvx3OMrO/tySmy8azCiq9me6S9nzFVGi2HFuVzJ6bG1FLHx3+xJGWcExLZIIAgCAIAgCAIAgCAIAgCAIAgCAIAgCAIAgCAIAgCAfO//EjaP41Kjb2U7TN1zkrYf2fWUdbukjM1t2JqH1IGi9xMSawziLyjaDImdlp3Iwz9o1SxCZSt+pJHDraxmn4ZXPrcu2CzRF5yXSbZaEAQDlxu0KVIXqOFvw6nyA1MiturrWZvBzKajyR+1NpuaKVMNS7S7DiraDXvBdDx0v4yG26br66lk4nJ4zFZOxtqU1KLUYI7AGxva/MBuBsdOMk8+CaUnhs7c0uTuk50IBDbf23/AIZqfczB819bWtbh85T1Wq8hrbOSKyzowb8Jtui9NqgawT2gdCvmOfhbjO69VXODmnsjqNkWskZh97A9VUSkxDEAEkA687W/WVo+Iqc1GMeSNXpvCRZZpE4gCAR21cNfLUWmXqLotnClc1wW72htfmDILYcSSy1wcSXfBE4Gq9JqytUqVGJVF7RWALObDibEczYDQGVa5SrlJNtvbGfiRwbi2m8m3a2IqqrJkWuGYKFAPdW2gbLqWPG+gFvETu6VkYtJKXw/c9m2lxkkMBg7MHZAjBFU5D3Tpwy/08BJ668Yk1h4xt/Ox3GPfB3UqytqrBvIg/aSqUXwzrJsnR6IAgC8AQBAEAQBAEAQBAEAQBAMZhPMoZOXamOFGk1Q+6NB1J0A+Zkd1qrg5M5lLpWSu7o4t6taq7uSco01tqeQ5Wt9Zm6CydlkpSZDTJybbLbNcsCAIAgCAIBD7wbu0sWo7S4ZfZdeIvxHiPCcTrU1hle/TQu/NyiFwm4YU96uWXoECn55j9pSl4fGT3ZHDSdPLLNQ2XRVVUU0svC6gn5mW40VxSSSLShFLGDrAtJEsHRmegQCNxS4hzZClJfiPff0XRV+ZkNkbJbReDh9b42OfDbtUg2eoWqvzNQ3+n73kMdDWn1S9T+JyqY8vcmQvKW8EpVaWCTO+DrDukmpQbmAb3UHw1+RmZGuPW9PZxzEr9Kz0S+h1YM1cIclUmpQ92oONP8AOPh8eUlr8zTeme8ff2+Z1Hqhs90WBWuLjnL2SYr2+dEPTRQL1S34fDkLuTf3bfpKOvipQS752/2QXrKx3KZiaFSmtnRluQT0cC9gDw4kX15XmZGtRTU9v0+/BTkpx7Ft3T2Hk/GqFSxHdCkELfibjQnlpNDR6VQfmN5fbBbprx6mTeKxwVxTFs5UtqbBVBAuT5nQefCXpzxsuSZzSeCIrbZUZs2KAZSQAiBlPAi41JGtvaHOU56lLOZ7r2X8/Uj8xLlnTsneWlVKobq50seBPgf3nVGursai9mewtjLYm5eJSF3kX/IJJCisgYg2IDAre/Ljx8ZT1az0P4kVvb5krQoKi5VAA/fiT1PjLUYqKwiRLBtM6PSo4qgtFmRwFUE9m5GmR9RZraFW8eEypV+XJxfHb6ldrp2NuH2iUs4e6XBcZiwCHutbU2ytry0nUbnHfOV377dz1Txui0XmmTmrFYgIjNxygm3XoPMnScTmoxbPG8Ir218a4ai79n3KqgqjsxXMDfMRYcOREoai2acXLGzXD3IZyezZZ5pE4vAEAQDTjMStNGdzZVFz+w8ZxZZGuLlLhHjaSyzOGxC1FDqbhhcfzrEJqceqITybZ2eiAIAgCAUneXd9kLVqbMwJJYHivO9+Y+0xtZo5RzZFlS2pr1Igq+0Kr0jTuXGhAN2Omth8vpKcLrJrym8ohlOTjg37nbSIxCKDYOcrDrobeRvLGl6qrklwxp7fVg+mTdNEQBAEAQBAEAQBAEAQBAEAQBAILevBlqYqppUonMCPh5/v6GUdbU5RU48x3IrY5WVyjv2RjxXpK456MOjDiJPp7ldWpI6hLqjk66VIKLKLDpyHl0kyilwdlE25tXtC9QHRr0qX/tqfxHH5m7oPQGY+tseW/fZfLu/rwUp29WWvkiIw2NdPYcgcxxB81Oh+Uzo2Th+V4I4za4LFu3takGUGmFqVGyErcKQdQco0BuAOA4+c09FfWuViTeNuCxVZH6nNvpsZ6mJSqAxphQtQgAhFUklrXv73AA8Lyzqq5T4INTTJ2qS44ZzHYlM5yuJQIuiM3vG19NdRfS4md+Fg231rH6nXlLs9jbTxWEzZnpMoVQMiknMwvdr3GnDnrOo2aaM+rHHt7nUZwzloveJrZUZwL5VLW62F7TalLEXItt4R852rt2vXupcLTPuKo5G4uxub3HK0w7fEJ2LGNjPnOc++3yOrCb04hLZmDgfEoH1W08h4jcudyRXzXO52DfOp/tp82k3/ACk/+qOvxD9jxit76jIQqKrH3rlreQ01nMvE5OOOnAle2tkecHtbDGmq18OCwUKWVVNwNL3uDOoaylxUbIiNkGvUiw0d4MOy2WoFNtM4Ki/LU6S9DW0y4lj5k3mxa2ZD4ehSrLTCnNV7oqra7l7jtGqv8IGa3Lhb3YsjC1LDz8v9kMFGSW+/f3+pGnA2rEVUsQ63DNlzqbKLHXmCdL6X4WmY6f6nrXddzno9W5fcLiM63sQQSCDxBGhE3IT6lkuJ5KzvXtJWqJh8+Rbg1G105gac+fymdrbk5KrOF3ZBdNZ6c49zVhNr4imiZ7ulW4pPoXB4KSt+9yNj85FXqrq4rq3T49zxTklv34Ih94MSjMoxGbKSMwVCDbS4ushnqr4Sa6v0IfOmu5k7beqVXEMXpZrsAAvUX7oF7Xvbwkb1UrGla8x/nse+Y5bS4LTsbYXY1C6VS1Nl0HUnmbaEW4Gamm0nlT6oyymWYV9LynsT0vkogCAIAgGrFUBURkb2WBB8jOZxUouL7njWVgrmxd2GpV87MCqXydTcWu3S15nafQuu3qb2XBBXT0yyywDA08+fs0z/ABZVzf3WvNLpWc4JumOc4OienQgCAIAgCAIAgCAIAgCAIAgCAYYXhgpuBq/4PFtSb/KqEW8L+yfTVTMit/hr3B/lf8RVi/Ln09mW+tSzKVN7MCNDY6i2h5Ga5ZaysHzrfrADDNRamLUigpga2UpqB6g38wZm6vTptNfIzNWlT0444+x72MMNUwlQuQtUEgEk3vxXKOnI28ZWjVSqX1bSJKnCdbfc49mY9qLFgFNxazXt4HTmJToudMupHkJuLNuJ21XfjUIHRTl+2p9TOp6q2fLOpWyfc4CZXIzDcJ4D6nidKLX5Uzf0WfUy2rfy/wBGi/ynywT5YzjMAQDMHogCAe6VVlN1YqeoJH2nsZOLymE2uCQoberKSSwe4CnOAbgEkX6kXPzlmGsti8t5+ZIrZImaG9dNKLkI5qgMwBsc7nxFra+A0E0KNfXjD2ZI9QowbS3KjsvajHMKov2jq1XSzGxJIBPC95UunhvO6e7KVFzkvV35OvHYtKYZ6QYZyy0FJuQDbO/pew8W/pntUFl2R4/tJLLFFbd+P3JbG7Pp4bBojoDXqG/ip0va3ICw8SZNfXCqnDXqZM4KutJ8sj9qbHegtMuRdxfKOIOlwR6jWUr9NKpJy7/c5nW4pFq3Rq1QrUqqMMmqkjSx92/Ox/blNTQSnh1zXBZpbxhlimiTGrEYlEGZ2CjqSB95zKcYrMng8bS5ILae9lOmbUx2h5kGy/OxuZQu8RhB4hv+hDO9Ljc37F3iSucpGR+QJuD5Hr4TvTa2Fzw9mdQtUtibl4lEAQBAEAQBAEAQBAEAQBAEAQBAEAQDBa3GARv/AJ5SvZiVu2VS2gZuIA568iQAbi17znqRH5sc4ZG744IVcOKyammM3nTOp/Q+hlPW0+ZDqXK/Qj1Ecxyux42BvNTND8Z7NT7p5lhyIHM8j5TmjVxVX9R7oVXRcNyE3l24MUvZ9mOzuD3tWJHA6cPrKd+vlPaGyIL5RtXS1sQiqALAWEz223lkSSXBmeHogCAdey8N2lamnxML+Q1P0BktEOuyMTuEcySL9vLiMmGqnqMo827v6ze1k+imT+n3LtjxFnzafNmeZgCABAMweiAIAg8EHp6Q2INgSOoB+hFjPYycXsFzk6sDXTt6VXELnNL2WWy2FyQCgAVgCb6AG/WaFOvSaU19v2PIxj1qc98E9gKJxGLfE1SvY0hdNQRYXy3HFbasQQNbS3GKut81v0rgsRTnY5y4RGY3aPa1Wrngpy0VPNvd08PaPjYc5Sstdk3a+Fsv9fucSnluX2NuzsQ1MK2HqljkZ6yvooIOvHiTflr4zyucoYdct8NyT4/+nUW1+V/Flx2NjjWpCoUy3vpxvbmPCbGmudtak1gtQl1LJRN8MYzYt0Y92mFCjwKhifMk/QTM17bsw+xQvm3Y4silmczg9CcnpbN0dtG/Y1CTf2Cdbf0k/aa3h+qefKm/kWqbP7WXCbBZEAQBAEAQBAIveDafYUrj237qDxPO3h+0q6u/yobcvZHFk+lEbhttVaBVMYhseFQC/wDdbifLXw5ytDVWVYjevr+5GrJR2mWKjWVwGUgg8CNRNGMlJZTJk8mydHogCAIAgCAeajhQSSAALknkBzM8bxuCrV95sPUaoKl+yQaLb/NPO4+ynrc+FJa2uTa7L/JXd8N8lG2vtivWd2V8o7NqeXQ/hMfYJI7x8eOki/E7799jKulZZJuLxtj6Fnw+3XoYZKGcVqoFmci6qOSD/csNLn6zm/XqC6Ibv37F6ucoVqDeX7leVbcJkN5eWRYMzw9OnZ2Bes4RBrzPIDqZLVVK2XTE6jByeEXbZ+61FAM47RurcPRR+t5tVaCqHO7LcaYrk7qmxMORY0U9AB9RJ3paX/ajvy4+xA7S3P50GA/pcn6N+/zlC7w3vW/uQz0/eJIbubv9hd3IaoRbS9lHhfiT1ljSaPyfVLk7qq6N3yQ++u0g7CipuEN2/NwA9Bf5yl4jepNVrtyRXzz6SsTMK4gGYAgGYB07OwL1nCINeZ5AdTJKaZWy6YncIuTwi7bP3YooO+O0bmW4ei8PneblOgqgvUsv4luNMUd1TZFAixo0/wC0D6iTvTUtYcV9jvoj7Ff2zuoAC9C+nFCb/wBp6+BmfqPDkl1V/YgnQuYlSmOysZgGyjWZDdTa4sehHQg6EeBnUJyi8xZ6m1wYxuOKPh6lOy5cwy27ocNe4v8AECPLLysJoQsTrUorDRHZNxnGSJDA0v8AFVFXLZ2ZnquOGTTRRy6eZEjhD8RNLG7bbfwJ4/1GfRKdMKoVRYAWA6AcJ9BGKisIu8LY+Ivi3arUNQnPnbNf4rm49OHpMjUQy3k+fja5TfVzkkKL3EzZxwy5F5NsjOjs2MB29G5sM66+RFvmdPWTadLzY590d1/mR9QE+oNAQBAEAQBAPNRwASTYAXJ6Ac542kssFX2Q4xWJasxGWlpTS+v5iPr5nwmXQ1qLnY+FwivB+ZLq9jxtOpUxFQtTpirRoNbKT/mNbvEdbfy955c53z6orMY/5Ynmb2WyOPZva53fBKwRbZqbnQvzUdbfP7SGlWdTlp08LlM4jnOYcFh2Tt+nVORvw6g0KN1HGx5+XGaFGshY+l7S9iaFqltwyYlwlEAQBANeIrKilmICjUk8hOZSUVlnjeCn7Zq4jFKSilaA1AJympbnbp05fpk6idt8W4LEf1K1nVNbcEBtGsHSlTCZOzBv4s1rk/L6+UqTmmoxSxgrz9SSRzJZQVXn7Tcz4eC+HPnytxO1tdK4OUktkeRIQZngEHp9A3QwIp0A1u9U7xPh7o+WvrN/QVKFSl3e5epjiJA7x7wO7tTpsVRSQSDYsRodenhKOr1kpScYPCRBba28IhKGLqIcyOynqCfr1lKNk4vKb+5CpNdyxYLfJgLVaYY/Epy/MWtL9ficksTWSxHUe6Ne0d7qjgrTXs7+9e7enITy3xGcliCx+p5K9vZFbMzWVzE8AgGYAg9EHhf90MEKdAP71TvE+HBR8tfWb/h9ShUpd3/EXqY4jkgN5dvu7tTpsVRSQSNCxGhuenhPo9NpoqKlLkyNZrJSk4QeEiBo12Q5lZlPUEiXHCLWGijGyUXlMvm622TXQq/+Ylrn4geB89NZkaqhVvbhm7otS7o4lyiv74YIU6+YCwqDN/yB736H1ny3iFShbld/1Pb44lkg5QITv2Tsp67WUWUe0x4D9z4Sxp9PO57ce53CDkXars7D0sOUqKvZKLtmF7n4vzeXpPoqdNGMfLii1KMIw9XBXN0tq4dKlRMpTtG7jMb93khPI8T68etleGLTpyhvnn+exT02or6muPYu8jNEpm+uycKCKhXLWqEC4JFwLZmYcDYaX8ZQ10oxivdlHUUVdXU1uyG3hwWHokPQqqUJAKAlsptxB1005ynqa65PNcs/AjthCvdPYjFqg8DM9wa5OFJEru9gWq1kyg5UYMzcgFIPHqbSxpaZWWLHCJqouUj6VPoy+ZgCAIBE7S2yEYUqY7Ss3BRwHi55DnKt2pUX0RWZEcrMPC5O3BUGUXdszn2jwHko5KP/ANk1cGl6nlnaXuQG9uPuUw4YJnsXZtAFvoL9Osoa+1vFSeM85Ibpf2kLjVyZKbIKVYZQtVGsrIdCzW4+fn5SlYunEGsS4yntghlthcP3LBtTFphcOlOkwDOMqtfkfaqEjz+Zl+6yGnqUIPnj9yeclCOEcGHxtXDUxQFNWL37GohuGLHiepF/t5yCFllEPLUc54aOFKUF0/Y48dgjRTsq1EMzE9lVQ6lyeDX46/znIbKnVHonHd8Ne/xOJR6ViS+TJKntDEYTKMSO0pmwDg3INr2148+PzllXXabCt3XuSKUq/wA3BY8FjEqrmpsGHhy8CORmjXbGxZi8k8ZKSyjokh6aq9cILt5AcyeQA5nwnMpKK3BX9vYqn2bjEA5j7FIHh0e40J8eA4db5+qth0NW89l/shskunEinU8ZUylBUYLbVQzWt5X4TJjOzpxl4+ZTUnxk5yZy2eGJyeGYAngMwD6fsRwcPRI/20+igH6z6bT70x+SNGDzFHzTEUyrsrcVJB8wZ85YmpNMoSTTZrnB4d2ytlVK7WQaD2mPAfufCT0aed0sRO4Vub2LMm5aW1qtfqAoHy1+80l4XDG8mWFp17kJtjd2pQGYHOnNgLEfmHIeMpajRTqWeUQzpcSGlIiEAQDMAQD6ZsFwcNRt8Cj1AsfqJ9PpXmmL+BoV7xR84xtIpUdW4qxB+c+mrkpRTR8xZFxm0/c0Ts4JTdvaIoV1Zj3WBVvAHgfQgStqavMhhclrR3eVZl8PkvW1Nm08SgDHhqrKRcX6dQZ8/qNPG6PTI+glFTRG4bdGipu7M/gbAfTX6yrDwyqLzJtkaoiiSxeNo4ZBmIUD2VFrn8qiadNDfpgj2y6FS9TwULb+3HxDa92mD3V/Vup+016dOql8TF1Gqlc/gQzCTEKZYdmb4VKNJldDVKj8PWx8mPMfXl5Z+q02znBfQvV66VcGpLOODdu3hH2g7YnEH8MHKqi4Bt7o6KPqZ8/+H8+fVZwT6fN/9SRbMfsOjVoNQyhUb4QAQRqGHjeXFTBR6UsFyymM4OBV8FuCyuM9cFB8KkMR01Nl+sqvQpvd7FWvRuL3kXejRVFCqAABYAeEuxiorCLyWODlxqVwc1FkP9Dgj+114eoM8n149JzJS5iRr7yGmbYjDvT8QQynyOl5TetdbxZBr9Dh29P5kSez9qUqw/DcG3EcCPQyzVqK7VmLO4zjLg5d469cUsuGQtVqMFB0sg4s7E6Cw08yJ3PLj6eSO+U1HFay2ed3NiDDrdzmqt7b6/IE628ech0+mjVv3Z7VX0LfkmZZJjmx2Bp1Vy1FDD6jxB5GR2VQsWJI5lFSWGVbE7FfDsWVBiKRGVlYXZVvfT9x8plz0sqXlLqj8eSu63F5W6I7Zye3Vpim6rmBoOblaXG4J+4lelczjh4z6X7HEe7X2ZM7rYBbtiCpVNeyUknKvvNc/wA4y5oqY72tYXb4EtUV+bsetl4xMTimqMw/D0oof/lU8/5yntNsbr3Jvjhf7PYSU55NeJFXFVDVo5SlE2pq/CofeP7fpOZqy+XXDiPGe54+qbyuxxbOwtWq71cKooZbAre6s/vAcreHDhIaoTsk51Lpx9mziKk25R2JjZe8ysezrgU6gNjqMpI0OvI/y8t0a5SfRZs/8EsLk9pcnRt2nUW1akMzIPZN9BxLKOelwRzFukk1Kml5kN2v5lHU8rdFHrvUrszsbm12Y6BV/QcgJh5ndNyZTeZbkeg0F+NtTPJSzwRI9Tk9EAzPAIBmeAt25m1gB2Dmxven431K+d9R5zW8P1Cx5cvoW6LP7WSW3N3ErnOpyPzNrhrdR18ZZ1Oijd6k8M7sqUtyHobmVL9+ooX+kEn6gWlSPhks+qWxGtO+7LPQo0sNSsO6i6knmep6kzSjGFFeOyJ0owRVMTvfVL3phQgOgIuSPE34+Uyp+JWdXpxgrPUPOxZ9j7UTE0yQLEaOp1tf7gzT098b4Z+6LMJqaKZvLsrsKvdHce5Xw6r6fYzG1un8qzbhlS6HTIh5TIhAEAzALXubtcL+A5tc3Q+J4r+o9Zq+HalR/py+n7Fmif8AayW25u8mIOYHI/xWuD+YfrPoaNTKvblHOp0cLt+GQY3Lqc6qfJpb/Hx9ij/xc/8AsiP2nu5WogsQHUcSt9PEg6yWvV1zeOGQXaG2tZ5XwNGA21WoiyP3fhIBHpfh6SSzT1z3aOKtXbWsRex0196MSwtnC/lUD6m8jjo6kSy19z2zj5ERVqFiSxLE8SSSfmZYSSWEU5Scnl7moiehHgieHR4IgkTLduXvAFth6lgL/htoNSb5T5k6GZ2q0/8AfE0tHqF/439C8iUDTEAQBAPFYLY5rZed7Wt43nMunG54/iV+hXovVy4agpse/VUBQgOl1NtTM+EqZW4pgn7tL9GRJxbxFG/YOzxhmakapdqneAItouhPHU6i8m09Spk4uWW9/oe1x6Nsk5LhKIAgCAQe2d26da7L3KnxDgfzDn58ZTv0ULd1syKdSkQm0MbXSmuGrgU1JC9soJBpjkAOP005SlbZbGHlWbL3+BDKUkumX3OLaTZQlKp2bWy5K6cRSvbULx9frxkNzwlCWPg17HM+Ol/f4E5tjadOjh0p0GHfFgw1yp7zm3P9by7fdCqpQrfP+F7ks5qMcRI07SqYal2aOlSm4bs6i6FfiuvUX5/9pX82dEOiLTT4a/Y463BYW6NNRMtJaSiniEqkikw7rrUNr3HHpx8L9JG4tQUFiSlx7pnPCxs0yQerXwAXMwq0jYWJsVNrkLfl9PKWOq3SY6n1R/nBJmVXO6JHH7EStQ/DBpFj2luF2I4OPX0lmzTRtr9O2d//AKdzrU44WxRMVh2psUcWZeI/nETDnBwfTIpSi4vDNU5PBAEAzPABAMzwE9s/eutTADWqAfFcN/cOPqJfq8QsgsPcnjfJcnc++ptpRF/Fyf8Apk78UfaP+Tv8T8CB2ntarXP4jaDgo0A9OviZQu1E7X6n9OxDOyUuThkBwSe7uP7Gupv3WOVvI8/Q2Ms6S7y7U/fZklUumRcd68H2mHbqnfH/AB4/S82NdV11P4blq6OYnzufOlEQBAMwBB6TmA3orUwFa1QD4r3/ALh+t5eq8QtgsPf58ksb5LZncd825UV/vP7Sf/lZf9f8/wDo7/EfAsGxdqLiKZYCxBsy8bevMTR02pV0epbE8JqaKNvJgRRrsq6KbMo6BuXobz6LTWOdab5Pn9ZUq7Wlw9yMlgrCAYM8B4YTw6R4Ig6TPBE8JEz6Fudt7tl7KofxEGh+NRz8xz+cytTR0PqXBsaW/wAxdMuUWaVS4IBE7X2/SoaE5n+Af9R92Vb9XXV8X8COdsYkVQwVfGENXJp0eIpjTN/Op9BKkartTvZtH2I1GVm8uCzYXDLTUKihVHIfzjNKFcYR6YrCJ0klhFe3sulXDVhwV8p9bH6gNKGuzCcLF2ZDdlNSLNNInEAQBAEA1YigrqVdQyniCLicygpLDPGk9mVnE7AqYdjUwtnUizUnAN15gE8R4cfOZ8tJKpuVW/umV3U4vMCE2e4U1KlN0pVVLZqDrZTT4lQW56cOPlKlSw3OLSfs+MEUHy1s/Ynt2cCoD4p0WmHBKrySnbU69ft5y3pKUs2yWM/ZL/2TVRW82Z3dwKNUqYrIEQk9kOFlGhfwv+890tUXJ3Ywu37iuKbcytbxbV7eqSPYXRB4c29f2mdqr/NnnsuCC2fVIld1t4ipFKsbqdFY+6eQJ+H7eXCzo9Y01Cb27ElN2PTIm959jCvTzKPxEHd/qHNT+njLms0ytjlcolur6l8T55MEoCD0QDM8AgCeAzAEHplFJNgCSeAGs9SbeEFuTGC3ZxFTUqEHV9D/AGjX5y5XoLp8rHzJY0SZNYbcxP8AUqsfygL97y5DwyK/NImWnXdlnNMFcp1FrG/McNZp9KxgsY7HAuwcOP8ART5Sv+Eo/wCqOPLj7Hlt38Mf9FfS4+xh6Oh/2oeVD2OWtulhzwDL5MT/APa8il4dS+Mr6nDogReK3MP+nVB8GFvqP2lWfhj/ALJfcjen9mQeO2RWpe3TNviHeHzHD1lC3TW1/mWxDKuUeThkBwZEAt+4aHLWPIlR6gEn7ibHhaeJP5FvT8Mjt+GviAOlNb/NjPq9D/438zK8Sf8AVS+BXpdM8QeiAeSJ4DwRPDtHgieHaZ6w2Iam6uhsym4P85TmcVJYZLCbjLKPpVLeWh/hxXqOqKdCCdQ44qBxY+XLWYl0fKliRs/iq1Drk8IrOK3srYp+ywiMoPMe2R1vwQfy8y77rJ+isr/ipWvFaJ7Ye7C0rPVs9Tj1VT4X9o+Jnen0Kh6p7ss10pbvksUvk4gEZvJhO0w9RRxAzL5rr/29ZW1dfXU19fscWRzFnfh3uqnqAfmJPB5imdLg2To9EAQBAEAQCK21sGliB3hZ+TjiPP4h4GQXaeFvPJFZVGfJVdrnE0KYo4hi2HzKDVQXOQH2T05cfmZStjZGPRP8vuvYq2OyC6Z8e6OPH7WdKf8Ah6ddatJ1GVgLMqcMjdOHDp0kVtkoQ6FLKOZWtLpTyiJEzmRozPD0+hbobSNWjlY3enZT4r7p+49Ju6G7zK8PlF6mfVEq+9mCFPENbg4Dj14/UE+szdbV0WvHfcrXx6ZENKhEIAgGZ4BAMxgFi2Ruo9SzVT2a9PePp7vr8poUeHynvPZf5LEKG92W/Z+zKVEWpoB48SfMnWa1VFdaxFFqMIx4OyTHQgCAIAgCAIBi0Ahtqbt0atyB2bfEv6rwMpX6GqzfhkU6oyKbtXY1Wge8LryYag+fQ+Exr9LZS9+CrOuUS87v4HsaCqdGPebzP7Cw9JuaSnyq1Hv3LlcemOCg7axfa16jjgTYflXQfQX9Z9NRDorSPnNTZ5lspHFJiAQeiAYgHlhPD1M8ETw7TNZE8O0eaez1rOiO+QFgM9r2v4fKUtbp/Nhlco68pWtJvB9Y2JsWlhUyUlt1Y6sx6sf04TKjBR4N2miFUemJJTsmEAQDBEA80qYUADgAAPIaTyKwsA9z0CAIAgCAIAgHl1BBBFwdCDzHjPGD5lvPhaNPEMtEWsBmF9Ax1so5aWmJrOlWdMTNuhCM/SRYMpNEZ6nJ0XHcLDMO0cghWCgeJBJNvL9Zq+G1yXVJrYt6dPdnPv647WmOYQk+p0+xnHiTXXE41PKKxM0rCAIPRAN2EwzVGCIpZjy/U9BOq65Tl0xPYxcnhF92Fu6lCzNZ6nXkvgo/XjNzTaONW73f84L1dSjv3JyXSUQBAEAQBAEAQBAEAQDBF54wRm8hqf4d+yW5OhtxCn2iBzNvvJ9P0+Yuoratz8p9HJ81m4fNCD0QBB6IBgzwHhp4dI8MIO0a2E8O0fTt0tp9vQGY3dO63jbg3qPreY+or6J/A3NNb1w+KJuQFgQBAEAQBAEAQBAEAQBAObaOKFKk9Q65FJt1twHznFkumLl7HMnhZPktV2ZizaliST4k3M+dk3J5ZlNtvLOnZmAatUWmtgTzPIDifGdVVSsl0o7hByeEfQ9mbu0aIHdDtzZgCb+AOg9JtVaSutcZZfhVGJt2ttenh171yfdUDj68BPb9RCmOWdTmoo+eY3EPXql29pyAB05ACYNk5Wz6n3KEm5yyXHZO6dJADW/EfmNco8AOfmZrU+HwivXuy3CiK5JQ7Ew9rdjT/tH3ln8NV/1RJ5cfYjsbujQf2L0z4G4+R/QiV7PD6pfl2I5URfBV8du9WpOqaNnNlYEAE+IOomZbpLISUfcryplF4LtsPY6YdLDVz7TdT0HQTZ0+mjTHC5LddagiTlkkEAQBAEAQBAEAQBAEAQBAEAqG9mwBY1qQAtq68P8AkPHqJoaXUPPRL6GTrtIsOyH1KjlmiZGBlMHuBlgYO/YuyWxFTKDlA1Y9B4DmZDdcqo5LGn07ulgvuA2JRpDuoCfiYAk+p4ekyZ3zm92blWmrrWyOyrh0YWZVYdCAfvI1JrhkzhF8oq+8G6aFS9AZWGpT3SB0+E/SXaNXJPE9yhqNDFrqhsyjFZomUic3MxxpYkKfZq9w+fun56esq6uHVXn2L2jm42Y9z6VMo2BAEAQBAEA//9k="/>
          <p:cNvSpPr>
            <a:spLocks noChangeAspect="1" noChangeArrowheads="1"/>
          </p:cNvSpPr>
          <p:nvPr/>
        </p:nvSpPr>
        <p:spPr bwMode="auto">
          <a:xfrm>
            <a:off x="307975" y="-1493838"/>
            <a:ext cx="9525000" cy="3429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40966" name="Picture 6" descr="http://pgn-som.szczecin.pl/wp-content/themes/zenon_lite/images/slid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789040"/>
            <a:ext cx="7704856" cy="27737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20</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3278357748"/>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Wskaźniki produktu są to wskaźniki powiązane bezpośrednio z wydatkami ponoszonymi w projekcie, mierzone konkretnymi wielkościami. Liczone są w jednostkach fizycznych lub monetarnych. Wybrane przez Wnioskodawcę wskaźniki muszą być adekwatne do zakresu projektu oraz mają być powiązane </a:t>
            </a:r>
            <a:r>
              <a:rPr lang="pl-PL" sz="1400" dirty="0" smtClean="0">
                <a:solidFill>
                  <a:srgbClr val="4F81BD">
                    <a:lumMod val="75000"/>
                  </a:srgbClr>
                </a:solidFill>
              </a:rPr>
              <a:t>z </a:t>
            </a:r>
            <a:r>
              <a:rPr lang="pl-PL" sz="1400" dirty="0">
                <a:solidFill>
                  <a:srgbClr val="4F81BD">
                    <a:lumMod val="75000"/>
                  </a:srgbClr>
                </a:solidFill>
              </a:rPr>
              <a:t>głównymi kategoriami wydatków w projekcie.</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Dla każdego z wybranych wskaźników Wnioskodawca zobowiązany jest do wskazania „Jednostki miary”, „Wartości bazowej”, „Wartości docelowej wskaźnika”, a także „Źródła informacji o wskaźniku”. </a:t>
            </a:r>
          </a:p>
          <a:p>
            <a:pPr algn="just" eaLnBrk="1" hangingPunct="1">
              <a:spcAft>
                <a:spcPts val="600"/>
              </a:spcAft>
              <a:defRPr/>
            </a:pPr>
            <a:r>
              <a:rPr lang="pl-PL" sz="1400" dirty="0">
                <a:solidFill>
                  <a:srgbClr val="4F81BD">
                    <a:lumMod val="75000"/>
                  </a:srgbClr>
                </a:solidFill>
              </a:rPr>
              <a:t>Wartość bazowa to wartość w momencie rozpoczęcia realizacji projektu. W przypadku każdego wskaźnika powinna być wykazana na poziomie „0”.</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Wartość docelowa dla wskaźnika produktu to wyrażony liczbowo stan danego wskaźnika na moment zakończenia rzeczowej realizacji projektu. </a:t>
            </a:r>
          </a:p>
          <a:p>
            <a:pPr algn="just" eaLnBrk="1" hangingPunct="1">
              <a:spcAft>
                <a:spcPts val="600"/>
              </a:spcAft>
              <a:defRPr/>
            </a:pPr>
            <a:r>
              <a:rPr lang="pl-PL" sz="1400" dirty="0">
                <a:solidFill>
                  <a:srgbClr val="4F81BD">
                    <a:lumMod val="75000"/>
                  </a:srgbClr>
                </a:solidFill>
              </a:rPr>
              <a:t>Jako źródło informacji o wskaźniku wskazać należy odpowiedni dokument (np. protokół odbioru robót). </a:t>
            </a:r>
          </a:p>
          <a:p>
            <a:pPr algn="just" eaLnBrk="1" hangingPunct="1">
              <a:spcAft>
                <a:spcPts val="600"/>
              </a:spcAft>
              <a:defRPr/>
            </a:pP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19408586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21</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674999500"/>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Wskaźniki </a:t>
            </a:r>
            <a:r>
              <a:rPr lang="pl-PL" sz="1400" dirty="0" smtClean="0">
                <a:solidFill>
                  <a:srgbClr val="4F81BD">
                    <a:lumMod val="75000"/>
                  </a:srgbClr>
                </a:solidFill>
              </a:rPr>
              <a:t>produktu:</a:t>
            </a:r>
          </a:p>
          <a:p>
            <a:pPr marL="342900" indent="-342900" algn="just" eaLnBrk="1" hangingPunct="1">
              <a:spcAft>
                <a:spcPts val="600"/>
              </a:spcAft>
              <a:buFont typeface="+mj-lt"/>
              <a:buAutoNum type="arabicPeriod"/>
              <a:defRPr/>
            </a:pPr>
            <a:r>
              <a:rPr lang="pl-PL" sz="1400" dirty="0">
                <a:solidFill>
                  <a:srgbClr val="4F81BD">
                    <a:lumMod val="75000"/>
                  </a:srgbClr>
                </a:solidFill>
              </a:rPr>
              <a:t>Powierzchnia użytkowa budynków poddanych </a:t>
            </a:r>
            <a:r>
              <a:rPr lang="pl-PL" sz="1400" dirty="0" smtClean="0">
                <a:solidFill>
                  <a:srgbClr val="4F81BD">
                    <a:lumMod val="75000"/>
                  </a:srgbClr>
                </a:solidFill>
              </a:rPr>
              <a:t>termomodernizacji</a:t>
            </a:r>
          </a:p>
          <a:p>
            <a:pPr marL="342900" indent="-342900" algn="just" eaLnBrk="1" hangingPunct="1">
              <a:spcAft>
                <a:spcPts val="600"/>
              </a:spcAft>
              <a:buFont typeface="+mj-lt"/>
              <a:buAutoNum type="arabicPeriod"/>
              <a:defRPr/>
            </a:pPr>
            <a:r>
              <a:rPr lang="pl-PL" sz="1400" dirty="0">
                <a:solidFill>
                  <a:srgbClr val="4F81BD">
                    <a:lumMod val="75000"/>
                  </a:srgbClr>
                </a:solidFill>
              </a:rPr>
              <a:t>Liczba zmodernizowanych energetycznie </a:t>
            </a:r>
            <a:r>
              <a:rPr lang="pl-PL" sz="1400" dirty="0" smtClean="0">
                <a:solidFill>
                  <a:srgbClr val="4F81BD">
                    <a:lumMod val="75000"/>
                  </a:srgbClr>
                </a:solidFill>
              </a:rPr>
              <a:t>budynków</a:t>
            </a:r>
          </a:p>
          <a:p>
            <a:pPr marL="342900" indent="-342900" algn="just" eaLnBrk="1" hangingPunct="1">
              <a:spcAft>
                <a:spcPts val="600"/>
              </a:spcAft>
              <a:buFont typeface="+mj-lt"/>
              <a:buAutoNum type="arabicPeriod"/>
              <a:defRPr/>
            </a:pPr>
            <a:r>
              <a:rPr lang="pl-PL" sz="1400" dirty="0">
                <a:solidFill>
                  <a:srgbClr val="4F81BD">
                    <a:lumMod val="75000"/>
                  </a:srgbClr>
                </a:solidFill>
              </a:rPr>
              <a:t>Liczba wybudowanych jednostek wytwarzania energii elektrycznej z </a:t>
            </a:r>
            <a:r>
              <a:rPr lang="pl-PL" sz="1400" dirty="0" smtClean="0">
                <a:solidFill>
                  <a:srgbClr val="4F81BD">
                    <a:lumMod val="75000"/>
                  </a:srgbClr>
                </a:solidFill>
              </a:rPr>
              <a:t>OZE</a:t>
            </a:r>
          </a:p>
          <a:p>
            <a:pPr marL="342900" indent="-342900" algn="just" eaLnBrk="1" hangingPunct="1">
              <a:spcAft>
                <a:spcPts val="600"/>
              </a:spcAft>
              <a:buFont typeface="+mj-lt"/>
              <a:buAutoNum type="arabicPeriod"/>
              <a:defRPr/>
            </a:pPr>
            <a:r>
              <a:rPr lang="pl-PL" sz="1400" dirty="0">
                <a:solidFill>
                  <a:srgbClr val="4F81BD">
                    <a:lumMod val="75000"/>
                  </a:srgbClr>
                </a:solidFill>
              </a:rPr>
              <a:t>Liczba wybudowanych jednostek wytwarzania energii cieplnej z </a:t>
            </a:r>
            <a:r>
              <a:rPr lang="pl-PL" sz="1400" dirty="0" smtClean="0">
                <a:solidFill>
                  <a:srgbClr val="4F81BD">
                    <a:lumMod val="75000"/>
                  </a:srgbClr>
                </a:solidFill>
              </a:rPr>
              <a:t>OZE</a:t>
            </a:r>
          </a:p>
          <a:p>
            <a:pPr marL="342900" indent="-342900" algn="just" eaLnBrk="1" hangingPunct="1">
              <a:spcAft>
                <a:spcPts val="600"/>
              </a:spcAft>
              <a:buFont typeface="+mj-lt"/>
              <a:buAutoNum type="arabicPeriod"/>
              <a:defRPr/>
            </a:pPr>
            <a:r>
              <a:rPr lang="pl-PL" sz="1400" dirty="0">
                <a:solidFill>
                  <a:srgbClr val="4F81BD">
                    <a:lumMod val="75000"/>
                  </a:srgbClr>
                </a:solidFill>
              </a:rPr>
              <a:t>Liczba zmodernizowanych źródeł </a:t>
            </a:r>
            <a:r>
              <a:rPr lang="pl-PL" sz="1400" dirty="0" smtClean="0">
                <a:solidFill>
                  <a:srgbClr val="4F81BD">
                    <a:lumMod val="75000"/>
                  </a:srgbClr>
                </a:solidFill>
              </a:rPr>
              <a:t>ciepła</a:t>
            </a:r>
          </a:p>
          <a:p>
            <a:pPr marL="342900" indent="-342900" algn="just" eaLnBrk="1" hangingPunct="1">
              <a:spcAft>
                <a:spcPts val="600"/>
              </a:spcAft>
              <a:buFont typeface="+mj-lt"/>
              <a:buAutoNum type="arabicPeriod"/>
              <a:defRPr/>
            </a:pPr>
            <a:r>
              <a:rPr lang="pl-PL" sz="1400" b="1" dirty="0">
                <a:solidFill>
                  <a:srgbClr val="4F81BD">
                    <a:lumMod val="75000"/>
                  </a:srgbClr>
                </a:solidFill>
              </a:rPr>
              <a:t>Zmniejszenie rocznego zużycia energii pierwotnej w budynkach publicznych </a:t>
            </a:r>
            <a:r>
              <a:rPr lang="pl-PL" sz="1400" b="1" dirty="0" smtClean="0">
                <a:solidFill>
                  <a:srgbClr val="4F81BD">
                    <a:lumMod val="75000"/>
                  </a:srgbClr>
                </a:solidFill>
              </a:rPr>
              <a:t>– rezultat !</a:t>
            </a:r>
            <a:endParaRPr lang="pl-PL" sz="1400" b="1" dirty="0">
              <a:solidFill>
                <a:srgbClr val="4F81BD">
                  <a:lumMod val="75000"/>
                </a:srgbClr>
              </a:solidFill>
            </a:endParaRPr>
          </a:p>
          <a:p>
            <a:pPr marL="342900" indent="-342900" algn="just" eaLnBrk="1" hangingPunct="1">
              <a:spcAft>
                <a:spcPts val="600"/>
              </a:spcAft>
              <a:buFont typeface="+mj-lt"/>
              <a:buAutoNum type="arabicPeriod"/>
              <a:defRPr/>
            </a:pPr>
            <a:r>
              <a:rPr lang="pl-PL" sz="1400" b="1" dirty="0">
                <a:solidFill>
                  <a:srgbClr val="4F81BD">
                    <a:lumMod val="75000"/>
                  </a:srgbClr>
                </a:solidFill>
              </a:rPr>
              <a:t>Szacowany roczny spadek emisji gazów cieplarnianych </a:t>
            </a:r>
            <a:r>
              <a:rPr lang="pl-PL" sz="1400" b="1" dirty="0" smtClean="0">
                <a:solidFill>
                  <a:srgbClr val="4F81BD">
                    <a:lumMod val="75000"/>
                  </a:srgbClr>
                </a:solidFill>
              </a:rPr>
              <a:t>- rezultat </a:t>
            </a:r>
            <a:r>
              <a:rPr lang="pl-PL" sz="1400" b="1" dirty="0">
                <a:solidFill>
                  <a:srgbClr val="4F81BD">
                    <a:lumMod val="75000"/>
                  </a:srgbClr>
                </a:solidFill>
              </a:rPr>
              <a:t>!</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Liczba </a:t>
            </a:r>
            <a:r>
              <a:rPr lang="pl-PL" sz="1400" dirty="0">
                <a:solidFill>
                  <a:srgbClr val="4F81BD">
                    <a:lumMod val="75000"/>
                  </a:srgbClr>
                </a:solidFill>
              </a:rPr>
              <a:t>obiektów dostosowanych do potrzeb osób z </a:t>
            </a:r>
            <a:r>
              <a:rPr lang="pl-PL" sz="1400" dirty="0" smtClean="0">
                <a:solidFill>
                  <a:srgbClr val="4F81BD">
                    <a:lumMod val="75000"/>
                  </a:srgbClr>
                </a:solidFill>
              </a:rPr>
              <a:t>niepełnosprawnościami (horyzontalny)</a:t>
            </a:r>
          </a:p>
          <a:p>
            <a:pPr marL="342900" indent="-342900" algn="just" eaLnBrk="1" hangingPunct="1">
              <a:spcAft>
                <a:spcPts val="600"/>
              </a:spcAft>
              <a:buFont typeface="+mj-lt"/>
              <a:buAutoNum type="arabicPeriod"/>
              <a:defRPr/>
            </a:pPr>
            <a:r>
              <a:rPr lang="pl-PL" sz="1400" dirty="0">
                <a:solidFill>
                  <a:srgbClr val="4F81BD">
                    <a:lumMod val="75000"/>
                  </a:srgbClr>
                </a:solidFill>
              </a:rPr>
              <a:t>Liczba osób objętych szkoleniami / doradztwem w zakresie kompetencji </a:t>
            </a:r>
            <a:r>
              <a:rPr lang="pl-PL" sz="1400" dirty="0" smtClean="0">
                <a:solidFill>
                  <a:srgbClr val="4F81BD">
                    <a:lumMod val="75000"/>
                  </a:srgbClr>
                </a:solidFill>
              </a:rPr>
              <a:t>cyfrowych </a:t>
            </a:r>
            <a:r>
              <a:rPr lang="pl-PL" sz="1400" dirty="0">
                <a:solidFill>
                  <a:srgbClr val="4F81BD">
                    <a:lumMod val="75000"/>
                  </a:srgbClr>
                </a:solidFill>
              </a:rPr>
              <a:t>(horyzontalny)</a:t>
            </a: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a:solidFill>
                  <a:srgbClr val="4F81BD">
                    <a:lumMod val="75000"/>
                  </a:srgbClr>
                </a:solidFill>
              </a:rPr>
              <a:t>Liczba projektów, w których sfinansowano koszty racjonalnych usprawnień dla osób z </a:t>
            </a:r>
            <a:r>
              <a:rPr lang="pl-PL" sz="1400" dirty="0" smtClean="0">
                <a:solidFill>
                  <a:srgbClr val="4F81BD">
                    <a:lumMod val="75000"/>
                  </a:srgbClr>
                </a:solidFill>
              </a:rPr>
              <a:t>niepełnosprawnościami </a:t>
            </a:r>
            <a:r>
              <a:rPr lang="pl-PL" sz="1400" dirty="0">
                <a:solidFill>
                  <a:srgbClr val="4F81BD">
                    <a:lumMod val="75000"/>
                  </a:srgbClr>
                </a:solidFill>
              </a:rPr>
              <a:t>(horyzontalny)</a:t>
            </a:r>
          </a:p>
          <a:p>
            <a:pPr algn="just" eaLnBrk="1" hangingPunct="1">
              <a:spcAft>
                <a:spcPts val="600"/>
              </a:spcAft>
              <a:defRPr/>
            </a:pP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93099071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22</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208579751"/>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p>
          <a:p>
            <a:pPr algn="just" eaLnBrk="1" hangingPunct="1">
              <a:spcAft>
                <a:spcPts val="600"/>
              </a:spcAft>
              <a:defRPr/>
            </a:pPr>
            <a:r>
              <a:rPr lang="pl-PL" sz="1400" dirty="0">
                <a:solidFill>
                  <a:srgbClr val="4F81BD">
                    <a:lumMod val="75000"/>
                  </a:srgbClr>
                </a:solidFill>
              </a:rPr>
              <a:t>Wskaźniki rezultatu bezpośredniego są to wskaźniki  odnoszące się do bezpośrednich efektów projektu, stanowią wynik realizacji projektu, ale mogą mieć na niego wpływ także inne zewnętrzne czynniki,  niepowiązane bezpośrednio z wydatkami ponoszonymi w projekcie. Dostarczają informacji o zmianach jakie nastąpiły w wyniku realizacji projektu, w porównaniu z wielkością wyjściową (bazową). Są logicznie powiązane ze wskaźnikami produktu.  Muszą być adekwatne do celu projektu.</a:t>
            </a:r>
          </a:p>
          <a:p>
            <a:pPr algn="just" eaLnBrk="1" hangingPunct="1">
              <a:spcAft>
                <a:spcPts val="600"/>
              </a:spcAft>
              <a:defRPr/>
            </a:pPr>
            <a:r>
              <a:rPr lang="pl-PL" sz="1400" dirty="0" smtClean="0">
                <a:solidFill>
                  <a:srgbClr val="4F81BD">
                    <a:lumMod val="75000"/>
                  </a:srgbClr>
                </a:solidFill>
              </a:rPr>
              <a:t>Dla </a:t>
            </a:r>
            <a:r>
              <a:rPr lang="pl-PL" sz="1400" dirty="0">
                <a:solidFill>
                  <a:srgbClr val="4F81BD">
                    <a:lumMod val="75000"/>
                  </a:srgbClr>
                </a:solidFill>
              </a:rPr>
              <a:t>każdego z wybranych wskaźników Wnioskodawca zobowiązany jest do wskazania „Jednostki miary”, „Wartości bazowej”, „Wartości docelowej wskaźnika”, a także „Źródła informacji o wskaźniku”. </a:t>
            </a:r>
          </a:p>
          <a:p>
            <a:pPr algn="just" eaLnBrk="1" hangingPunct="1">
              <a:spcAft>
                <a:spcPts val="600"/>
              </a:spcAft>
              <a:defRPr/>
            </a:pPr>
            <a:r>
              <a:rPr lang="pl-PL" sz="1400" dirty="0">
                <a:solidFill>
                  <a:srgbClr val="4F81BD">
                    <a:lumMod val="75000"/>
                  </a:srgbClr>
                </a:solidFill>
              </a:rPr>
              <a:t>Wartość docelowa dla wskaźnika rezultatu to wyrażony liczbowo stan danego wskaźnika uzyskany w efekcie realizacji </a:t>
            </a:r>
            <a:r>
              <a:rPr lang="pl-PL" sz="1400" dirty="0" smtClean="0">
                <a:solidFill>
                  <a:srgbClr val="4F81BD">
                    <a:lumMod val="75000"/>
                  </a:srgbClr>
                </a:solidFill>
              </a:rPr>
              <a:t>projektu. Jako </a:t>
            </a:r>
            <a:r>
              <a:rPr lang="pl-PL" sz="1400" dirty="0">
                <a:solidFill>
                  <a:srgbClr val="4F81BD">
                    <a:lumMod val="75000"/>
                  </a:srgbClr>
                </a:solidFill>
              </a:rPr>
              <a:t>źródło informacji o wskaźniku wskazać należy odpowiedni dokument (np. ewidencja zużycia energii).</a:t>
            </a:r>
          </a:p>
          <a:p>
            <a:pPr algn="just" eaLnBrk="1" hangingPunct="1">
              <a:spcAft>
                <a:spcPts val="600"/>
              </a:spcAft>
              <a:defRPr/>
            </a:pPr>
            <a:r>
              <a:rPr lang="pl-PL" sz="1400" b="1" dirty="0" smtClean="0">
                <a:solidFill>
                  <a:srgbClr val="4F81BD">
                    <a:lumMod val="75000"/>
                  </a:srgbClr>
                </a:solidFill>
              </a:rPr>
              <a:t>Wskaźniki rezultatu:</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Ilość zaoszczędzonej energii cieplnej</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Ilość zaoszczędzonej energii elektrycznej </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Wzrost zatrudnienia we wspieranych przedsiębiorstwach O/K/M (horyzontalny)</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Wzrost </a:t>
            </a:r>
            <a:r>
              <a:rPr lang="pl-PL" sz="1400" dirty="0">
                <a:solidFill>
                  <a:srgbClr val="4F81BD">
                    <a:lumMod val="75000"/>
                  </a:srgbClr>
                </a:solidFill>
              </a:rPr>
              <a:t>zatrudnienia we wspieranych podmiotach (innych niż </a:t>
            </a:r>
            <a:r>
              <a:rPr lang="pl-PL" sz="1400" dirty="0" smtClean="0">
                <a:solidFill>
                  <a:srgbClr val="4F81BD">
                    <a:lumMod val="75000"/>
                  </a:srgbClr>
                </a:solidFill>
              </a:rPr>
              <a:t>przedsiębiorstwa) O/K/M </a:t>
            </a:r>
            <a:r>
              <a:rPr lang="pl-PL" sz="1400" dirty="0">
                <a:solidFill>
                  <a:srgbClr val="4F81BD">
                    <a:lumMod val="75000"/>
                  </a:srgbClr>
                </a:solidFill>
              </a:rPr>
              <a:t>(horyzontalny)</a:t>
            </a: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a:solidFill>
                  <a:srgbClr val="4F81BD">
                    <a:lumMod val="75000"/>
                  </a:srgbClr>
                </a:solidFill>
              </a:rPr>
              <a:t>Liczba utrzymanych miejsc </a:t>
            </a:r>
            <a:r>
              <a:rPr lang="pl-PL" sz="1400" dirty="0" smtClean="0">
                <a:solidFill>
                  <a:srgbClr val="4F81BD">
                    <a:lumMod val="75000"/>
                  </a:srgbClr>
                </a:solidFill>
              </a:rPr>
              <a:t>pracy </a:t>
            </a:r>
            <a:r>
              <a:rPr lang="pl-PL" sz="1400" dirty="0">
                <a:solidFill>
                  <a:srgbClr val="4F81BD">
                    <a:lumMod val="75000"/>
                  </a:srgbClr>
                </a:solidFill>
              </a:rPr>
              <a:t>(horyzontalny)</a:t>
            </a: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a:solidFill>
                  <a:srgbClr val="4F81BD">
                    <a:lumMod val="75000"/>
                  </a:srgbClr>
                </a:solidFill>
              </a:rPr>
              <a:t>Liczba nowo utworzonych miejsc pracy - pozostałe </a:t>
            </a:r>
            <a:r>
              <a:rPr lang="pl-PL" sz="1400" dirty="0" smtClean="0">
                <a:solidFill>
                  <a:srgbClr val="4F81BD">
                    <a:lumMod val="75000"/>
                  </a:srgbClr>
                </a:solidFill>
              </a:rPr>
              <a:t>formy </a:t>
            </a:r>
            <a:r>
              <a:rPr lang="pl-PL" sz="1400" dirty="0">
                <a:solidFill>
                  <a:srgbClr val="4F81BD">
                    <a:lumMod val="75000"/>
                  </a:srgbClr>
                </a:solidFill>
              </a:rPr>
              <a:t>(horyzontalny</a:t>
            </a:r>
            <a:r>
              <a:rPr lang="pl-PL" sz="1400" dirty="0" smtClean="0">
                <a:solidFill>
                  <a:srgbClr val="4F81BD">
                    <a:lumMod val="75000"/>
                  </a:srgbClr>
                </a:solidFill>
              </a:rPr>
              <a:t>)</a:t>
            </a:r>
            <a:endParaRPr lang="pl-PL" sz="1400"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83879823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23</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177341723"/>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chemeClr val="tx2"/>
                </a:solidFill>
              </a:rPr>
              <a:t>Dwutlenek węgla </a:t>
            </a:r>
            <a:r>
              <a:rPr lang="pl-PL" sz="1600" dirty="0">
                <a:solidFill>
                  <a:schemeClr val="tx2"/>
                </a:solidFill>
              </a:rPr>
              <a:t>jest produktem spalania i oddychania. Jest wykorzystywany przez rośliny w procesie fotosyntezy. Tworzy się przy utlenianiu i fermentacji substancji organicznych. Występuje w kopalniach, cukrowniach, gorzelniach, wytwórniach win, silosach zbożowych, browarach i studzienkach kanalizacyjnych. W małych stężeniach nie jest trujący, w większych stężeniach dwutlenek węgla jest szkodliwy dla zdrowia a nawet zabójczy, a jego działanie powoduje powstawanie </a:t>
            </a:r>
            <a:r>
              <a:rPr lang="pl-PL" sz="1600" dirty="0" err="1">
                <a:solidFill>
                  <a:schemeClr val="tx2"/>
                </a:solidFill>
              </a:rPr>
              <a:t>hiperkapni</a:t>
            </a:r>
            <a:r>
              <a:rPr lang="pl-PL" sz="1600" dirty="0">
                <a:solidFill>
                  <a:schemeClr val="tx2"/>
                </a:solidFill>
              </a:rPr>
              <a:t>, a co za tym idzie kwasicy oddechowej i w następstwie obrzęku mózgu.</a:t>
            </a:r>
          </a:p>
          <a:p>
            <a:pPr algn="jus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2"/>
              </a:solidFill>
            </a:endParaRPr>
          </a:p>
          <a:p>
            <a:pPr algn="jus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2"/>
                </a:solidFill>
              </a:rPr>
              <a:t>Przy oddychaniu powietrzem zawierającym dwutlenek węgla w małych stężeniach (poniżej 5% w powietrzu wdechowym) zwiększa się jego ciśnienie parcjalne we krwi (hiperkapnia), co </a:t>
            </a:r>
            <a:r>
              <a:rPr lang="pl-PL" sz="1600" b="1" dirty="0">
                <a:solidFill>
                  <a:schemeClr val="tx2"/>
                </a:solidFill>
              </a:rPr>
              <a:t>powoduje uczucie duszności, niepokój, pobudzenie ośrodka oddechowego i zwiększenie częstości oddechów</a:t>
            </a:r>
            <a:r>
              <a:rPr lang="pl-PL" sz="1600" dirty="0">
                <a:solidFill>
                  <a:schemeClr val="tx2"/>
                </a:solidFill>
              </a:rPr>
              <a:t>. Przy zwiększaniu się jego stężenia dochodzi do bólów i zawrotów głowy, szumu w uszach, zaburzeń postrzegania, tachykardii, nadmiernej potliwości i przekrwienia spojówek. Przy stężeniach powyżej 10% narasta duszność i osłabienie, pojawiają się omamy i zaburzenia świadomości do śpiączki włącznie oraz drgawki.</a:t>
            </a: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688194177"/>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24</a:t>
            </a:fld>
            <a:endParaRPr lang="pl-PL" altLang="pl-PL"/>
          </a:p>
        </p:txBody>
      </p:sp>
      <p:pic>
        <p:nvPicPr>
          <p:cNvPr id="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 name="Text Box 3"/>
          <p:cNvSpPr txBox="1">
            <a:spLocks noChangeArrowheads="1"/>
          </p:cNvSpPr>
          <p:nvPr/>
        </p:nvSpPr>
        <p:spPr bwMode="auto">
          <a:xfrm>
            <a:off x="323528" y="1196752"/>
            <a:ext cx="8280400" cy="6065379"/>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chemeClr val="tx2"/>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chemeClr val="tx2"/>
                </a:solidFill>
              </a:rPr>
              <a:t>Departament Regionalnego Programu Operacyjnego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2"/>
                </a:solidFill>
              </a:rPr>
              <a:t>Wybrzeże Słowackiego 12-14</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2"/>
                </a:solidFill>
              </a:rPr>
              <a:t>50-411 </a:t>
            </a:r>
            <a:r>
              <a:rPr lang="pl-PL" sz="1600" dirty="0" smtClean="0">
                <a:solidFill>
                  <a:schemeClr val="tx2"/>
                </a:solidFill>
              </a:rPr>
              <a:t>Wrocław</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2"/>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2"/>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2"/>
                </a:solidFill>
              </a:rPr>
              <a:t>pife@dolnyslask.pl           </a:t>
            </a:r>
            <a:r>
              <a:rPr lang="pl-PL" sz="1600" dirty="0">
                <a:solidFill>
                  <a:schemeClr val="tx2"/>
                </a:solidFill>
              </a:rPr>
              <a:t>www.rpo.dolnyslask.pl              www.umwd.pl</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2"/>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dirty="0" smtClean="0">
              <a:solidFill>
                <a:schemeClr val="tx2"/>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dirty="0" smtClean="0">
                <a:solidFill>
                  <a:schemeClr val="tx2"/>
                </a:solidFill>
              </a:rPr>
              <a:t>Dziękuję </a:t>
            </a:r>
            <a:r>
              <a:rPr lang="pl-PL" sz="3200" b="1" dirty="0">
                <a:solidFill>
                  <a:schemeClr val="tx2"/>
                </a:solidFill>
              </a:rPr>
              <a:t>za </a:t>
            </a:r>
            <a:r>
              <a:rPr lang="pl-PL" sz="3200" b="1" dirty="0" smtClean="0">
                <a:solidFill>
                  <a:schemeClr val="tx2"/>
                </a:solidFill>
              </a:rPr>
              <a:t>uwagę  </a:t>
            </a:r>
            <a:r>
              <a:rPr lang="pl-PL" sz="3200" b="1" dirty="0" smtClean="0">
                <a:solidFill>
                  <a:schemeClr val="tx2"/>
                </a:solidFill>
                <a:sym typeface="Wingdings" panose="05000000000000000000" pitchFamily="2" charset="2"/>
              </a:rPr>
              <a:t></a:t>
            </a:r>
            <a:endParaRPr lang="pl-PL" sz="3200" b="1" dirty="0" smtClean="0">
              <a:solidFill>
                <a:schemeClr val="tx2"/>
              </a:solidFill>
            </a:endParaRPr>
          </a:p>
          <a:p>
            <a:pPr algn="ctr">
              <a:spcAft>
                <a:spcPts val="6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2"/>
              </a:solidFill>
            </a:endParaRPr>
          </a:p>
          <a:p>
            <a:pPr algn="ctr">
              <a:spcAft>
                <a:spcPts val="6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2"/>
                </a:solidFill>
              </a:rPr>
              <a:t>Filip Baranowski</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2"/>
                </a:solidFill>
              </a:rPr>
              <a:t>Wydział Zarządzania Regionalnym Programem Operacyjnym</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chemeClr val="tx2"/>
                </a:solidFill>
              </a:rPr>
              <a:t> </a:t>
            </a:r>
            <a:endParaRPr lang="pl-PL" sz="1600" i="1" dirty="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2"/>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chemeClr val="tx2"/>
                </a:solidFill>
              </a:rPr>
              <a:t/>
            </a:r>
            <a:br>
              <a:rPr lang="pl-PL" sz="1200" dirty="0">
                <a:solidFill>
                  <a:schemeClr val="tx2"/>
                </a:solidFill>
              </a:rPr>
            </a:br>
            <a:endParaRPr lang="pl-PL" sz="1200" dirty="0">
              <a:solidFill>
                <a:schemeClr val="tx2"/>
              </a:solidFill>
            </a:endParaRPr>
          </a:p>
        </p:txBody>
      </p:sp>
    </p:spTree>
    <p:extLst>
      <p:ext uri="{BB962C8B-B14F-4D97-AF65-F5344CB8AC3E}">
        <p14:creationId xmlns:p14="http://schemas.microsoft.com/office/powerpoint/2010/main" val="359403823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rdis.europa.eu/docs/results/images/2013-09/116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6916" y="3284984"/>
            <a:ext cx="4154317" cy="3423157"/>
          </a:xfrm>
          <a:prstGeom prst="rect">
            <a:avLst/>
          </a:prstGeom>
          <a:noFill/>
          <a:extLst>
            <a:ext uri="{909E8E84-426E-40DD-AFC4-6F175D3DCCD1}">
              <a14:hiddenFill xmlns:a14="http://schemas.microsoft.com/office/drawing/2010/main">
                <a:solidFill>
                  <a:srgbClr val="FFFFFF"/>
                </a:solidFill>
              </a14:hiddenFill>
            </a:ext>
          </a:extLst>
        </p:spPr>
      </p:pic>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grpSp>
        <p:nvGrpSpPr>
          <p:cNvPr id="20483" name="Grupa 12"/>
          <p:cNvGrpSpPr>
            <a:grpSpLocks/>
          </p:cNvGrpSpPr>
          <p:nvPr/>
        </p:nvGrpSpPr>
        <p:grpSpPr bwMode="auto">
          <a:xfrm>
            <a:off x="433388" y="2420888"/>
            <a:ext cx="8512175" cy="1025525"/>
            <a:chOff x="156222" y="18680"/>
            <a:chExt cx="8511853" cy="363991"/>
          </a:xfrm>
        </p:grpSpPr>
        <p:sp>
          <p:nvSpPr>
            <p:cNvPr id="20487" name="Prostokąt zaokrąglony 9"/>
            <p:cNvSpPr>
              <a:spLocks noChangeArrowheads="1"/>
            </p:cNvSpPr>
            <p:nvPr/>
          </p:nvSpPr>
          <p:spPr bwMode="auto">
            <a:xfrm>
              <a:off x="168894" y="73494"/>
              <a:ext cx="8499181" cy="309177"/>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sp>
          <p:nvSpPr>
            <p:cNvPr id="20489" name="Prostokąt 10"/>
            <p:cNvSpPr>
              <a:spLocks noChangeArrowheads="1"/>
            </p:cNvSpPr>
            <p:nvPr/>
          </p:nvSpPr>
          <p:spPr bwMode="auto">
            <a:xfrm>
              <a:off x="156222" y="18680"/>
              <a:ext cx="8461055" cy="363991"/>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2000" b="1" dirty="0">
                  <a:solidFill>
                    <a:schemeClr val="bg1"/>
                  </a:solidFill>
                </a:rPr>
                <a:t>Działanie </a:t>
              </a:r>
              <a:r>
                <a:rPr lang="pl-PL" sz="2000" b="1" dirty="0" smtClean="0">
                  <a:solidFill>
                    <a:schemeClr val="bg1"/>
                  </a:solidFill>
                </a:rPr>
                <a:t>3.3 Efektywność </a:t>
              </a:r>
              <a:r>
                <a:rPr lang="pl-PL" sz="2000" b="1" dirty="0">
                  <a:solidFill>
                    <a:schemeClr val="bg1"/>
                  </a:solidFill>
                </a:rPr>
                <a:t>energetyczna w budynkach użyteczności </a:t>
              </a:r>
              <a:r>
                <a:rPr lang="pl-PL" sz="2000" b="1" dirty="0" smtClean="0">
                  <a:solidFill>
                    <a:schemeClr val="bg1"/>
                  </a:solidFill>
                </a:rPr>
                <a:t>publicznej </a:t>
              </a:r>
              <a:r>
                <a:rPr lang="pl-PL" sz="2000" b="1" dirty="0">
                  <a:solidFill>
                    <a:schemeClr val="bg1"/>
                  </a:solidFill>
                </a:rPr>
                <a:t>i sektorze mieszkaniowym</a:t>
              </a:r>
            </a:p>
          </p:txBody>
        </p:sp>
      </p:gr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3</a:t>
            </a:fld>
            <a:endParaRPr lang="pl-PL" altLang="pl-PL"/>
          </a:p>
        </p:txBody>
      </p:sp>
      <p:pic>
        <p:nvPicPr>
          <p:cNvPr id="20486" name="Obraz 4"/>
          <p:cNvPicPr>
            <a:picLocks noChangeAspect="1"/>
          </p:cNvPicPr>
          <p:nvPr/>
        </p:nvPicPr>
        <p:blipFill>
          <a:blip r:embed="rId4" cstate="print"/>
          <a:srcRect/>
          <a:stretch>
            <a:fillRect/>
          </a:stretch>
        </p:blipFill>
        <p:spPr bwMode="auto">
          <a:xfrm>
            <a:off x="4860925" y="341313"/>
            <a:ext cx="4248150" cy="415925"/>
          </a:xfrm>
          <a:prstGeom prst="rect">
            <a:avLst/>
          </a:prstGeom>
          <a:noFill/>
          <a:ln w="9525">
            <a:noFill/>
            <a:miter lim="800000"/>
            <a:headEnd/>
            <a:tailEnd/>
          </a:ln>
        </p:spPr>
      </p:pic>
    </p:spTree>
    <p:extLst>
      <p:ext uri="{BB962C8B-B14F-4D97-AF65-F5344CB8AC3E}">
        <p14:creationId xmlns:p14="http://schemas.microsoft.com/office/powerpoint/2010/main" val="391785770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4</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50825" y="1700808"/>
            <a:ext cx="8713788" cy="460851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eaLnBrk="1" hangingPunct="1">
              <a:spcAft>
                <a:spcPts val="600"/>
              </a:spcAft>
              <a:defRPr/>
            </a:pPr>
            <a:r>
              <a:rPr lang="pl-PL" b="1" dirty="0" smtClean="0">
                <a:solidFill>
                  <a:srgbClr val="4F81BD">
                    <a:lumMod val="75000"/>
                  </a:srgbClr>
                </a:solidFill>
              </a:rPr>
              <a:t>TYPY PROJEKTÓW</a:t>
            </a:r>
          </a:p>
          <a:p>
            <a:pPr algn="ctr" eaLnBrk="1" hangingPunct="1">
              <a:spcAft>
                <a:spcPts val="0"/>
              </a:spcAft>
              <a:defRPr/>
            </a:pPr>
            <a:endParaRPr lang="pl-PL" b="1" dirty="0" smtClean="0">
              <a:solidFill>
                <a:srgbClr val="4F81BD">
                  <a:lumMod val="75000"/>
                </a:srgbClr>
              </a:solidFill>
            </a:endParaRPr>
          </a:p>
          <a:p>
            <a:pPr marL="541338" indent="-541338" eaLnBrk="1" hangingPunct="1">
              <a:spcAft>
                <a:spcPts val="600"/>
              </a:spcAft>
              <a:defRPr/>
            </a:pPr>
            <a:r>
              <a:rPr lang="pl-PL" sz="1600" dirty="0" smtClean="0">
                <a:solidFill>
                  <a:srgbClr val="4F81BD">
                    <a:lumMod val="75000"/>
                  </a:srgbClr>
                </a:solidFill>
              </a:rPr>
              <a:t>3.3.A Projekty </a:t>
            </a:r>
            <a:r>
              <a:rPr lang="pl-PL" sz="1600" dirty="0">
                <a:solidFill>
                  <a:srgbClr val="4F81BD">
                    <a:lumMod val="75000"/>
                  </a:srgbClr>
                </a:solidFill>
              </a:rPr>
              <a:t>związane z kompleksową modernizacją energetyczną budynków użyteczności publicznej </a:t>
            </a:r>
            <a:r>
              <a:rPr lang="pl-PL" sz="1600" dirty="0" smtClean="0">
                <a:solidFill>
                  <a:srgbClr val="4F81BD">
                    <a:lumMod val="75000"/>
                  </a:srgbClr>
                </a:solidFill>
              </a:rPr>
              <a:t>opartych </a:t>
            </a:r>
            <a:r>
              <a:rPr lang="pl-PL" sz="1600" dirty="0">
                <a:solidFill>
                  <a:srgbClr val="4F81BD">
                    <a:lumMod val="75000"/>
                  </a:srgbClr>
                </a:solidFill>
              </a:rPr>
              <a:t>o system zarządzania energią dotyczące m.in</a:t>
            </a:r>
            <a:r>
              <a:rPr lang="pl-PL" sz="1600" dirty="0" smtClean="0">
                <a:solidFill>
                  <a:srgbClr val="4F81BD">
                    <a:lumMod val="75000"/>
                  </a:srgbClr>
                </a:solidFill>
              </a:rPr>
              <a:t>.:</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termomodernizacji obiektów (</a:t>
            </a:r>
            <a:r>
              <a:rPr lang="pl-PL" sz="1400" dirty="0" smtClean="0">
                <a:solidFill>
                  <a:srgbClr val="4F81BD">
                    <a:lumMod val="75000"/>
                  </a:srgbClr>
                </a:solidFill>
              </a:rPr>
              <a:t>ocieplenie przegród, wymiana stolarki, likwidacja mostków cieplnych)</a:t>
            </a:r>
            <a:r>
              <a:rPr lang="pl-PL" sz="1600" dirty="0" smtClean="0">
                <a:solidFill>
                  <a:srgbClr val="4F81BD">
                    <a:lumMod val="75000"/>
                  </a:srgbClr>
                </a:solidFill>
              </a:rPr>
              <a:t>;</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modernizacji </a:t>
            </a:r>
            <a:r>
              <a:rPr lang="pl-PL" sz="1600" dirty="0">
                <a:solidFill>
                  <a:srgbClr val="4F81BD">
                    <a:lumMod val="75000"/>
                  </a:srgbClr>
                </a:solidFill>
              </a:rPr>
              <a:t>systemów grzewczych </a:t>
            </a:r>
            <a:r>
              <a:rPr lang="pl-PL" sz="1400" dirty="0">
                <a:solidFill>
                  <a:srgbClr val="4F81BD">
                    <a:lumMod val="75000"/>
                  </a:srgbClr>
                </a:solidFill>
              </a:rPr>
              <a:t>(</a:t>
            </a:r>
            <a:r>
              <a:rPr lang="pl-PL" sz="1400" dirty="0" smtClean="0">
                <a:solidFill>
                  <a:srgbClr val="4F81BD">
                    <a:lumMod val="75000"/>
                  </a:srgbClr>
                </a:solidFill>
              </a:rPr>
              <a:t>wymiana </a:t>
            </a:r>
            <a:r>
              <a:rPr lang="pl-PL" sz="1400" dirty="0">
                <a:solidFill>
                  <a:srgbClr val="4F81BD">
                    <a:lumMod val="75000"/>
                  </a:srgbClr>
                </a:solidFill>
              </a:rPr>
              <a:t>i </a:t>
            </a:r>
            <a:r>
              <a:rPr lang="pl-PL" sz="1400" dirty="0" smtClean="0">
                <a:solidFill>
                  <a:srgbClr val="4F81BD">
                    <a:lumMod val="75000"/>
                  </a:srgbClr>
                </a:solidFill>
              </a:rPr>
              <a:t>podłączenie </a:t>
            </a:r>
            <a:r>
              <a:rPr lang="pl-PL" sz="1400" dirty="0">
                <a:solidFill>
                  <a:srgbClr val="4F81BD">
                    <a:lumMod val="75000"/>
                  </a:srgbClr>
                </a:solidFill>
              </a:rPr>
              <a:t>do źródła ciepła, np. </a:t>
            </a:r>
            <a:r>
              <a:rPr lang="pl-PL" sz="1400" dirty="0" smtClean="0">
                <a:solidFill>
                  <a:srgbClr val="4F81BD">
                    <a:lumMod val="75000"/>
                  </a:srgbClr>
                </a:solidFill>
              </a:rPr>
              <a:t>podłączenie/modernizacja </a:t>
            </a:r>
            <a:r>
              <a:rPr lang="pl-PL" sz="1400" dirty="0">
                <a:solidFill>
                  <a:srgbClr val="4F81BD">
                    <a:lumMod val="75000"/>
                  </a:srgbClr>
                </a:solidFill>
              </a:rPr>
              <a:t>przyłącza</a:t>
            </a:r>
            <a:r>
              <a:rPr lang="pl-PL" sz="1400" dirty="0" smtClean="0">
                <a:solidFill>
                  <a:srgbClr val="4F81BD">
                    <a:lumMod val="75000"/>
                  </a:srgbClr>
                </a:solidFill>
              </a:rPr>
              <a:t> </a:t>
            </a:r>
            <a:r>
              <a:rPr lang="pl-PL" sz="1400" dirty="0">
                <a:solidFill>
                  <a:srgbClr val="4F81BD">
                    <a:lumMod val="75000"/>
                  </a:srgbClr>
                </a:solidFill>
              </a:rPr>
              <a:t>do sieci </a:t>
            </a:r>
            <a:r>
              <a:rPr lang="pl-PL" sz="1400" dirty="0" smtClean="0">
                <a:solidFill>
                  <a:srgbClr val="4F81BD">
                    <a:lumMod val="75000"/>
                  </a:srgbClr>
                </a:solidFill>
              </a:rPr>
              <a:t>ciepłowniczej/chłodniczej</a:t>
            </a:r>
            <a:r>
              <a:rPr lang="pl-PL" sz="1400" dirty="0">
                <a:solidFill>
                  <a:srgbClr val="4F81BD">
                    <a:lumMod val="75000"/>
                  </a:srgbClr>
                </a:solidFill>
              </a:rPr>
              <a:t>, instalacja instalację źródeł ciepła opartych o OZE </a:t>
            </a:r>
            <a:r>
              <a:rPr lang="pl-PL" sz="1400" dirty="0" smtClean="0">
                <a:solidFill>
                  <a:srgbClr val="4F81BD">
                    <a:lumMod val="75000"/>
                  </a:srgbClr>
                </a:solidFill>
              </a:rPr>
              <a:t>lub kotłów </a:t>
            </a:r>
            <a:r>
              <a:rPr lang="pl-PL" sz="1400" dirty="0">
                <a:solidFill>
                  <a:srgbClr val="4F81BD">
                    <a:lumMod val="75000"/>
                  </a:srgbClr>
                </a:solidFill>
              </a:rPr>
              <a:t>spalających </a:t>
            </a:r>
            <a:r>
              <a:rPr lang="pl-PL" sz="1400" dirty="0" smtClean="0">
                <a:solidFill>
                  <a:srgbClr val="4F81BD">
                    <a:lumMod val="75000"/>
                  </a:srgbClr>
                </a:solidFill>
              </a:rPr>
              <a:t>biomasę oraz paliwa gazowe)</a:t>
            </a:r>
            <a:r>
              <a:rPr lang="pl-PL" sz="1600" dirty="0" smtClean="0">
                <a:solidFill>
                  <a:srgbClr val="4F81BD">
                    <a:lumMod val="75000"/>
                  </a:srgbClr>
                </a:solidFill>
              </a:rPr>
              <a:t>;</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modernizacji </a:t>
            </a:r>
            <a:r>
              <a:rPr lang="pl-PL" sz="1600" dirty="0">
                <a:solidFill>
                  <a:srgbClr val="4F81BD">
                    <a:lumMod val="75000"/>
                  </a:srgbClr>
                </a:solidFill>
              </a:rPr>
              <a:t>systemów wentylacji </a:t>
            </a:r>
            <a:r>
              <a:rPr lang="pl-PL" sz="1400" dirty="0">
                <a:solidFill>
                  <a:srgbClr val="4F81BD">
                    <a:lumMod val="75000"/>
                  </a:srgbClr>
                </a:solidFill>
              </a:rPr>
              <a:t>(w tym z odzyskiem ciepła)</a:t>
            </a:r>
            <a:r>
              <a:rPr lang="pl-PL" sz="1600" dirty="0">
                <a:solidFill>
                  <a:srgbClr val="4F81BD">
                    <a:lumMod val="75000"/>
                  </a:srgbClr>
                </a:solidFill>
              </a:rPr>
              <a:t>,  modernizacji i/lub instalacji systemów klimatyzacji, </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instalacji </a:t>
            </a:r>
            <a:r>
              <a:rPr lang="pl-PL" sz="1600" dirty="0">
                <a:solidFill>
                  <a:srgbClr val="4F81BD">
                    <a:lumMod val="75000"/>
                  </a:srgbClr>
                </a:solidFill>
              </a:rPr>
              <a:t>OZE – jeśli wynika z audytu </a:t>
            </a:r>
            <a:r>
              <a:rPr lang="pl-PL" sz="1400" dirty="0">
                <a:solidFill>
                  <a:srgbClr val="4F81BD">
                    <a:lumMod val="75000"/>
                  </a:srgbClr>
                </a:solidFill>
              </a:rPr>
              <a:t>(z wyłączeniem źródeł w układzie wysokosprawnej kogeneracji i </a:t>
            </a:r>
            <a:r>
              <a:rPr lang="pl-PL" sz="1400" dirty="0" err="1">
                <a:solidFill>
                  <a:srgbClr val="4F81BD">
                    <a:lumMod val="75000"/>
                  </a:srgbClr>
                </a:solidFill>
              </a:rPr>
              <a:t>trigeneracji</a:t>
            </a:r>
            <a:r>
              <a:rPr lang="pl-PL" sz="1400" dirty="0">
                <a:solidFill>
                  <a:srgbClr val="4F81BD">
                    <a:lumMod val="75000"/>
                  </a:srgbClr>
                </a:solidFill>
              </a:rPr>
              <a:t>)</a:t>
            </a:r>
            <a:r>
              <a:rPr lang="pl-PL" sz="1600" dirty="0">
                <a:solidFill>
                  <a:srgbClr val="4F81BD">
                    <a:lumMod val="75000"/>
                  </a:srgbClr>
                </a:solidFill>
              </a:rPr>
              <a:t> na potrzeby modernizowanych energetycznie </a:t>
            </a:r>
            <a:r>
              <a:rPr lang="pl-PL" sz="1600" dirty="0" smtClean="0">
                <a:solidFill>
                  <a:srgbClr val="4F81BD">
                    <a:lumMod val="75000"/>
                  </a:srgbClr>
                </a:solidFill>
              </a:rPr>
              <a:t>budynków (dopuszcza się </a:t>
            </a:r>
            <a:r>
              <a:rPr lang="pl-PL" sz="1600" dirty="0" err="1" smtClean="0">
                <a:solidFill>
                  <a:srgbClr val="4F81BD">
                    <a:lumMod val="75000"/>
                  </a:srgbClr>
                </a:solidFill>
              </a:rPr>
              <a:t>mikroinstalacje</a:t>
            </a:r>
            <a:r>
              <a:rPr lang="pl-PL" sz="1600" dirty="0" smtClean="0">
                <a:solidFill>
                  <a:srgbClr val="4F81BD">
                    <a:lumMod val="75000"/>
                  </a:srgbClr>
                </a:solidFill>
              </a:rPr>
              <a:t> fotowoltaiczne o mocy równej zapotrzebowaniu w budynku;</a:t>
            </a:r>
          </a:p>
        </p:txBody>
      </p:sp>
      <p:grpSp>
        <p:nvGrpSpPr>
          <p:cNvPr id="13" name="Grupa 12"/>
          <p:cNvGrpSpPr/>
          <p:nvPr/>
        </p:nvGrpSpPr>
        <p:grpSpPr>
          <a:xfrm>
            <a:off x="396573" y="980728"/>
            <a:ext cx="8512175" cy="720081"/>
            <a:chOff x="396573" y="980728"/>
            <a:chExt cx="8512175" cy="720081"/>
          </a:xfrm>
        </p:grpSpPr>
        <p:grpSp>
          <p:nvGrpSpPr>
            <p:cNvPr id="14" name="Grupa 13"/>
            <p:cNvGrpSpPr/>
            <p:nvPr/>
          </p:nvGrpSpPr>
          <p:grpSpPr>
            <a:xfrm>
              <a:off x="396573" y="980728"/>
              <a:ext cx="8512175" cy="720080"/>
              <a:chOff x="396573" y="980728"/>
              <a:chExt cx="8512175" cy="720080"/>
            </a:xfrm>
          </p:grpSpPr>
          <p:sp>
            <p:nvSpPr>
              <p:cNvPr id="16"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7" name="Prostokąt zaokrąglony 16"/>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5"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78870676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5</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2060848"/>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600"/>
              </a:spcAft>
              <a:defRPr/>
            </a:pPr>
            <a:r>
              <a:rPr lang="pl-PL" sz="1600" b="1" dirty="0">
                <a:solidFill>
                  <a:srgbClr val="4F81BD">
                    <a:lumMod val="75000"/>
                  </a:srgbClr>
                </a:solidFill>
              </a:rPr>
              <a:t>TYPY PROJEKTÓW</a:t>
            </a:r>
          </a:p>
          <a:p>
            <a:pPr algn="ctr" eaLnBrk="1" hangingPunct="1">
              <a:spcAft>
                <a:spcPts val="0"/>
              </a:spcAft>
              <a:defRPr/>
            </a:pPr>
            <a:endParaRPr lang="pl-PL" sz="1600" b="1" dirty="0">
              <a:solidFill>
                <a:srgbClr val="4F81BD">
                  <a:lumMod val="75000"/>
                </a:srgbClr>
              </a:solidFill>
            </a:endParaRPr>
          </a:p>
          <a:p>
            <a:pPr algn="just" eaLnBrk="1" hangingPunct="1">
              <a:spcAft>
                <a:spcPts val="600"/>
              </a:spcAft>
              <a:defRPr/>
            </a:pPr>
            <a:r>
              <a:rPr lang="pl-PL" sz="1600" dirty="0" smtClean="0">
                <a:solidFill>
                  <a:srgbClr val="4F81BD">
                    <a:lumMod val="75000"/>
                  </a:srgbClr>
                </a:solidFill>
              </a:rPr>
              <a:t>3.3.A projekty </a:t>
            </a:r>
            <a:r>
              <a:rPr lang="pl-PL" sz="1600" dirty="0">
                <a:solidFill>
                  <a:srgbClr val="4F81BD">
                    <a:lumMod val="75000"/>
                  </a:srgbClr>
                </a:solidFill>
              </a:rPr>
              <a:t>związane z kompleksową modernizacją energetyczną budynków użyteczności </a:t>
            </a:r>
            <a:r>
              <a:rPr lang="pl-PL" sz="1600" dirty="0" smtClean="0">
                <a:solidFill>
                  <a:srgbClr val="4F81BD">
                    <a:lumMod val="75000"/>
                  </a:srgbClr>
                </a:solidFill>
              </a:rPr>
              <a:t>publicznej – cd.</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instalacja </a:t>
            </a:r>
            <a:r>
              <a:rPr lang="pl-PL" sz="1600" dirty="0">
                <a:solidFill>
                  <a:srgbClr val="4F81BD">
                    <a:lumMod val="75000"/>
                  </a:srgbClr>
                </a:solidFill>
              </a:rPr>
              <a:t>systemów monitoringu i zarządzania energią cieplną i elektryczną </a:t>
            </a:r>
            <a:r>
              <a:rPr lang="pl-PL" sz="1400" dirty="0">
                <a:solidFill>
                  <a:srgbClr val="4F81BD">
                    <a:lumMod val="75000"/>
                  </a:srgbClr>
                </a:solidFill>
              </a:rPr>
              <a:t>(termostaty, </a:t>
            </a:r>
            <a:r>
              <a:rPr lang="pl-PL" sz="1400" dirty="0" smtClean="0">
                <a:solidFill>
                  <a:srgbClr val="4F81BD">
                    <a:lumMod val="75000"/>
                  </a:srgbClr>
                </a:solidFill>
              </a:rPr>
              <a:t>czujniki)</a:t>
            </a:r>
            <a:r>
              <a:rPr lang="pl-PL" sz="1600" dirty="0" smtClean="0">
                <a:solidFill>
                  <a:srgbClr val="4F81BD">
                    <a:lumMod val="75000"/>
                  </a:srgbClr>
                </a:solidFill>
              </a:rPr>
              <a:t>;</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element </a:t>
            </a:r>
            <a:r>
              <a:rPr lang="pl-PL" sz="1600" dirty="0">
                <a:solidFill>
                  <a:srgbClr val="4F81BD">
                    <a:lumMod val="75000"/>
                  </a:srgbClr>
                </a:solidFill>
              </a:rPr>
              <a:t>uzupełniający projektu </a:t>
            </a:r>
            <a:r>
              <a:rPr lang="pl-PL" sz="1400" dirty="0">
                <a:solidFill>
                  <a:srgbClr val="4F81BD">
                    <a:lumMod val="75000"/>
                  </a:srgbClr>
                </a:solidFill>
              </a:rPr>
              <a:t>(którego wartość nie przekroczy 10% wartości wydatków kwalifikowalnych)</a:t>
            </a:r>
            <a:r>
              <a:rPr lang="pl-PL" sz="1600" dirty="0">
                <a:solidFill>
                  <a:srgbClr val="4F81BD">
                    <a:lumMod val="75000"/>
                  </a:srgbClr>
                </a:solidFill>
              </a:rPr>
              <a:t> może stanowić wymiana oświetlenia </a:t>
            </a:r>
            <a:r>
              <a:rPr lang="pl-PL" sz="1400" dirty="0">
                <a:solidFill>
                  <a:srgbClr val="4F81BD">
                    <a:lumMod val="75000"/>
                  </a:srgbClr>
                </a:solidFill>
              </a:rPr>
              <a:t>(w przypadku typu 3.3.B tylko w częściach wspólnych)</a:t>
            </a:r>
            <a:r>
              <a:rPr lang="pl-PL" sz="1600" dirty="0">
                <a:solidFill>
                  <a:srgbClr val="4F81BD">
                    <a:lumMod val="75000"/>
                  </a:srgbClr>
                </a:solidFill>
              </a:rPr>
              <a:t> i innych </a:t>
            </a:r>
            <a:r>
              <a:rPr lang="pl-PL" sz="1600" dirty="0" smtClean="0">
                <a:solidFill>
                  <a:srgbClr val="4F81BD">
                    <a:lumMod val="75000"/>
                  </a:srgbClr>
                </a:solidFill>
              </a:rPr>
              <a:t>urządzeń elektrycznych </a:t>
            </a:r>
            <a:r>
              <a:rPr lang="pl-PL" sz="1600" dirty="0">
                <a:solidFill>
                  <a:srgbClr val="4F81BD">
                    <a:lumMod val="75000"/>
                  </a:srgbClr>
                </a:solidFill>
              </a:rPr>
              <a:t>stanowiących wyposażenie budynku </a:t>
            </a:r>
            <a:r>
              <a:rPr lang="pl-PL" sz="1400" dirty="0">
                <a:solidFill>
                  <a:srgbClr val="4F81BD">
                    <a:lumMod val="75000"/>
                  </a:srgbClr>
                </a:solidFill>
              </a:rPr>
              <a:t>(np. windy, napędy urządzeń i instalacji, pompy </a:t>
            </a:r>
            <a:r>
              <a:rPr lang="pl-PL" sz="1400" dirty="0" smtClean="0">
                <a:solidFill>
                  <a:srgbClr val="4F81BD">
                    <a:lumMod val="75000"/>
                  </a:srgbClr>
                </a:solidFill>
              </a:rPr>
              <a:t>w </a:t>
            </a:r>
            <a:r>
              <a:rPr lang="pl-PL" sz="1400" dirty="0">
                <a:solidFill>
                  <a:srgbClr val="4F81BD">
                    <a:lumMod val="75000"/>
                  </a:srgbClr>
                </a:solidFill>
              </a:rPr>
              <a:t>instalacjach C.O. i C.W.U) </a:t>
            </a:r>
            <a:r>
              <a:rPr lang="pl-PL" sz="1600" dirty="0">
                <a:solidFill>
                  <a:srgbClr val="4F81BD">
                    <a:lumMod val="75000"/>
                  </a:srgbClr>
                </a:solidFill>
              </a:rPr>
              <a:t>na </a:t>
            </a:r>
            <a:r>
              <a:rPr lang="pl-PL" sz="1600" dirty="0" smtClean="0">
                <a:solidFill>
                  <a:srgbClr val="4F81BD">
                    <a:lumMod val="75000"/>
                  </a:srgbClr>
                </a:solidFill>
              </a:rPr>
              <a:t>energooszczędne.</a:t>
            </a:r>
          </a:p>
          <a:p>
            <a:pPr marL="285750" indent="-285750" algn="just" eaLnBrk="1" hangingPunct="1">
              <a:spcAft>
                <a:spcPts val="600"/>
              </a:spcAft>
              <a:buFont typeface="Arial" panose="020B0604020202020204" pitchFamily="34" charset="0"/>
              <a:buChar char="•"/>
              <a:defRPr/>
            </a:pPr>
            <a:r>
              <a:rPr lang="pl-PL" sz="1600" dirty="0">
                <a:solidFill>
                  <a:srgbClr val="4F81BD">
                    <a:lumMod val="75000"/>
                  </a:srgbClr>
                </a:solidFill>
              </a:rPr>
              <a:t>Ponieważ poprawne funkcjonowanie nowoczesnych systemów ogrzewania/chłodzenia wymaga świadomego ich użytkowania i często zmiany dotychczasowych </a:t>
            </a:r>
            <a:r>
              <a:rPr lang="pl-PL" sz="1600" dirty="0" err="1">
                <a:solidFill>
                  <a:srgbClr val="4F81BD">
                    <a:lumMod val="75000"/>
                  </a:srgbClr>
                </a:solidFill>
              </a:rPr>
              <a:t>zachowań</a:t>
            </a:r>
            <a:r>
              <a:rPr lang="pl-PL" sz="1600" dirty="0">
                <a:solidFill>
                  <a:srgbClr val="4F81BD">
                    <a:lumMod val="75000"/>
                  </a:srgbClr>
                </a:solidFill>
              </a:rPr>
              <a:t>, projekty powinny obejmować również </a:t>
            </a:r>
            <a:r>
              <a:rPr lang="pl-PL" sz="1600" b="1" dirty="0">
                <a:solidFill>
                  <a:srgbClr val="4F81BD">
                    <a:lumMod val="75000"/>
                  </a:srgbClr>
                </a:solidFill>
              </a:rPr>
              <a:t>element edukacyjny </a:t>
            </a:r>
            <a:r>
              <a:rPr lang="pl-PL" sz="1600" dirty="0">
                <a:solidFill>
                  <a:srgbClr val="4F81BD">
                    <a:lumMod val="75000"/>
                  </a:srgbClr>
                </a:solidFill>
              </a:rPr>
              <a:t>użytkowników docelowych. Nie powinien on się jednak ograniczać wyłącznie do technicznej </a:t>
            </a:r>
            <a:r>
              <a:rPr lang="pl-PL" sz="1600" dirty="0" smtClean="0">
                <a:solidFill>
                  <a:srgbClr val="4F81BD">
                    <a:lumMod val="75000"/>
                  </a:srgbClr>
                </a:solidFill>
              </a:rPr>
              <a:t>instrukcji </a:t>
            </a:r>
            <a:r>
              <a:rPr lang="pl-PL" sz="1600" dirty="0">
                <a:solidFill>
                  <a:srgbClr val="4F81BD">
                    <a:lumMod val="75000"/>
                  </a:srgbClr>
                </a:solidFill>
              </a:rPr>
              <a:t>obsługi urządzeń </a:t>
            </a:r>
            <a:r>
              <a:rPr lang="pl-PL" sz="1400" dirty="0">
                <a:solidFill>
                  <a:srgbClr val="4F81BD">
                    <a:lumMod val="75000"/>
                  </a:srgbClr>
                </a:solidFill>
              </a:rPr>
              <a:t>(która powinna być zapewniona)</a:t>
            </a:r>
            <a:r>
              <a:rPr lang="pl-PL" sz="1600" dirty="0">
                <a:solidFill>
                  <a:srgbClr val="4F81BD">
                    <a:lumMod val="75000"/>
                  </a:srgbClr>
                </a:solidFill>
              </a:rPr>
              <a:t> ale powinien również odnieść się do szerszego kontekstu projektu, wskazując na jego walor ekologiczny.</a:t>
            </a: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68984912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6</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536504"/>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600"/>
              </a:spcAft>
              <a:defRPr/>
            </a:pPr>
            <a:r>
              <a:rPr lang="pl-PL" b="1" dirty="0" smtClean="0">
                <a:solidFill>
                  <a:srgbClr val="4F81BD">
                    <a:lumMod val="75000"/>
                  </a:srgbClr>
                </a:solidFill>
              </a:rPr>
              <a:t>PREFERENCJE</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kompleksowe </a:t>
            </a:r>
            <a:r>
              <a:rPr lang="pl-PL" sz="1500" dirty="0">
                <a:solidFill>
                  <a:srgbClr val="4F81BD">
                    <a:lumMod val="75000"/>
                  </a:srgbClr>
                </a:solidFill>
              </a:rPr>
              <a:t>– obejmujące istotny fragment </a:t>
            </a:r>
            <a:r>
              <a:rPr lang="pl-PL" sz="1500" dirty="0" smtClean="0">
                <a:solidFill>
                  <a:srgbClr val="4F81BD">
                    <a:lumMod val="75000"/>
                  </a:srgbClr>
                </a:solidFill>
              </a:rPr>
              <a:t>gminy/powiatu bądź </a:t>
            </a:r>
            <a:r>
              <a:rPr lang="pl-PL" sz="1500" dirty="0">
                <a:solidFill>
                  <a:srgbClr val="4F81BD">
                    <a:lumMod val="75000"/>
                  </a:srgbClr>
                </a:solidFill>
              </a:rPr>
              <a:t>cały ich obszar, w formie programów inicjowanych przez JST lub innych beneficjentów, </a:t>
            </a:r>
            <a:r>
              <a:rPr lang="pl-PL" sz="1500" dirty="0" smtClean="0">
                <a:solidFill>
                  <a:srgbClr val="4F81BD">
                    <a:lumMod val="75000"/>
                  </a:srgbClr>
                </a:solidFill>
              </a:rPr>
              <a:t>o </a:t>
            </a:r>
            <a:r>
              <a:rPr lang="pl-PL" sz="1500" dirty="0">
                <a:solidFill>
                  <a:srgbClr val="4F81BD">
                    <a:lumMod val="75000"/>
                  </a:srgbClr>
                </a:solidFill>
              </a:rPr>
              <a:t>charakterze </a:t>
            </a:r>
            <a:r>
              <a:rPr lang="pl-PL" sz="1500" dirty="0" err="1">
                <a:solidFill>
                  <a:srgbClr val="4F81BD">
                    <a:lumMod val="75000"/>
                  </a:srgbClr>
                </a:solidFill>
              </a:rPr>
              <a:t>prosumenckim</a:t>
            </a:r>
            <a:r>
              <a:rPr lang="pl-PL" sz="1500" dirty="0">
                <a:solidFill>
                  <a:srgbClr val="4F81BD">
                    <a:lumMod val="75000"/>
                  </a:srgbClr>
                </a:solidFill>
              </a:rPr>
              <a:t>, zmierzających do ograniczenia emisji „kominowej” oraz zwiększenia udziału </a:t>
            </a:r>
            <a:r>
              <a:rPr lang="pl-PL" sz="1500" dirty="0" smtClean="0">
                <a:solidFill>
                  <a:srgbClr val="4F81BD">
                    <a:lumMod val="75000"/>
                  </a:srgbClr>
                </a:solidFill>
              </a:rPr>
              <a:t>OZE; </a:t>
            </a:r>
            <a:endParaRPr lang="pl-PL" sz="1500" dirty="0">
              <a:solidFill>
                <a:srgbClr val="4F81BD">
                  <a:lumMod val="75000"/>
                </a:srgbClr>
              </a:solidFill>
            </a:endParaRP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wykorzystujące </a:t>
            </a:r>
            <a:r>
              <a:rPr lang="pl-PL" sz="1500" dirty="0">
                <a:solidFill>
                  <a:srgbClr val="4F81BD">
                    <a:lumMod val="75000"/>
                  </a:srgbClr>
                </a:solidFill>
              </a:rPr>
              <a:t>systemy monitorowania i zarządzania energią; </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realizowane </a:t>
            </a:r>
            <a:r>
              <a:rPr lang="pl-PL" sz="1500" dirty="0">
                <a:solidFill>
                  <a:srgbClr val="4F81BD">
                    <a:lumMod val="75000"/>
                  </a:srgbClr>
                </a:solidFill>
              </a:rPr>
              <a:t>w obiektach podłączonych do sieci </a:t>
            </a:r>
            <a:r>
              <a:rPr lang="pl-PL" sz="1500" dirty="0" smtClean="0">
                <a:solidFill>
                  <a:srgbClr val="4F81BD">
                    <a:lumMod val="75000"/>
                  </a:srgbClr>
                </a:solidFill>
              </a:rPr>
              <a:t>ciepłowniczej (podłączanych do sieci); </a:t>
            </a:r>
            <a:endParaRPr lang="pl-PL" sz="1500" dirty="0">
              <a:solidFill>
                <a:srgbClr val="4F81BD">
                  <a:lumMod val="75000"/>
                </a:srgbClr>
              </a:solidFill>
            </a:endParaRP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których </a:t>
            </a:r>
            <a:r>
              <a:rPr lang="pl-PL" sz="1500" dirty="0">
                <a:solidFill>
                  <a:srgbClr val="4F81BD">
                    <a:lumMod val="75000"/>
                  </a:srgbClr>
                </a:solidFill>
              </a:rPr>
              <a:t>efektem realizacji będzie oszczędność energii na poziomie nie mniejszym niż 60 </a:t>
            </a:r>
            <a:r>
              <a:rPr lang="pl-PL" sz="1500" dirty="0" smtClean="0">
                <a:solidFill>
                  <a:srgbClr val="4F81BD">
                    <a:lumMod val="75000"/>
                  </a:srgbClr>
                </a:solidFill>
              </a:rPr>
              <a:t>%;</a:t>
            </a:r>
            <a:endParaRPr lang="pl-PL" sz="1500" dirty="0">
              <a:solidFill>
                <a:srgbClr val="4F81BD">
                  <a:lumMod val="75000"/>
                </a:srgbClr>
              </a:solidFill>
            </a:endParaRP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wykorzystujące </a:t>
            </a:r>
            <a:r>
              <a:rPr lang="pl-PL" sz="1500" dirty="0">
                <a:solidFill>
                  <a:srgbClr val="4F81BD">
                    <a:lumMod val="75000"/>
                  </a:srgbClr>
                </a:solidFill>
              </a:rPr>
              <a:t>odnawialne źródła energii;</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realizowane </a:t>
            </a:r>
            <a:r>
              <a:rPr lang="pl-PL" sz="1500" dirty="0">
                <a:solidFill>
                  <a:srgbClr val="4F81BD">
                    <a:lumMod val="75000"/>
                  </a:srgbClr>
                </a:solidFill>
              </a:rPr>
              <a:t>na obszarach o znaczących przekroczeniach norm zanieczyszczenia powietrza, co wynika z programu ochrony powietrza; </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ujęte </a:t>
            </a:r>
            <a:r>
              <a:rPr lang="pl-PL" sz="1500" dirty="0">
                <a:solidFill>
                  <a:srgbClr val="4F81BD">
                    <a:lumMod val="75000"/>
                  </a:srgbClr>
                </a:solidFill>
              </a:rPr>
              <a:t>w programie rewitalizacji danej </a:t>
            </a:r>
            <a:r>
              <a:rPr lang="pl-PL" sz="1500" dirty="0" smtClean="0">
                <a:solidFill>
                  <a:srgbClr val="4F81BD">
                    <a:lumMod val="75000"/>
                  </a:srgbClr>
                </a:solidFill>
              </a:rPr>
              <a:t>gminy, który znajduje </a:t>
            </a:r>
            <a:r>
              <a:rPr lang="pl-PL" sz="1500" dirty="0">
                <a:solidFill>
                  <a:srgbClr val="4F81BD">
                    <a:lumMod val="75000"/>
                  </a:srgbClr>
                </a:solidFill>
              </a:rPr>
              <a:t>się </a:t>
            </a:r>
            <a:r>
              <a:rPr lang="pl-PL" sz="1500" dirty="0" smtClean="0">
                <a:solidFill>
                  <a:srgbClr val="4F81BD">
                    <a:lumMod val="75000"/>
                  </a:srgbClr>
                </a:solidFill>
              </a:rPr>
              <a:t>w </a:t>
            </a:r>
            <a:r>
              <a:rPr lang="pl-PL" sz="1500" dirty="0">
                <a:solidFill>
                  <a:srgbClr val="4F81BD">
                    <a:lumMod val="75000"/>
                  </a:srgbClr>
                </a:solidFill>
              </a:rPr>
              <a:t>wykazie IZ RPO WD;</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w </a:t>
            </a:r>
            <a:r>
              <a:rPr lang="pl-PL" sz="1500" dirty="0">
                <a:solidFill>
                  <a:srgbClr val="4F81BD">
                    <a:lumMod val="75000"/>
                  </a:srgbClr>
                </a:solidFill>
              </a:rPr>
              <a:t>których wsparcie udzielane jest poprzez przedsiębiorstwa usług energetycznych (ESCO</a:t>
            </a:r>
            <a:r>
              <a:rPr lang="pl-PL" sz="1500" dirty="0" smtClean="0">
                <a:solidFill>
                  <a:srgbClr val="4F81BD">
                    <a:lumMod val="75000"/>
                  </a:srgbClr>
                </a:solidFill>
              </a:rPr>
              <a:t>).</a:t>
            </a:r>
            <a:endParaRPr lang="pl-PL" sz="15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1859691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7</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60851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eaLnBrk="1" hangingPunct="1">
              <a:spcAft>
                <a:spcPts val="600"/>
              </a:spcAft>
              <a:defRPr/>
            </a:pPr>
            <a:r>
              <a:rPr lang="pl-PL" b="1" dirty="0" smtClean="0">
                <a:solidFill>
                  <a:srgbClr val="4F81BD">
                    <a:lumMod val="75000"/>
                  </a:srgbClr>
                </a:solidFill>
              </a:rPr>
              <a:t>BENEFICJENCI</a:t>
            </a:r>
          </a:p>
          <a:p>
            <a:pPr algn="ctr" eaLnBrk="1" hangingPunct="1">
              <a:spcAft>
                <a:spcPts val="600"/>
              </a:spcAft>
              <a:defRPr/>
            </a:pPr>
            <a:endParaRPr lang="pl-PL" b="1" dirty="0" smtClean="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jednostki </a:t>
            </a:r>
            <a:r>
              <a:rPr lang="pl-PL" sz="1600" dirty="0">
                <a:solidFill>
                  <a:srgbClr val="4F81BD">
                    <a:lumMod val="75000"/>
                  </a:srgbClr>
                </a:solidFill>
              </a:rPr>
              <a:t>samorządu terytorialnego, ich związki i stowarzyszenia;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podmioty publiczne, </a:t>
            </a:r>
            <a:r>
              <a:rPr lang="pl-PL" sz="1600" dirty="0">
                <a:solidFill>
                  <a:srgbClr val="4F81BD">
                    <a:lumMod val="75000"/>
                  </a:srgbClr>
                </a:solidFill>
              </a:rPr>
              <a:t>których właścicielem jest JST lub dla których podmiotem założycielskim jest JST;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jednostki </a:t>
            </a:r>
            <a:r>
              <a:rPr lang="pl-PL" sz="1600" dirty="0">
                <a:solidFill>
                  <a:srgbClr val="4F81BD">
                    <a:lumMod val="75000"/>
                  </a:srgbClr>
                </a:solidFill>
              </a:rPr>
              <a:t>organizacyjne JST;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spółdzielnie </a:t>
            </a:r>
            <a:r>
              <a:rPr lang="pl-PL" sz="1600" dirty="0">
                <a:solidFill>
                  <a:srgbClr val="4F81BD">
                    <a:lumMod val="75000"/>
                  </a:srgbClr>
                </a:solidFill>
              </a:rPr>
              <a:t>mieszkaniowe i wspólnoty </a:t>
            </a:r>
            <a:r>
              <a:rPr lang="pl-PL" sz="1600" dirty="0" smtClean="0">
                <a:solidFill>
                  <a:srgbClr val="4F81BD">
                    <a:lumMod val="75000"/>
                  </a:srgbClr>
                </a:solidFill>
              </a:rPr>
              <a:t>mieszkaniowe;</a:t>
            </a:r>
            <a:endParaRPr lang="pl-PL" sz="1600" dirty="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towarzystwa </a:t>
            </a:r>
            <a:r>
              <a:rPr lang="pl-PL" sz="1600" dirty="0">
                <a:solidFill>
                  <a:srgbClr val="4F81BD">
                    <a:lumMod val="75000"/>
                  </a:srgbClr>
                </a:solidFill>
              </a:rPr>
              <a:t>budownictwa społecznego;</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organizacje </a:t>
            </a:r>
            <a:r>
              <a:rPr lang="pl-PL" sz="1600" dirty="0">
                <a:solidFill>
                  <a:srgbClr val="4F81BD">
                    <a:lumMod val="75000"/>
                  </a:srgbClr>
                </a:solidFill>
              </a:rPr>
              <a:t>pozarządowe;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PGL </a:t>
            </a:r>
            <a:r>
              <a:rPr lang="pl-PL" sz="1600" dirty="0">
                <a:solidFill>
                  <a:srgbClr val="4F81BD">
                    <a:lumMod val="75000"/>
                  </a:srgbClr>
                </a:solidFill>
              </a:rPr>
              <a:t>Lasy Państwowe i jego jednostki organizacyjne;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kościoły</a:t>
            </a:r>
            <a:r>
              <a:rPr lang="pl-PL" sz="1600" dirty="0">
                <a:solidFill>
                  <a:srgbClr val="4F81BD">
                    <a:lumMod val="75000"/>
                  </a:srgbClr>
                </a:solidFill>
              </a:rPr>
              <a:t>, związki wyznaniowe oraz osoby prawne kościołów i związków wyznaniowych;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podmiot </a:t>
            </a:r>
            <a:r>
              <a:rPr lang="pl-PL" sz="1600" dirty="0">
                <a:solidFill>
                  <a:srgbClr val="4F81BD">
                    <a:lumMod val="75000"/>
                  </a:srgbClr>
                </a:solidFill>
              </a:rPr>
              <a:t>wdrażający instrument finansowy.</a:t>
            </a: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585626425"/>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8</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680520"/>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1200"/>
              </a:spcAft>
              <a:defRPr/>
            </a:pPr>
            <a:r>
              <a:rPr lang="pl-PL" sz="1400" dirty="0" smtClean="0">
                <a:solidFill>
                  <a:srgbClr val="4F81BD">
                    <a:lumMod val="75000"/>
                  </a:srgbClr>
                </a:solidFill>
              </a:rPr>
              <a:t>Realizowane </a:t>
            </a:r>
            <a:r>
              <a:rPr lang="pl-PL" sz="1400" dirty="0">
                <a:solidFill>
                  <a:srgbClr val="4F81BD">
                    <a:lumMod val="75000"/>
                  </a:srgbClr>
                </a:solidFill>
              </a:rPr>
              <a:t>przedsięwzięcia </a:t>
            </a:r>
            <a:r>
              <a:rPr lang="pl-PL" sz="1400" u="sng" dirty="0">
                <a:solidFill>
                  <a:srgbClr val="4F81BD">
                    <a:lumMod val="75000"/>
                  </a:srgbClr>
                </a:solidFill>
              </a:rPr>
              <a:t>muszą wynikać z Planów Gospodarki Niskoemisyjnej</a:t>
            </a:r>
            <a:r>
              <a:rPr lang="pl-PL" sz="1400" dirty="0">
                <a:solidFill>
                  <a:srgbClr val="4F81BD">
                    <a:lumMod val="75000"/>
                  </a:srgbClr>
                </a:solidFill>
              </a:rPr>
              <a:t>. Zalecenia Instytucji Zarządzającej dotyczące metodologii sporządzania Planu Gospodarki Niskoemisyjnej zawiera załącznik nr </a:t>
            </a:r>
            <a:r>
              <a:rPr lang="pl-PL" sz="1400" dirty="0" smtClean="0">
                <a:solidFill>
                  <a:srgbClr val="4F81BD">
                    <a:lumMod val="75000"/>
                  </a:srgbClr>
                </a:solidFill>
              </a:rPr>
              <a:t>4 </a:t>
            </a:r>
            <a:r>
              <a:rPr lang="pl-PL" sz="1400" dirty="0">
                <a:solidFill>
                  <a:srgbClr val="4F81BD">
                    <a:lumMod val="75000"/>
                  </a:srgbClr>
                </a:solidFill>
              </a:rPr>
              <a:t>do szczegółowego opisu osi priorytetowych</a:t>
            </a:r>
            <a:r>
              <a:rPr lang="pl-PL" sz="1400" dirty="0" smtClean="0">
                <a:solidFill>
                  <a:srgbClr val="4F81BD">
                    <a:lumMod val="75000"/>
                  </a:srgbClr>
                </a:solidFill>
              </a:rPr>
              <a:t>.</a:t>
            </a:r>
          </a:p>
          <a:p>
            <a:pPr algn="just" eaLnBrk="1" hangingPunct="1">
              <a:spcAft>
                <a:spcPts val="1200"/>
              </a:spcAft>
              <a:defRPr/>
            </a:pPr>
            <a:r>
              <a:rPr lang="pl-PL" sz="1400" dirty="0" smtClean="0">
                <a:solidFill>
                  <a:srgbClr val="4F81BD">
                    <a:lumMod val="75000"/>
                  </a:srgbClr>
                </a:solidFill>
              </a:rPr>
              <a:t>Obowiązkowym </a:t>
            </a:r>
            <a:r>
              <a:rPr lang="pl-PL" sz="1400" dirty="0">
                <a:solidFill>
                  <a:srgbClr val="4F81BD">
                    <a:lumMod val="75000"/>
                  </a:srgbClr>
                </a:solidFill>
              </a:rPr>
              <a:t>warunkiem poprzedzającym realizacje </a:t>
            </a:r>
            <a:r>
              <a:rPr lang="pl-PL" sz="1400" dirty="0" smtClean="0">
                <a:solidFill>
                  <a:srgbClr val="4F81BD">
                    <a:lumMod val="75000"/>
                  </a:srgbClr>
                </a:solidFill>
              </a:rPr>
              <a:t>projektów </a:t>
            </a:r>
            <a:r>
              <a:rPr lang="pl-PL" sz="1400" dirty="0">
                <a:solidFill>
                  <a:srgbClr val="4F81BD">
                    <a:lumMod val="75000"/>
                  </a:srgbClr>
                </a:solidFill>
              </a:rPr>
              <a:t>będzie przeprowadzenie audytów energetycznych i/lub audytów efektywności energetycznej, które posłużą do weryfikacji faktycznych oszczędności energii oraz wynikających z nich wymiernych skutków finansowych</a:t>
            </a:r>
            <a:r>
              <a:rPr lang="pl-PL" sz="1400" dirty="0" smtClean="0">
                <a:solidFill>
                  <a:srgbClr val="4F81BD">
                    <a:lumMod val="75000"/>
                  </a:srgbClr>
                </a:solidFill>
              </a:rPr>
              <a:t>.</a:t>
            </a:r>
          </a:p>
          <a:p>
            <a:pPr algn="just" eaLnBrk="1" hangingPunct="1">
              <a:spcAft>
                <a:spcPts val="1200"/>
              </a:spcAft>
              <a:defRPr/>
            </a:pPr>
            <a:r>
              <a:rPr lang="pl-PL" sz="1400" dirty="0">
                <a:solidFill>
                  <a:srgbClr val="4F81BD">
                    <a:lumMod val="75000"/>
                  </a:srgbClr>
                </a:solidFill>
              </a:rPr>
              <a:t>Dofinansowanie uzyskają projekty, których efektem realizacji będzie oszczędność energii na poziomie nie mniejszym niż 25% w stosunku do w stosunku do </a:t>
            </a:r>
            <a:r>
              <a:rPr lang="pl-PL" sz="1400" dirty="0" smtClean="0">
                <a:solidFill>
                  <a:srgbClr val="4F81BD">
                    <a:lumMod val="75000"/>
                  </a:srgbClr>
                </a:solidFill>
              </a:rPr>
              <a:t>sytuacji wyjściowej. </a:t>
            </a:r>
          </a:p>
          <a:p>
            <a:pPr algn="just" eaLnBrk="1" hangingPunct="1">
              <a:spcAft>
                <a:spcPts val="1200"/>
              </a:spcAft>
              <a:defRPr/>
            </a:pPr>
            <a:r>
              <a:rPr lang="pl-PL" sz="1400" dirty="0">
                <a:solidFill>
                  <a:srgbClr val="4F81BD">
                    <a:lumMod val="75000"/>
                  </a:srgbClr>
                </a:solidFill>
              </a:rPr>
              <a:t>W przypadku inwestycji dotyczących źródeł ciepła, wsparte projekty muszą skutkować redukcją CO2 w odniesieniu do istniejących instalacji (o co najmniej 30% w przypadku zamiany spalanego paliwa), co powinno wynikać z dokumentacji projektu. Projekty powinny być uzasadnione ekonomicznie i społecznie </a:t>
            </a:r>
            <a:r>
              <a:rPr lang="pl-PL" sz="1400" dirty="0" smtClean="0">
                <a:solidFill>
                  <a:srgbClr val="4F81BD">
                    <a:lumMod val="75000"/>
                  </a:srgbClr>
                </a:solidFill>
              </a:rPr>
              <a:t>oraz przeciwdziałać </a:t>
            </a:r>
            <a:r>
              <a:rPr lang="pl-PL" sz="1400" dirty="0">
                <a:solidFill>
                  <a:srgbClr val="4F81BD">
                    <a:lumMod val="75000"/>
                  </a:srgbClr>
                </a:solidFill>
              </a:rPr>
              <a:t>ubóstwu energetycznemu. </a:t>
            </a:r>
            <a:endParaRPr lang="pl-PL" sz="1400" dirty="0" smtClean="0">
              <a:solidFill>
                <a:srgbClr val="4F81BD">
                  <a:lumMod val="75000"/>
                </a:srgbClr>
              </a:solidFill>
            </a:endParaRPr>
          </a:p>
          <a:p>
            <a:pPr algn="just" eaLnBrk="1" hangingPunct="1">
              <a:spcAft>
                <a:spcPts val="1200"/>
              </a:spcAft>
              <a:defRPr/>
            </a:pPr>
            <a:r>
              <a:rPr lang="pl-PL" sz="1400" dirty="0" smtClean="0">
                <a:solidFill>
                  <a:srgbClr val="4F81BD">
                    <a:lumMod val="75000"/>
                  </a:srgbClr>
                </a:solidFill>
              </a:rPr>
              <a:t>Urządzenia </a:t>
            </a:r>
            <a:r>
              <a:rPr lang="pl-PL" sz="1400" dirty="0">
                <a:solidFill>
                  <a:srgbClr val="4F81BD">
                    <a:lumMod val="75000"/>
                  </a:srgbClr>
                </a:solidFill>
              </a:rPr>
              <a:t>do ogrzewania powinny od początku okresu programowania charakteryzować się obowiązującym od końca 2020 r. minimalnym poziomem efektywności energetycznej i normami emisji zanieczyszczeń, </a:t>
            </a:r>
            <a:r>
              <a:rPr lang="pl-PL" sz="1400" dirty="0" smtClean="0">
                <a:solidFill>
                  <a:srgbClr val="4F81BD">
                    <a:lumMod val="75000"/>
                  </a:srgbClr>
                </a:solidFill>
              </a:rPr>
              <a:t>określonymi </a:t>
            </a:r>
            <a:r>
              <a:rPr lang="pl-PL" sz="1400" dirty="0">
                <a:solidFill>
                  <a:srgbClr val="4F81BD">
                    <a:lumMod val="75000"/>
                  </a:srgbClr>
                </a:solidFill>
              </a:rPr>
              <a:t>w środkach wykonawczych do dyrektywy </a:t>
            </a:r>
            <a:r>
              <a:rPr lang="pl-PL" sz="1400" dirty="0" smtClean="0">
                <a:solidFill>
                  <a:srgbClr val="4F81BD">
                    <a:lumMod val="75000"/>
                  </a:srgbClr>
                </a:solidFill>
              </a:rPr>
              <a:t>2009/125/WE.</a:t>
            </a:r>
            <a:endParaRPr lang="pl-PL" sz="14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73095595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9</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680520"/>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1200"/>
              </a:spcAft>
              <a:defRPr/>
            </a:pPr>
            <a:r>
              <a:rPr lang="pl-PL" sz="1400" b="1" dirty="0">
                <a:solidFill>
                  <a:srgbClr val="4F81BD">
                    <a:lumMod val="75000"/>
                  </a:srgbClr>
                </a:solidFill>
              </a:rPr>
              <a:t>Do wniosku o dofinansowanie należy dołączyć: </a:t>
            </a:r>
          </a:p>
          <a:p>
            <a:pPr algn="just" eaLnBrk="1" hangingPunct="1">
              <a:spcAft>
                <a:spcPts val="1200"/>
              </a:spcAft>
              <a:defRPr/>
            </a:pPr>
            <a:r>
              <a:rPr lang="pl-PL" sz="1400" dirty="0" smtClean="0">
                <a:solidFill>
                  <a:srgbClr val="4F81BD">
                    <a:lumMod val="75000"/>
                  </a:srgbClr>
                </a:solidFill>
              </a:rPr>
              <a:t>1) audyt </a:t>
            </a:r>
            <a:r>
              <a:rPr lang="pl-PL" sz="1400" dirty="0">
                <a:solidFill>
                  <a:srgbClr val="4F81BD">
                    <a:lumMod val="75000"/>
                  </a:srgbClr>
                </a:solidFill>
              </a:rPr>
              <a:t>energetyczny/efektywności energetycznej;</a:t>
            </a:r>
          </a:p>
          <a:p>
            <a:pPr algn="just" eaLnBrk="1" hangingPunct="1">
              <a:spcAft>
                <a:spcPts val="1200"/>
              </a:spcAft>
              <a:defRPr/>
            </a:pPr>
            <a:r>
              <a:rPr lang="pl-PL" sz="1400" dirty="0" smtClean="0">
                <a:solidFill>
                  <a:srgbClr val="4F81BD">
                    <a:lumMod val="75000"/>
                  </a:srgbClr>
                </a:solidFill>
              </a:rPr>
              <a:t>2) zaświadczenie </a:t>
            </a:r>
            <a:r>
              <a:rPr lang="pl-PL" sz="1400" dirty="0">
                <a:solidFill>
                  <a:srgbClr val="4F81BD">
                    <a:lumMod val="75000"/>
                  </a:srgbClr>
                </a:solidFill>
              </a:rPr>
              <a:t>właściwego urzędu gminy, że projekt wynika z Planu Gospodarki Niskoemisyjnej zatwierdzonego do realizacji uchwałą rady gminy. Zaświadczenie powinno obligatoryjnie zawierać: </a:t>
            </a:r>
          </a:p>
          <a:p>
            <a:pPr marL="285750" indent="-285750" algn="just" eaLnBrk="1" hangingPunct="1">
              <a:spcAft>
                <a:spcPts val="1200"/>
              </a:spcAft>
              <a:buFont typeface="Arial" panose="020B0604020202020204" pitchFamily="34" charset="0"/>
              <a:buChar char="•"/>
              <a:defRPr/>
            </a:pPr>
            <a:r>
              <a:rPr lang="pl-PL" sz="1400" dirty="0" smtClean="0">
                <a:solidFill>
                  <a:srgbClr val="4F81BD">
                    <a:lumMod val="75000"/>
                  </a:srgbClr>
                </a:solidFill>
              </a:rPr>
              <a:t>informację  </a:t>
            </a:r>
            <a:r>
              <a:rPr lang="pl-PL" sz="1400" dirty="0">
                <a:solidFill>
                  <a:srgbClr val="4F81BD">
                    <a:lumMod val="75000"/>
                  </a:srgbClr>
                </a:solidFill>
              </a:rPr>
              <a:t>o tym że projekt wynika z Planu Gospodarki Niskoemisyjnej, przyjętego do realizacji uchwałą rady gminy;</a:t>
            </a:r>
          </a:p>
          <a:p>
            <a:pPr marL="285750" indent="-285750" algn="just" eaLnBrk="1" hangingPunct="1">
              <a:spcAft>
                <a:spcPts val="1200"/>
              </a:spcAft>
              <a:buFont typeface="Arial" panose="020B0604020202020204" pitchFamily="34" charset="0"/>
              <a:buChar char="•"/>
              <a:defRPr/>
            </a:pPr>
            <a:r>
              <a:rPr lang="pl-PL" sz="1400" dirty="0" smtClean="0">
                <a:solidFill>
                  <a:srgbClr val="4F81BD">
                    <a:lumMod val="75000"/>
                  </a:srgbClr>
                </a:solidFill>
              </a:rPr>
              <a:t>krótkie </a:t>
            </a:r>
            <a:r>
              <a:rPr lang="pl-PL" sz="1400" dirty="0">
                <a:solidFill>
                  <a:srgbClr val="4F81BD">
                    <a:lumMod val="75000"/>
                  </a:srgbClr>
                </a:solidFill>
              </a:rPr>
              <a:t>uzasadnienie merytoryczne;</a:t>
            </a:r>
          </a:p>
          <a:p>
            <a:pPr marL="285750" indent="-285750" algn="just" eaLnBrk="1" hangingPunct="1">
              <a:spcAft>
                <a:spcPts val="1200"/>
              </a:spcAft>
              <a:buFont typeface="Arial" panose="020B0604020202020204" pitchFamily="34" charset="0"/>
              <a:buChar char="•"/>
              <a:defRPr/>
            </a:pPr>
            <a:r>
              <a:rPr lang="pl-PL" sz="1400" dirty="0" smtClean="0">
                <a:solidFill>
                  <a:srgbClr val="4F81BD">
                    <a:lumMod val="75000"/>
                  </a:srgbClr>
                </a:solidFill>
              </a:rPr>
              <a:t>numer </a:t>
            </a:r>
            <a:r>
              <a:rPr lang="pl-PL" sz="1400" dirty="0">
                <a:solidFill>
                  <a:srgbClr val="4F81BD">
                    <a:lumMod val="75000"/>
                  </a:srgbClr>
                </a:solidFill>
              </a:rPr>
              <a:t>uchwały przyjmującej PGN do realizacji;</a:t>
            </a:r>
          </a:p>
          <a:p>
            <a:pPr algn="just" eaLnBrk="1" hangingPunct="1">
              <a:spcAft>
                <a:spcPts val="1200"/>
              </a:spcAft>
              <a:defRPr/>
            </a:pPr>
            <a:r>
              <a:rPr lang="pl-PL" sz="1400" dirty="0" smtClean="0">
                <a:solidFill>
                  <a:srgbClr val="4F81BD">
                    <a:lumMod val="75000"/>
                  </a:srgbClr>
                </a:solidFill>
              </a:rPr>
              <a:t>3) w </a:t>
            </a:r>
            <a:r>
              <a:rPr lang="pl-PL" sz="1400" dirty="0">
                <a:solidFill>
                  <a:srgbClr val="4F81BD">
                    <a:lumMod val="75000"/>
                  </a:srgbClr>
                </a:solidFill>
              </a:rPr>
              <a:t>przypadku wnioskodawców będących podmiotami leczniczymi działającymi w publicznym systemie opieki zdrowotnej, zgodnie z  art. 4 ust. 1 Ustawy z dnia 15 kwietnia 2011 r. o działalności leczniczej (Dz.U.2013.217 z </a:t>
            </a:r>
            <a:r>
              <a:rPr lang="pl-PL" sz="1400" dirty="0" err="1">
                <a:solidFill>
                  <a:srgbClr val="4F81BD">
                    <a:lumMod val="75000"/>
                  </a:srgbClr>
                </a:solidFill>
              </a:rPr>
              <a:t>późn</a:t>
            </a:r>
            <a:r>
              <a:rPr lang="pl-PL" sz="1400" dirty="0">
                <a:solidFill>
                  <a:srgbClr val="4F81BD">
                    <a:lumMod val="75000"/>
                  </a:srgbClr>
                </a:solidFill>
              </a:rPr>
              <a:t>. zm.) konieczne jest przedłożenie do wniosku o dofinansowanie oświadczenia  o posiadaniu, na dzień złożenia wniosku o dofinansowanie, umowy z instytucją ubezpieczenia zdrowotnego (NFZ).</a:t>
            </a: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14624346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4532</TotalTime>
  <Words>2894</Words>
  <Application>Microsoft Office PowerPoint</Application>
  <PresentationFormat>Pokaz na ekranie (4:3)</PresentationFormat>
  <Paragraphs>301</Paragraphs>
  <Slides>24</Slides>
  <Notes>23</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plik</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Filip  Baranowski</cp:lastModifiedBy>
  <cp:revision>669</cp:revision>
  <cp:lastPrinted>2015-10-05T06:19:39Z</cp:lastPrinted>
  <dcterms:created xsi:type="dcterms:W3CDTF">2010-12-31T07:04:34Z</dcterms:created>
  <dcterms:modified xsi:type="dcterms:W3CDTF">2016-02-11T07:08:37Z</dcterms:modified>
</cp:coreProperties>
</file>