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2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3.3.2:</a:t>
            </a:r>
            <a:r>
              <a:rPr lang="pl-PL" sz="2400" b="1" dirty="0" smtClean="0"/>
              <a:t>                                                                                                                          Efektywność energetyczna w budynkach użyteczności publicznej i sektorze mieszkaniowym – ZIT WROF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są spójne z celami, priorytetami i działaniami </a:t>
            </a:r>
            <a:r>
              <a:rPr lang="pl-PL" sz="1600" b="1" dirty="0" smtClean="0">
                <a:solidFill>
                  <a:schemeClr val="bg1"/>
                </a:solidFill>
              </a:rPr>
              <a:t>opisanymi w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.</a:t>
            </a:r>
            <a:endParaRPr lang="pl-PL" sz="1600" b="1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142984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500034" y="1643050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 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3857628"/>
            <a:ext cx="8286808" cy="263661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dotyczy następujących wskaźników:</a:t>
            </a:r>
          </a:p>
          <a:p>
            <a:pPr marL="808038" lvl="1" indent="-265113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Powierzchnia użytkowa budynków poddanych termomodernizacji</a:t>
            </a:r>
            <a:r>
              <a:rPr lang="pl-PL" sz="160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 marL="712788" lvl="1" indent="-169863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Efektywność energetyczna: zmniejszenie rocznego zużycia energii pierwotnej  w budynkach publicznych</a:t>
            </a:r>
            <a:r>
              <a:rPr lang="pl-PL" sz="1600" dirty="0" smtClean="0">
                <a:solidFill>
                  <a:schemeClr val="bg1"/>
                </a:solidFill>
                <a:latin typeface="+mn-lt"/>
              </a:rPr>
              <a:t>; </a:t>
            </a:r>
          </a:p>
          <a:p>
            <a:pPr marL="712788" lvl="1" indent="-169863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Redukcja emisji gazów cieplarnianych: szacunkowy roczny spadek emisji gazów cieplarnianych</a:t>
            </a:r>
            <a:r>
              <a:rPr lang="pl-PL" sz="1600" dirty="0" smtClean="0">
                <a:solidFill>
                  <a:schemeClr val="bg1"/>
                </a:solidFill>
                <a:latin typeface="+mn-lt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5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00034" y="857232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181088"/>
          <a:ext cx="8572560" cy="5356872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214842"/>
                <a:gridCol w="4357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3.A</a:t>
                      </a: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WrOF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1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Tak - 10 </a:t>
                      </a:r>
                      <a:r>
                        <a:rPr lang="pl-PL" sz="11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4552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3.B  </a:t>
                      </a: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WrOF 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1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Tak, projekt przyczynia się do zminimalizowania problemu dodatkowego – 3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3.C</a:t>
                      </a: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  Zgodność</a:t>
                      </a:r>
                      <a:r>
                        <a:rPr lang="pl-PL" sz="1100" b="0" baseline="0" dirty="0" smtClean="0">
                          <a:solidFill>
                            <a:schemeClr val="tx1"/>
                          </a:solidFill>
                        </a:rPr>
                        <a:t> z Planem Gospodarki Niskoemisyjnej</a:t>
                      </a:r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Projekt nie przyczynia się do ograniczenia emisji gazów cieplarnianych, ograniczenia zużycia energii lub zwiększenia udziału energii ze źródeł odnawialnych– 0 pkt.</a:t>
                      </a:r>
                    </a:p>
                    <a:p>
                      <a:pPr algn="ctr"/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Projekt przyczynia się do ograniczenia emisji gazów cieplarnianych, ograniczenia zużycia energii lub zwiększenia udziału energii ze źródeł odnawialnych</a:t>
                      </a:r>
                      <a:r>
                        <a:rPr lang="pl-PL" sz="1100" b="0" baseline="0" dirty="0" smtClean="0">
                          <a:solidFill>
                            <a:schemeClr val="tx1"/>
                          </a:solidFill>
                        </a:rPr>
                        <a:t>– 2 pkt.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03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3.D</a:t>
                      </a:r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  Wsparcie wybranych obiektów użyteczności publicznej</a:t>
                      </a:r>
                    </a:p>
                    <a:p>
                      <a:pPr algn="ctr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niezakładający wsparcie obiektów edukacyjnych, kulturowych, sportowych, związanych z opieką zdrowotną lub świetlic wiejskich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0</a:t>
                      </a:r>
                      <a:r>
                        <a:rPr lang="pl-PL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pl-P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zakładający wsparcie obiektów edukacyjnych, kulturowych, sportowych, związanych z opieką zdrowotną lub świetlic wiejskich –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3938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3.E 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projektu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obejmuje 1 budynek publiczny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0 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obejmuje 2-3 budynki  użyteczności publicznej </a:t>
                      </a:r>
                      <a:r>
                        <a:rPr lang="pl-PL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obejmuje 4-5 budynków  użyteczności publicznej -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/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obejmuje więcej niż 5 budynków  użyteczności publicznej </a:t>
                      </a:r>
                      <a:r>
                        <a:rPr lang="pl-PL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 </a:t>
                      </a:r>
                      <a:r>
                        <a:rPr lang="pl-PL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pl-PL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57157" y="1714488"/>
          <a:ext cx="8501123" cy="464346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04340"/>
                <a:gridCol w="2319873"/>
                <a:gridCol w="2290731"/>
                <a:gridCol w="2386179"/>
              </a:tblGrid>
              <a:tr h="14187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1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0" kern="50" dirty="0" smtClean="0">
                          <a:latin typeface="+mj-lt"/>
                          <a:ea typeface="Calibri"/>
                          <a:cs typeface="Times New Roman"/>
                        </a:rPr>
                        <a:t>Powierzchnia użytkowa budynków poddanych termomodernizacji</a:t>
                      </a:r>
                      <a:endParaRPr lang="pl-PL" sz="14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0" kern="50" dirty="0" smtClean="0">
                          <a:latin typeface="+mj-lt"/>
                          <a:ea typeface="Calibri"/>
                          <a:cs typeface="Times New Roman"/>
                        </a:rPr>
                        <a:t>Efektywność energetyczna : zmniejszenie rocznego zużycia energii pierwotnej w budynkach publicznych</a:t>
                      </a:r>
                      <a:endParaRPr lang="pl-PL" sz="1400" i="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0" kern="50" dirty="0" smtClean="0">
                          <a:latin typeface="+mj-lt"/>
                          <a:ea typeface="Calibri"/>
                          <a:cs typeface="Times New Roman"/>
                        </a:rPr>
                        <a:t>Redukcja emisji gazów cieplarnianych:</a:t>
                      </a:r>
                      <a:r>
                        <a:rPr lang="pl-PL" sz="1400" i="0" kern="50" baseline="0" dirty="0" smtClean="0">
                          <a:latin typeface="+mj-lt"/>
                          <a:ea typeface="Calibri"/>
                          <a:cs typeface="Times New Roman"/>
                        </a:rPr>
                        <a:t> szacunkowy roczny spadek emisji gazów cieplarnianych</a:t>
                      </a:r>
                      <a:endParaRPr lang="pl-PL" sz="14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pl-PL" sz="1100" kern="50" dirty="0">
                          <a:effectLst/>
                          <a:latin typeface="+mj-lt"/>
                        </a:rPr>
                        <a:t>brak wpływu i wpływ nieznaczący)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Do 300 m2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0od 25% do 30%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Do 30%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3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maksymalnej oceny </a:t>
                      </a:r>
                      <a:br>
                        <a:rPr lang="pl-PL" sz="1100" kern="50" dirty="0" smtClean="0">
                          <a:effectLst/>
                          <a:latin typeface="+mj-lt"/>
                        </a:rPr>
                      </a:br>
                      <a:r>
                        <a:rPr lang="pl-PL" sz="1100" kern="5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pl-PL" sz="1100" kern="50" dirty="0">
                          <a:effectLst/>
                          <a:latin typeface="+mj-lt"/>
                        </a:rPr>
                        <a:t>niski wpływ)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300 m2 do 1500 m2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30% do 45%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30% do 60%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3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maksymalnej oceny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100" kern="50" dirty="0" smtClean="0">
                          <a:effectLst/>
                          <a:latin typeface="+mj-lt"/>
                        </a:rPr>
                      </a:br>
                      <a:r>
                        <a:rPr lang="pl-PL" sz="1100" kern="5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pl-PL" sz="1100" kern="50" dirty="0">
                          <a:effectLst/>
                          <a:latin typeface="+mj-lt"/>
                        </a:rPr>
                        <a:t>średni wpływ)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1500 m2 do 3000 m2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45% do 60%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60% do 90%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3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maksymalnej oceny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100" kern="50" dirty="0" smtClean="0">
                          <a:effectLst/>
                          <a:latin typeface="+mj-lt"/>
                        </a:rPr>
                      </a:br>
                      <a:r>
                        <a:rPr lang="pl-PL" sz="1100" kern="5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pl-PL" sz="1100" kern="50" dirty="0">
                          <a:effectLst/>
                          <a:latin typeface="+mj-lt"/>
                        </a:rPr>
                        <a:t>wysoki wpływ)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</a:t>
                      </a:r>
                      <a:r>
                        <a:rPr lang="pl-PL" sz="1400" baseline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3000 m2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60%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90%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60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3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3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Ok. 45%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Ok.30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Ok. 25%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/>
                </a:tc>
              </a:tr>
              <a:tr h="642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3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3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300" b="1" kern="50" dirty="0" smtClean="0">
                          <a:effectLst/>
                          <a:latin typeface="+mj-lt"/>
                        </a:rPr>
                        <a:t>16,8 </a:t>
                      </a:r>
                      <a:r>
                        <a:rPr lang="pl-PL" sz="1300" b="1" kern="50" dirty="0">
                          <a:effectLst/>
                          <a:latin typeface="+mj-lt"/>
                        </a:rPr>
                        <a:t>pkt. – 100%)</a:t>
                      </a:r>
                      <a:endParaRPr lang="pl-PL" sz="13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7,5 pkt.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 pkt.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4,30 pkt.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218521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0 </a:t>
                      </a:r>
                      <a:r>
                        <a:rPr lang="pl-PL" sz="1400" kern="50" dirty="0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1,05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2,10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4,2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4,2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 104 i 105,  I piętro</a:t>
            </a:r>
            <a:br>
              <a:rPr lang="pl-PL" sz="1600" dirty="0" smtClean="0"/>
            </a:br>
            <a:r>
              <a:rPr lang="pl-PL" sz="1600" dirty="0" smtClean="0"/>
              <a:t>tel.  +48 71 777 83 19</a:t>
            </a:r>
            <a:br>
              <a:rPr lang="pl-PL" sz="1600" dirty="0" smtClean="0"/>
            </a:br>
            <a:r>
              <a:rPr lang="pl-PL" sz="1600" dirty="0" smtClean="0"/>
              <a:t> tel. +48 71 </a:t>
            </a:r>
            <a:r>
              <a:rPr lang="pl-PL" sz="1600" smtClean="0"/>
              <a:t>777 87 50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000109"/>
            <a:ext cx="6072198" cy="56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917912"/>
            <a:ext cx="6173787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Gmina Siechnice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Gmina Długołęka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Gmina Czernica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Gmina Kobierzyce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Gmina Wisznia Mała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3.3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6" cy="3357586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643074"/>
                <a:gridCol w="2357454"/>
                <a:gridCol w="2214578"/>
                <a:gridCol w="2500330"/>
              </a:tblGrid>
              <a:tr h="5206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4362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ZINTEGROWANIE PRZESTRZENI WrOF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Poprawa stanu środowiska i gospodarka niskoemisyjna na terenie WrOF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Gospodarka niskoemisyjna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3.3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Efektywność energetyczna w budynkach użyteczności publicznej i sektorze mieszkaniowym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200" dirty="0" smtClean="0"/>
              <a:t>Oś 3 – Infrastruktura edukacyjna:  </a:t>
            </a:r>
            <a:r>
              <a:rPr lang="pl-PL" sz="3200" b="1" dirty="0" smtClean="0"/>
              <a:t>81 200 000 €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800" dirty="0" smtClean="0"/>
              <a:t>Podziałanie 3.3.2: </a:t>
            </a:r>
            <a:r>
              <a:rPr lang="pl-PL" sz="2800" b="1" dirty="0" smtClean="0"/>
              <a:t>25 000 </a:t>
            </a:r>
            <a:r>
              <a:rPr lang="pl-PL" sz="2800" b="1" dirty="0" err="1" smtClean="0"/>
              <a:t>000</a:t>
            </a:r>
            <a:r>
              <a:rPr lang="pl-PL" sz="2800" b="1" dirty="0" smtClean="0"/>
              <a:t>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>
              <a:lnSpc>
                <a:spcPct val="250000"/>
              </a:lnSpc>
            </a:pPr>
            <a:r>
              <a:rPr lang="pl-PL" sz="2000" dirty="0" smtClean="0"/>
              <a:t>Konkurs:  </a:t>
            </a:r>
            <a:r>
              <a:rPr lang="pl-PL" sz="2000" b="1" dirty="0" smtClean="0"/>
              <a:t>10 000 </a:t>
            </a:r>
            <a:r>
              <a:rPr lang="pl-PL" sz="2000" b="1" dirty="0" err="1" smtClean="0"/>
              <a:t>000</a:t>
            </a:r>
            <a:r>
              <a:rPr lang="pl-PL" sz="2000" b="1" dirty="0" smtClean="0"/>
              <a:t> €</a:t>
            </a:r>
            <a:r>
              <a:rPr lang="pl-PL" sz="2000" dirty="0" smtClean="0"/>
              <a:t> (42 400 000 PLN)</a:t>
            </a:r>
            <a:endParaRPr lang="pl-PL" sz="4400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14282" y="857232"/>
            <a:ext cx="857256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</a:t>
            </a:r>
            <a:r>
              <a:rPr lang="pl-PL" altLang="pl-PL" b="1" dirty="0" err="1" smtClean="0"/>
              <a:t>Poddziałania</a:t>
            </a:r>
            <a:r>
              <a:rPr lang="pl-PL" altLang="pl-PL" b="1" dirty="0" smtClean="0"/>
              <a:t> 3.3.2 </a:t>
            </a:r>
          </a:p>
          <a:p>
            <a:pPr algn="ctr" eaLnBrk="1" hangingPunct="1"/>
            <a:r>
              <a:rPr lang="pl-PL" b="1" dirty="0" smtClean="0"/>
              <a:t>Efektywność energetyczna w budynkach użyteczności publicznej i sektorze mieszkaniowym – ZIT WROF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u="sng" dirty="0" smtClean="0"/>
              <a:t>Wnioskodawcy</a:t>
            </a:r>
            <a:r>
              <a:rPr lang="pl-PL" altLang="pl-PL" sz="1600" b="1" u="sng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 jednostki samorządu terytorialnego, ich związki i stowarzyszenia;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podmioty publiczne, których właścicielem jest JST lub dla których podmiotem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założycielskim jest JST;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jednostki organizacyjne JST;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spółdzielnie mieszkaniowe i wspólnoty mieszkaniowe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towarzystwa budownictwa społecznego;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organizacje pozarządowe;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PGL Lasy Państwowe i jego jednostki organizacyjne;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/>
          </a:p>
          <a:p>
            <a:pPr lvl="0">
              <a:buFont typeface="Arial" pitchFamily="34" charset="0"/>
              <a:buChar char="•"/>
            </a:pPr>
            <a:r>
              <a:rPr lang="pl-PL" sz="1600" dirty="0" smtClean="0"/>
              <a:t>kościoły, związki wyznaniowe oraz osoby prawne kościołów i związków wyznaniowych.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21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16,8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4,2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pl-PL" sz="1600" b="1" kern="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6,3 pkt.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1175</Words>
  <Application>Microsoft Office PowerPoint</Application>
  <PresentationFormat>Pokaz na ekranie (4:3)</PresentationFormat>
  <Paragraphs>244</Paragraphs>
  <Slides>16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umpask01</cp:lastModifiedBy>
  <cp:revision>352</cp:revision>
  <dcterms:created xsi:type="dcterms:W3CDTF">2015-04-22T07:48:15Z</dcterms:created>
  <dcterms:modified xsi:type="dcterms:W3CDTF">2016-02-05T13:07:28Z</dcterms:modified>
</cp:coreProperties>
</file>