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2" r:id="rId3"/>
    <p:sldId id="266" r:id="rId4"/>
    <p:sldId id="294" r:id="rId5"/>
    <p:sldId id="278" r:id="rId6"/>
    <p:sldId id="281" r:id="rId7"/>
    <p:sldId id="265" r:id="rId8"/>
    <p:sldId id="302" r:id="rId9"/>
    <p:sldId id="282" r:id="rId10"/>
    <p:sldId id="271" r:id="rId11"/>
    <p:sldId id="284" r:id="rId12"/>
    <p:sldId id="298" r:id="rId13"/>
    <p:sldId id="272" r:id="rId14"/>
    <p:sldId id="299" r:id="rId15"/>
    <p:sldId id="273" r:id="rId16"/>
    <p:sldId id="300" r:id="rId17"/>
    <p:sldId id="287" r:id="rId18"/>
    <p:sldId id="301" r:id="rId19"/>
    <p:sldId id="296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czmarek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B0C6E1"/>
    <a:srgbClr val="FED500"/>
    <a:srgbClr val="FFD709"/>
    <a:srgbClr val="B466E0"/>
    <a:srgbClr val="9966FF"/>
    <a:srgbClr val="8EFA93"/>
    <a:srgbClr val="CABED8"/>
    <a:srgbClr val="D6CDE1"/>
    <a:srgbClr val="D7BCE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58" autoAdjust="0"/>
  </p:normalViewPr>
  <p:slideViewPr>
    <p:cSldViewPr>
      <p:cViewPr>
        <p:scale>
          <a:sx n="90" d="100"/>
          <a:sy n="90" d="100"/>
        </p:scale>
        <p:origin x="-140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93481-7E9A-4BDD-B8C6-A05F02CB97BA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9BEA3-5059-40A3-97D1-70734B21D0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1877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Zasada równości szans kobiet i mężczyzn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zasada ta ma prowadzić do podejmowania działań na rzecz osiągnięcia stanu, w którym kobietom i mężczyznom przypisuje się taką samą </a:t>
            </a:r>
            <a:r>
              <a:rPr lang="pl-PL" sz="1200" u="sng" kern="1200" baseline="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wartość społeczną</a:t>
            </a:r>
            <a:r>
              <a:rPr lang="pl-PL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równe prawa i równe obowiązki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oraz gdy mają oni </a:t>
            </a:r>
            <a:r>
              <a:rPr lang="pl-PL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równy dostęp do zasobów z których mogą korzystać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(środki finansowe, szanse rozwoju). Zasada ta ma gwarantować możliwość wyboru drogi życiowej bez ograniczeń wynikających ze stereotypów płci.</a:t>
            </a:r>
          </a:p>
          <a:p>
            <a:pPr>
              <a:buFontTx/>
              <a:buChar char="-"/>
            </a:pP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art. 3 Traktatu o Unii Europejskiej</a:t>
            </a:r>
          </a:p>
          <a:p>
            <a:pPr>
              <a:buFontTx/>
              <a:buChar char="-"/>
            </a:pP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 art. 33 Konstytucji RP</a:t>
            </a:r>
          </a:p>
          <a:p>
            <a:r>
              <a:rPr lang="pl-P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minimum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(zgodnie z UP) narzędzie używane do oceny realizacji zasady równości szans kobiet i mężczyzn w ramach projektów współfinansowanych z EFS. Narzędzie to obejmuje zestaw pięciu zagadnień i ocenia czy wnioskodawca uwzględnił kwestie równościowe w ramach analizy problematyki projektu, zaplanowanych działań, wskaźników i opisu wpływu realizacji projektu na sytuację kobiet i mężczyzn, a także w ramach działań na rzecz zespołu projektowego.</a:t>
            </a: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BEA3-5059-40A3-97D1-70734B21D02E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dirty="0" smtClean="0"/>
              <a:t>Zagadnienia, kryteria</a:t>
            </a:r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dirty="0" smtClean="0"/>
              <a:t>Zagadnienia, kryteria</a:t>
            </a:r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3732-729C-494F-8225-092C9267798E}" type="datetimeFigureOut">
              <a:rPr lang="pl-PL" smtClean="0"/>
              <a:pPr/>
              <a:t>2016-02-10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23928" y="1124744"/>
            <a:ext cx="4898926" cy="36004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 równości szans kobiet </a:t>
            </a:r>
            <a:b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mężczyzn </a:t>
            </a:r>
            <a:endParaRPr lang="pl-PL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8417024" cy="17526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Wytyczne w zakresie realizacji zasady równości szans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i niedyskryminacji, w tym dostępności dla osób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z niepełnosprawnościami oraz zasady równości szans kobiet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i mężczyzn w ramach funduszy unijnych na lata 2014-2020</a:t>
            </a:r>
            <a:endParaRPr lang="pl-PL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az 1" descr="rownosc-pl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2962587" cy="296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14300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Bariery równościowe </a:t>
            </a:r>
            <a:r>
              <a:rPr lang="pl-PL" dirty="0" smtClean="0"/>
              <a:t>- systemowe </a:t>
            </a:r>
            <a:r>
              <a:rPr lang="pl-PL" dirty="0"/>
              <a:t>nierówności i ograniczenia jednej z płci, najczęściej kobiet, które </a:t>
            </a:r>
            <a:r>
              <a:rPr lang="pl-PL" dirty="0" smtClean="0"/>
              <a:t>są reprodukowane </a:t>
            </a:r>
            <a:r>
              <a:rPr lang="pl-PL" dirty="0"/>
              <a:t>i utrwalane społecznie i kulturowo. Przełamanie ich sprzyja osiągnięciu rzeczywistej, </a:t>
            </a:r>
            <a:r>
              <a:rPr lang="pl-PL" dirty="0" smtClean="0"/>
              <a:t>faktycznej równości </a:t>
            </a:r>
            <a:r>
              <a:rPr lang="pl-PL" dirty="0"/>
              <a:t>szans kobiet </a:t>
            </a:r>
            <a:r>
              <a:rPr lang="pl-PL" dirty="0" smtClean="0"/>
              <a:t>i </a:t>
            </a:r>
            <a:r>
              <a:rPr lang="pl-PL" dirty="0"/>
              <a:t>mężczyzn</a:t>
            </a:r>
            <a:r>
              <a:rPr lang="pl-PL" dirty="0" smtClean="0"/>
              <a:t>.</a:t>
            </a:r>
            <a:r>
              <a:rPr lang="pl-PL" dirty="0"/>
              <a:t> </a:t>
            </a:r>
            <a:endParaRPr lang="pl-PL" dirty="0" smtClean="0"/>
          </a:p>
          <a:p>
            <a:endParaRPr lang="pl-PL" dirty="0" smtClean="0"/>
          </a:p>
          <a:p>
            <a:r>
              <a:rPr lang="pl-PL" b="1" u="sng" dirty="0" smtClean="0">
                <a:solidFill>
                  <a:srgbClr val="0070C0"/>
                </a:solidFill>
              </a:rPr>
              <a:t>Bariery równościowe to przede wszystkim</a:t>
            </a:r>
            <a:r>
              <a:rPr lang="pl-PL" b="1" dirty="0" smtClean="0">
                <a:solidFill>
                  <a:srgbClr val="0070C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segregacja </a:t>
            </a:r>
            <a:r>
              <a:rPr lang="pl-PL" b="1" dirty="0"/>
              <a:t>pozioma i pionowa rynku </a:t>
            </a:r>
            <a:r>
              <a:rPr lang="pl-PL" b="1" dirty="0" smtClean="0"/>
              <a:t>pracy</a:t>
            </a:r>
            <a:endParaRPr lang="pl-PL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różnice </a:t>
            </a:r>
            <a:r>
              <a:rPr lang="pl-PL" dirty="0"/>
              <a:t>w płacach kobiet i mężczyzn zatrudnionych na równoważnych </a:t>
            </a:r>
            <a:r>
              <a:rPr lang="pl-PL" dirty="0" smtClean="0"/>
              <a:t>stanowiskach, wykonujących </a:t>
            </a:r>
            <a:r>
              <a:rPr lang="pl-PL" dirty="0"/>
              <a:t>tożsame </a:t>
            </a:r>
            <a:r>
              <a:rPr lang="pl-PL" dirty="0" smtClean="0"/>
              <a:t>obowiązki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mała </a:t>
            </a:r>
            <a:r>
              <a:rPr lang="pl-PL" dirty="0"/>
              <a:t>dostępność elastycznych rozwiązań czasu </a:t>
            </a:r>
            <a:r>
              <a:rPr lang="pl-PL" dirty="0" smtClean="0"/>
              <a:t>pracy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niski </a:t>
            </a:r>
            <a:r>
              <a:rPr lang="pl-PL" dirty="0"/>
              <a:t>udział mężczyzn w wypełnianiu obowiązków </a:t>
            </a:r>
            <a:r>
              <a:rPr lang="pl-PL" dirty="0" smtClean="0"/>
              <a:t>rodzinnych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niski </a:t>
            </a:r>
            <a:r>
              <a:rPr lang="pl-PL" b="1" dirty="0"/>
              <a:t>udział kobiet w procesach podejmowania </a:t>
            </a:r>
            <a:r>
              <a:rPr lang="pl-PL" b="1" dirty="0" smtClean="0"/>
              <a:t>decyzji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przemoc </a:t>
            </a:r>
            <a:r>
              <a:rPr lang="pl-PL" b="1" dirty="0"/>
              <a:t>ze względu na </a:t>
            </a:r>
            <a:r>
              <a:rPr lang="pl-PL" b="1" dirty="0" smtClean="0"/>
              <a:t>płeć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niewidoczność </a:t>
            </a:r>
            <a:r>
              <a:rPr lang="pl-PL" dirty="0"/>
              <a:t>kwestii płci w ochronie </a:t>
            </a:r>
            <a:r>
              <a:rPr lang="pl-PL" dirty="0" smtClean="0"/>
              <a:t>zdrowia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niewystarczający </a:t>
            </a:r>
            <a:r>
              <a:rPr lang="pl-PL" dirty="0"/>
              <a:t>system opieki przedszkolnej lub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opieki </a:t>
            </a:r>
            <a:r>
              <a:rPr lang="pl-PL" dirty="0"/>
              <a:t>instytucjonalnej nad </a:t>
            </a:r>
            <a:r>
              <a:rPr lang="pl-PL" dirty="0" smtClean="0"/>
              <a:t>dziećmi w </a:t>
            </a:r>
            <a:r>
              <a:rPr lang="pl-PL" dirty="0"/>
              <a:t>wieku do lat </a:t>
            </a:r>
            <a:r>
              <a:rPr lang="pl-PL" dirty="0" smtClean="0"/>
              <a:t>3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stereotypy </a:t>
            </a:r>
            <a:r>
              <a:rPr lang="pl-PL" b="1" dirty="0"/>
              <a:t>płci we wszystkich </a:t>
            </a:r>
            <a:r>
              <a:rPr lang="pl-PL" b="1" dirty="0" smtClean="0"/>
              <a:t>obszarach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dyskryminacja </a:t>
            </a:r>
            <a:r>
              <a:rPr lang="pl-PL" b="1" dirty="0"/>
              <a:t>wielokrotna (krzyżowa</a:t>
            </a:r>
            <a:r>
              <a:rPr lang="pl-PL" b="1" dirty="0" smtClean="0"/>
              <a:t>), </a:t>
            </a:r>
            <a:r>
              <a:rPr lang="pl-PL" dirty="0"/>
              <a:t>czyli ze względu na dwie lub więcej </a:t>
            </a:r>
            <a:r>
              <a:rPr lang="pl-PL" dirty="0" smtClean="0"/>
              <a:t>przesłanek (np. w odniesieniu do kobiet w wieku powyżej 50 lat, osób z niepełnosprawnościami, należących do mniejszości etnicznych).</a:t>
            </a:r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Bariery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251520" y="1225939"/>
            <a:ext cx="8568952" cy="1626997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1520" y="1124745"/>
            <a:ext cx="8712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2" name="Prostokąt 1"/>
          <p:cNvSpPr/>
          <p:nvPr/>
        </p:nvSpPr>
        <p:spPr>
          <a:xfrm>
            <a:off x="251520" y="1225939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pl-PL" b="1" dirty="0" smtClean="0"/>
              <a:t>WNIOSEK </a:t>
            </a:r>
            <a:r>
              <a:rPr lang="pl-PL" b="1" dirty="0"/>
              <a:t>O DOFINANSOWANIE PROJEKTU ZAWIERA </a:t>
            </a:r>
            <a:r>
              <a:rPr lang="pl-PL" b="1" dirty="0" smtClean="0"/>
              <a:t>DZIAŁANIA, ODPOWIADAJĄCE </a:t>
            </a:r>
            <a:r>
              <a:rPr lang="pl-PL" b="1" dirty="0"/>
              <a:t>NA ZIDENTYFIKOWANE BARIERY </a:t>
            </a:r>
            <a:r>
              <a:rPr lang="pl-PL" b="1" dirty="0" smtClean="0"/>
              <a:t>RÓWNOŚCIOWE W </a:t>
            </a:r>
            <a:r>
              <a:rPr lang="pl-PL" b="1" dirty="0"/>
              <a:t>OBSZARZE TEMATYCZNYM INTERWENCJI I/LUB </a:t>
            </a:r>
            <a:r>
              <a:rPr lang="pl-PL" b="1" dirty="0" smtClean="0"/>
              <a:t>ZASIĘGU ODDZIAŁYWANIA </a:t>
            </a:r>
            <a:r>
              <a:rPr lang="pl-PL" b="1" dirty="0"/>
              <a:t>PROJEKTU</a:t>
            </a:r>
            <a:r>
              <a:rPr lang="pl-PL" b="1" dirty="0" smtClean="0"/>
              <a:t>.</a:t>
            </a:r>
            <a:r>
              <a:rPr lang="pl-PL" i="1" dirty="0"/>
              <a:t> </a:t>
            </a:r>
            <a:endParaRPr lang="pl-PL" i="1" dirty="0" smtClean="0"/>
          </a:p>
          <a:p>
            <a:pPr algn="just"/>
            <a:endParaRPr lang="pl-PL" i="1" dirty="0" smtClean="0"/>
          </a:p>
          <a:p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We </a:t>
            </a:r>
            <a:r>
              <a:rPr lang="pl-PL" dirty="0"/>
              <a:t>wniosku o dofinansowanie projektu powinno się </a:t>
            </a:r>
            <a:r>
              <a:rPr lang="pl-PL" dirty="0" smtClean="0"/>
              <a:t>wskazać, jakiego </a:t>
            </a:r>
            <a:r>
              <a:rPr lang="pl-PL" dirty="0"/>
              <a:t>rodzaju działania</a:t>
            </a:r>
          </a:p>
          <a:p>
            <a:pPr algn="just"/>
            <a:r>
              <a:rPr lang="pl-PL" dirty="0"/>
              <a:t>zostaną zrealizowane w projekcie na rzecz osłabiania lub </a:t>
            </a:r>
            <a:r>
              <a:rPr lang="pl-PL" dirty="0" smtClean="0"/>
              <a:t>niwelowania zdiagnozowanych barier </a:t>
            </a:r>
            <a:r>
              <a:rPr lang="pl-PL" dirty="0"/>
              <a:t>równościowych. Zaplanowane działania powinny odpowiadać na te bariery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Szczególną uwagę przy opisie działań należy zwrócić w przypadku rekrutacji do projektu</a:t>
            </a:r>
          </a:p>
          <a:p>
            <a:pPr algn="just"/>
            <a:r>
              <a:rPr lang="pl-PL" dirty="0"/>
              <a:t>i dopasowania odpowiednich form wsparcia dla uczestników/uczestniczek projektu </a:t>
            </a:r>
            <a:r>
              <a:rPr lang="pl-PL" dirty="0" smtClean="0"/>
              <a:t>wobec zdiagnozowanych </a:t>
            </a:r>
            <a:r>
              <a:rPr lang="pl-PL" dirty="0"/>
              <a:t>nierówności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Uwaga: </a:t>
            </a:r>
            <a:r>
              <a:rPr lang="pl-PL" dirty="0"/>
              <a:t>W tym przypadku nie zaliczamy działań na rzecz zespołu projektowego, które </a:t>
            </a:r>
            <a:r>
              <a:rPr lang="pl-PL" dirty="0" smtClean="0"/>
              <a:t>są oceniane </a:t>
            </a:r>
            <a:r>
              <a:rPr lang="pl-PL" dirty="0"/>
              <a:t>w ramach kryterium 5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i="1" dirty="0" smtClean="0"/>
              <a:t>(Maksymalna liczba punktów możliwych do zdobycia za spełnienie tego kryterium – 2)</a:t>
            </a:r>
          </a:p>
          <a:p>
            <a:pPr algn="just"/>
            <a:endParaRPr lang="pl-PL" dirty="0"/>
          </a:p>
        </p:txBody>
      </p:sp>
      <p:sp>
        <p:nvSpPr>
          <p:cNvPr id="9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251520" y="1225939"/>
            <a:ext cx="8568952" cy="1626997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1520" y="1124745"/>
            <a:ext cx="8712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2" name="Prostokąt 1"/>
          <p:cNvSpPr/>
          <p:nvPr/>
        </p:nvSpPr>
        <p:spPr>
          <a:xfrm>
            <a:off x="251520" y="1225939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pl-PL" b="1" dirty="0" smtClean="0"/>
              <a:t>WNIOSEK </a:t>
            </a:r>
            <a:r>
              <a:rPr lang="pl-PL" b="1" dirty="0"/>
              <a:t>O DOFINANSOWANIE PROJEKTU ZAWIERA </a:t>
            </a:r>
            <a:r>
              <a:rPr lang="pl-PL" b="1" dirty="0" smtClean="0"/>
              <a:t>DZIAŁANIA, ODPOWIADAJĄCE </a:t>
            </a:r>
            <a:r>
              <a:rPr lang="pl-PL" b="1" dirty="0"/>
              <a:t>NA ZIDENTYFIKOWANE BARIERY </a:t>
            </a:r>
            <a:r>
              <a:rPr lang="pl-PL" b="1" dirty="0" smtClean="0"/>
              <a:t>RÓWNOŚCIOWE W </a:t>
            </a:r>
            <a:r>
              <a:rPr lang="pl-PL" b="1" dirty="0"/>
              <a:t>OBSZARZE TEMATYCZNYM INTERWENCJI I/LUB </a:t>
            </a:r>
            <a:r>
              <a:rPr lang="pl-PL" b="1" dirty="0" smtClean="0"/>
              <a:t>ZASIĘGU ODDZIAŁYWANIA </a:t>
            </a:r>
            <a:r>
              <a:rPr lang="pl-PL" b="1" dirty="0"/>
              <a:t>PROJEKTU</a:t>
            </a:r>
            <a:r>
              <a:rPr lang="pl-PL" b="1" dirty="0" smtClean="0"/>
              <a:t>.</a:t>
            </a:r>
            <a:r>
              <a:rPr lang="pl-PL" i="1" dirty="0"/>
              <a:t> </a:t>
            </a:r>
            <a:endParaRPr lang="pl-PL" i="1" dirty="0" smtClean="0"/>
          </a:p>
          <a:p>
            <a:pPr algn="just"/>
            <a:endParaRPr lang="pl-PL" i="1" dirty="0" smtClean="0"/>
          </a:p>
          <a:p>
            <a:endParaRPr lang="pl-PL" dirty="0" smtClean="0"/>
          </a:p>
          <a:p>
            <a:pPr algn="just"/>
            <a:endParaRPr lang="pl-PL" dirty="0"/>
          </a:p>
          <a:p>
            <a:endParaRPr lang="pl-PL" u="sng" dirty="0" smtClean="0"/>
          </a:p>
          <a:p>
            <a:pPr algn="just"/>
            <a:endParaRPr lang="pl-PL" u="sng" dirty="0"/>
          </a:p>
        </p:txBody>
      </p:sp>
      <p:sp>
        <p:nvSpPr>
          <p:cNvPr id="9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2852936"/>
            <a:ext cx="8568952" cy="38164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>
                <a:solidFill>
                  <a:srgbClr val="0070C0"/>
                </a:solidFill>
              </a:rPr>
              <a:t>Przykłady :</a:t>
            </a:r>
          </a:p>
          <a:p>
            <a:r>
              <a:rPr lang="pl-PL" b="1" dirty="0" smtClean="0">
                <a:solidFill>
                  <a:srgbClr val="0070C0"/>
                </a:solidFill>
              </a:rPr>
              <a:t>- umożliwienie kobietom poprzez udział w projekcie zdobycie cennych na rynku kwalifikacji, również wtedy, gdy kwalifikacje </a:t>
            </a:r>
            <a:r>
              <a:rPr lang="pl-PL" b="1" dirty="0" smtClean="0">
                <a:solidFill>
                  <a:srgbClr val="0070C0"/>
                </a:solidFill>
              </a:rPr>
              <a:t>te </a:t>
            </a:r>
            <a:r>
              <a:rPr lang="pl-PL" b="1" dirty="0" smtClean="0">
                <a:solidFill>
                  <a:srgbClr val="0070C0"/>
                </a:solidFill>
              </a:rPr>
              <a:t>społecznie są łączone przede wszystkim lub nawet wyłącznie z mężczyznami (i odwrotnie),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w procesie doradzania kierunków kształcenia czy doskonalenia zawodowego kierowanie się prognozami </a:t>
            </a:r>
            <a:r>
              <a:rPr lang="pl-PL" b="1" dirty="0" smtClean="0">
                <a:solidFill>
                  <a:srgbClr val="0070C0"/>
                </a:solidFill>
              </a:rPr>
              <a:t>dotyczącymi </a:t>
            </a:r>
            <a:r>
              <a:rPr lang="pl-PL" b="1" dirty="0" smtClean="0">
                <a:solidFill>
                  <a:srgbClr val="0070C0"/>
                </a:solidFill>
              </a:rPr>
              <a:t>zapotrzebowania na konkretne zawody na rynku pracy, a nie zwyczajowym oferowaniem danego typu kształcenia  dziewczętom  lub chłopcom (np. propozycja stażu lub praktyki </a:t>
            </a:r>
            <a:r>
              <a:rPr lang="pl-PL" b="1" dirty="0" smtClean="0">
                <a:solidFill>
                  <a:srgbClr val="0070C0"/>
                </a:solidFill>
              </a:rPr>
              <a:t>zawodowej),</a:t>
            </a:r>
            <a:endParaRPr lang="pl-PL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wprowadzenie do nauczania zajęć poruszających problematykę dyskryminacji, wykluczenia społecznego, stereotypów, zróżnicowania społecznego, równości,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</a:t>
            </a:r>
            <a:r>
              <a:rPr lang="pl-PL" b="1" dirty="0" smtClean="0">
                <a:solidFill>
                  <a:srgbClr val="0070C0"/>
                </a:solidFill>
              </a:rPr>
              <a:t> </a:t>
            </a:r>
            <a:r>
              <a:rPr lang="pl-PL" b="1" dirty="0" smtClean="0">
                <a:solidFill>
                  <a:srgbClr val="0070C0"/>
                </a:solidFill>
              </a:rPr>
              <a:t>warsztaty dla nauczycieli i nauczycielek </a:t>
            </a:r>
            <a:r>
              <a:rPr lang="pl-PL" b="1" dirty="0" smtClean="0">
                <a:solidFill>
                  <a:srgbClr val="0070C0"/>
                </a:solidFill>
              </a:rPr>
              <a:t>zawodu/ </a:t>
            </a:r>
            <a:r>
              <a:rPr lang="pl-PL" b="1" dirty="0" smtClean="0">
                <a:solidFill>
                  <a:srgbClr val="0070C0"/>
                </a:solidFill>
              </a:rPr>
              <a:t>instruktorek i instruktorów praktycznej nauki zawodu  </a:t>
            </a:r>
            <a:r>
              <a:rPr lang="pl-PL" b="1" dirty="0" smtClean="0">
                <a:solidFill>
                  <a:srgbClr val="0070C0"/>
                </a:solidFill>
              </a:rPr>
              <a:t>nt. metod </a:t>
            </a:r>
            <a:r>
              <a:rPr lang="pl-PL" b="1" dirty="0" smtClean="0">
                <a:solidFill>
                  <a:srgbClr val="0070C0"/>
                </a:solidFill>
              </a:rPr>
              <a:t>włączania tematu równości płci do zajęć.</a:t>
            </a:r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323528" y="1196752"/>
            <a:ext cx="8435280" cy="1800200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352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pl-PL" b="1" dirty="0" smtClean="0"/>
              <a:t>W </a:t>
            </a:r>
            <a:r>
              <a:rPr lang="pl-PL" b="1" dirty="0"/>
              <a:t>PRZYPADKU STWIERDZENIA BRAKU BARIER </a:t>
            </a:r>
            <a:r>
              <a:rPr lang="pl-PL" b="1" dirty="0" smtClean="0"/>
              <a:t>RÓWNOŚCIOWYCH, WNIOSEK </a:t>
            </a:r>
            <a:br>
              <a:rPr lang="pl-PL" b="1" dirty="0" smtClean="0"/>
            </a:br>
            <a:r>
              <a:rPr lang="pl-PL" b="1" dirty="0" smtClean="0"/>
              <a:t>O </a:t>
            </a:r>
            <a:r>
              <a:rPr lang="pl-PL" b="1" dirty="0"/>
              <a:t>DOFINANSOWANIE PROJEKTU ZAWIERA </a:t>
            </a:r>
            <a:r>
              <a:rPr lang="pl-PL" b="1" dirty="0" smtClean="0"/>
              <a:t>DZIAŁANIA ZAPEWNIAJĄCE </a:t>
            </a:r>
            <a:r>
              <a:rPr lang="pl-PL" b="1" dirty="0"/>
              <a:t>PRZESTRZEGANIE ZASADY RÓWNOŚCI SZANS </a:t>
            </a:r>
            <a:r>
              <a:rPr lang="pl-PL" b="1" dirty="0" smtClean="0"/>
              <a:t>KOBIET I </a:t>
            </a:r>
            <a:r>
              <a:rPr lang="pl-PL" b="1" dirty="0"/>
              <a:t>MĘŻCZYZN, TAK ABY NA ŻADNYM ETAPIE REALIZACJI PROJEKTU </a:t>
            </a:r>
            <a:r>
              <a:rPr lang="pl-PL" b="1" dirty="0" smtClean="0"/>
              <a:t>NIE WYSTĄPIŁY </a:t>
            </a:r>
            <a:r>
              <a:rPr lang="pl-PL" b="1" dirty="0"/>
              <a:t>BARIERY RÓWNOŚCIOWE</a:t>
            </a:r>
            <a:r>
              <a:rPr lang="pl-PL" b="1" dirty="0" smtClean="0"/>
              <a:t>.</a:t>
            </a:r>
          </a:p>
          <a:p>
            <a:pPr algn="just"/>
            <a:endParaRPr lang="pl-PL" b="1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przypadku, </a:t>
            </a:r>
            <a:r>
              <a:rPr lang="pl-PL" dirty="0"/>
              <a:t>kiedy we wniosku o dofinansowanie projektu nie zdiagnozowano </a:t>
            </a:r>
            <a:r>
              <a:rPr lang="pl-PL" dirty="0" smtClean="0"/>
              <a:t>żadnych barier </a:t>
            </a:r>
            <a:r>
              <a:rPr lang="pl-PL" dirty="0"/>
              <a:t>równościowych, we wniosku o dofinansowanie projektu należy przewidzieć </a:t>
            </a:r>
            <a:r>
              <a:rPr lang="pl-PL" dirty="0" smtClean="0"/>
              <a:t>działania zmierzające </a:t>
            </a:r>
            <a:r>
              <a:rPr lang="pl-PL" dirty="0"/>
              <a:t>do przestrzegania zasady równości szans kobiet i mężczyzn, tak aby </a:t>
            </a:r>
            <a:r>
              <a:rPr lang="pl-PL" dirty="0" smtClean="0"/>
              <a:t>na żadnym </a:t>
            </a:r>
            <a:r>
              <a:rPr lang="pl-PL" dirty="0"/>
              <a:t>etapie realizacji projektu te bariery się nie pojawiły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Uwaga: </a:t>
            </a:r>
            <a:r>
              <a:rPr lang="pl-PL" dirty="0"/>
              <a:t>W tym przypadku nie zaliczamy działań na rzecz zespołu projektowego, które </a:t>
            </a:r>
            <a:r>
              <a:rPr lang="pl-PL" dirty="0" smtClean="0"/>
              <a:t>są oceniane </a:t>
            </a:r>
            <a:r>
              <a:rPr lang="pl-PL" dirty="0"/>
              <a:t>w ramach kryterium 5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i="1" dirty="0"/>
              <a:t>(Maksymalna liczba punktów możliwych do zdobycia </a:t>
            </a:r>
            <a:endParaRPr lang="pl-PL" i="1" dirty="0" smtClean="0"/>
          </a:p>
          <a:p>
            <a:pPr algn="just"/>
            <a:r>
              <a:rPr lang="pl-PL" i="1" dirty="0" smtClean="0"/>
              <a:t>za </a:t>
            </a:r>
            <a:r>
              <a:rPr lang="pl-PL" i="1" dirty="0"/>
              <a:t>spełnienie tego kryterium – 2)</a:t>
            </a:r>
            <a:r>
              <a:rPr lang="pl-PL" dirty="0"/>
              <a:t> </a:t>
            </a:r>
            <a:endParaRPr lang="pl-PL" dirty="0" smtClean="0"/>
          </a:p>
        </p:txBody>
      </p:sp>
      <p:sp>
        <p:nvSpPr>
          <p:cNvPr id="11" name="Tytuł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Obraz 7" descr="C:\Users\MartaM\Pictures\Microsoft Clip Organizer\j04228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97152"/>
            <a:ext cx="19161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323528" y="1196752"/>
            <a:ext cx="8435280" cy="1800200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35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pl-PL" b="1" dirty="0" smtClean="0"/>
              <a:t>W </a:t>
            </a:r>
            <a:r>
              <a:rPr lang="pl-PL" b="1" dirty="0"/>
              <a:t>PRZYPADKU STWIERDZENIA BRAKU BARIER </a:t>
            </a:r>
            <a:r>
              <a:rPr lang="pl-PL" b="1" dirty="0" smtClean="0"/>
              <a:t>RÓWNOŚCIOWYCH, WNIOSEK </a:t>
            </a:r>
            <a:br>
              <a:rPr lang="pl-PL" b="1" dirty="0" smtClean="0"/>
            </a:br>
            <a:r>
              <a:rPr lang="pl-PL" b="1" dirty="0" smtClean="0"/>
              <a:t>O </a:t>
            </a:r>
            <a:r>
              <a:rPr lang="pl-PL" b="1" dirty="0"/>
              <a:t>DOFINANSOWANIE PROJEKTU ZAWIERA </a:t>
            </a:r>
            <a:r>
              <a:rPr lang="pl-PL" b="1" dirty="0" smtClean="0"/>
              <a:t>DZIAŁANIA ZAPEWNIAJĄCE </a:t>
            </a:r>
            <a:r>
              <a:rPr lang="pl-PL" b="1" dirty="0"/>
              <a:t>PRZESTRZEGANIE ZASADY RÓWNOŚCI SZANS </a:t>
            </a:r>
            <a:r>
              <a:rPr lang="pl-PL" b="1" dirty="0" smtClean="0"/>
              <a:t>KOBIET I </a:t>
            </a:r>
            <a:r>
              <a:rPr lang="pl-PL" b="1" dirty="0"/>
              <a:t>MĘŻCZYZN, TAK ABY NA ŻADNYM ETAPIE REALIZACJI PROJEKTU </a:t>
            </a:r>
            <a:r>
              <a:rPr lang="pl-PL" b="1" dirty="0" smtClean="0"/>
              <a:t>NIE WYSTĄPIŁY </a:t>
            </a:r>
            <a:r>
              <a:rPr lang="pl-PL" b="1" dirty="0"/>
              <a:t>BARIERY RÓWNOŚCIOWE</a:t>
            </a:r>
            <a:r>
              <a:rPr lang="pl-PL" b="1" dirty="0" smtClean="0"/>
              <a:t>.</a:t>
            </a:r>
          </a:p>
          <a:p>
            <a:pPr algn="just"/>
            <a:endParaRPr lang="pl-PL" b="1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</p:txBody>
      </p:sp>
      <p:sp>
        <p:nvSpPr>
          <p:cNvPr id="11" name="Tytuł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2996952"/>
            <a:ext cx="8568952" cy="37444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u="sng" dirty="0" smtClean="0">
                <a:solidFill>
                  <a:srgbClr val="0070C0"/>
                </a:solidFill>
              </a:rPr>
              <a:t>Przykłady: 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równy dostęp dla dziewcząt i chłopców/ kobiet i mężczyzn do wszystkich form wsparcia oferowanych  w projekcie,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zapewnienie  dziewczętom i chłopcom/ kobietom i mężczyznom wsparcia na równym poziomie i tej samej jakości,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używanie języka  wrażliwego </a:t>
            </a:r>
            <a:r>
              <a:rPr lang="pl-PL" b="1" dirty="0" smtClean="0">
                <a:solidFill>
                  <a:srgbClr val="0070C0"/>
                </a:solidFill>
              </a:rPr>
              <a:t> na płeć (formy </a:t>
            </a:r>
            <a:r>
              <a:rPr lang="pl-PL" b="1" dirty="0" smtClean="0">
                <a:solidFill>
                  <a:srgbClr val="0070C0"/>
                </a:solidFill>
              </a:rPr>
              <a:t>męskie i żeńskie nazw </a:t>
            </a:r>
            <a:r>
              <a:rPr lang="pl-PL" b="1" dirty="0" smtClean="0">
                <a:solidFill>
                  <a:srgbClr val="0070C0"/>
                </a:solidFill>
              </a:rPr>
              <a:t>zawodów),</a:t>
            </a:r>
            <a:endParaRPr lang="pl-PL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warsztaty dla </a:t>
            </a:r>
            <a:r>
              <a:rPr lang="pl-PL" b="1" dirty="0" smtClean="0">
                <a:solidFill>
                  <a:srgbClr val="0070C0"/>
                </a:solidFill>
              </a:rPr>
              <a:t>nauczycieli, -</a:t>
            </a:r>
            <a:r>
              <a:rPr lang="pl-PL" b="1" dirty="0" smtClean="0">
                <a:solidFill>
                  <a:srgbClr val="0070C0"/>
                </a:solidFill>
              </a:rPr>
              <a:t>ek</a:t>
            </a:r>
            <a:r>
              <a:rPr lang="pl-PL" b="1" dirty="0" smtClean="0">
                <a:solidFill>
                  <a:srgbClr val="0070C0"/>
                </a:solidFill>
              </a:rPr>
              <a:t>/ instruktorów, -</a:t>
            </a:r>
            <a:r>
              <a:rPr lang="pl-PL" b="1" dirty="0" smtClean="0">
                <a:solidFill>
                  <a:srgbClr val="0070C0"/>
                </a:solidFill>
              </a:rPr>
              <a:t>ek</a:t>
            </a:r>
            <a:r>
              <a:rPr lang="pl-PL" b="1" dirty="0" smtClean="0">
                <a:solidFill>
                  <a:srgbClr val="0070C0"/>
                </a:solidFill>
              </a:rPr>
              <a:t> zawodu  </a:t>
            </a:r>
            <a:r>
              <a:rPr lang="pl-PL" b="1" dirty="0" smtClean="0">
                <a:solidFill>
                  <a:srgbClr val="0070C0"/>
                </a:solidFill>
              </a:rPr>
              <a:t>dotyczące przemocy  </a:t>
            </a:r>
            <a:r>
              <a:rPr lang="pl-PL" b="1" dirty="0" smtClean="0">
                <a:solidFill>
                  <a:srgbClr val="0070C0"/>
                </a:solidFill>
              </a:rPr>
              <a:t>ze </a:t>
            </a:r>
            <a:r>
              <a:rPr lang="pl-PL" b="1" dirty="0" smtClean="0">
                <a:solidFill>
                  <a:srgbClr val="0070C0"/>
                </a:solidFill>
              </a:rPr>
              <a:t>względu na </a:t>
            </a:r>
            <a:r>
              <a:rPr lang="pl-PL" b="1" dirty="0" smtClean="0">
                <a:solidFill>
                  <a:srgbClr val="0070C0"/>
                </a:solidFill>
              </a:rPr>
              <a:t>płeć; przygotowanie nauczycieli, -</a:t>
            </a:r>
            <a:r>
              <a:rPr lang="pl-PL" b="1" dirty="0" smtClean="0">
                <a:solidFill>
                  <a:srgbClr val="0070C0"/>
                </a:solidFill>
              </a:rPr>
              <a:t>ek</a:t>
            </a:r>
            <a:r>
              <a:rPr lang="pl-PL" b="1" dirty="0" smtClean="0">
                <a:solidFill>
                  <a:srgbClr val="0070C0"/>
                </a:solidFill>
              </a:rPr>
              <a:t>/instruktorów, -</a:t>
            </a:r>
            <a:r>
              <a:rPr lang="pl-PL" b="1" dirty="0" smtClean="0">
                <a:solidFill>
                  <a:srgbClr val="0070C0"/>
                </a:solidFill>
              </a:rPr>
              <a:t>ek</a:t>
            </a:r>
            <a:r>
              <a:rPr lang="pl-PL" b="1" dirty="0" smtClean="0">
                <a:solidFill>
                  <a:srgbClr val="0070C0"/>
                </a:solidFill>
              </a:rPr>
              <a:t> do prowadzenia zajęć w sposób niestereotypowy i równościowy,</a:t>
            </a:r>
            <a:endParaRPr lang="pl-PL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wprowadzanie dodatkowych zajęć poświęconych kwestiom równości płci  oraz rozwiązywaniu problemów bez użycia przemocy (umiejętność radzenia sobie </a:t>
            </a:r>
            <a:r>
              <a:rPr lang="pl-PL" b="1" dirty="0" smtClean="0">
                <a:solidFill>
                  <a:srgbClr val="0070C0"/>
                </a:solidFill>
              </a:rPr>
              <a:t/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z </a:t>
            </a:r>
            <a:r>
              <a:rPr lang="pl-PL" b="1" dirty="0" smtClean="0">
                <a:solidFill>
                  <a:srgbClr val="0070C0"/>
                </a:solidFill>
              </a:rPr>
              <a:t>trudnymi </a:t>
            </a:r>
            <a:r>
              <a:rPr lang="pl-PL" b="1" dirty="0" smtClean="0">
                <a:solidFill>
                  <a:srgbClr val="0070C0"/>
                </a:solidFill>
              </a:rPr>
              <a:t>emocjami, dyskryminacją</a:t>
            </a:r>
            <a:r>
              <a:rPr lang="pl-PL" b="1" dirty="0" smtClean="0">
                <a:solidFill>
                  <a:srgbClr val="0070C0"/>
                </a:solidFill>
              </a:rPr>
              <a:t>, wykluczeniem, uprzedzeniami, szykanowaniem).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555" y="1317481"/>
            <a:ext cx="8455885" cy="2402445"/>
          </a:xfrm>
          <a:prstGeom prst="rect">
            <a:avLst/>
          </a:prstGeom>
        </p:spPr>
      </p:pic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Wskaźniki - podział na płeć </a:t>
            </a:r>
            <a:endParaRPr lang="pl-PL" sz="3600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340767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pl-PL" b="1" dirty="0" smtClean="0"/>
              <a:t>WSKAŹNIKI REALIZACJI PROJEKTU ZOSTAŁY PODANE W PODZIALE NA PŁEĆ I/LUB ZOSTAŁ UMIESZCZONY OPIS TEGO, W JAKI SPOSÓB REZULTATY PROJEKTU PRZYCZYNIĄ SIĘ DO ZMNIEJSZENIA BARIER RÓWNOŚCIOWYCH ISTNIEJĄCYCH </a:t>
            </a:r>
            <a:br>
              <a:rPr lang="pl-PL" b="1" dirty="0" smtClean="0"/>
            </a:br>
            <a:r>
              <a:rPr lang="pl-PL" b="1" dirty="0" smtClean="0"/>
              <a:t>W OBSZARZE TEMATYCZNYM INTERWENCJI I/LUB ZASIĘGU ODDZIAŁYWANIA PROJEKTU.</a:t>
            </a:r>
          </a:p>
          <a:p>
            <a:pPr algn="just"/>
            <a:endParaRPr lang="pl-PL" b="1" dirty="0"/>
          </a:p>
          <a:p>
            <a:pPr algn="just"/>
            <a:endParaRPr lang="pl-PL" i="1" dirty="0"/>
          </a:p>
          <a:p>
            <a:pPr algn="just"/>
            <a:endParaRPr lang="pl-PL" i="1" dirty="0" smtClean="0"/>
          </a:p>
          <a:p>
            <a:pPr algn="just"/>
            <a:endParaRPr lang="pl-PL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należy wskazać, w jaki sposób </a:t>
            </a:r>
            <a:r>
              <a:rPr lang="pl-PL" dirty="0"/>
              <a:t>rezultaty przyczyniają się do zmniejszenia barier równościowych </a:t>
            </a:r>
            <a:r>
              <a:rPr lang="pl-PL" dirty="0" smtClean="0"/>
              <a:t>istniejących w </a:t>
            </a:r>
            <a:r>
              <a:rPr lang="pl-PL" dirty="0"/>
              <a:t>obszarze tematycznym interwencji i/lub zasięgu oddziaływania projektu (dotyczy </a:t>
            </a:r>
            <a:r>
              <a:rPr lang="pl-PL" dirty="0" smtClean="0"/>
              <a:t>to zarówno </a:t>
            </a:r>
            <a:r>
              <a:rPr lang="pl-PL" dirty="0"/>
              <a:t>projektów skierowanych do osób, jak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instytucji</a:t>
            </a:r>
            <a:r>
              <a:rPr lang="pl-PL" dirty="0" smtClean="0"/>
              <a:t>)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wartości </a:t>
            </a:r>
            <a:r>
              <a:rPr lang="pl-PL" dirty="0"/>
              <a:t>docelowe wskaźników w postaci </a:t>
            </a:r>
            <a:r>
              <a:rPr lang="pl-PL" i="1" dirty="0"/>
              <a:t>liczby osób </a:t>
            </a:r>
            <a:r>
              <a:rPr lang="pl-PL" dirty="0"/>
              <a:t>należy wskazać w podziale na </a:t>
            </a:r>
            <a:r>
              <a:rPr lang="pl-PL" dirty="0" smtClean="0"/>
              <a:t>płeć</a:t>
            </a: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i="1" dirty="0"/>
              <a:t>(Maksymalna liczba punktów możliwych do zdobycia za spełnienie tego kryterium – 2)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555" y="1317481"/>
            <a:ext cx="8455885" cy="2402445"/>
          </a:xfrm>
          <a:prstGeom prst="rect">
            <a:avLst/>
          </a:prstGeom>
        </p:spPr>
      </p:pic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Wskaźniki - podział na płeć </a:t>
            </a:r>
            <a:endParaRPr lang="pl-PL" sz="3600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340767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pl-PL" b="1" dirty="0" smtClean="0"/>
              <a:t>WSKAŹNIKI REALIZACJI PROJEKTU ZOSTAŁY PODANE W PODZIALE NA PŁEĆ I/LUB ZOSTAŁ UMIESZCZONY OPIS TEGO, W JAKI SPOSÓB REZULTATY PROJEKTU PRZYCZYNIĄ SIĘ DO ZMNIEJSZENIA BARIER RÓWNOŚCIOWYCH ISTNIEJĄCYCH </a:t>
            </a:r>
            <a:br>
              <a:rPr lang="pl-PL" b="1" dirty="0" smtClean="0"/>
            </a:br>
            <a:r>
              <a:rPr lang="pl-PL" b="1" dirty="0" smtClean="0"/>
              <a:t>W OBSZARZE TEMATYCZNYM INTERWENCJI I/LUB ZASIĘGU ODDZIAŁYWANIA PROJEKTU.</a:t>
            </a:r>
          </a:p>
          <a:p>
            <a:pPr algn="just"/>
            <a:endParaRPr lang="pl-PL" b="1" dirty="0"/>
          </a:p>
          <a:p>
            <a:pPr algn="just"/>
            <a:endParaRPr lang="pl-PL" i="1" dirty="0"/>
          </a:p>
          <a:p>
            <a:pPr algn="just"/>
            <a:endParaRPr lang="pl-PL" i="1" dirty="0" smtClean="0"/>
          </a:p>
          <a:p>
            <a:pPr algn="just"/>
            <a:endParaRPr lang="pl-PL" i="1" dirty="0"/>
          </a:p>
          <a:p>
            <a:pPr algn="just"/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395536" y="3861048"/>
            <a:ext cx="8496944" cy="18722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>
                <a:solidFill>
                  <a:srgbClr val="0070C0"/>
                </a:solidFill>
              </a:rPr>
              <a:t>Przykłady:</a:t>
            </a:r>
          </a:p>
          <a:p>
            <a:pPr algn="just"/>
            <a:r>
              <a:rPr lang="pl-PL" b="1" dirty="0" smtClean="0">
                <a:solidFill>
                  <a:srgbClr val="0070C0"/>
                </a:solidFill>
              </a:rPr>
              <a:t>-  podanie wartości docelowych wskaźników w podziale na płeć, </a:t>
            </a:r>
          </a:p>
          <a:p>
            <a:pPr algn="just"/>
            <a:r>
              <a:rPr lang="pl-PL" b="1" dirty="0" smtClean="0">
                <a:solidFill>
                  <a:srgbClr val="0070C0"/>
                </a:solidFill>
              </a:rPr>
              <a:t>- wzrost udziału kobiet na kierunkach studiów i w zawodach  strategicznych dla rozwoju gospodarki (kierunki matematyczne, techniczne i przyrodnicze; zawody stereotypowo postrzegane jako „męskie”).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aśnienie ze strzałką w dół 4"/>
          <p:cNvSpPr/>
          <p:nvPr/>
        </p:nvSpPr>
        <p:spPr>
          <a:xfrm>
            <a:off x="251520" y="1196752"/>
            <a:ext cx="8601322" cy="1008112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323528" y="116632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196751"/>
            <a:ext cx="86013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WNIOSEK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O DOFINANSOWANIE PROJEKTU 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WSKAZUJE,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JAKIE DZIAŁANIA ZOSTANĄ PODJĘTE W CELU ZAPEWNIENIA RÓWNOŚCIOWEGO ZARZĄDZANIA PROJEKTEM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pl-PL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pl-PL" i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We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wniosku o dofinansowanie projektu powinna znaleźć się informacja, w jaki sposób planuje się zapewnić realizację zasady równości szans kobiet i mężczyzn w ramach procesu zarządzania projektem. Informacja ta powinna zawierać propozycję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konkretnych działań,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jakie zostaną podjęte w projekcie w ww. obszarze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.  </a:t>
            </a:r>
          </a:p>
          <a:p>
            <a:endParaRPr lang="pl-PL" dirty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Równościowe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zarządzanie projektem polega 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przede wszystkim na zapewnieniu, że osoby zaangażowane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w realizację projektu (np. 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personel odpowiedzialny za zarządzanie, personel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merytoryczny, personel wykonawcy/partnera) posiadają odpowiednią wiedzę w zakresie obowiązku przestrzegania zasady równości szans kobiet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i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mężczyzn i potrafią stosować tę zasadę w codziennej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pracy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przy projekcie.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pl-PL" i="1" dirty="0" smtClean="0">
                <a:solidFill>
                  <a:prstClr val="black"/>
                </a:solidFill>
              </a:rPr>
              <a:t>(</a:t>
            </a:r>
            <a:r>
              <a:rPr lang="pl-PL" i="1" dirty="0">
                <a:solidFill>
                  <a:prstClr val="black"/>
                </a:solidFill>
              </a:rPr>
              <a:t>Maksymalna liczba punktów możliwych </a:t>
            </a:r>
            <a:endParaRPr lang="pl-PL" i="1" dirty="0" smtClean="0">
              <a:solidFill>
                <a:prstClr val="black"/>
              </a:solidFill>
            </a:endParaRPr>
          </a:p>
          <a:p>
            <a:r>
              <a:rPr lang="pl-PL" i="1" dirty="0" smtClean="0">
                <a:solidFill>
                  <a:prstClr val="black"/>
                </a:solidFill>
              </a:rPr>
              <a:t>do </a:t>
            </a:r>
            <a:r>
              <a:rPr lang="pl-PL" i="1" dirty="0">
                <a:solidFill>
                  <a:prstClr val="black"/>
                </a:solidFill>
              </a:rPr>
              <a:t>zdobycia za spełnienie tego kryterium – 1)</a:t>
            </a:r>
            <a:endParaRPr lang="pl-PL" dirty="0"/>
          </a:p>
        </p:txBody>
      </p:sp>
      <p:sp>
        <p:nvSpPr>
          <p:cNvPr id="8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Zarządzanie równościowe</a:t>
            </a:r>
            <a:endParaRPr kumimoji="0" lang="pl-PL" sz="3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az 6" descr="C:\Documents and Settings\mmarciniak\Moje dokumenty\Moje obrazy\Microsoft Clip Organizer\j04221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25144"/>
            <a:ext cx="1928813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aśnienie ze strzałką w dół 4"/>
          <p:cNvSpPr/>
          <p:nvPr/>
        </p:nvSpPr>
        <p:spPr>
          <a:xfrm>
            <a:off x="251520" y="1196752"/>
            <a:ext cx="8601322" cy="1008112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323528" y="116632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196751"/>
            <a:ext cx="8601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WNIOSEK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O DOFINANSOWANIE PROJEKTU 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WSKAZUJE,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JAKIE DZIAŁANIA ZOSTANĄ PODJĘTE W CELU ZAPEWNIENIA RÓWNOŚCIOWEGO ZARZĄDZANIA PROJEKTEM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pl-PL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pl-PL" b="1" dirty="0">
              <a:solidFill>
                <a:prstClr val="black"/>
              </a:solidFill>
              <a:ea typeface="+mj-ea"/>
              <a:cs typeface="+mj-cs"/>
            </a:endParaRPr>
          </a:p>
          <a:p>
            <a:pPr algn="just">
              <a:buFontTx/>
              <a:buChar char="-"/>
            </a:pPr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u="sng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endParaRPr lang="pl-PL" u="sng" dirty="0"/>
          </a:p>
        </p:txBody>
      </p:sp>
      <p:sp>
        <p:nvSpPr>
          <p:cNvPr id="8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Zarządzanie równościowe</a:t>
            </a:r>
            <a:endParaRPr kumimoji="0" lang="pl-PL" sz="3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251520" y="2348880"/>
            <a:ext cx="8568952" cy="43204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</a:rPr>
              <a:t>Przykłady:</a:t>
            </a:r>
          </a:p>
          <a:p>
            <a:pPr algn="just"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poinformowanie osób zaangażowanych w realizację projektu na temat możliwości 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i sposobów zastosowania zasady równości szans kobiet i mężczyzn w odniesieniu do problematyki tego konkretnego projektu, a także do wykonywanych przez zespół projektowy obowiązków związanych z prowadzeniem projektu – np.: udostępnienie </a:t>
            </a:r>
            <a:r>
              <a:rPr lang="pl-PL" b="1" i="1" dirty="0" smtClean="0">
                <a:solidFill>
                  <a:srgbClr val="0070C0"/>
                </a:solidFill>
              </a:rPr>
              <a:t>Wytycznych w zakresie realizacji zasady równości szans i niedyskryminacji, w tym dostępności  dla osób z niepełnosprawnościami oraz zasady równości szans kobiet </a:t>
            </a:r>
            <a:br>
              <a:rPr lang="pl-PL" b="1" i="1" dirty="0" smtClean="0">
                <a:solidFill>
                  <a:srgbClr val="0070C0"/>
                </a:solidFill>
              </a:rPr>
            </a:br>
            <a:r>
              <a:rPr lang="pl-PL" b="1" i="1" dirty="0" smtClean="0">
                <a:solidFill>
                  <a:srgbClr val="0070C0"/>
                </a:solidFill>
              </a:rPr>
              <a:t>i mężczyzn w ramach funduszy unijnych na lata 2014-2020</a:t>
            </a:r>
            <a:r>
              <a:rPr lang="pl-PL" b="1" dirty="0" smtClean="0">
                <a:solidFill>
                  <a:srgbClr val="0070C0"/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włączenie do projektu (np. jako konsultantów, doradców) osób lub organizacji posiadających udokumentowaną wiedzę i doświadczenie w prowadzeniu działań 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z zachowaniem zasady równości szans kobiet i mężczyzn, </a:t>
            </a:r>
          </a:p>
          <a:p>
            <a:pPr algn="just"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zapewnienie takiej organizacji pracy zespołu projektowego, która umożliwia godzenie życia zawodowego z prywatnym (np. organizacja pracy uwzględniająca elastyczne formy zatrudnienia lub godziny pracy – o ile jest to uzasadnione potrzebami w ramach projektu).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6"/>
          <p:cNvSpPr txBox="1">
            <a:spLocks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ymbol zastępczy zawartości 8"/>
          <p:cNvSpPr txBox="1">
            <a:spLocks/>
          </p:cNvSpPr>
          <p:nvPr/>
        </p:nvSpPr>
        <p:spPr>
          <a:xfrm>
            <a:off x="179512" y="1268760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79512" y="1052736"/>
            <a:ext cx="8856984" cy="5472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DZIĘKUJĘ ZA UWAGĘ</a:t>
            </a:r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16318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Standard minimum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909731"/>
            <a:ext cx="648072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 smtClean="0"/>
          </a:p>
          <a:p>
            <a:pPr algn="ctr"/>
            <a:r>
              <a:rPr lang="pl-PL" sz="2000" dirty="0" smtClean="0"/>
              <a:t>Ocena </a:t>
            </a:r>
            <a:r>
              <a:rPr lang="pl-PL" sz="2000" dirty="0"/>
              <a:t>zgodności projektów współfinansowanych z EFS, realizowanych w trybie konkursowym i pozakonkursowym,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zasadą równości szans kobiet i mężczyzn odbywa się na podstawie </a:t>
            </a:r>
            <a:r>
              <a:rPr lang="pl-PL" sz="2000" b="1" dirty="0"/>
              <a:t>standardu minimum</a:t>
            </a:r>
            <a:r>
              <a:rPr lang="pl-PL" sz="2000" dirty="0" smtClean="0"/>
              <a:t>.</a:t>
            </a:r>
            <a:endParaRPr lang="pl-PL" sz="2000" dirty="0"/>
          </a:p>
          <a:p>
            <a:pPr algn="ctr"/>
            <a:endParaRPr lang="pl-PL" sz="2000" dirty="0" smtClean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r>
              <a:rPr lang="pl-PL" sz="2000" dirty="0" smtClean="0"/>
              <a:t>Standard </a:t>
            </a:r>
            <a:r>
              <a:rPr lang="pl-PL" sz="2000" dirty="0"/>
              <a:t>minimum składa się z </a:t>
            </a:r>
            <a:r>
              <a:rPr lang="pl-PL" sz="2000" b="1" dirty="0"/>
              <a:t>5 kryteriów oceny</a:t>
            </a:r>
            <a:r>
              <a:rPr lang="pl-PL" sz="2000" dirty="0"/>
              <a:t>, dotyczących charakterystyki projektu</a:t>
            </a:r>
            <a:r>
              <a:rPr lang="pl-PL" sz="2000" dirty="0" smtClean="0"/>
              <a:t>.</a:t>
            </a:r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Maksymalna liczba punktów do uzyskania wynosi </a:t>
            </a:r>
            <a:r>
              <a:rPr lang="pl-PL" sz="2000" dirty="0" smtClean="0"/>
              <a:t>6, </a:t>
            </a:r>
            <a:r>
              <a:rPr lang="pl-PL" sz="2000" dirty="0"/>
              <a:t>ponieważ kryterium nr 2 i 3 </a:t>
            </a:r>
            <a:r>
              <a:rPr lang="pl-PL" sz="2000" dirty="0" smtClean="0"/>
              <a:t>są alternatywne. </a:t>
            </a:r>
          </a:p>
          <a:p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sz="1100" dirty="0"/>
              <a:t>Alternatywność tę należy rozumieć w sposób następujący: w przypadku stwierdzenia występowania barier równościowych oceniający bierze pod uwagę kryterium nr 2 w dalszej ocenie wniosku o dofinansowanie projektu (wybierając jednocześnie w kryterium nr 3 wartość „0”), zaś w przypadku braku występowania ww. barier – bierze pod uwagę kryterium nr 3 (analogicznie wybierając jednocześnie w kryterium nr 2 wartość „0”).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8" name="Strzałka zakrzywiona w lewo 7"/>
          <p:cNvSpPr/>
          <p:nvPr/>
        </p:nvSpPr>
        <p:spPr>
          <a:xfrm flipH="1">
            <a:off x="611560" y="1772816"/>
            <a:ext cx="832148" cy="1800200"/>
          </a:xfrm>
          <a:prstGeom prst="curvedLef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zakrzywiona w prawo 10"/>
          <p:cNvSpPr/>
          <p:nvPr/>
        </p:nvSpPr>
        <p:spPr>
          <a:xfrm flipH="1">
            <a:off x="7956376" y="3501008"/>
            <a:ext cx="569318" cy="1224136"/>
          </a:xfrm>
          <a:prstGeom prst="curvedRightArrow">
            <a:avLst/>
          </a:prstGeom>
          <a:solidFill>
            <a:srgbClr val="B0C6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99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6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83568" y="1628800"/>
            <a:ext cx="77048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Wniosek o dofinansowanie projektu </a:t>
            </a:r>
            <a:r>
              <a:rPr lang="pl-PL" sz="2000" b="1" dirty="0" smtClean="0"/>
              <a:t>nie musi uzyskać maksymalnej liczby punktów </a:t>
            </a:r>
            <a:r>
              <a:rPr lang="pl-PL" sz="2000" dirty="0" smtClean="0"/>
              <a:t>za każde kryterium standardu minimum (wymagane są co najmniej 3 punkty).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Brak </a:t>
            </a:r>
            <a:r>
              <a:rPr lang="pl-PL" sz="2000" dirty="0"/>
              <a:t>uzyskania </a:t>
            </a:r>
            <a:r>
              <a:rPr lang="pl-PL" sz="2000" b="1" dirty="0"/>
              <a:t>co najmniej 3 punktów </a:t>
            </a:r>
            <a:r>
              <a:rPr lang="pl-PL" sz="2000" dirty="0"/>
              <a:t>w standardzie minimum jest równoznaczny z odrzuceniem wniosku lub skierowaniem go do negocjacji. </a:t>
            </a: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Nie </a:t>
            </a:r>
            <a:r>
              <a:rPr lang="pl-PL" sz="2000" dirty="0"/>
              <a:t>ma możliwości przyznawania części ułamkowych punktów za poszczególne kryteria w standardzie </a:t>
            </a:r>
            <a:r>
              <a:rPr lang="pl-PL" sz="2000" dirty="0" smtClean="0"/>
              <a:t>minimum.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Każde kryterium </a:t>
            </a:r>
            <a:r>
              <a:rPr lang="pl-PL" sz="2000" dirty="0"/>
              <a:t>oceny w standardzie minimum jest oceniane niezależnie od innych kryteriów oceny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4" name="Tytuł 6"/>
          <p:cNvSpPr txBox="1">
            <a:spLocks/>
          </p:cNvSpPr>
          <p:nvPr/>
        </p:nvSpPr>
        <p:spPr>
          <a:xfrm>
            <a:off x="0" y="0"/>
            <a:ext cx="9273208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Standard minimum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zaokrąglony 17"/>
          <p:cNvSpPr/>
          <p:nvPr/>
        </p:nvSpPr>
        <p:spPr>
          <a:xfrm>
            <a:off x="4996460" y="2256007"/>
            <a:ext cx="3816424" cy="1947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59718" y="2256008"/>
            <a:ext cx="3816424" cy="1947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12430" y="5712616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971600" y="4704280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860032" y="4704280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483768" y="-92872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Wyjątki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59718" y="1340768"/>
            <a:ext cx="843830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Wyjątki stanowią projekty, w których niestosowanie </a:t>
            </a:r>
            <a:endParaRPr lang="pl-PL" sz="2400" dirty="0" smtClean="0"/>
          </a:p>
          <a:p>
            <a:pPr algn="ctr"/>
            <a:r>
              <a:rPr lang="pl-PL" sz="2400" dirty="0" smtClean="0"/>
              <a:t>standardu </a:t>
            </a:r>
            <a:r>
              <a:rPr lang="pl-PL" sz="2400" dirty="0"/>
              <a:t>minimum wynika z:</a:t>
            </a:r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u="sng" dirty="0" smtClean="0"/>
              <a:t>Zaleca się </a:t>
            </a:r>
            <a:r>
              <a:rPr lang="pl-PL" dirty="0" smtClean="0"/>
              <a:t>aby w przypadku projektów, które należą do wyjątków, również zaplanować działania zapewniające przestrzeganie zasady równości szans kobiet i mężczyzn – pomimo, iż nie będą one przedmiotem oceny za pomocą kryteriów oceny ze standardu minimum.</a:t>
            </a: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77972" y="2449409"/>
            <a:ext cx="33459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u="sng" dirty="0"/>
              <a:t>profilu działalności </a:t>
            </a:r>
            <a:r>
              <a:rPr lang="pl-PL" dirty="0"/>
              <a:t>wnioskodawców ze względu na ograniczenia statutowe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sz="1400" dirty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140476" y="2449409"/>
            <a:ext cx="35283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u="sng" dirty="0"/>
              <a:t>zamkniętej </a:t>
            </a:r>
            <a:r>
              <a:rPr lang="pl-PL" u="sng" dirty="0" smtClean="0"/>
              <a:t>rekrutacji</a:t>
            </a:r>
            <a:br>
              <a:rPr lang="pl-PL" u="sng" dirty="0" smtClean="0"/>
            </a:br>
            <a:endParaRPr lang="pl-PL" sz="1400" dirty="0">
              <a:solidFill>
                <a:srgbClr val="C0000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6656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gięty narożnik 14"/>
          <p:cNvSpPr/>
          <p:nvPr/>
        </p:nvSpPr>
        <p:spPr>
          <a:xfrm>
            <a:off x="572344" y="1268760"/>
            <a:ext cx="7943549" cy="5256584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Kryteria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83568" y="1268760"/>
            <a:ext cx="770485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sz="2000" dirty="0"/>
              <a:t>Zasada równości szans kobiet i mężczyzn nie polega na automatycznym </a:t>
            </a:r>
            <a:r>
              <a:rPr lang="pl-PL" sz="2000" dirty="0" smtClean="0"/>
              <a:t>objęciu wsparciem </a:t>
            </a:r>
            <a:r>
              <a:rPr lang="pl-PL" sz="2000" dirty="0"/>
              <a:t>50% </a:t>
            </a:r>
            <a:r>
              <a:rPr lang="pl-PL" sz="2000" dirty="0" smtClean="0"/>
              <a:t>kobiet i </a:t>
            </a:r>
            <a:r>
              <a:rPr lang="pl-PL" sz="2000" dirty="0"/>
              <a:t>50% </a:t>
            </a:r>
            <a:r>
              <a:rPr lang="pl-PL" sz="2000" dirty="0" smtClean="0"/>
              <a:t>mężczyzn </a:t>
            </a:r>
            <a:r>
              <a:rPr lang="pl-PL" sz="2000" dirty="0"/>
              <a:t>w projekcie, ale na </a:t>
            </a:r>
            <a:r>
              <a:rPr lang="pl-PL" sz="2000" b="1" dirty="0"/>
              <a:t>odwzorowaniu</a:t>
            </a:r>
            <a:r>
              <a:rPr lang="pl-PL" sz="2000" dirty="0"/>
              <a:t> </a:t>
            </a:r>
            <a:r>
              <a:rPr lang="pl-PL" sz="2000" dirty="0" smtClean="0"/>
              <a:t>istniejących proporcji </a:t>
            </a:r>
            <a:r>
              <a:rPr lang="pl-PL" sz="2000" dirty="0"/>
              <a:t>płci w danym obszarze </a:t>
            </a:r>
            <a:r>
              <a:rPr lang="pl-PL" sz="2000" b="1" dirty="0"/>
              <a:t>lub zwiększaniu </a:t>
            </a:r>
            <a:r>
              <a:rPr lang="pl-PL" sz="2000" dirty="0"/>
              <a:t>we wsparciu udziału </a:t>
            </a:r>
            <a:r>
              <a:rPr lang="pl-PL" sz="2000" dirty="0" smtClean="0"/>
              <a:t>grupy </a:t>
            </a:r>
            <a:r>
              <a:rPr lang="pl-PL" sz="2000" u="sng" dirty="0" smtClean="0"/>
              <a:t>niedoreprezentowanej</a:t>
            </a:r>
            <a:r>
              <a:rPr lang="pl-PL" sz="2000" u="sng" dirty="0"/>
              <a:t>. </a:t>
            </a:r>
            <a:endParaRPr lang="pl-PL" sz="2000" u="sng" dirty="0" smtClean="0"/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Możliwe są </a:t>
            </a:r>
            <a:r>
              <a:rPr lang="pl-PL" sz="2000" dirty="0"/>
              <a:t>przypadki, w których proporcja 50/50 </a:t>
            </a:r>
            <a:r>
              <a:rPr lang="pl-PL" sz="2000" dirty="0" smtClean="0"/>
              <a:t>wynika z </a:t>
            </a:r>
            <a:r>
              <a:rPr lang="pl-PL" sz="2000" dirty="0"/>
              <a:t>sytuacji </a:t>
            </a:r>
            <a:r>
              <a:rPr lang="pl-PL" sz="2000" dirty="0" smtClean="0"/>
              <a:t>kobiet i mężczyzn </a:t>
            </a:r>
            <a:r>
              <a:rPr lang="pl-PL" sz="2000" dirty="0"/>
              <a:t>i stanowi proporcję prawidłową </a:t>
            </a:r>
            <a:r>
              <a:rPr lang="pl-PL" sz="2000" dirty="0" smtClean="0"/>
              <a:t>z perspektywy równości szans kobiet i </a:t>
            </a:r>
            <a:r>
              <a:rPr lang="pl-PL" sz="2000" dirty="0"/>
              <a:t>mężczyzn</a:t>
            </a:r>
            <a:r>
              <a:rPr lang="pl-PL" sz="2000" dirty="0" smtClean="0"/>
              <a:t>.</a:t>
            </a:r>
          </a:p>
          <a:p>
            <a:pPr algn="just"/>
            <a:endParaRPr lang="pl-PL" sz="2000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8"/>
          <p:cNvSpPr txBox="1">
            <a:spLocks/>
          </p:cNvSpPr>
          <p:nvPr/>
        </p:nvSpPr>
        <p:spPr>
          <a:xfrm>
            <a:off x="251520" y="1052736"/>
            <a:ext cx="8784976" cy="56166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Punktacja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95536" y="1321891"/>
            <a:ext cx="8183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/>
              <a:t>0 punktów </a:t>
            </a:r>
            <a:r>
              <a:rPr lang="pl-PL" dirty="0"/>
              <a:t>- we wniosku o dofinansowanie projektu nie ma wskazanych żadnych informacji pozwalających na przyznanie 1 lub więcej punktów w danym kryterium oceny lub informacje wskazują, że projekt będzie prowadzić </a:t>
            </a:r>
            <a:r>
              <a:rPr lang="pl-PL" dirty="0" smtClean="0"/>
              <a:t>do dyskryminacji ze </a:t>
            </a:r>
            <a:r>
              <a:rPr lang="pl-PL" dirty="0"/>
              <a:t>względu na płeć.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1 punkt </a:t>
            </a:r>
            <a:r>
              <a:rPr lang="pl-PL" dirty="0"/>
              <a:t>- kwestie związane z zakresem danego kryterium w standardzie minimum zostały uwzględnione przynajmniej częściowo lub nie są w pełni trafnie </a:t>
            </a:r>
            <a:r>
              <a:rPr lang="pl-PL" dirty="0" smtClean="0"/>
              <a:t>dobrane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kryterium 2, 3 i 4. W przypadku kryterium 1 i 5 przyznanie 1 punktu oznacza, że kwestie związane z zakresem danego kryterium w standardzie minimum zostały uwzględnione wyczerpująco, trafnie lub w sposób możliwie pełny, biorąc pod uwagę charakterystykę danego projektu.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2 punkty </a:t>
            </a:r>
            <a:r>
              <a:rPr lang="pl-PL" dirty="0"/>
              <a:t>(nie dotyczy kryterium 1 i 5) - kwestie związane z zakresem danego kryterium w standardzie minimum zostały uwzględnione wyczerpująco, </a:t>
            </a:r>
            <a:r>
              <a:rPr lang="pl-PL" dirty="0" smtClean="0"/>
              <a:t>trafnie lub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sposób możliwie pełny, biorąc pod uwagę charakterystykę danego projektu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 ze strzałką w dół 1"/>
          <p:cNvSpPr/>
          <p:nvPr/>
        </p:nvSpPr>
        <p:spPr>
          <a:xfrm>
            <a:off x="288032" y="1196752"/>
            <a:ext cx="8604448" cy="2376264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316096" y="1412776"/>
            <a:ext cx="85763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r>
              <a:rPr lang="pl-PL" b="1" dirty="0" smtClean="0">
                <a:solidFill>
                  <a:prstClr val="black"/>
                </a:solidFill>
              </a:rPr>
              <a:t>WE </a:t>
            </a:r>
            <a:r>
              <a:rPr lang="pl-PL" b="1" dirty="0">
                <a:solidFill>
                  <a:prstClr val="black"/>
                </a:solidFill>
              </a:rPr>
              <a:t>WNIOSKU O DOFINANSOWANIE PROJEKTU PODANO INFORMACJE, KTÓRE POTWIERDZAJĄ ISTNIENIE (ALBO BRAK ISTNIENIA) BARIER RÓWNOŚCIOWYCH </a:t>
            </a:r>
            <a:r>
              <a:rPr lang="pl-PL" b="1" dirty="0" smtClean="0">
                <a:solidFill>
                  <a:prstClr val="black"/>
                </a:solidFill>
              </a:rPr>
              <a:t/>
            </a:r>
            <a:br>
              <a:rPr lang="pl-PL" b="1" dirty="0" smtClean="0">
                <a:solidFill>
                  <a:prstClr val="black"/>
                </a:solidFill>
              </a:rPr>
            </a:br>
            <a:r>
              <a:rPr lang="pl-PL" b="1" dirty="0" smtClean="0">
                <a:solidFill>
                  <a:prstClr val="black"/>
                </a:solidFill>
              </a:rPr>
              <a:t>W </a:t>
            </a:r>
            <a:r>
              <a:rPr lang="pl-PL" b="1" dirty="0">
                <a:solidFill>
                  <a:prstClr val="black"/>
                </a:solidFill>
              </a:rPr>
              <a:t>OBSZARZE TEMATYCZNYM INTERWENCJI I/LUB ZASIĘGU ODDZIAŁYWANIA </a:t>
            </a:r>
            <a:r>
              <a:rPr lang="pl-PL" b="1" dirty="0" smtClean="0">
                <a:solidFill>
                  <a:prstClr val="black"/>
                </a:solidFill>
              </a:rPr>
              <a:t>PROJEKTU.</a:t>
            </a: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pl-PL" dirty="0">
              <a:solidFill>
                <a:prstClr val="black"/>
              </a:solidFill>
            </a:endParaRPr>
          </a:p>
          <a:p>
            <a:pPr lvl="0" algn="just">
              <a:spcBef>
                <a:spcPct val="20000"/>
              </a:spcBef>
            </a:pPr>
            <a:r>
              <a:rPr lang="pl-PL" dirty="0">
                <a:solidFill>
                  <a:prstClr val="black"/>
                </a:solidFill>
              </a:rPr>
              <a:t>Do przedstawienia informacji wskazujących </a:t>
            </a:r>
            <a:r>
              <a:rPr lang="pl-PL" dirty="0" smtClean="0">
                <a:solidFill>
                  <a:prstClr val="black"/>
                </a:solidFill>
              </a:rPr>
              <a:t>na istnienie </a:t>
            </a:r>
            <a:r>
              <a:rPr lang="pl-PL" dirty="0">
                <a:solidFill>
                  <a:prstClr val="black"/>
                </a:solidFill>
              </a:rPr>
              <a:t>barier równościowych lub ich </a:t>
            </a:r>
            <a:r>
              <a:rPr lang="pl-PL" dirty="0" smtClean="0">
                <a:solidFill>
                  <a:prstClr val="black"/>
                </a:solidFill>
              </a:rPr>
              <a:t>brak </a:t>
            </a:r>
            <a:r>
              <a:rPr lang="pl-PL" dirty="0">
                <a:solidFill>
                  <a:prstClr val="black"/>
                </a:solidFill>
              </a:rPr>
              <a:t>należy użyć danych jakościowych i/lub ilościowych w podziale na płeć w obszarze tematycznym interwencji i/lub zasięgu oddziaływania projektu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20000"/>
              </a:spcBef>
            </a:pPr>
            <a:endParaRPr lang="pl-PL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pl-PL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pl-PL" i="1" dirty="0" smtClean="0">
                <a:solidFill>
                  <a:prstClr val="black"/>
                </a:solidFill>
              </a:rPr>
              <a:t>(Maksymalna liczba punktów możliwych </a:t>
            </a:r>
          </a:p>
          <a:p>
            <a:pPr lvl="0">
              <a:spcBef>
                <a:spcPct val="20000"/>
              </a:spcBef>
            </a:pPr>
            <a:r>
              <a:rPr lang="pl-PL" i="1" dirty="0" smtClean="0">
                <a:solidFill>
                  <a:prstClr val="black"/>
                </a:solidFill>
              </a:rPr>
              <a:t>do zdobycia za spełnienie tego kryterium – 1)</a:t>
            </a: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pPr lvl="0" algn="just">
              <a:spcBef>
                <a:spcPct val="20000"/>
              </a:spcBef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 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Obraz 10" descr="C:\Users\MartaM\Pictures\Microsoft Clip Organizer\j02851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238625"/>
            <a:ext cx="1872208" cy="228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 ze strzałką w dół 1"/>
          <p:cNvSpPr/>
          <p:nvPr/>
        </p:nvSpPr>
        <p:spPr>
          <a:xfrm>
            <a:off x="288032" y="1196752"/>
            <a:ext cx="8604448" cy="2376264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316096" y="1412776"/>
            <a:ext cx="85763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r>
              <a:rPr lang="pl-PL" b="1" dirty="0" smtClean="0">
                <a:solidFill>
                  <a:prstClr val="black"/>
                </a:solidFill>
              </a:rPr>
              <a:t>WE </a:t>
            </a:r>
            <a:r>
              <a:rPr lang="pl-PL" b="1" dirty="0">
                <a:solidFill>
                  <a:prstClr val="black"/>
                </a:solidFill>
              </a:rPr>
              <a:t>WNIOSKU O DOFINANSOWANIE PROJEKTU PODANO INFORMACJE, KTÓRE POTWIERDZAJĄ ISTNIENIE (ALBO BRAK ISTNIENIA) BARIER RÓWNOŚCIOWYCH </a:t>
            </a:r>
            <a:r>
              <a:rPr lang="pl-PL" b="1" dirty="0" smtClean="0">
                <a:solidFill>
                  <a:prstClr val="black"/>
                </a:solidFill>
              </a:rPr>
              <a:t/>
            </a:r>
            <a:br>
              <a:rPr lang="pl-PL" b="1" dirty="0" smtClean="0">
                <a:solidFill>
                  <a:prstClr val="black"/>
                </a:solidFill>
              </a:rPr>
            </a:br>
            <a:r>
              <a:rPr lang="pl-PL" b="1" dirty="0" smtClean="0">
                <a:solidFill>
                  <a:prstClr val="black"/>
                </a:solidFill>
              </a:rPr>
              <a:t>W </a:t>
            </a:r>
            <a:r>
              <a:rPr lang="pl-PL" b="1" dirty="0">
                <a:solidFill>
                  <a:prstClr val="black"/>
                </a:solidFill>
              </a:rPr>
              <a:t>OBSZARZE TEMATYCZNYM INTERWENCJI I/LUB ZASIĘGU ODDZIAŁYWANIA </a:t>
            </a:r>
            <a:r>
              <a:rPr lang="pl-PL" b="1" dirty="0" smtClean="0">
                <a:solidFill>
                  <a:prstClr val="black"/>
                </a:solidFill>
              </a:rPr>
              <a:t>PROJEKTU.</a:t>
            </a: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 smtClean="0">
              <a:solidFill>
                <a:prstClr val="black"/>
              </a:solidFill>
            </a:endParaRPr>
          </a:p>
          <a:p>
            <a:pPr lvl="0" algn="just">
              <a:spcBef>
                <a:spcPct val="20000"/>
              </a:spcBef>
            </a:pPr>
            <a:endParaRPr lang="pl-PL" u="sng" dirty="0" smtClean="0">
              <a:solidFill>
                <a:srgbClr val="C00000"/>
              </a:solidFill>
            </a:endParaRPr>
          </a:p>
          <a:p>
            <a:pPr lvl="0" algn="just">
              <a:spcBef>
                <a:spcPct val="20000"/>
              </a:spcBef>
            </a:pPr>
            <a:endParaRPr lang="pl-PL" u="sng" dirty="0">
              <a:solidFill>
                <a:prstClr val="black"/>
              </a:solidFill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 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3789040"/>
            <a:ext cx="8640960" cy="19442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pl-PL" b="1" u="sng" dirty="0" smtClean="0">
                <a:solidFill>
                  <a:srgbClr val="0070C0"/>
                </a:solidFill>
              </a:rPr>
              <a:t>Przykłady :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segregacja pozioma i pionowa rynku pracy 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segregacja pozioma i pionowa w edukacji wyższej,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popyt na zawody tradycyjnie zdominowane przez jedną płeć, w której brakuje lub będzie brakowało pracowników </a:t>
            </a:r>
            <a:r>
              <a:rPr lang="pl-PL" dirty="0" smtClean="0">
                <a:solidFill>
                  <a:srgbClr val="0070C0"/>
                </a:solidFill>
              </a:rPr>
              <a:t>(wg potrzeb regionalnego i lokalnego rynku </a:t>
            </a:r>
            <a:r>
              <a:rPr lang="pl-PL" dirty="0" smtClean="0">
                <a:solidFill>
                  <a:srgbClr val="0070C0"/>
                </a:solidFill>
              </a:rPr>
              <a:t>pracy).</a:t>
            </a:r>
            <a:endParaRPr 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95536" y="1556792"/>
            <a:ext cx="5112568" cy="1872208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u="sng" dirty="0" smtClean="0"/>
              <a:t>obszar </a:t>
            </a:r>
            <a:r>
              <a:rPr lang="pl-PL" sz="2400" b="1" u="sng" dirty="0"/>
              <a:t>tematyczny interwencji</a:t>
            </a:r>
            <a:r>
              <a:rPr lang="pl-PL" sz="2400" b="1" dirty="0"/>
              <a:t> </a:t>
            </a:r>
            <a:r>
              <a:rPr lang="pl-PL" sz="2400" dirty="0" smtClean="0"/>
              <a:t>- obszar objęty wsparciem w </a:t>
            </a:r>
            <a:r>
              <a:rPr lang="pl-PL" sz="2400" dirty="0"/>
              <a:t>ramach </a:t>
            </a:r>
            <a:r>
              <a:rPr lang="pl-PL" sz="2400" dirty="0" smtClean="0"/>
              <a:t>programu, </a:t>
            </a:r>
            <a:r>
              <a:rPr lang="pl-PL" sz="2400" dirty="0"/>
              <a:t>np. zatrudnienie, </a:t>
            </a:r>
            <a:r>
              <a:rPr lang="pl-PL" sz="2400" dirty="0" smtClean="0"/>
              <a:t>integracja społeczna, edukacja, adaptacyjność;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05064"/>
            <a:ext cx="2238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ymbol zastępczy zawartości 8"/>
          <p:cNvSpPr txBox="1">
            <a:spLocks/>
          </p:cNvSpPr>
          <p:nvPr/>
        </p:nvSpPr>
        <p:spPr>
          <a:xfrm>
            <a:off x="3851920" y="4077072"/>
            <a:ext cx="4968552" cy="21328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zasięg oddziaływania projektu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odnosi się do przestrzeni, której on dotyczy, np.: regionu, powiatu, kraju, instytucji, przedsiębiorstwa, konkretnego działu w danej instytucji.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5404</TotalTime>
  <Words>1236</Words>
  <Application>Microsoft Office PowerPoint</Application>
  <PresentationFormat>Pokaz na ekranie (4:3)</PresentationFormat>
  <Paragraphs>186</Paragraphs>
  <Slides>19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Zasada równości szans kobiet  i mężczyzn </vt:lpstr>
      <vt:lpstr>Standard minimum</vt:lpstr>
      <vt:lpstr>Slajd 3</vt:lpstr>
      <vt:lpstr>Wyjątki</vt:lpstr>
      <vt:lpstr>Kryteria</vt:lpstr>
      <vt:lpstr>Slajd 6</vt:lpstr>
      <vt:lpstr>Bariery równościowe </vt:lpstr>
      <vt:lpstr>Bariery równościowe </vt:lpstr>
      <vt:lpstr>Bariery równościowe</vt:lpstr>
      <vt:lpstr>Slajd 10</vt:lpstr>
      <vt:lpstr>Slajd 11</vt:lpstr>
      <vt:lpstr>Slajd 12</vt:lpstr>
      <vt:lpstr>Działania równościowe </vt:lpstr>
      <vt:lpstr>Działania równościowe </vt:lpstr>
      <vt:lpstr>Wskaźniki - podział na płeć </vt:lpstr>
      <vt:lpstr>Wskaźniki - podział na płeć </vt:lpstr>
      <vt:lpstr>Slajd 17</vt:lpstr>
      <vt:lpstr>Slajd 18</vt:lpstr>
      <vt:lpstr>Slajd 19</vt:lpstr>
    </vt:vector>
  </TitlesOfParts>
  <Company>Urząd Marszałkowski Województwa Dolnośląskiego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ejewtuch</cp:lastModifiedBy>
  <cp:revision>515</cp:revision>
  <dcterms:created xsi:type="dcterms:W3CDTF">2015-05-22T10:45:54Z</dcterms:created>
  <dcterms:modified xsi:type="dcterms:W3CDTF">2016-02-10T11:34:12Z</dcterms:modified>
</cp:coreProperties>
</file>