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60" r:id="rId4"/>
    <p:sldId id="262" r:id="rId5"/>
    <p:sldId id="267" r:id="rId6"/>
    <p:sldId id="272" r:id="rId7"/>
    <p:sldId id="268" r:id="rId8"/>
    <p:sldId id="283" r:id="rId9"/>
    <p:sldId id="274" r:id="rId10"/>
    <p:sldId id="279" r:id="rId11"/>
    <p:sldId id="286" r:id="rId12"/>
    <p:sldId id="285" r:id="rId13"/>
    <p:sldId id="287" r:id="rId14"/>
    <p:sldId id="276" r:id="rId15"/>
    <p:sldId id="288" r:id="rId16"/>
    <p:sldId id="273" r:id="rId17"/>
  </p:sldIdLst>
  <p:sldSz cx="9144000" cy="6858000" type="screen4x3"/>
  <p:notesSz cx="6797675" cy="987425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r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90" d="100"/>
          <a:sy n="90" d="100"/>
        </p:scale>
        <p:origin x="-21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ADD2C-D517-431A-AA09-13058DA13F6B}" type="datetimeFigureOut">
              <a:rPr lang="pl-PL" smtClean="0"/>
              <a:pPr/>
              <a:t>2016-02-18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D910-811F-44E2-AE8D-FA1EC7FA4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C02B-61D7-456E-BE94-04DF40ED0474}" type="datetimeFigureOut">
              <a:rPr lang="pl-PL" smtClean="0"/>
              <a:pPr/>
              <a:t>2016-02-18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31D18-C28F-4D83-867F-42F764329A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A5F9-9D15-40E7-81BF-ABD777AAD032}" type="datetimeFigureOut">
              <a:rPr lang="pl-PL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A93C-7897-4769-BA5C-F953B877BC3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2837-6A9B-4FE2-A580-80AADFDD3A31}" type="datetimeFigureOut">
              <a:rPr lang="pl-PL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73676-4356-4D96-AD81-EB4FF7C415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F160-E8CF-4604-9888-2C23D65E2291}" type="datetimeFigureOut">
              <a:rPr lang="pl-PL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4C06-A32C-4DF7-B843-E05D865C47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AD3-2E81-409A-978D-15BCF0CF7ABB}" type="datetimeFigureOut">
              <a:rPr lang="pl-PL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1654-7BB3-449C-8579-D54FAC5762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9584-D667-46CE-9611-AFEDC9857E11}" type="datetimeFigureOut">
              <a:rPr lang="pl-PL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1710-681C-4846-8BB7-931133727E5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B05D-0AD6-4022-B1B1-97FF6F4484D6}" type="datetimeFigureOut">
              <a:rPr lang="pl-PL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39D3-315D-4300-ACBA-E762CD9786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07AB-4860-4597-9BDB-9AF83AB807B6}" type="datetimeFigureOut">
              <a:rPr lang="pl-PL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0F33A-57BD-4DC1-A756-BCA16D39774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39BF-5933-468E-BD0A-4E5F043B6E99}" type="datetimeFigureOut">
              <a:rPr lang="pl-PL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9911C-2037-4DFD-AE26-4FBA67E6036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E15A-9EC8-444E-A798-E54B69A8F20B}" type="datetimeFigureOut">
              <a:rPr lang="pl-PL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69E9D-1E08-496A-9C01-40E88E7859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A345-2C25-43A5-8FD7-B66A7F9E913F}" type="datetimeFigureOut">
              <a:rPr lang="pl-PL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652D-2B8B-4DB8-8E1E-0B57688E2C0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B467-05EE-439E-8649-C2201E14599A}" type="datetimeFigureOut">
              <a:rPr lang="pl-PL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889FF-69A5-45C5-B6FF-C5FACD6736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93677E-675F-4680-8B7A-F40655D86D8D}" type="datetimeFigureOut">
              <a:rPr lang="pl-PL"/>
              <a:pPr>
                <a:defRPr/>
              </a:pPr>
              <a:t>2016-02-18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AE8B43-B5FE-4C1E-95AF-12B9171DAB7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221457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572008"/>
            <a:ext cx="9144000" cy="17859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pl-PL" b="1" dirty="0" smtClean="0"/>
              <a:t>Nabór 10.4.2:</a:t>
            </a:r>
            <a:r>
              <a:rPr lang="pl-PL" sz="2400" b="1" dirty="0" smtClean="0"/>
              <a:t>                                                                                                                          </a:t>
            </a:r>
            <a:r>
              <a:rPr lang="pl-PL" sz="2400" dirty="0" smtClean="0"/>
              <a:t>Dostosowanie systemów kształcenia i szkolenia zawodowego do potrzeb rynku pracy – ZIT </a:t>
            </a:r>
            <a:r>
              <a:rPr lang="pl-PL" sz="2400" dirty="0" err="1" smtClean="0"/>
              <a:t>WrOF</a:t>
            </a:r>
            <a:endParaRPr lang="pl-PL" sz="2400" b="1" dirty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714348" y="1428736"/>
            <a:ext cx="8001056" cy="29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1: </a:t>
            </a:r>
            <a:r>
              <a:rPr lang="pl-PL" sz="1600" b="1" kern="50" dirty="0" smtClean="0"/>
              <a:t>Ocena zgodności projektu ze Strategią  ZIT </a:t>
            </a:r>
            <a:r>
              <a:rPr lang="pl-PL" sz="1600" b="1" kern="50" dirty="0" err="1" smtClean="0"/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0034" y="2214554"/>
            <a:ext cx="8358246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Weryfikacja, czy projekt wpisuje się w Strategię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, w szczególności  czy: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beneficjenci realizują projekt na </a:t>
            </a:r>
            <a:r>
              <a:rPr lang="pl-PL" sz="1600" b="1" dirty="0" smtClean="0">
                <a:solidFill>
                  <a:schemeClr val="bg1"/>
                </a:solidFill>
              </a:rPr>
              <a:t>obszarze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proponowane działania są spójne z celami, priorytetami i działaniami </a:t>
            </a:r>
            <a:r>
              <a:rPr lang="pl-PL" sz="1600" b="1" dirty="0" smtClean="0">
                <a:solidFill>
                  <a:schemeClr val="bg1"/>
                </a:solidFill>
              </a:rPr>
              <a:t>opisanymi w Strategii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b="1" dirty="0" smtClean="0">
                <a:solidFill>
                  <a:schemeClr val="bg1"/>
                </a:solidFill>
              </a:rPr>
              <a:t>.</a:t>
            </a:r>
            <a:endParaRPr lang="pl-PL" sz="1600" b="1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34" y="4500570"/>
            <a:ext cx="8286808" cy="4234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, jego niespełnienie powoduje odrzucenie wniosku;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714348" y="1142984"/>
            <a:ext cx="8001056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2: </a:t>
            </a:r>
            <a:r>
              <a:rPr lang="pl-PL" sz="1600" b="1" dirty="0" smtClean="0">
                <a:solidFill>
                  <a:schemeClr val="dk1"/>
                </a:solidFill>
              </a:rPr>
              <a:t>Poprawność doboru wskaźników</a:t>
            </a:r>
            <a:endParaRPr lang="pl-PL" sz="1600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285720" y="1500174"/>
            <a:ext cx="8643998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Weryfikowane będzie w szczególności , czy: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wybrane wskaźniki produktu i rezultatu odzwierciedlają zakres rzeczowy projektu?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założone do osiągnięcia wartości są realne do osiągnięcia (nie zostały sztucznie zawyżone lub zaniżone)?</a:t>
            </a:r>
            <a:endParaRPr lang="pl-PL" sz="16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85720" y="3429000"/>
            <a:ext cx="8643998" cy="3267561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j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, jego niespełnienie powoduje odrzucenie wniosku;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 Kryterium dotyczy następujących wskaźników:</a:t>
            </a:r>
          </a:p>
          <a:p>
            <a:pPr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  <a:latin typeface="+mj-lt"/>
              </a:rPr>
              <a:t> liczba nauczycieli kształcenia zawodowego oraz instruktorów praktycznej nauki zawodu objętych wsparciem w programie; </a:t>
            </a:r>
          </a:p>
          <a:p>
            <a:pPr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  <a:latin typeface="+mj-lt"/>
              </a:rPr>
              <a:t> liczba szkół i placówek kształcenia zawodowego uczestniczących w stażach i praktykach u pracodawcy; </a:t>
            </a:r>
          </a:p>
          <a:p>
            <a:pPr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  <a:latin typeface="+mj-lt"/>
              </a:rPr>
              <a:t> liczba szkół i placówek kształcenia zawodowego doposażonych w programie w sprzęt i materiały dydaktyczne niezbędne do realizacji kształcenia zawodowego; </a:t>
            </a:r>
          </a:p>
          <a:p>
            <a:pPr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  <a:latin typeface="+mj-lt"/>
              </a:rPr>
              <a:t>  liczba podmiotów realizujących zadania centrum kształcenia zawodowego i ustawicznego objętych wsparciem w programie; </a:t>
            </a:r>
          </a:p>
          <a:p>
            <a:pPr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  <a:latin typeface="+mj-lt"/>
              </a:rPr>
              <a:t>  liczba nauczycieli kształcenia zawodowego oraz instruktorów praktycznej nauki zawodu, którzy uzyskali kwalifikacje lub nabyli kompetencje po opuszczeniu programu</a:t>
            </a:r>
          </a:p>
          <a:p>
            <a:pPr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  <a:latin typeface="+mj-lt"/>
              </a:rPr>
              <a:t>  liczba szkół i placówek kształcenia zawodowego wykorzystujących doposażenie zakupione dzięki EFS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142984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1472" y="1785926"/>
            <a:ext cx="8215370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sprawdzana będzie </a:t>
            </a:r>
            <a:r>
              <a:rPr lang="pl-PL" sz="1600" b="1" dirty="0" smtClean="0">
                <a:solidFill>
                  <a:schemeClr val="bg1"/>
                </a:solidFill>
              </a:rPr>
              <a:t>zbieżność zapisów </a:t>
            </a:r>
            <a:r>
              <a:rPr lang="pl-PL" sz="1600" dirty="0" smtClean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weryfikowany będzie </a:t>
            </a:r>
            <a:r>
              <a:rPr lang="pl-PL" sz="1600" b="1" dirty="0" smtClean="0">
                <a:solidFill>
                  <a:schemeClr val="bg1"/>
                </a:solidFill>
              </a:rPr>
              <a:t>faktyczny wpływ zaproponowanych działań </a:t>
            </a:r>
            <a:r>
              <a:rPr lang="pl-PL" sz="1600" dirty="0" smtClean="0">
                <a:solidFill>
                  <a:schemeClr val="bg1"/>
                </a:solidFill>
              </a:rPr>
              <a:t>na  minimalizację negatywnych zjawisk opisanych w Strategii ZIT 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ocena na podstawie 6 </a:t>
            </a:r>
            <a:r>
              <a:rPr lang="pl-PL" sz="1600" dirty="0" err="1" smtClean="0">
                <a:solidFill>
                  <a:schemeClr val="bg1"/>
                </a:solidFill>
              </a:rPr>
              <a:t>podkryteriów</a:t>
            </a:r>
            <a:r>
              <a:rPr lang="pl-PL" sz="1600" dirty="0" smtClean="0">
                <a:solidFill>
                  <a:schemeClr val="bg1"/>
                </a:solidFill>
              </a:rPr>
              <a:t> szczegółowych.</a:t>
            </a:r>
          </a:p>
          <a:p>
            <a:pPr marL="177800" indent="-177800" algn="just"/>
            <a:endParaRPr lang="pl-PL" sz="160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71472" y="4000504"/>
            <a:ext cx="8215370" cy="108747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Ocena wpływu projektu na realizację  Strategii ZIT WrOF: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ma charakter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opisowy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będzie zawierała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szczegółowe uzasadnienie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dla przyznanej liczby punktów.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r>
              <a:rPr lang="pl-PL" sz="1600" b="1" kern="50" dirty="0" smtClean="0">
                <a:solidFill>
                  <a:prstClr val="black"/>
                </a:solidFill>
              </a:rPr>
              <a:t> – c.d.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500174"/>
          <a:ext cx="8572560" cy="5012076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4214842"/>
                <a:gridCol w="435771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Minimalizacja wiodącego problemu zdiagnozowanego w Strategii ZIT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</a:t>
                      </a:r>
                      <a:r>
                        <a:rPr lang="pl-PL" sz="1200" b="0" dirty="0" err="1" smtClean="0">
                          <a:solidFill>
                            <a:schemeClr val="tx1"/>
                          </a:solidFill>
                        </a:rPr>
                        <a:t>pkt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 - 10 </a:t>
                      </a:r>
                      <a:r>
                        <a:rPr lang="pl-PL" sz="1200" b="0" dirty="0" err="1" smtClean="0">
                          <a:solidFill>
                            <a:schemeClr val="tx1"/>
                          </a:solidFill>
                        </a:rPr>
                        <a:t>pkt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3.2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Minimalizacja problemu dodatkowego     wskazanego w Strategii ZIT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?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</a:t>
                      </a:r>
                      <a:r>
                        <a:rPr lang="pl-PL" sz="1200" b="0" dirty="0" err="1" smtClean="0">
                          <a:solidFill>
                            <a:schemeClr val="tx1"/>
                          </a:solidFill>
                        </a:rPr>
                        <a:t>pkt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</a:t>
                      </a: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– 3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Ocena typu realizowanego projektu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Realizacja wyłącznie jednego</a:t>
                      </a: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</a:rPr>
                        <a:t> typu – 1 pkt.</a:t>
                      </a:r>
                    </a:p>
                    <a:p>
                      <a:pPr algn="ctr"/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Realizacja dwóch typów – 2 pkt.</a:t>
                      </a:r>
                    </a:p>
                    <a:p>
                      <a:pPr algn="ctr"/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Realizacja więcej niż dwóch typów – 3 pkt.</a:t>
                      </a:r>
                      <a:endParaRPr lang="pl-PL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73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Potencjał rozwojowy projektu</a:t>
                      </a:r>
                    </a:p>
                    <a:p>
                      <a:pPr algn="ctr"/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Stwierdzenie braku potencjału – 0 pkt.</a:t>
                      </a:r>
                    </a:p>
                    <a:p>
                      <a:pPr algn="ctr"/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Stwierdzenie potencjału</a:t>
                      </a: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</a:rPr>
                        <a:t> – 3 pkt.</a:t>
                      </a:r>
                      <a:endParaRPr lang="pl-PL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Poszerzenie oferty edukacyjnej</a:t>
                      </a:r>
                    </a:p>
                    <a:p>
                      <a:pPr algn="ctr"/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Oferta edukacyjna nie ulegnie poszerzeniu – 0 pkt.</a:t>
                      </a:r>
                    </a:p>
                    <a:p>
                      <a:pPr algn="ctr"/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Oferta edukacyjna ulegnie poszerzeniu – 3 pkt.</a:t>
                      </a:r>
                      <a:endParaRPr lang="pl-PL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3.6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Siła oddziaływania projektu</a:t>
                      </a:r>
                    </a:p>
                    <a:p>
                      <a:pPr algn="ctr"/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przewiduje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uczestnictwo beneficjentów z terenu 1 gminy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 pkt.</a:t>
                      </a:r>
                    </a:p>
                    <a:p>
                      <a:pPr lvl="0" algn="ctr"/>
                      <a:endParaRPr lang="pl-PL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przewiduje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uczestnictwo beneficjentów z terenu 2 gminy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- 2 pkt.</a:t>
                      </a:r>
                    </a:p>
                    <a:p>
                      <a:pPr lvl="0" algn="ctr"/>
                      <a:endParaRPr lang="pl-PL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przewiduje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uczestnictwo beneficjentów z terenu 3 gmin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więcej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- 3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785786" y="1000108"/>
            <a:ext cx="7524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4: </a:t>
            </a:r>
            <a:r>
              <a:rPr lang="pl-PL" sz="1600" b="1" dirty="0" smtClean="0"/>
              <a:t>Wpływ realizacji projektu na realizację wartości docelowej wskaźników monitoringu realizacji celów Strategii ZIT </a:t>
            </a:r>
            <a:r>
              <a:rPr lang="pl-PL" sz="1600" b="1" dirty="0" err="1" smtClean="0"/>
              <a:t>WrOF</a:t>
            </a:r>
            <a:endParaRPr lang="pl-PL" altLang="pl-PL" sz="1600" dirty="0" smtClean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428596" y="1599163"/>
          <a:ext cx="8501122" cy="504454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928694"/>
                <a:gridCol w="1174057"/>
                <a:gridCol w="1183398"/>
                <a:gridCol w="1367776"/>
                <a:gridCol w="1275587"/>
                <a:gridCol w="1357165"/>
                <a:gridCol w="1214445"/>
              </a:tblGrid>
              <a:tr h="173081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000" i="1" kern="50" dirty="0">
                          <a:effectLst/>
                          <a:latin typeface="+mj-lt"/>
                        </a:rPr>
                        <a:t>Wyszczególnienie</a:t>
                      </a:r>
                      <a:endParaRPr lang="pl-PL" sz="10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nauczycieli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kształcenia zawodowego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oraz instruktorów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praktycznej nauki zawodu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objętych wsparciem w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programie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i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uczniów szkół i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placówek kształcenia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zawodowego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uczestniczących w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stażach i praktykach u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pracodawcy </a:t>
                      </a:r>
                      <a:endParaRPr lang="pl-PL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szkół i placówek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kształcenia zawodowego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doposażonych w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programie w sprzęt i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materiały dydaktyczne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niezbędne do realizacji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kształcenia zawodowego </a:t>
                      </a:r>
                    </a:p>
                    <a:p>
                      <a:pPr algn="ctr"/>
                      <a:endParaRPr lang="pl-PL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podmiotów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realizujących zadania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centrum kształcenia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zawodowego i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ustawicznego objętych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wsparciem w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programie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i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nauczycieli kształcenia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zawodowego oraz instruktorów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praktycznej nauki zawodu, którzy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uzyskali kwalifikacje lub nabyli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kompetencje po opuszczeniu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programu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szkół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 placówek kształcenia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zawodowego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wykorzystujących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doposażenie zakupione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dzięki EFS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i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5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 smtClean="0">
                          <a:effectLst/>
                          <a:latin typeface="+mj-lt"/>
                        </a:rPr>
                        <a:t>0 pkt. </a:t>
                      </a:r>
                      <a:r>
                        <a:rPr lang="pl-PL" sz="11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3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50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73%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89%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192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maksymalnej 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3-4 osoby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51-80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 szt.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n/d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Od 73% do 75%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n/d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45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50% maksymalnej 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5-6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81-120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 szt.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 szt.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75% do 80%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n/d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192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100% maksymalnej 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6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120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2 szt.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1 szt.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80%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Od 89% do 100%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6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40%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718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Ocena:</a:t>
                      </a:r>
                      <a:endParaRPr lang="pl-PL" sz="1200" b="1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(max 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20 </a:t>
                      </a:r>
                      <a:r>
                        <a:rPr lang="pl-PL" sz="1200" b="1" kern="50" dirty="0">
                          <a:effectLst/>
                          <a:latin typeface="+mj-lt"/>
                        </a:rPr>
                        <a:t>pkt. – 100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%)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8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4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10" y="928670"/>
            <a:ext cx="7524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5: </a:t>
            </a:r>
            <a:r>
              <a:rPr lang="pl-PL" sz="1600" b="1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85786" y="4500570"/>
            <a:ext cx="7429552" cy="2185214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wykorzystaniu </a:t>
            </a:r>
            <a:r>
              <a:rPr lang="pl-PL" sz="1600" b="1" dirty="0" smtClean="0">
                <a:solidFill>
                  <a:schemeClr val="bg1"/>
                </a:solidFill>
              </a:rPr>
              <a:t>efektów realizacji </a:t>
            </a:r>
            <a:r>
              <a:rPr lang="pl-PL" sz="1600" dirty="0" smtClean="0">
                <a:solidFill>
                  <a:schemeClr val="bg1"/>
                </a:solidFill>
              </a:rPr>
              <a:t>innego projektu;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wzmocnieniu  </a:t>
            </a:r>
            <a:r>
              <a:rPr lang="pl-PL" sz="1600" b="1" dirty="0" smtClean="0">
                <a:solidFill>
                  <a:schemeClr val="bg1"/>
                </a:solidFill>
              </a:rPr>
              <a:t>trwałości efektów </a:t>
            </a:r>
            <a:r>
              <a:rPr lang="pl-PL" sz="1600" dirty="0" smtClean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 itp.;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Kryterium będzie oceniane na podstawie zapisów </a:t>
            </a:r>
            <a:r>
              <a:rPr lang="pl-PL" sz="1600" b="1" dirty="0" smtClean="0">
                <a:solidFill>
                  <a:schemeClr val="bg1"/>
                </a:solidFill>
              </a:rPr>
              <a:t>w części G WNP.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429552" cy="83099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dirty="0" smtClean="0">
                <a:solidFill>
                  <a:schemeClr val="bg1"/>
                </a:solidFill>
              </a:rPr>
              <a:t>czy istnieją projekty powiązane </a:t>
            </a:r>
            <a:r>
              <a:rPr lang="pl-PL" sz="1600" dirty="0" smtClean="0">
                <a:solidFill>
                  <a:schemeClr val="bg1"/>
                </a:solidFill>
              </a:rPr>
              <a:t>ze zgłoszonym projektem, które zostały zrealizowane, bądź są w trakcie realizacji, bądź zostały zgłoszone w ramach tego samego naboru. 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85786" y="1285860"/>
          <a:ext cx="7429552" cy="21431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450987"/>
                <a:gridCol w="4978565"/>
              </a:tblGrid>
              <a:tr h="2781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0 </a:t>
                      </a:r>
                      <a:r>
                        <a:rPr lang="pl-PL" sz="1400" kern="50" dirty="0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1,25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 smtClean="0">
                          <a:effectLst/>
                        </a:rPr>
                        <a:t>jednym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2,5pkt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trzema</a:t>
                      </a:r>
                      <a:r>
                        <a:rPr lang="pl-PL" sz="1400" kern="50" dirty="0">
                          <a:effectLst/>
                        </a:rPr>
                        <a:t> 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jednym w ramach naboru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pięcioma </a:t>
                      </a:r>
                      <a:r>
                        <a:rPr lang="pl-PL" sz="1400" kern="50" dirty="0">
                          <a:effectLst/>
                        </a:rPr>
                        <a:t>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trzema w ramach naboru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</a:t>
                      </a:r>
                      <a:r>
                        <a:rPr lang="pl-PL" sz="1400" kern="50" dirty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5 </a:t>
                      </a:r>
                      <a:r>
                        <a:rPr lang="pl-PL" sz="1400" kern="50" dirty="0">
                          <a:effectLst/>
                        </a:rPr>
                        <a:t>pkt. – 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3315" name="Prostokąt 2"/>
          <p:cNvSpPr>
            <a:spLocks noChangeArrowheads="1"/>
          </p:cNvSpPr>
          <p:nvPr/>
        </p:nvSpPr>
        <p:spPr bwMode="auto">
          <a:xfrm>
            <a:off x="714348" y="1142984"/>
            <a:ext cx="7759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dirty="0"/>
          </a:p>
          <a:p>
            <a:pPr algn="ctr" eaLnBrk="1" hangingPunct="1">
              <a:lnSpc>
                <a:spcPct val="150000"/>
              </a:lnSpc>
            </a:pPr>
            <a:r>
              <a:rPr lang="pl-PL" altLang="pl-PL" sz="4000" dirty="0" smtClean="0"/>
              <a:t>Dziękujemy </a:t>
            </a:r>
            <a:r>
              <a:rPr lang="pl-PL" altLang="pl-PL" sz="4000" dirty="0"/>
              <a:t>za </a:t>
            </a:r>
            <a:r>
              <a:rPr lang="pl-PL" altLang="pl-PL" sz="4000" dirty="0" smtClean="0"/>
              <a:t>uwagę</a:t>
            </a:r>
            <a:r>
              <a:rPr lang="pl-PL" altLang="pl-PL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28596" y="3143248"/>
            <a:ext cx="84296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KONTAKT:</a:t>
            </a:r>
          </a:p>
          <a:p>
            <a:endParaRPr lang="pl-PL" sz="1600" dirty="0" smtClean="0"/>
          </a:p>
          <a:p>
            <a:r>
              <a:rPr lang="pl-PL" sz="1600" dirty="0" smtClean="0"/>
              <a:t>Biuro Zintegrowanych Inwestycji Terytorialnych Wrocławskiego Obszaru Funkcjonalnego (ZIT WrOF)</a:t>
            </a:r>
          </a:p>
          <a:p>
            <a:r>
              <a:rPr lang="pl-PL" sz="1600" dirty="0" smtClean="0"/>
              <a:t>Urząd Miejski Wrocławia</a:t>
            </a:r>
            <a:br>
              <a:rPr lang="pl-PL" sz="1600" dirty="0" smtClean="0"/>
            </a:br>
            <a:r>
              <a:rPr lang="pl-PL" sz="1600" dirty="0" smtClean="0"/>
              <a:t>ul. Świdnicka 53</a:t>
            </a:r>
            <a:br>
              <a:rPr lang="pl-PL" sz="1600" dirty="0" smtClean="0"/>
            </a:br>
            <a:r>
              <a:rPr lang="pl-PL" sz="1600" dirty="0" smtClean="0"/>
              <a:t>50-030 Wrocław</a:t>
            </a:r>
            <a:br>
              <a:rPr lang="pl-PL" sz="1600" dirty="0" smtClean="0"/>
            </a:br>
            <a:r>
              <a:rPr lang="pl-PL" sz="1600" dirty="0" smtClean="0"/>
              <a:t>pok. 104 i 105,  I piętro</a:t>
            </a:r>
            <a:br>
              <a:rPr lang="pl-PL" sz="1600" dirty="0" smtClean="0"/>
            </a:br>
            <a:r>
              <a:rPr lang="pl-PL" sz="1600" dirty="0" smtClean="0"/>
              <a:t>tel.  +48 71 777 78 61</a:t>
            </a:r>
            <a:br>
              <a:rPr lang="pl-PL" sz="1600" dirty="0" smtClean="0"/>
            </a:br>
            <a:r>
              <a:rPr lang="pl-PL" sz="1600" dirty="0" smtClean="0"/>
              <a:t> tel. +48 71 777 80 06</a:t>
            </a:r>
            <a:br>
              <a:rPr lang="pl-PL" sz="1600" dirty="0" smtClean="0"/>
            </a:br>
            <a:r>
              <a:rPr lang="pl-PL" sz="1600" dirty="0" smtClean="0"/>
              <a:t>e-mail: </a:t>
            </a:r>
            <a:r>
              <a:rPr lang="pl-PL" sz="1600" dirty="0" err="1" smtClean="0">
                <a:solidFill>
                  <a:schemeClr val="bg2">
                    <a:lumMod val="50000"/>
                  </a:schemeClr>
                </a:solidFill>
              </a:rPr>
              <a:t>zit@um.wroc.pl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472" y="1285860"/>
            <a:ext cx="798989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>
                <a:solidFill>
                  <a:srgbClr val="444444"/>
                </a:solidFill>
              </a:rPr>
              <a:t>Zintegrowane Inwestycje Terytorialne (ZIT) </a:t>
            </a: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 smtClean="0"/>
              <a:t>To nowe </a:t>
            </a:r>
            <a:r>
              <a:rPr lang="pl-PL" altLang="pl-PL" dirty="0"/>
              <a:t>narzędzie wspierające wdrażanie strategii terytorialnych z wykorzystaniem możliwości finansowych, jakie dają Fundusze Europejskie w okresie 2014–2020</a:t>
            </a:r>
            <a:r>
              <a:rPr lang="pl-PL" altLang="pl-PL" dirty="0">
                <a:solidFill>
                  <a:srgbClr val="444444"/>
                </a:solidFill>
              </a:rPr>
              <a:t>. </a:t>
            </a:r>
          </a:p>
          <a:p>
            <a:pPr algn="ctr" eaLnBrk="1" hangingPunct="1">
              <a:lnSpc>
                <a:spcPct val="150000"/>
              </a:lnSpc>
            </a:pPr>
            <a:endParaRPr lang="pl-PL" altLang="pl-PL" dirty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>
                <a:solidFill>
                  <a:srgbClr val="444444"/>
                </a:solidFill>
              </a:rPr>
              <a:t>Celem ZIT jest m.in</a:t>
            </a:r>
            <a:r>
              <a:rPr lang="pl-PL" altLang="pl-PL" dirty="0" smtClean="0">
                <a:solidFill>
                  <a:srgbClr val="444444"/>
                </a:solidFill>
              </a:rPr>
              <a:t>.: realizacja </a:t>
            </a:r>
            <a:r>
              <a:rPr lang="pl-PL" altLang="pl-PL" dirty="0">
                <a:solidFill>
                  <a:srgbClr val="444444"/>
                </a:solidFill>
              </a:rPr>
              <a:t>zintegrowanych projektów odpowiadających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w sposób kompleksowy na potrzeby i problemy obszarów metropolitalnych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oraz sprzyjanie ich </a:t>
            </a:r>
            <a:r>
              <a:rPr lang="pl-PL" altLang="pl-PL" dirty="0" smtClean="0">
                <a:solidFill>
                  <a:srgbClr val="444444"/>
                </a:solidFill>
              </a:rPr>
              <a:t>rozwojowi, </a:t>
            </a:r>
            <a:r>
              <a:rPr lang="pl-PL" altLang="pl-PL" dirty="0">
                <a:solidFill>
                  <a:srgbClr val="444444"/>
                </a:solidFill>
              </a:rPr>
              <a:t>współpracy i integracji, przede wszystkim tam, gdzie skala problemów związanych z brakiem współpracy </a:t>
            </a:r>
            <a:r>
              <a:rPr lang="pl-PL" altLang="pl-PL" dirty="0" smtClean="0">
                <a:solidFill>
                  <a:srgbClr val="444444"/>
                </a:solidFill>
              </a:rPr>
              <a:t>i </a:t>
            </a:r>
            <a:r>
              <a:rPr lang="pl-PL" altLang="pl-PL" dirty="0">
                <a:solidFill>
                  <a:srgbClr val="444444"/>
                </a:solidFill>
              </a:rPr>
              <a:t>komplementarności działań różnych jednostek administracyjnych jest największa. 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099" name="Prostokąt 2"/>
          <p:cNvSpPr>
            <a:spLocks noChangeArrowheads="1"/>
          </p:cNvSpPr>
          <p:nvPr/>
        </p:nvSpPr>
        <p:spPr bwMode="auto">
          <a:xfrm>
            <a:off x="357158" y="1357298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l-PL" sz="1600" dirty="0" smtClean="0"/>
              <a:t>Na terenie Wrocławia i jego obszaru funkcjonalnego powstały </a:t>
            </a:r>
            <a:r>
              <a:rPr lang="pl-PL" sz="1600" b="1" dirty="0" smtClean="0"/>
              <a:t>Zintegrowane Inwestycje Terytorialne Wrocławskiego Obszaru Funkcjonalnego</a:t>
            </a:r>
            <a:r>
              <a:rPr lang="pl-PL" sz="1600" dirty="0" smtClean="0"/>
              <a:t> (ZIT WrOF).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b="1" dirty="0" smtClean="0"/>
              <a:t>Funkcję Instytucji Pośredniczącej ZIT WrOF pełni Gmina Wrocław. 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dirty="0" smtClean="0">
              <a:solidFill>
                <a:srgbClr val="444444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dirty="0" smtClean="0">
                <a:solidFill>
                  <a:srgbClr val="444444"/>
                </a:solidFill>
              </a:rPr>
              <a:t>Zintegrowane </a:t>
            </a:r>
            <a:r>
              <a:rPr lang="pl-PL" altLang="pl-PL" sz="1600" dirty="0">
                <a:solidFill>
                  <a:srgbClr val="444444"/>
                </a:solidFill>
              </a:rPr>
              <a:t>Inwestycje Terytorialne Wrocławskiego Obszaru Funkcjonalnego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dirty="0">
                <a:solidFill>
                  <a:srgbClr val="444444"/>
                </a:solidFill>
              </a:rPr>
              <a:t>zostały utworzone na podstawie zawartego pomiędzy 15 gminami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b="1" dirty="0">
                <a:solidFill>
                  <a:srgbClr val="444444"/>
                </a:solidFill>
              </a:rPr>
              <a:t>„Porozumienia z dnia 9 lipca 2013 r. w sprawie zasad współpracy Stron porozumienia przy programowaniu, wdrażaniu, finansowaniu, ewaluacji, uzgadnianiu wspólnych inwestycji, bieżącej obsłudze i rozliczeniach ZIT </a:t>
            </a:r>
            <a:r>
              <a:rPr lang="pl-PL" altLang="pl-PL" sz="1600" b="1" dirty="0" err="1">
                <a:solidFill>
                  <a:srgbClr val="444444"/>
                </a:solidFill>
              </a:rPr>
              <a:t>WrOF</a:t>
            </a:r>
            <a:r>
              <a:rPr lang="pl-PL" altLang="pl-PL" sz="1600" b="1" dirty="0" smtClean="0">
                <a:solidFill>
                  <a:srgbClr val="444444"/>
                </a:solidFill>
              </a:rPr>
              <a:t>”.</a:t>
            </a:r>
            <a:endParaRPr lang="pl-PL" altLang="pl-PL" sz="1600" b="1" dirty="0">
              <a:solidFill>
                <a:srgbClr val="444444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42976" y="5000636"/>
            <a:ext cx="678661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Obszar ZIT </a:t>
            </a:r>
            <a:r>
              <a:rPr lang="pl-PL" b="1" dirty="0" err="1" smtClean="0"/>
              <a:t>WrOF</a:t>
            </a:r>
            <a:r>
              <a:rPr lang="pl-PL" b="1" dirty="0" smtClean="0"/>
              <a:t>:</a:t>
            </a:r>
            <a:r>
              <a:rPr lang="pl-PL" dirty="0" smtClean="0"/>
              <a:t>  2 336 km</a:t>
            </a:r>
            <a:r>
              <a:rPr lang="pl-PL" baseline="30000" dirty="0" smtClean="0"/>
              <a:t>2 </a:t>
            </a:r>
            <a:r>
              <a:rPr lang="pl-PL" dirty="0" smtClean="0"/>
              <a:t>(12% powierzchni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Ludność:</a:t>
            </a:r>
            <a:r>
              <a:rPr lang="pl-PL" dirty="0" smtClean="0"/>
              <a:t> 887 943 mieszkańców (30% mieszkańców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15</a:t>
            </a:r>
            <a:r>
              <a:rPr lang="pl-PL" dirty="0" smtClean="0"/>
              <a:t> samorządów gminnych leżących na terenie </a:t>
            </a:r>
            <a:r>
              <a:rPr lang="pl-PL" b="1" dirty="0" smtClean="0"/>
              <a:t>6 </a:t>
            </a:r>
            <a:r>
              <a:rPr lang="pl-PL" dirty="0" smtClean="0"/>
              <a:t>powiatów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000109"/>
            <a:ext cx="6072198" cy="56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917912"/>
            <a:ext cx="6173787" cy="583236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W skład </a:t>
            </a:r>
            <a:r>
              <a:rPr lang="pl-PL" b="1" dirty="0">
                <a:solidFill>
                  <a:srgbClr val="444444"/>
                </a:solidFill>
                <a:latin typeface="+mn-lt"/>
              </a:rPr>
              <a:t>Wrocławskiego Obszaru Funkcjonalnego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wchodzą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0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Miasto i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Jelcz-Laskowice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Miasto i Gmina Kąty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Wrocławskie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4.	Miasto i Gmina Oborniki Śląskie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5. 	Miasto i Gmina Sobótka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6. 	Miasto Oleśnica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7. 	Gmina Oleśnica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8.	Gmina Siechnice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9. 	Gmina Trzebnica</a:t>
            </a: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10. Gmina Długołęka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11.	Gmina Czernica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12.	Gmina Kobierzyce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13.	Gmina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 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Miękinia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14.	Gmina Wisznia Mała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15. Gmina Żórawina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1142984"/>
            <a:ext cx="785497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Najważniejszym dokumentem regulującym zasady wsparcia Wrocławskiego Obszaru Funkcjonalnego </a:t>
            </a: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ramach ZIT jest </a:t>
            </a:r>
            <a:r>
              <a:rPr lang="pl-PL" b="1" dirty="0">
                <a:latin typeface="+mn-lt"/>
              </a:rPr>
              <a:t>Strategia ZIT </a:t>
            </a:r>
            <a:r>
              <a:rPr lang="pl-PL" b="1" dirty="0" smtClean="0">
                <a:latin typeface="+mn-lt"/>
              </a:rPr>
              <a:t>WrOF.</a:t>
            </a:r>
            <a:endParaRPr lang="pl-PL" b="1" dirty="0">
              <a:latin typeface="+mn-lt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472" y="2714620"/>
            <a:ext cx="8001000" cy="2428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pl-PL" dirty="0">
                <a:latin typeface="+mj-lt"/>
                <a:cs typeface="+mn-cs"/>
              </a:rPr>
              <a:t>Cel nadrzędny zdefiniowany w </a:t>
            </a:r>
            <a:r>
              <a:rPr lang="pl-PL" i="1" dirty="0">
                <a:latin typeface="+mj-lt"/>
                <a:cs typeface="+mn-cs"/>
              </a:rPr>
              <a:t>Strategii ZIT WrOF</a:t>
            </a:r>
            <a:r>
              <a:rPr lang="pl-PL" dirty="0">
                <a:latin typeface="+mj-lt"/>
                <a:cs typeface="+mn-cs"/>
              </a:rPr>
              <a:t>:</a:t>
            </a:r>
          </a:p>
          <a:p>
            <a:pPr eaLnBrk="0" hangingPunct="0">
              <a:defRPr/>
            </a:pPr>
            <a:endParaRPr lang="pl-PL" dirty="0">
              <a:latin typeface="+mj-lt"/>
              <a:cs typeface="+mn-cs"/>
            </a:endParaRPr>
          </a:p>
          <a:p>
            <a:pPr algn="ctr" eaLnBrk="0" hangingPunct="0">
              <a:defRPr/>
            </a:pPr>
            <a:r>
              <a:rPr lang="pl-PL" sz="2000" b="1" dirty="0">
                <a:latin typeface="+mj-lt"/>
                <a:cs typeface="+mn-cs"/>
              </a:rPr>
              <a:t>Osiągnięcie wysokiej jakości życia społeczności                                                      Wrocławskiego Obszaru Funkcjonalnego                                                                                 poprzez integrację jego przestrzeni w spójny organizm                                                       społeczno - gospodarczy</a:t>
            </a:r>
          </a:p>
          <a:p>
            <a:pPr eaLnBrk="0" hangingPunct="0">
              <a:defRPr/>
            </a:pPr>
            <a:r>
              <a:rPr lang="pl-PL" sz="2000" dirty="0">
                <a:latin typeface="+mj-lt"/>
                <a:cs typeface="+mn-cs"/>
              </a:rPr>
              <a:t> </a:t>
            </a:r>
          </a:p>
          <a:p>
            <a:pPr eaLnBrk="0" hangingPunct="0">
              <a:defRPr/>
            </a:pPr>
            <a:endParaRPr lang="pl-PL" b="1" dirty="0">
              <a:latin typeface="+mj-lt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42844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Zintegrowanie przestrzeni obszaru ZIT WrOF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14678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Poprawa innowacyjności                       i konkurencyjności gospodarki obszaru ZIT WrOF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15074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j-lt"/>
                <a:cs typeface="+mn-cs"/>
              </a:rPr>
              <a:t>Zintegrowanie społeczne obszaru ZIT WrOF</a:t>
            </a:r>
          </a:p>
        </p:txBody>
      </p:sp>
      <p:sp>
        <p:nvSpPr>
          <p:cNvPr id="9" name="Strzałka w dół 8"/>
          <p:cNvSpPr/>
          <p:nvPr/>
        </p:nvSpPr>
        <p:spPr>
          <a:xfrm rot="1983758">
            <a:off x="1998033" y="4708311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357686" y="4857760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 rot="20085541">
            <a:off x="6760323" y="4704141"/>
            <a:ext cx="428625" cy="642938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7171" name="Prostokąt 2"/>
          <p:cNvSpPr>
            <a:spLocks noChangeArrowheads="1"/>
          </p:cNvSpPr>
          <p:nvPr/>
        </p:nvSpPr>
        <p:spPr bwMode="auto">
          <a:xfrm>
            <a:off x="142844" y="1000108"/>
            <a:ext cx="885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600" b="1" dirty="0"/>
              <a:t>Umiejscowienie </a:t>
            </a:r>
            <a:r>
              <a:rPr lang="pl-PL" altLang="pl-PL" sz="1600" b="1" dirty="0" smtClean="0"/>
              <a:t>działania 10.4 </a:t>
            </a:r>
            <a:r>
              <a:rPr lang="pl-PL" altLang="pl-PL" sz="1600" b="1" dirty="0"/>
              <a:t>RPO WD w </a:t>
            </a:r>
            <a:r>
              <a:rPr lang="pl-PL" altLang="pl-PL" sz="1600" b="1" dirty="0" smtClean="0"/>
              <a:t>priorytetach ZIT </a:t>
            </a:r>
            <a:r>
              <a:rPr lang="pl-PL" altLang="pl-PL" sz="1600" b="1" dirty="0"/>
              <a:t>WrOF</a:t>
            </a:r>
            <a:endParaRPr lang="pl-PL" altLang="pl-PL" sz="16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0" y="1785926"/>
          <a:ext cx="8715435" cy="400052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293258"/>
                <a:gridCol w="1855544"/>
                <a:gridCol w="1855544"/>
                <a:gridCol w="1743087"/>
                <a:gridCol w="1968002"/>
              </a:tblGrid>
              <a:tr h="52067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Strategia ZIT WrOF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Regionalny Program Operacyjny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WD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9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Cel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Priorytet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Oś priorytetowa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Działanie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656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3. </a:t>
                      </a:r>
                      <a:endParaRPr lang="pl-PL" sz="14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ZINTEGRO-WANIE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 SPOŁECZNE </a:t>
                      </a:r>
                      <a:r>
                        <a:rPr lang="pl-PL" sz="14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WrOF</a:t>
                      </a:r>
                      <a:endParaRPr lang="pl-PL" sz="14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3.3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Wzrost jakości i dostępności edukacyjnej na terenie </a:t>
                      </a:r>
                      <a:r>
                        <a:rPr lang="pl-PL" sz="1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endParaRPr lang="pl-PL" sz="14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3.3.1 </a:t>
                      </a:r>
                      <a:endParaRPr lang="pl-PL" sz="14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Zapewnienie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równego dostępu do wysokiej jakości edukacji na terenie </a:t>
                      </a:r>
                      <a:r>
                        <a:rPr lang="pl-PL" sz="14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WrOF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 wraz z dostosowaniem infrastruktury edukacyjnej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10.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EDUKACJA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10.4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Dostosowanie systemów kształcenia i szkolenia zawodowego do potrzeb rynku pracy 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" name="pole tekstowe 11"/>
          <p:cNvSpPr txBox="1"/>
          <p:nvPr/>
        </p:nvSpPr>
        <p:spPr>
          <a:xfrm>
            <a:off x="571472" y="1071546"/>
            <a:ext cx="7929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2000" b="1" dirty="0" smtClean="0"/>
              <a:t>Alokacja finansowa ZIT </a:t>
            </a:r>
            <a:r>
              <a:rPr lang="pl-PL" altLang="pl-PL" sz="2000" b="1" dirty="0" err="1" smtClean="0"/>
              <a:t>WrOF</a:t>
            </a:r>
            <a:endParaRPr lang="pl-PL" altLang="pl-PL" sz="2000" b="1" dirty="0" smtClean="0"/>
          </a:p>
          <a:p>
            <a:endParaRPr lang="pl-PL" sz="20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0" y="1285860"/>
            <a:ext cx="9144000" cy="631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pl-PL" sz="4800" dirty="0" smtClean="0"/>
              <a:t>RPO WD  - ZIT </a:t>
            </a:r>
            <a:r>
              <a:rPr lang="pl-PL" sz="4800" dirty="0" err="1" smtClean="0"/>
              <a:t>WrOF</a:t>
            </a:r>
            <a:r>
              <a:rPr lang="pl-PL" sz="4800" dirty="0" smtClean="0"/>
              <a:t>: </a:t>
            </a:r>
            <a:r>
              <a:rPr lang="pl-PL" sz="4800" b="1" dirty="0" smtClean="0"/>
              <a:t>291 250 000  €</a:t>
            </a:r>
          </a:p>
          <a:p>
            <a:pPr algn="ctr">
              <a:lnSpc>
                <a:spcPct val="250000"/>
              </a:lnSpc>
            </a:pPr>
            <a:r>
              <a:rPr lang="pl-PL" sz="3200" dirty="0" smtClean="0"/>
              <a:t>Oś 10 – Edukacja:  </a:t>
            </a:r>
            <a:r>
              <a:rPr lang="pl-PL" sz="3200" b="1" dirty="0" smtClean="0"/>
              <a:t>26 750 000 €</a:t>
            </a:r>
          </a:p>
          <a:p>
            <a:pPr algn="ctr">
              <a:lnSpc>
                <a:spcPct val="250000"/>
              </a:lnSpc>
            </a:pPr>
            <a:endParaRPr lang="pl-PL" sz="100" dirty="0" smtClean="0"/>
          </a:p>
          <a:p>
            <a:pPr algn="ctr">
              <a:lnSpc>
                <a:spcPct val="250000"/>
              </a:lnSpc>
            </a:pPr>
            <a:r>
              <a:rPr lang="pl-PL" sz="2800" dirty="0" smtClean="0"/>
              <a:t>Działanie 10.4.2: </a:t>
            </a:r>
            <a:r>
              <a:rPr lang="pl-PL" sz="2800" b="1" dirty="0" smtClean="0"/>
              <a:t>7 500 000 €</a:t>
            </a:r>
          </a:p>
          <a:p>
            <a:pPr algn="ctr">
              <a:lnSpc>
                <a:spcPct val="250000"/>
              </a:lnSpc>
            </a:pPr>
            <a:endParaRPr lang="pl-PL" sz="500" dirty="0" smtClean="0"/>
          </a:p>
          <a:p>
            <a:pPr algn="ctr">
              <a:lnSpc>
                <a:spcPct val="250000"/>
              </a:lnSpc>
            </a:pPr>
            <a:r>
              <a:rPr lang="pl-PL" sz="2000" dirty="0" smtClean="0"/>
              <a:t>Konkurs: 6 082 919 PLN</a:t>
            </a:r>
            <a:endParaRPr lang="pl-PL" sz="4400" dirty="0" smtClean="0"/>
          </a:p>
          <a:p>
            <a:r>
              <a:rPr lang="pl-PL" sz="4400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rostokąt 2"/>
          <p:cNvSpPr>
            <a:spLocks noChangeArrowheads="1"/>
          </p:cNvSpPr>
          <p:nvPr/>
        </p:nvSpPr>
        <p:spPr bwMode="auto">
          <a:xfrm>
            <a:off x="214282" y="1285860"/>
            <a:ext cx="857256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 smtClean="0"/>
              <a:t>Nabór wniosków w ramach </a:t>
            </a:r>
            <a:r>
              <a:rPr lang="pl-PL" altLang="pl-PL" b="1" dirty="0" err="1" smtClean="0"/>
              <a:t>Poddziałania</a:t>
            </a:r>
            <a:r>
              <a:rPr lang="pl-PL" altLang="pl-PL" b="1" dirty="0" smtClean="0"/>
              <a:t> 10.4.2 </a:t>
            </a:r>
          </a:p>
          <a:p>
            <a:pPr algn="ctr" eaLnBrk="1" hangingPunct="1"/>
            <a:r>
              <a:rPr lang="pl-PL" b="1" dirty="0" smtClean="0"/>
              <a:t>Inwestycje w edukację przedszkolną, podstawową i gimnazjalną – ZIT WROF</a:t>
            </a:r>
            <a:endParaRPr lang="pl-PL" altLang="pl-PL" dirty="0" smtClean="0"/>
          </a:p>
          <a:p>
            <a:pPr algn="just" eaLnBrk="1" hangingPunct="1">
              <a:lnSpc>
                <a:spcPct val="150000"/>
              </a:lnSpc>
            </a:pPr>
            <a:endParaRPr lang="pl-PL" altLang="pl-PL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b="1" u="sng" dirty="0" smtClean="0"/>
              <a:t>Wnioskodawcy</a:t>
            </a:r>
            <a:r>
              <a:rPr lang="pl-PL" altLang="pl-PL" b="1" u="sng" dirty="0"/>
              <a:t>: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pl-PL" dirty="0" smtClean="0"/>
              <a:t> jednostki samorządu terytorialnego, ich związki i stowarzyszenia; 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pl-PL" dirty="0" smtClean="0"/>
              <a:t> jednostki organizacyjne </a:t>
            </a:r>
            <a:r>
              <a:rPr lang="pl-PL" dirty="0" err="1" smtClean="0"/>
              <a:t>jst</a:t>
            </a:r>
            <a:r>
              <a:rPr lang="pl-PL" dirty="0" smtClean="0"/>
              <a:t>; 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pl-PL" dirty="0" smtClean="0"/>
              <a:t> organy prowadzące publiczne i niepubliczne szkoły i placówki prowadzące kształcenie zawodowe; 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pl-PL" dirty="0" smtClean="0"/>
              <a:t> placówki kształcenia ustawicznego, placówki kształcenia praktycznego oraz ośrodki dokształcania i doskonalenia zawodowego, umożliwiające uzyskanie i uzupełnienie wiedzy, umiejętności i kwalifikacji zawodowych; 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pl-PL" dirty="0" smtClean="0"/>
              <a:t> instytucje rynku pracy, o których mowa w art. 6 ustawy z dnia 20 kwietnia 2004 r. o promocji zatrudnienia i instytucjach rynku pracy, prowadzące działalność edukacyjno-szkoleniową; 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pl-PL" dirty="0" smtClean="0"/>
              <a:t> podmioty prowadzące działalność oświatową, o której mowa w art. 83a ust. 2. Ustawy o systemie oświaty; osoba prowadząca działalność gospodarczą.</a:t>
            </a:r>
            <a:r>
              <a:rPr lang="pl-PL" altLang="pl-PL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214282" y="928670"/>
            <a:ext cx="871543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400" b="1" dirty="0"/>
              <a:t>Kryteria ocena zgodności projektu ze Strategią ZIT WrOF – </a:t>
            </a:r>
            <a:r>
              <a:rPr lang="pl-PL" altLang="pl-PL" sz="1400" b="1" dirty="0" smtClean="0"/>
              <a:t>50</a:t>
            </a:r>
            <a:r>
              <a:rPr lang="pl-PL" altLang="pl-PL" sz="1400" b="1" dirty="0"/>
              <a:t>% wszystkich możliwych punktów</a:t>
            </a:r>
            <a:r>
              <a:rPr lang="pl-PL" altLang="pl-PL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357298"/>
          <a:ext cx="8501120" cy="388464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357718"/>
                <a:gridCol w="1357322"/>
                <a:gridCol w="1356677"/>
                <a:gridCol w="1072213"/>
              </a:tblGrid>
              <a:tr h="37463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Ocena zgodności projektu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ze  Strategią  ZIT </a:t>
                      </a:r>
                      <a:r>
                        <a:rPr lang="pl-PL" sz="1400" b="0" kern="50" dirty="0" err="1" smtClean="0">
                          <a:effectLst/>
                          <a:latin typeface="+mn-lt"/>
                        </a:rPr>
                        <a:t>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Poprawność doboru wskaźników</a:t>
                      </a:r>
                      <a:endParaRPr lang="pl-PL" sz="1400" b="0" dirty="0"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 25 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</a:rPr>
                        <a:t>5 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20" y="5357826"/>
            <a:ext cx="8501122" cy="1200329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Projekt musi otrzymać min.  7,5 pkt.  (tj. 15% możliwej do uzyskania oceny maksymalnej), aby został skierowany do kolejnego etapu – oceny merytorycznej.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3581</TotalTime>
  <Words>1359</Words>
  <Application>Microsoft Office PowerPoint</Application>
  <PresentationFormat>Pokaz na ekranie (4:3)</PresentationFormat>
  <Paragraphs>296</Paragraphs>
  <Slides>16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Zintegrowane Inwestycje Terytorialne   Wrocławskiego Obszaru Funkcjonalnego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umpigu01</cp:lastModifiedBy>
  <cp:revision>343</cp:revision>
  <dcterms:created xsi:type="dcterms:W3CDTF">2015-04-22T07:48:15Z</dcterms:created>
  <dcterms:modified xsi:type="dcterms:W3CDTF">2016-02-18T09:25:33Z</dcterms:modified>
</cp:coreProperties>
</file>