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8" r:id="rId3"/>
    <p:sldId id="270" r:id="rId4"/>
    <p:sldId id="292" r:id="rId5"/>
    <p:sldId id="319" r:id="rId6"/>
    <p:sldId id="320" r:id="rId7"/>
    <p:sldId id="321" r:id="rId8"/>
    <p:sldId id="322" r:id="rId9"/>
    <p:sldId id="323" r:id="rId10"/>
    <p:sldId id="327" r:id="rId11"/>
    <p:sldId id="276" r:id="rId12"/>
    <p:sldId id="271" r:id="rId13"/>
    <p:sldId id="329" r:id="rId14"/>
    <p:sldId id="330" r:id="rId15"/>
    <p:sldId id="331" r:id="rId16"/>
    <p:sldId id="332" r:id="rId17"/>
    <p:sldId id="314" r:id="rId18"/>
    <p:sldId id="312" r:id="rId19"/>
    <p:sldId id="333" r:id="rId20"/>
    <p:sldId id="315" r:id="rId21"/>
    <p:sldId id="317" r:id="rId22"/>
    <p:sldId id="304" r:id="rId23"/>
    <p:sldId id="259" r:id="rId2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33CC33"/>
    <a:srgbClr val="2F70BF"/>
    <a:srgbClr val="CCECFF"/>
    <a:srgbClr val="99CCFF"/>
    <a:srgbClr val="6699FF"/>
    <a:srgbClr val="66FF33"/>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Styl z motywem 1 — Ak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27" autoAdjust="0"/>
    <p:restoredTop sz="89528" autoAdjust="0"/>
  </p:normalViewPr>
  <p:slideViewPr>
    <p:cSldViewPr>
      <p:cViewPr varScale="1">
        <p:scale>
          <a:sx n="79" d="100"/>
          <a:sy n="79" d="100"/>
        </p:scale>
        <p:origin x="109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222447-5E3F-40DA-B0BD-EEB145E516D3}" type="datetimeFigureOut">
              <a:rPr lang="pl-PL" smtClean="0"/>
              <a:t>2016-01-21</a:t>
            </a:fld>
            <a:endParaRPr lang="pl-PL"/>
          </a:p>
        </p:txBody>
      </p:sp>
      <p:sp>
        <p:nvSpPr>
          <p:cNvPr id="4" name="Symbol zastępczy obrazu slajd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7AC865-7261-4991-BE5C-019CD5CCDC88}" type="slidenum">
              <a:rPr lang="pl-PL" smtClean="0"/>
              <a:t>‹#›</a:t>
            </a:fld>
            <a:endParaRPr lang="pl-PL"/>
          </a:p>
        </p:txBody>
      </p:sp>
    </p:spTree>
    <p:extLst>
      <p:ext uri="{BB962C8B-B14F-4D97-AF65-F5344CB8AC3E}">
        <p14:creationId xmlns:p14="http://schemas.microsoft.com/office/powerpoint/2010/main" val="3472759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dirty="0" smtClean="0"/>
              <a:t>zlokalizowane w południowej części województwa dolnośląskiego, które należą do czterech powiatów (wałbrzyskiego, kamiennogórskiego, świdnickiego oraz kłodzkiego).</a:t>
            </a:r>
          </a:p>
          <a:p>
            <a:endParaRPr lang="pl-PL" dirty="0"/>
          </a:p>
        </p:txBody>
      </p:sp>
      <p:sp>
        <p:nvSpPr>
          <p:cNvPr id="4" name="Symbol zastępczy numeru slajdu 3"/>
          <p:cNvSpPr>
            <a:spLocks noGrp="1"/>
          </p:cNvSpPr>
          <p:nvPr>
            <p:ph type="sldNum" sz="quarter" idx="10"/>
          </p:nvPr>
        </p:nvSpPr>
        <p:spPr/>
        <p:txBody>
          <a:bodyPr/>
          <a:lstStyle/>
          <a:p>
            <a:fld id="{537AC865-7261-4991-BE5C-019CD5CCDC88}" type="slidenum">
              <a:rPr lang="pl-PL" smtClean="0"/>
              <a:t>3</a:t>
            </a:fld>
            <a:endParaRPr lang="pl-PL"/>
          </a:p>
        </p:txBody>
      </p:sp>
    </p:spTree>
    <p:extLst>
      <p:ext uri="{BB962C8B-B14F-4D97-AF65-F5344CB8AC3E}">
        <p14:creationId xmlns:p14="http://schemas.microsoft.com/office/powerpoint/2010/main" val="2544001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537AC865-7261-4991-BE5C-019CD5CCDC88}" type="slidenum">
              <a:rPr lang="pl-PL" smtClean="0"/>
              <a:t>22</a:t>
            </a:fld>
            <a:endParaRPr lang="pl-PL"/>
          </a:p>
        </p:txBody>
      </p:sp>
    </p:spTree>
    <p:extLst>
      <p:ext uri="{BB962C8B-B14F-4D97-AF65-F5344CB8AC3E}">
        <p14:creationId xmlns:p14="http://schemas.microsoft.com/office/powerpoint/2010/main" val="927711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2016-01-21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1324912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2016-01-21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882872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2016-01-21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360464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2016-01-21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436975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t>2016-01-21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28590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t>2016-01-21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418455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t>2016-01-21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569287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t>2016-01-21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659912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t>2016-01-21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997632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t>2016-01-21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405749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t>2016-01-21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572862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t>2016-01-21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t>‹#›</a:t>
            </a:fld>
            <a:endParaRPr lang="pl-PL"/>
          </a:p>
        </p:txBody>
      </p:sp>
    </p:spTree>
    <p:extLst>
      <p:ext uri="{BB962C8B-B14F-4D97-AF65-F5344CB8AC3E}">
        <p14:creationId xmlns:p14="http://schemas.microsoft.com/office/powerpoint/2010/main" val="4119850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www.ipaw.walbrzych.eu/"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hyperlink" Target="http://www.ipaw.walbrzych.eu/" TargetMode="External"/><Relationship Id="rId4" Type="http://schemas.openxmlformats.org/officeDocument/2006/relationships/hyperlink" Target="mailto:ipaw@ipaw.walbrzych.e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1268760"/>
            <a:ext cx="8352928" cy="4106823"/>
          </a:xfrm>
        </p:spPr>
        <p:txBody>
          <a:bodyPr>
            <a:noAutofit/>
          </a:bodyPr>
          <a:lstStyle/>
          <a:p>
            <a:r>
              <a:rPr lang="pl-PL" sz="2400" b="1" dirty="0" smtClean="0"/>
              <a:t>ZINTEGROWANE INWESTYCJE TERYTORIALNE AGLOMERACJI WAŁBRZYSKIEJ</a:t>
            </a:r>
            <a:r>
              <a:rPr lang="pl-PL" sz="2000" b="1" dirty="0" smtClean="0"/>
              <a:t/>
            </a:r>
            <a:br>
              <a:rPr lang="pl-PL" sz="2000" b="1" dirty="0" smtClean="0"/>
            </a:br>
            <a:r>
              <a:rPr lang="pl-PL" sz="2000" b="1" dirty="0" smtClean="0"/>
              <a:t/>
            </a:r>
            <a:br>
              <a:rPr lang="pl-PL" sz="2000" b="1" dirty="0" smtClean="0"/>
            </a:br>
            <a:r>
              <a:rPr lang="pl-PL" sz="2000" b="1" dirty="0" smtClean="0"/>
              <a:t>10.2.4  Zapewnienie równego dostępu do wysokiej jakości edukacji podstawowej, gimnazjalnej i ponadgimnazjalnej- ZIT AW</a:t>
            </a:r>
            <a:endParaRPr lang="pl-PL" sz="2000" b="1" dirty="0"/>
          </a:p>
        </p:txBody>
      </p:sp>
      <p:sp>
        <p:nvSpPr>
          <p:cNvPr id="3" name="Podtytuł 2"/>
          <p:cNvSpPr>
            <a:spLocks noGrp="1"/>
          </p:cNvSpPr>
          <p:nvPr>
            <p:ph type="subTitle" idx="1"/>
          </p:nvPr>
        </p:nvSpPr>
        <p:spPr>
          <a:xfrm>
            <a:off x="2123728" y="5589240"/>
            <a:ext cx="5293109" cy="816646"/>
          </a:xfrm>
        </p:spPr>
        <p:txBody>
          <a:bodyPr>
            <a:normAutofit/>
          </a:bodyPr>
          <a:lstStyle/>
          <a:p>
            <a:r>
              <a:rPr lang="pl-PL" sz="1600" b="1" dirty="0" smtClean="0">
                <a:solidFill>
                  <a:schemeClr val="tx1">
                    <a:lumMod val="85000"/>
                    <a:lumOff val="15000"/>
                  </a:schemeClr>
                </a:solidFill>
              </a:rPr>
              <a:t>Wrocław, 28 styczeń </a:t>
            </a:r>
            <a:r>
              <a:rPr lang="pl-PL" sz="1600" b="1" dirty="0" smtClean="0">
                <a:solidFill>
                  <a:schemeClr val="tx1">
                    <a:lumMod val="85000"/>
                    <a:lumOff val="15000"/>
                  </a:schemeClr>
                </a:solidFill>
              </a:rPr>
              <a:t>2016 r.</a:t>
            </a:r>
            <a:endParaRPr lang="pl-PL" sz="1600" b="1" dirty="0">
              <a:solidFill>
                <a:schemeClr val="tx1">
                  <a:lumMod val="85000"/>
                  <a:lumOff val="15000"/>
                </a:schemeClr>
              </a:solidFill>
            </a:endParaRPr>
          </a:p>
        </p:txBody>
      </p:sp>
      <p:pic>
        <p:nvPicPr>
          <p:cNvPr id="4" name="Obraz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25" y="188640"/>
            <a:ext cx="4668857" cy="468000"/>
          </a:xfrm>
          <a:prstGeom prst="rect">
            <a:avLst/>
          </a:prstGeom>
        </p:spPr>
      </p:pic>
    </p:spTree>
    <p:extLst>
      <p:ext uri="{BB962C8B-B14F-4D97-AF65-F5344CB8AC3E}">
        <p14:creationId xmlns:p14="http://schemas.microsoft.com/office/powerpoint/2010/main" val="3405491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2"/>
          <p:cNvSpPr txBox="1">
            <a:spLocks/>
          </p:cNvSpPr>
          <p:nvPr/>
        </p:nvSpPr>
        <p:spPr>
          <a:xfrm>
            <a:off x="457200" y="2204864"/>
            <a:ext cx="8229600" cy="381642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endParaRPr lang="pl-PL" dirty="0">
              <a:solidFill>
                <a:schemeClr val="tx1"/>
              </a:solidFill>
            </a:endParaRPr>
          </a:p>
        </p:txBody>
      </p:sp>
      <p:sp>
        <p:nvSpPr>
          <p:cNvPr id="2" name="Tytuł 1"/>
          <p:cNvSpPr>
            <a:spLocks noGrp="1"/>
          </p:cNvSpPr>
          <p:nvPr>
            <p:ph type="title"/>
          </p:nvPr>
        </p:nvSpPr>
        <p:spPr>
          <a:xfrm>
            <a:off x="457200" y="1052736"/>
            <a:ext cx="8229600" cy="1407292"/>
          </a:xfrm>
        </p:spPr>
        <p:txBody>
          <a:bodyPr>
            <a:noAutofit/>
          </a:bodyPr>
          <a:lstStyle/>
          <a:p>
            <a:r>
              <a:rPr lang="pl-PL" sz="2000" b="1" dirty="0" smtClean="0">
                <a:solidFill>
                  <a:srgbClr val="009900"/>
                </a:solidFill>
                <a:effectLst>
                  <a:outerShdw blurRad="38100" dist="38100" dir="2700000" algn="tl">
                    <a:srgbClr val="000000">
                      <a:alpha val="43137"/>
                    </a:srgbClr>
                  </a:outerShdw>
                </a:effectLst>
              </a:rPr>
              <a:t>NABÓR WNIOSKÓW W RAMACH PODDZIŁANIA 10.2.4 – ZAPEWNIENIE RÓWNEGO DOSTĘPU DO WYSOKIEJ JAKOŚCI EDUKACJI PODSTAWOWEJ, GIMNAZJALNEJ I PONADGIMNAZJALNEJ – ZIT</a:t>
            </a:r>
            <a:endParaRPr lang="pl-PL" sz="2000" b="1" dirty="0">
              <a:solidFill>
                <a:srgbClr val="009900"/>
              </a:solidFill>
              <a:effectLst>
                <a:outerShdw blurRad="38100" dist="38100" dir="2700000" algn="tl">
                  <a:srgbClr val="000000">
                    <a:alpha val="43137"/>
                  </a:srgbClr>
                </a:outerShdw>
              </a:effectLst>
            </a:endParaRPr>
          </a:p>
        </p:txBody>
      </p:sp>
      <p:sp>
        <p:nvSpPr>
          <p:cNvPr id="4" name="Symbol zastępczy zawartości 3"/>
          <p:cNvSpPr>
            <a:spLocks noGrp="1"/>
          </p:cNvSpPr>
          <p:nvPr>
            <p:ph idx="1"/>
          </p:nvPr>
        </p:nvSpPr>
        <p:spPr>
          <a:xfrm>
            <a:off x="457200" y="2276872"/>
            <a:ext cx="8435280" cy="3849291"/>
          </a:xfrm>
        </p:spPr>
        <p:txBody>
          <a:bodyPr>
            <a:normAutofit/>
          </a:bodyPr>
          <a:lstStyle/>
          <a:p>
            <a:pPr marL="0" marR="71755" lvl="0" indent="0" algn="ctr">
              <a:buNone/>
            </a:pPr>
            <a:endParaRPr lang="pl-PL" sz="2000" dirty="0" smtClean="0">
              <a:latin typeface="Calibri" panose="020F0502020204030204" pitchFamily="34" charset="0"/>
              <a:ea typeface="Times New Roman" panose="02020603050405020304" pitchFamily="18" charset="0"/>
              <a:cs typeface="Calibri" panose="020F0502020204030204" pitchFamily="34" charset="0"/>
            </a:endParaRPr>
          </a:p>
          <a:p>
            <a:pPr marL="0" marR="71755" lvl="0" indent="0" algn="ctr">
              <a:buNone/>
            </a:pPr>
            <a:r>
              <a:rPr lang="pl-PL" sz="2000" dirty="0" smtClean="0">
                <a:latin typeface="Calibri" panose="020F0502020204030204" pitchFamily="34" charset="0"/>
                <a:ea typeface="Times New Roman" panose="02020603050405020304" pitchFamily="18" charset="0"/>
                <a:cs typeface="Calibri" panose="020F0502020204030204" pitchFamily="34" charset="0"/>
              </a:rPr>
              <a:t>Kwota </a:t>
            </a:r>
            <a:r>
              <a:rPr lang="pl-PL" sz="2000" dirty="0">
                <a:latin typeface="Calibri" panose="020F0502020204030204" pitchFamily="34" charset="0"/>
                <a:ea typeface="Times New Roman" panose="02020603050405020304" pitchFamily="18" charset="0"/>
                <a:cs typeface="Calibri" panose="020F0502020204030204" pitchFamily="34" charset="0"/>
              </a:rPr>
              <a:t>środków przeznaczona na dofinansowanie projektów w ramach </a:t>
            </a:r>
            <a:r>
              <a:rPr lang="pl-PL" sz="2000" dirty="0" smtClean="0">
                <a:latin typeface="Calibri" panose="020F0502020204030204" pitchFamily="34" charset="0"/>
                <a:ea typeface="Times New Roman" panose="02020603050405020304" pitchFamily="18" charset="0"/>
                <a:cs typeface="Calibri" panose="020F0502020204030204" pitchFamily="34" charset="0"/>
              </a:rPr>
              <a:t>konkursu:</a:t>
            </a:r>
          </a:p>
          <a:p>
            <a:pPr marL="0" marR="71755" lvl="0" indent="0" algn="ctr">
              <a:buNone/>
            </a:pPr>
            <a:endParaRPr lang="pl-PL" sz="2000" dirty="0" smtClean="0">
              <a:latin typeface="Calibri" panose="020F0502020204030204" pitchFamily="34" charset="0"/>
              <a:ea typeface="Times New Roman" panose="02020603050405020304" pitchFamily="18" charset="0"/>
              <a:cs typeface="Calibri" panose="020F0502020204030204" pitchFamily="34" charset="0"/>
            </a:endParaRPr>
          </a:p>
          <a:p>
            <a:pPr marL="0" indent="0" algn="just">
              <a:lnSpc>
                <a:spcPts val="1600"/>
              </a:lnSpc>
              <a:spcBef>
                <a:spcPts val="600"/>
              </a:spcBef>
              <a:spcAft>
                <a:spcPts val="600"/>
              </a:spcAft>
              <a:buNone/>
            </a:pPr>
            <a:r>
              <a:rPr lang="pl-PL" sz="2000" dirty="0">
                <a:latin typeface="Calibri" panose="020F0502020204030204" pitchFamily="34" charset="0"/>
                <a:ea typeface="Times New Roman" panose="02020603050405020304" pitchFamily="18" charset="0"/>
                <a:cs typeface="Times New Roman" panose="02020603050405020304" pitchFamily="18" charset="0"/>
              </a:rPr>
              <a:t>Ogółem alokacja przeznaczona na konkurs  </a:t>
            </a:r>
            <a:r>
              <a:rPr lang="pl-PL" sz="2000" dirty="0" smtClean="0">
                <a:latin typeface="Calibri" panose="020F0502020204030204" pitchFamily="34" charset="0"/>
                <a:ea typeface="Times New Roman" panose="02020603050405020304" pitchFamily="18" charset="0"/>
                <a:cs typeface="Times New Roman" panose="02020603050405020304" pitchFamily="18" charset="0"/>
              </a:rPr>
              <a:t>wynosi</a:t>
            </a:r>
            <a:r>
              <a:rPr lang="pl-PL" sz="2000" dirty="0">
                <a:latin typeface="Calibri" panose="020F0502020204030204" pitchFamily="34" charset="0"/>
                <a:ea typeface="Times New Roman" panose="02020603050405020304" pitchFamily="18" charset="0"/>
                <a:cs typeface="Times New Roman" panose="02020603050405020304" pitchFamily="18" charset="0"/>
              </a:rPr>
              <a:t>: </a:t>
            </a:r>
            <a:r>
              <a:rPr lang="pl-PL" sz="2000" b="1" dirty="0">
                <a:latin typeface="Calibri" panose="020F0502020204030204" pitchFamily="34" charset="0"/>
                <a:ea typeface="Times New Roman" panose="02020603050405020304" pitchFamily="18" charset="0"/>
                <a:cs typeface="Times New Roman" panose="02020603050405020304" pitchFamily="18" charset="0"/>
              </a:rPr>
              <a:t>9 489 </a:t>
            </a:r>
            <a:r>
              <a:rPr lang="pl-PL" sz="2000" b="1" dirty="0" smtClean="0">
                <a:latin typeface="Calibri" panose="020F0502020204030204" pitchFamily="34" charset="0"/>
                <a:ea typeface="Times New Roman" panose="02020603050405020304" pitchFamily="18" charset="0"/>
                <a:cs typeface="Times New Roman" panose="02020603050405020304" pitchFamily="18" charset="0"/>
              </a:rPr>
              <a:t>842 PLN</a:t>
            </a:r>
            <a:endParaRPr lang="pl-PL"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ts val="1600"/>
              </a:lnSpc>
              <a:spcBef>
                <a:spcPts val="600"/>
              </a:spcBef>
              <a:spcAft>
                <a:spcPts val="600"/>
              </a:spcAft>
            </a:pPr>
            <a:r>
              <a:rPr lang="pl-PL" sz="2000" dirty="0" smtClean="0">
                <a:latin typeface="Calibri" panose="020F0502020204030204" pitchFamily="34" charset="0"/>
                <a:ea typeface="Times New Roman" panose="02020603050405020304" pitchFamily="18" charset="0"/>
                <a:cs typeface="Times New Roman" panose="02020603050405020304" pitchFamily="18" charset="0"/>
              </a:rPr>
              <a:t>w </a:t>
            </a:r>
            <a:r>
              <a:rPr lang="pl-PL" sz="2000" dirty="0">
                <a:latin typeface="Calibri" panose="020F0502020204030204" pitchFamily="34" charset="0"/>
                <a:ea typeface="Times New Roman" panose="02020603050405020304" pitchFamily="18" charset="0"/>
                <a:cs typeface="Times New Roman" panose="02020603050405020304" pitchFamily="18" charset="0"/>
              </a:rPr>
              <a:t>tym budżet środków europejskich: 8 066 366</a:t>
            </a:r>
            <a:r>
              <a:rPr lang="pl-PL" sz="2000" b="1" dirty="0">
                <a:latin typeface="Calibri" panose="020F0502020204030204" pitchFamily="34" charset="0"/>
                <a:ea typeface="Times New Roman" panose="02020603050405020304" pitchFamily="18" charset="0"/>
                <a:cs typeface="Times New Roman" panose="02020603050405020304" pitchFamily="18" charset="0"/>
              </a:rPr>
              <a:t> </a:t>
            </a:r>
            <a:r>
              <a:rPr lang="pl-PL" sz="2000" dirty="0">
                <a:latin typeface="Calibri" panose="020F0502020204030204" pitchFamily="34" charset="0"/>
                <a:ea typeface="Times New Roman" panose="02020603050405020304" pitchFamily="18" charset="0"/>
                <a:cs typeface="Times New Roman" panose="02020603050405020304" pitchFamily="18" charset="0"/>
              </a:rPr>
              <a:t> PLN</a:t>
            </a:r>
            <a:endParaRPr lang="pl-PL"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ts val="1600"/>
              </a:lnSpc>
              <a:spcBef>
                <a:spcPts val="1000"/>
              </a:spcBef>
              <a:spcAft>
                <a:spcPts val="0"/>
              </a:spcAft>
            </a:pPr>
            <a:r>
              <a:rPr lang="pl-PL" sz="2000" dirty="0" smtClean="0">
                <a:latin typeface="Calibri" panose="020F0502020204030204" pitchFamily="34" charset="0"/>
                <a:ea typeface="Times New Roman" panose="02020603050405020304" pitchFamily="18" charset="0"/>
                <a:cs typeface="Times New Roman" panose="02020603050405020304" pitchFamily="18" charset="0"/>
              </a:rPr>
              <a:t>w </a:t>
            </a:r>
            <a:r>
              <a:rPr lang="pl-PL" sz="2000" dirty="0">
                <a:latin typeface="Calibri" panose="020F0502020204030204" pitchFamily="34" charset="0"/>
                <a:ea typeface="Times New Roman" panose="02020603050405020304" pitchFamily="18" charset="0"/>
                <a:cs typeface="Times New Roman" panose="02020603050405020304" pitchFamily="18" charset="0"/>
              </a:rPr>
              <a:t>tym budżet państwa: </a:t>
            </a:r>
            <a:r>
              <a:rPr lang="pl-PL" sz="2000" dirty="0">
                <a:solidFill>
                  <a:srgbClr val="000000"/>
                </a:solidFill>
                <a:latin typeface="Calibri" panose="020F0502020204030204" pitchFamily="34" charset="0"/>
                <a:ea typeface="Times New Roman" panose="02020603050405020304" pitchFamily="18" charset="0"/>
                <a:cs typeface="Arial" panose="020B0604020202020204" pitchFamily="34" charset="0"/>
              </a:rPr>
              <a:t>948 984 PLN.</a:t>
            </a:r>
            <a:endParaRPr lang="pl-PL" sz="2000" dirty="0">
              <a:latin typeface="Arial" panose="020B0604020202020204" pitchFamily="34" charset="0"/>
              <a:ea typeface="Times New Roman" panose="02020603050405020304" pitchFamily="18" charset="0"/>
              <a:cs typeface="Times New Roman" panose="02020603050405020304" pitchFamily="18" charset="0"/>
            </a:endParaRPr>
          </a:p>
          <a:p>
            <a:pPr marL="0" marR="71755" lvl="0" indent="0" algn="just">
              <a:buNone/>
            </a:pPr>
            <a:endParaRPr lang="pl-PL" sz="2000" dirty="0" smtClean="0">
              <a:latin typeface="Calibri" panose="020F0502020204030204" pitchFamily="34" charset="0"/>
              <a:ea typeface="Times New Roman" panose="02020603050405020304" pitchFamily="18" charset="0"/>
              <a:cs typeface="Arial" panose="020B0604020202020204" pitchFamily="34" charset="0"/>
            </a:endParaRPr>
          </a:p>
          <a:p>
            <a:pPr marL="0" marR="71755" lvl="0" indent="0" algn="just">
              <a:buNone/>
            </a:pPr>
            <a:endParaRPr lang="pl-PL" sz="2000" dirty="0" smtClean="0">
              <a:latin typeface="Calibri" panose="020F0502020204030204" pitchFamily="34" charset="0"/>
              <a:ea typeface="Times New Roman" panose="02020603050405020304" pitchFamily="18" charset="0"/>
              <a:cs typeface="Arial" panose="020B0604020202020204" pitchFamily="34" charset="0"/>
            </a:endParaRPr>
          </a:p>
          <a:p>
            <a:pPr marL="0" indent="0">
              <a:buNone/>
            </a:pPr>
            <a:endParaRPr lang="pl-PL" dirty="0"/>
          </a:p>
        </p:txBody>
      </p:sp>
    </p:spTree>
    <p:extLst>
      <p:ext uri="{BB962C8B-B14F-4D97-AF65-F5344CB8AC3E}">
        <p14:creationId xmlns:p14="http://schemas.microsoft.com/office/powerpoint/2010/main" val="412114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2"/>
          <p:cNvSpPr txBox="1">
            <a:spLocks/>
          </p:cNvSpPr>
          <p:nvPr/>
        </p:nvSpPr>
        <p:spPr>
          <a:xfrm>
            <a:off x="490558" y="1595718"/>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pl-PL" sz="2800" dirty="0" smtClean="0">
              <a:solidFill>
                <a:schemeClr val="tx1"/>
              </a:solidFill>
            </a:endParaRPr>
          </a:p>
          <a:p>
            <a:endParaRPr lang="pl-PL" sz="2000" dirty="0">
              <a:solidFill>
                <a:schemeClr val="tx1"/>
              </a:solidFill>
            </a:endParaRPr>
          </a:p>
        </p:txBody>
      </p:sp>
      <p:sp>
        <p:nvSpPr>
          <p:cNvPr id="2" name="Tytuł 1"/>
          <p:cNvSpPr>
            <a:spLocks noGrp="1"/>
          </p:cNvSpPr>
          <p:nvPr>
            <p:ph type="title"/>
          </p:nvPr>
        </p:nvSpPr>
        <p:spPr>
          <a:xfrm>
            <a:off x="457200" y="332656"/>
            <a:ext cx="8229600" cy="1008112"/>
          </a:xfrm>
        </p:spPr>
        <p:txBody>
          <a:bodyPr>
            <a:normAutofit fontScale="90000"/>
          </a:bodyPr>
          <a:lstStyle/>
          <a:p>
            <a:pPr lvl="0"/>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400" b="1" dirty="0">
                <a:solidFill>
                  <a:srgbClr val="009900"/>
                </a:solidFill>
                <a:latin typeface="Calibri" pitchFamily="34" charset="0"/>
              </a:rPr>
              <a:t/>
            </a:r>
            <a:br>
              <a:rPr lang="pl-PL" altLang="pl-PL" sz="2400" b="1" dirty="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200" b="1" dirty="0">
                <a:solidFill>
                  <a:srgbClr val="009900"/>
                </a:solidFill>
                <a:effectLst>
                  <a:outerShdw blurRad="38100" dist="38100" dir="2700000" algn="tl">
                    <a:srgbClr val="000000">
                      <a:alpha val="43137"/>
                    </a:srgbClr>
                  </a:outerShdw>
                </a:effectLst>
              </a:rPr>
              <a:t>TRANSPOZYCJA PRIORYTETÓW</a:t>
            </a:r>
            <a:r>
              <a:rPr lang="pl-PL" sz="2200" b="1" dirty="0">
                <a:solidFill>
                  <a:srgbClr val="009900"/>
                </a:solidFill>
                <a:effectLst>
                  <a:outerShdw blurRad="38100" dist="38100" dir="2700000" algn="tl">
                    <a:srgbClr val="000000">
                      <a:alpha val="43137"/>
                    </a:srgbClr>
                  </a:outerShdw>
                </a:effectLst>
              </a:rPr>
              <a:t> IDZIAŁAŃ STRATEGII ZIT AW </a:t>
            </a:r>
            <a:br>
              <a:rPr lang="pl-PL" sz="2200" b="1" dirty="0">
                <a:solidFill>
                  <a:srgbClr val="009900"/>
                </a:solidFill>
                <a:effectLst>
                  <a:outerShdw blurRad="38100" dist="38100" dir="2700000" algn="tl">
                    <a:srgbClr val="000000">
                      <a:alpha val="43137"/>
                    </a:srgbClr>
                  </a:outerShdw>
                </a:effectLst>
              </a:rPr>
            </a:br>
            <a:r>
              <a:rPr lang="pl-PL" sz="2200" b="1" dirty="0">
                <a:solidFill>
                  <a:srgbClr val="009900"/>
                </a:solidFill>
                <a:effectLst>
                  <a:outerShdw blurRad="38100" dist="38100" dir="2700000" algn="tl">
                    <a:srgbClr val="000000">
                      <a:alpha val="43137"/>
                    </a:srgbClr>
                  </a:outerShdw>
                </a:effectLst>
              </a:rPr>
              <a:t>NA DZIAŁANIA  RPO WD 2014-2020</a:t>
            </a:r>
            <a:r>
              <a:rPr lang="pl-PL" altLang="pl-PL" sz="2400" b="1" dirty="0">
                <a:solidFill>
                  <a:srgbClr val="009900"/>
                </a:solidFill>
                <a:latin typeface="Calibri" pitchFamily="34" charset="0"/>
              </a:rPr>
              <a:t/>
            </a:r>
            <a:br>
              <a:rPr lang="pl-PL" altLang="pl-PL" sz="2400" b="1" dirty="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endParaRPr lang="pl-PL" sz="2400" dirty="0"/>
          </a:p>
        </p:txBody>
      </p:sp>
      <p:graphicFrame>
        <p:nvGraphicFramePr>
          <p:cNvPr id="13" name="Symbol zastępczy zawartości 12"/>
          <p:cNvGraphicFramePr>
            <a:graphicFrameLocks noGrp="1"/>
          </p:cNvGraphicFramePr>
          <p:nvPr>
            <p:ph idx="1"/>
            <p:extLst>
              <p:ext uri="{D42A27DB-BD31-4B8C-83A1-F6EECF244321}">
                <p14:modId xmlns:p14="http://schemas.microsoft.com/office/powerpoint/2010/main" val="2479638412"/>
              </p:ext>
            </p:extLst>
          </p:nvPr>
        </p:nvGraphicFramePr>
        <p:xfrm>
          <a:off x="457200" y="1700809"/>
          <a:ext cx="8229600" cy="4896545"/>
        </p:xfrm>
        <a:graphic>
          <a:graphicData uri="http://schemas.openxmlformats.org/drawingml/2006/table">
            <a:tbl>
              <a:tblPr firstRow="1" bandRow="1">
                <a:tableStyleId>{5C22544A-7EE6-4342-B048-85BDC9FD1C3A}</a:tableStyleId>
              </a:tblPr>
              <a:tblGrid>
                <a:gridCol w="2057400"/>
                <a:gridCol w="2057400"/>
                <a:gridCol w="2057400"/>
                <a:gridCol w="2057400"/>
              </a:tblGrid>
              <a:tr h="361091">
                <a:tc>
                  <a:txBody>
                    <a:bodyPr/>
                    <a:lstStyle/>
                    <a:p>
                      <a:pPr algn="ctr"/>
                      <a:r>
                        <a:rPr lang="pl-PL" sz="1200" dirty="0" smtClean="0"/>
                        <a:t>PRIORYTET ZIT AW</a:t>
                      </a:r>
                      <a:endParaRPr lang="pl-PL" sz="1200" dirty="0"/>
                    </a:p>
                  </a:txBody>
                  <a:tcPr/>
                </a:tc>
                <a:tc>
                  <a:txBody>
                    <a:bodyPr/>
                    <a:lstStyle/>
                    <a:p>
                      <a:pPr algn="ctr"/>
                      <a:r>
                        <a:rPr lang="pl-PL" sz="1200" dirty="0" smtClean="0"/>
                        <a:t>DZIAŁANIE ZIT</a:t>
                      </a:r>
                      <a:r>
                        <a:rPr lang="pl-PL" sz="1200" baseline="0" dirty="0" smtClean="0"/>
                        <a:t> ZW</a:t>
                      </a:r>
                      <a:endParaRPr lang="pl-PL" sz="1200" dirty="0"/>
                    </a:p>
                  </a:txBody>
                  <a:tcPr/>
                </a:tc>
                <a:tc>
                  <a:txBody>
                    <a:bodyPr/>
                    <a:lstStyle/>
                    <a:p>
                      <a:pPr algn="ctr"/>
                      <a:r>
                        <a:rPr lang="pl-PL" sz="1200" dirty="0" smtClean="0"/>
                        <a:t>PI RPO WD</a:t>
                      </a:r>
                      <a:endParaRPr lang="pl-PL" sz="1200" dirty="0"/>
                    </a:p>
                  </a:txBody>
                  <a:tcPr/>
                </a:tc>
                <a:tc>
                  <a:txBody>
                    <a:bodyPr/>
                    <a:lstStyle/>
                    <a:p>
                      <a:pPr algn="ctr"/>
                      <a:r>
                        <a:rPr lang="pl-PL" sz="1200" dirty="0" smtClean="0"/>
                        <a:t>DZIAŁANIE SZOOP RPO WD</a:t>
                      </a:r>
                      <a:endParaRPr lang="pl-PL" sz="1200" dirty="0"/>
                    </a:p>
                  </a:txBody>
                  <a:tcPr/>
                </a:tc>
              </a:tr>
              <a:tr h="361091">
                <a:tc gridSpan="4">
                  <a:txBody>
                    <a:bodyPr/>
                    <a:lstStyle/>
                    <a:p>
                      <a:pPr algn="ctr"/>
                      <a:r>
                        <a:rPr lang="pl-PL" sz="1100" b="1" dirty="0" smtClean="0"/>
                        <a:t>Cel rozwojowy 4 Aktywna społeczność</a:t>
                      </a:r>
                      <a:endParaRPr lang="pl-PL" sz="1100" b="1" dirty="0"/>
                    </a:p>
                  </a:txBody>
                  <a:tcPr/>
                </a:tc>
                <a:tc hMerge="1">
                  <a:txBody>
                    <a:bodyPr/>
                    <a:lstStyle/>
                    <a:p>
                      <a:endParaRPr lang="pl-PL" dirty="0"/>
                    </a:p>
                  </a:txBody>
                  <a:tcPr/>
                </a:tc>
                <a:tc hMerge="1">
                  <a:txBody>
                    <a:bodyPr/>
                    <a:lstStyle/>
                    <a:p>
                      <a:endParaRPr lang="pl-PL" dirty="0"/>
                    </a:p>
                  </a:txBody>
                  <a:tcPr/>
                </a:tc>
                <a:tc hMerge="1">
                  <a:txBody>
                    <a:bodyPr/>
                    <a:lstStyle/>
                    <a:p>
                      <a:endParaRPr lang="pl-PL" dirty="0"/>
                    </a:p>
                  </a:txBody>
                  <a:tcPr/>
                </a:tc>
              </a:tr>
              <a:tr h="521795">
                <a:tc rowSpan="2">
                  <a:txBody>
                    <a:bodyPr/>
                    <a:lstStyle/>
                    <a:p>
                      <a:r>
                        <a:rPr lang="pl-PL" sz="900" dirty="0" smtClean="0"/>
                        <a:t>Priorytet 4.1</a:t>
                      </a:r>
                    </a:p>
                    <a:p>
                      <a:r>
                        <a:rPr lang="pl-PL" sz="900" dirty="0" smtClean="0"/>
                        <a:t>Pobudzanie aktywności lokalnych</a:t>
                      </a:r>
                      <a:endParaRPr lang="pl-PL" sz="900" dirty="0"/>
                    </a:p>
                  </a:txBody>
                  <a:tcPr/>
                </a:tc>
                <a:tc>
                  <a:txBody>
                    <a:bodyPr/>
                    <a:lstStyle/>
                    <a:p>
                      <a:r>
                        <a:rPr lang="pl-PL" sz="900" kern="1200" dirty="0" smtClean="0">
                          <a:solidFill>
                            <a:schemeClr val="dk1"/>
                          </a:solidFill>
                          <a:latin typeface="+mn-lt"/>
                          <a:ea typeface="+mn-ea"/>
                          <a:cs typeface="+mn-cs"/>
                        </a:rPr>
                        <a:t>Działanie 4.1.1 </a:t>
                      </a:r>
                    </a:p>
                    <a:p>
                      <a:r>
                        <a:rPr lang="pl-PL" sz="900" kern="1200" dirty="0" smtClean="0">
                          <a:solidFill>
                            <a:schemeClr val="dk1"/>
                          </a:solidFill>
                          <a:latin typeface="+mn-lt"/>
                          <a:ea typeface="+mn-ea"/>
                          <a:cs typeface="+mn-cs"/>
                        </a:rPr>
                        <a:t>Wspieranie dostępu do zatrudnienia</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8.3 </a:t>
                      </a:r>
                    </a:p>
                    <a:p>
                      <a:r>
                        <a:rPr lang="pl-PL" sz="900" kern="1200" dirty="0" smtClean="0">
                          <a:solidFill>
                            <a:schemeClr val="dk1"/>
                          </a:solidFill>
                          <a:latin typeface="+mn-lt"/>
                          <a:ea typeface="+mn-ea"/>
                          <a:cs typeface="+mn-cs"/>
                        </a:rPr>
                        <a:t>Godzenie życia zawodowego i prywatnego</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Godzenie życia zawodowego i</a:t>
                      </a:r>
                      <a:r>
                        <a:rPr lang="pl-PL" sz="900" kern="1200" baseline="0" dirty="0" smtClean="0">
                          <a:solidFill>
                            <a:schemeClr val="dk1"/>
                          </a:solidFill>
                          <a:latin typeface="+mn-lt"/>
                          <a:ea typeface="+mn-ea"/>
                          <a:cs typeface="+mn-cs"/>
                        </a:rPr>
                        <a:t> prywatnego – ZIT Aglomeracji Wałbrzyskiej</a:t>
                      </a:r>
                      <a:endParaRPr lang="pl-PL" sz="900" kern="1200" dirty="0">
                        <a:solidFill>
                          <a:schemeClr val="dk1"/>
                        </a:solidFill>
                        <a:latin typeface="+mn-lt"/>
                        <a:ea typeface="+mn-ea"/>
                        <a:cs typeface="+mn-cs"/>
                      </a:endParaRPr>
                    </a:p>
                  </a:txBody>
                  <a:tcPr/>
                </a:tc>
              </a:tr>
              <a:tr h="379488">
                <a:tc vMerge="1">
                  <a:txBody>
                    <a:bodyPr/>
                    <a:lstStyle/>
                    <a:p>
                      <a:endParaRPr lang="pl-PL" dirty="0"/>
                    </a:p>
                  </a:txBody>
                  <a:tcPr/>
                </a:tc>
                <a:tc>
                  <a:txBody>
                    <a:bodyPr/>
                    <a:lstStyle/>
                    <a:p>
                      <a:pPr marL="0" algn="l" defTabSz="914400" rtl="0" eaLnBrk="1" latinLnBrk="0" hangingPunct="1"/>
                      <a:r>
                        <a:rPr lang="pl-PL" sz="900" kern="1200" dirty="0" smtClean="0">
                          <a:solidFill>
                            <a:schemeClr val="dk1"/>
                          </a:solidFill>
                          <a:latin typeface="+mn-lt"/>
                          <a:ea typeface="+mn-ea"/>
                          <a:cs typeface="+mn-cs"/>
                        </a:rPr>
                        <a:t>Działanie 4.1.2</a:t>
                      </a:r>
                    </a:p>
                    <a:p>
                      <a:pPr marL="0" algn="l" defTabSz="914400" rtl="0" eaLnBrk="1" latinLnBrk="0" hangingPunct="1"/>
                      <a:r>
                        <a:rPr lang="pl-PL" sz="900" kern="1200" dirty="0" smtClean="0">
                          <a:solidFill>
                            <a:schemeClr val="dk1"/>
                          </a:solidFill>
                          <a:latin typeface="+mn-lt"/>
                          <a:ea typeface="+mn-ea"/>
                          <a:cs typeface="+mn-cs"/>
                        </a:rPr>
                        <a:t>Praca na własny rachunek</a:t>
                      </a:r>
                      <a:endParaRPr lang="pl-PL" sz="900" kern="1200" dirty="0">
                        <a:solidFill>
                          <a:schemeClr val="dk1"/>
                        </a:solidFill>
                        <a:latin typeface="+mn-lt"/>
                        <a:ea typeface="+mn-ea"/>
                        <a:cs typeface="+mn-cs"/>
                      </a:endParaRPr>
                    </a:p>
                  </a:txBody>
                  <a:tcPr/>
                </a:tc>
                <a:tc gridSpan="2">
                  <a:txBody>
                    <a:bodyPr/>
                    <a:lstStyle/>
                    <a:p>
                      <a:pPr algn="ctr"/>
                      <a:r>
                        <a:rPr lang="pl-PL" sz="900" kern="1200" baseline="0" dirty="0" smtClean="0">
                          <a:solidFill>
                            <a:schemeClr val="dk1"/>
                          </a:solidFill>
                          <a:latin typeface="+mn-lt"/>
                          <a:ea typeface="+mn-ea"/>
                          <a:cs typeface="+mn-cs"/>
                        </a:rPr>
                        <a:t>Nie dotyczy</a:t>
                      </a:r>
                      <a:endParaRPr lang="pl-PL" sz="900" kern="1200" baseline="0" dirty="0">
                        <a:solidFill>
                          <a:schemeClr val="dk1"/>
                        </a:solidFill>
                        <a:latin typeface="+mn-lt"/>
                        <a:ea typeface="+mn-ea"/>
                        <a:cs typeface="+mn-cs"/>
                      </a:endParaRPr>
                    </a:p>
                  </a:txBody>
                  <a:tcPr/>
                </a:tc>
                <a:tc hMerge="1">
                  <a:txBody>
                    <a:bodyPr/>
                    <a:lstStyle/>
                    <a:p>
                      <a:endParaRPr lang="pl-PL" sz="900" kern="1200" baseline="0" dirty="0">
                        <a:solidFill>
                          <a:schemeClr val="dk1"/>
                        </a:solidFill>
                        <a:latin typeface="+mn-lt"/>
                        <a:ea typeface="+mn-ea"/>
                        <a:cs typeface="+mn-cs"/>
                      </a:endParaRPr>
                    </a:p>
                  </a:txBody>
                  <a:tcPr/>
                </a:tc>
              </a:tr>
              <a:tr h="521795">
                <a:tc rowSpan="3">
                  <a:txBody>
                    <a:bodyPr/>
                    <a:lstStyle/>
                    <a:p>
                      <a:r>
                        <a:rPr lang="pl-PL" sz="900" b="1" kern="1200" dirty="0" smtClean="0">
                          <a:solidFill>
                            <a:srgbClr val="009900"/>
                          </a:solidFill>
                          <a:latin typeface="+mn-lt"/>
                          <a:ea typeface="+mn-ea"/>
                          <a:cs typeface="+mn-cs"/>
                        </a:rPr>
                        <a:t>Priorytet 4.2 </a:t>
                      </a:r>
                    </a:p>
                    <a:p>
                      <a:r>
                        <a:rPr lang="pl-PL" sz="900" b="1" kern="1200" dirty="0" smtClean="0">
                          <a:solidFill>
                            <a:srgbClr val="009900"/>
                          </a:solidFill>
                          <a:latin typeface="+mn-lt"/>
                          <a:ea typeface="+mn-ea"/>
                          <a:cs typeface="+mn-cs"/>
                        </a:rPr>
                        <a:t>Poprawa poziomu edukacji i promowanie uczenia się przez całe życie</a:t>
                      </a:r>
                      <a:endParaRPr lang="pl-PL" sz="900" b="1" kern="1200" dirty="0">
                        <a:solidFill>
                          <a:srgbClr val="009900"/>
                        </a:solidFill>
                        <a:latin typeface="+mn-lt"/>
                        <a:ea typeface="+mn-ea"/>
                        <a:cs typeface="+mn-cs"/>
                      </a:endParaRPr>
                    </a:p>
                  </a:txBody>
                  <a:tcPr/>
                </a:tc>
                <a:tc rowSpan="2">
                  <a:txBody>
                    <a:bodyPr/>
                    <a:lstStyle/>
                    <a:p>
                      <a:r>
                        <a:rPr lang="pl-PL" sz="900" b="1" kern="1200" dirty="0" smtClean="0">
                          <a:solidFill>
                            <a:srgbClr val="009900"/>
                          </a:solidFill>
                          <a:latin typeface="+mn-lt"/>
                          <a:ea typeface="+mn-ea"/>
                          <a:cs typeface="+mn-cs"/>
                        </a:rPr>
                        <a:t>Działanie 4.2.1 </a:t>
                      </a:r>
                    </a:p>
                    <a:p>
                      <a:r>
                        <a:rPr lang="pl-PL" sz="900" b="1" kern="1200" dirty="0" smtClean="0">
                          <a:solidFill>
                            <a:srgbClr val="009900"/>
                          </a:solidFill>
                          <a:latin typeface="+mn-lt"/>
                          <a:ea typeface="+mn-ea"/>
                          <a:cs typeface="+mn-cs"/>
                        </a:rPr>
                        <a:t>Równy dostęp do edukacji</a:t>
                      </a:r>
                      <a:endParaRPr lang="pl-PL" sz="900" b="1" kern="1200" dirty="0">
                        <a:solidFill>
                          <a:srgbClr val="009900"/>
                        </a:solidFill>
                        <a:latin typeface="+mn-lt"/>
                        <a:ea typeface="+mn-ea"/>
                        <a:cs typeface="+mn-cs"/>
                      </a:endParaRPr>
                    </a:p>
                  </a:txBody>
                  <a:tcPr/>
                </a:tc>
                <a:tc rowSpan="2">
                  <a:txBody>
                    <a:bodyPr/>
                    <a:lstStyle/>
                    <a:p>
                      <a:r>
                        <a:rPr lang="pl-PL" sz="900" b="1" kern="1200" dirty="0" smtClean="0">
                          <a:solidFill>
                            <a:srgbClr val="009900"/>
                          </a:solidFill>
                          <a:latin typeface="+mn-lt"/>
                          <a:ea typeface="+mn-ea"/>
                          <a:cs typeface="+mn-cs"/>
                        </a:rPr>
                        <a:t>10.1 </a:t>
                      </a:r>
                    </a:p>
                    <a:p>
                      <a:r>
                        <a:rPr lang="pl-PL" sz="900" b="1" kern="1200" dirty="0" smtClean="0">
                          <a:solidFill>
                            <a:srgbClr val="009900"/>
                          </a:solidFill>
                          <a:latin typeface="+mn-lt"/>
                          <a:ea typeface="+mn-ea"/>
                          <a:cs typeface="+mn-cs"/>
                        </a:rPr>
                        <a:t>Zapewnienie równego dostępu do wysokiej jakości edukacji przedszkolnej, podstawowej, gimnazjalnej i ponadgimnazjalnej</a:t>
                      </a:r>
                      <a:endParaRPr lang="pl-PL" sz="900" b="1" kern="1200" dirty="0">
                        <a:solidFill>
                          <a:srgbClr val="009900"/>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900" b="0" i="0" u="none" strike="noStrike" kern="1200" cap="none" spc="0" normalizeH="0" baseline="0" noProof="0" dirty="0" smtClean="0">
                          <a:ln>
                            <a:noFill/>
                          </a:ln>
                          <a:solidFill>
                            <a:prstClr val="black"/>
                          </a:solidFill>
                          <a:effectLst/>
                          <a:uLnTx/>
                          <a:uFillTx/>
                          <a:latin typeface="+mn-lt"/>
                          <a:ea typeface="+mn-ea"/>
                          <a:cs typeface="+mn-cs"/>
                        </a:rPr>
                        <a:t>Zapewnienie równego dostępu do wysokiej jakości edukacji przedszkolnej – ZIT Aglomeracji Wałbrzyskiej</a:t>
                      </a:r>
                    </a:p>
                  </a:txBody>
                  <a:tcPr/>
                </a:tc>
              </a:tr>
              <a:tr h="806411">
                <a:tc vMerge="1">
                  <a:txBody>
                    <a:bodyPr/>
                    <a:lstStyle/>
                    <a:p>
                      <a:endParaRPr lang="pl-PL" dirty="0"/>
                    </a:p>
                  </a:txBody>
                  <a:tcPr/>
                </a:tc>
                <a:tc vMerge="1">
                  <a:txBody>
                    <a:bodyPr/>
                    <a:lstStyle/>
                    <a:p>
                      <a:endParaRPr lang="pl-PL" dirty="0"/>
                    </a:p>
                  </a:txBody>
                  <a:tcPr/>
                </a:tc>
                <a:tc vMerge="1">
                  <a:txBody>
                    <a:bodyPr/>
                    <a:lstStyle/>
                    <a:p>
                      <a:endParaRPr lang="pl-P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1" kern="1200" noProof="0" dirty="0" smtClean="0">
                          <a:solidFill>
                            <a:srgbClr val="009900"/>
                          </a:solidFill>
                          <a:latin typeface="+mn-lt"/>
                          <a:ea typeface="+mn-ea"/>
                          <a:cs typeface="+mn-cs"/>
                        </a:rPr>
                        <a:t>Zapewnienie równego dostępu do wysokiej jakości edukacji podstawowej, gimnazjalnej i ponadgimnazjalnej – ZIT Aglomeracji Wałbrzyskiej</a:t>
                      </a:r>
                    </a:p>
                  </a:txBody>
                  <a:tcPr/>
                </a:tc>
              </a:tr>
              <a:tr h="664103">
                <a:tc vMerge="1">
                  <a:txBody>
                    <a:bodyPr/>
                    <a:lstStyle/>
                    <a:p>
                      <a:endParaRPr lang="pl-PL" dirty="0"/>
                    </a:p>
                  </a:txBody>
                  <a:tcPr/>
                </a:tc>
                <a:tc>
                  <a:txBody>
                    <a:bodyPr/>
                    <a:lstStyle/>
                    <a:p>
                      <a:r>
                        <a:rPr lang="pl-PL" sz="900" kern="1200" dirty="0" smtClean="0">
                          <a:solidFill>
                            <a:schemeClr val="dk1"/>
                          </a:solidFill>
                          <a:latin typeface="+mn-lt"/>
                          <a:ea typeface="+mn-ea"/>
                          <a:cs typeface="+mn-cs"/>
                        </a:rPr>
                        <a:t>4.2.2 Kształcenie i szkolenie zawodowe</a:t>
                      </a:r>
                      <a:endParaRPr lang="pl-PL" sz="900" kern="1200" dirty="0">
                        <a:solidFill>
                          <a:schemeClr val="dk1"/>
                        </a:solidFill>
                        <a:latin typeface="+mn-lt"/>
                        <a:ea typeface="+mn-ea"/>
                        <a:cs typeface="+mn-cs"/>
                      </a:endParaRPr>
                    </a:p>
                  </a:txBody>
                  <a:tcPr/>
                </a:tc>
                <a:tc>
                  <a:txBody>
                    <a:bodyPr/>
                    <a:lstStyle/>
                    <a:p>
                      <a:pPr marL="0" algn="l" defTabSz="914400" rtl="0" eaLnBrk="1" latinLnBrk="0" hangingPunct="1"/>
                      <a:r>
                        <a:rPr lang="pl-PL" sz="900" kern="1200" dirty="0" smtClean="0">
                          <a:solidFill>
                            <a:schemeClr val="dk1"/>
                          </a:solidFill>
                          <a:latin typeface="+mn-lt"/>
                          <a:ea typeface="+mn-ea"/>
                          <a:cs typeface="+mn-cs"/>
                        </a:rPr>
                        <a:t>10.3 Dostosowanie systemów kształcenia i szkolenia zawodowego do potrzeb rynku pracy</a:t>
                      </a:r>
                      <a:endParaRPr lang="pl-PL" sz="9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900" b="0" i="0" u="none" strike="noStrike" kern="1200" cap="none" spc="0" normalizeH="0" baseline="0" noProof="0" dirty="0" smtClean="0">
                          <a:ln>
                            <a:noFill/>
                          </a:ln>
                          <a:solidFill>
                            <a:prstClr val="black"/>
                          </a:solidFill>
                          <a:effectLst/>
                          <a:uLnTx/>
                          <a:uFillTx/>
                          <a:latin typeface="+mn-lt"/>
                          <a:ea typeface="+mn-ea"/>
                          <a:cs typeface="+mn-cs"/>
                        </a:rPr>
                        <a:t>Dostosowanie systemów kształcenia i szkolenia zawodowego do potrzeb rynku pracy – ZIT Aglomeracji Wałbrzyskiej</a:t>
                      </a:r>
                    </a:p>
                  </a:txBody>
                  <a:tcPr/>
                </a:tc>
              </a:tr>
              <a:tr h="379488">
                <a:tc>
                  <a:txBody>
                    <a:bodyPr/>
                    <a:lstStyle/>
                    <a:p>
                      <a:r>
                        <a:rPr lang="pl-PL" sz="900" kern="1200" dirty="0" smtClean="0">
                          <a:solidFill>
                            <a:schemeClr val="dk1"/>
                          </a:solidFill>
                          <a:latin typeface="+mn-lt"/>
                          <a:ea typeface="+mn-ea"/>
                          <a:cs typeface="+mn-cs"/>
                        </a:rPr>
                        <a:t>Priorytet 4.3 Promowanie włączenia społecznego</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Działanie 4.3.1 Aktywna integracja społeczna</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9.1 Aktywna integracja</a:t>
                      </a:r>
                      <a:endParaRPr lang="pl-PL" sz="900" kern="1200" dirty="0">
                        <a:solidFill>
                          <a:schemeClr val="dk1"/>
                        </a:solidFill>
                        <a:latin typeface="+mn-lt"/>
                        <a:ea typeface="+mn-ea"/>
                        <a:cs typeface="+mn-cs"/>
                      </a:endParaRPr>
                    </a:p>
                  </a:txBody>
                  <a:tcPr/>
                </a:tc>
                <a:tc>
                  <a:txBody>
                    <a:bodyPr/>
                    <a:lstStyle/>
                    <a:p>
                      <a:r>
                        <a:rPr kumimoji="0" lang="pl-PL" sz="900" b="0" i="0" u="none" strike="noStrike" kern="1200" cap="none" spc="0" normalizeH="0" baseline="0" dirty="0" smtClean="0">
                          <a:ln>
                            <a:noFill/>
                          </a:ln>
                          <a:solidFill>
                            <a:prstClr val="black"/>
                          </a:solidFill>
                          <a:effectLst/>
                          <a:uLnTx/>
                          <a:uFillTx/>
                          <a:latin typeface="+mn-lt"/>
                          <a:ea typeface="+mn-ea"/>
                          <a:cs typeface="+mn-cs"/>
                        </a:rPr>
                        <a:t>Aktywna integracja – ZIT Aglomeracji Wałbrzyskiej</a:t>
                      </a:r>
                      <a:endParaRPr kumimoji="0" lang="pl-PL" sz="900" b="0" i="0" u="none" strike="noStrike" kern="1200" cap="none" spc="0" normalizeH="0" baseline="0" dirty="0">
                        <a:ln>
                          <a:noFill/>
                        </a:ln>
                        <a:solidFill>
                          <a:prstClr val="black"/>
                        </a:solidFill>
                        <a:effectLst/>
                        <a:uLnTx/>
                        <a:uFillTx/>
                        <a:latin typeface="+mn-lt"/>
                        <a:ea typeface="+mn-ea"/>
                        <a:cs typeface="+mn-cs"/>
                      </a:endParaRPr>
                    </a:p>
                  </a:txBody>
                  <a:tcPr/>
                </a:tc>
              </a:tr>
              <a:tr h="521795">
                <a:tc>
                  <a:txBody>
                    <a:bodyPr/>
                    <a:lstStyle/>
                    <a:p>
                      <a:endParaRPr lang="pl-PL"/>
                    </a:p>
                  </a:txBody>
                  <a:tcPr/>
                </a:tc>
                <a:tc>
                  <a:txBody>
                    <a:bodyPr/>
                    <a:lstStyle/>
                    <a:p>
                      <a:r>
                        <a:rPr lang="pl-PL" sz="900" kern="1200" dirty="0" smtClean="0">
                          <a:solidFill>
                            <a:schemeClr val="dk1"/>
                          </a:solidFill>
                          <a:latin typeface="+mn-lt"/>
                          <a:ea typeface="+mn-ea"/>
                          <a:cs typeface="+mn-cs"/>
                        </a:rPr>
                        <a:t>Działanie 4.3.2 Ułatwianie dostępu do usług opieki zdrowotnej i usług społecznych</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9.2 Dostęp do wysokiej jakości usług, w tym opieki zdrowotnej i usług społecznych</a:t>
                      </a:r>
                      <a:endParaRPr lang="pl-PL" sz="900" kern="1200" dirty="0">
                        <a:solidFill>
                          <a:schemeClr val="dk1"/>
                        </a:solidFill>
                        <a:latin typeface="+mn-lt"/>
                        <a:ea typeface="+mn-ea"/>
                        <a:cs typeface="+mn-cs"/>
                      </a:endParaRPr>
                    </a:p>
                  </a:txBody>
                  <a:tcPr/>
                </a:tc>
                <a:tc>
                  <a:txBody>
                    <a:bodyPr/>
                    <a:lstStyle/>
                    <a:p>
                      <a:r>
                        <a:rPr kumimoji="0" lang="pl-PL" sz="900" b="0" i="0" u="none" strike="noStrike" kern="1200" cap="none" spc="0" normalizeH="0" baseline="0" dirty="0" smtClean="0">
                          <a:ln>
                            <a:noFill/>
                          </a:ln>
                          <a:solidFill>
                            <a:prstClr val="black"/>
                          </a:solidFill>
                          <a:effectLst/>
                          <a:uLnTx/>
                          <a:uFillTx/>
                          <a:latin typeface="+mn-lt"/>
                          <a:ea typeface="+mn-ea"/>
                          <a:cs typeface="+mn-cs"/>
                        </a:rPr>
                        <a:t>Dostęp do wysokiej jakości usług społecznych – ZIT Aglomeracji Wałbrzyskiej</a:t>
                      </a:r>
                      <a:endParaRPr kumimoji="0" lang="pl-PL" sz="900" b="0" i="0" u="none" strike="noStrike" kern="1200" cap="none" spc="0" normalizeH="0" baseline="0" dirty="0">
                        <a:ln>
                          <a:noFill/>
                        </a:ln>
                        <a:solidFill>
                          <a:prstClr val="black"/>
                        </a:solidFill>
                        <a:effectLst/>
                        <a:uLnTx/>
                        <a:uFillTx/>
                        <a:latin typeface="+mn-lt"/>
                        <a:ea typeface="+mn-ea"/>
                        <a:cs typeface="+mn-cs"/>
                      </a:endParaRPr>
                    </a:p>
                  </a:txBody>
                  <a:tcPr/>
                </a:tc>
              </a:tr>
              <a:tr h="379488">
                <a:tc>
                  <a:txBody>
                    <a:bodyPr/>
                    <a:lstStyle/>
                    <a:p>
                      <a:endParaRPr lang="pl-PL" dirty="0"/>
                    </a:p>
                  </a:txBody>
                  <a:tcPr/>
                </a:tc>
                <a:tc>
                  <a:txBody>
                    <a:bodyPr/>
                    <a:lstStyle/>
                    <a:p>
                      <a:r>
                        <a:rPr lang="pl-PL" sz="900" kern="1200" dirty="0" smtClean="0">
                          <a:solidFill>
                            <a:schemeClr val="dk1"/>
                          </a:solidFill>
                          <a:latin typeface="+mn-lt"/>
                          <a:ea typeface="+mn-ea"/>
                          <a:cs typeface="+mn-cs"/>
                        </a:rPr>
                        <a:t>Działanie 4.3.3 Aktywne i zdrowe starzenie się</a:t>
                      </a:r>
                      <a:endParaRPr lang="pl-PL" sz="900" kern="1200" dirty="0">
                        <a:solidFill>
                          <a:schemeClr val="dk1"/>
                        </a:solidFill>
                        <a:latin typeface="+mn-lt"/>
                        <a:ea typeface="+mn-ea"/>
                        <a:cs typeface="+mn-cs"/>
                      </a:endParaRPr>
                    </a:p>
                  </a:txBody>
                  <a:tcPr/>
                </a:tc>
                <a:tc gridSpan="2">
                  <a:txBody>
                    <a:bodyPr/>
                    <a:lstStyle/>
                    <a:p>
                      <a:r>
                        <a:rPr lang="pl-PL" sz="900" kern="1200" dirty="0" smtClean="0">
                          <a:solidFill>
                            <a:schemeClr val="dk1"/>
                          </a:solidFill>
                          <a:latin typeface="+mn-lt"/>
                          <a:ea typeface="+mn-ea"/>
                          <a:cs typeface="+mn-cs"/>
                        </a:rPr>
                        <a:t>Działanie realizowane poprzez bezpośrednie aplikowanie beneficjentów ZIT AW do RPO WD 2014-2020</a:t>
                      </a:r>
                      <a:endParaRPr lang="pl-PL" sz="900" kern="1200" dirty="0">
                        <a:solidFill>
                          <a:schemeClr val="dk1"/>
                        </a:solidFill>
                        <a:latin typeface="+mn-lt"/>
                        <a:ea typeface="+mn-ea"/>
                        <a:cs typeface="+mn-cs"/>
                      </a:endParaRPr>
                    </a:p>
                  </a:txBody>
                  <a:tcPr/>
                </a:tc>
                <a:tc hMerge="1">
                  <a:txBody>
                    <a:bodyPr/>
                    <a:lstStyle/>
                    <a:p>
                      <a:endParaRPr lang="pl-PL" dirty="0"/>
                    </a:p>
                  </a:txBody>
                  <a:tcPr/>
                </a:tc>
              </a:tr>
            </a:tbl>
          </a:graphicData>
        </a:graphic>
      </p:graphicFrame>
    </p:spTree>
    <p:extLst>
      <p:ext uri="{BB962C8B-B14F-4D97-AF65-F5344CB8AC3E}">
        <p14:creationId xmlns:p14="http://schemas.microsoft.com/office/powerpoint/2010/main" val="2227154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1076035"/>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OCENA ZGODNOŚCI PROJEKTU ZE STARTEGIĄ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74490" y="1580092"/>
            <a:ext cx="8229600" cy="4873244"/>
          </a:xfrm>
        </p:spPr>
        <p:txBody>
          <a:bodyPr>
            <a:normAutofit lnSpcReduction="10000"/>
          </a:bodyPr>
          <a:lstStyle/>
          <a:p>
            <a:pPr marL="0" lvl="0" indent="0" algn="just">
              <a:spcBef>
                <a:spcPts val="0"/>
              </a:spcBef>
              <a:buNone/>
            </a:pPr>
            <a:r>
              <a:rPr lang="pl-PL" sz="2000" dirty="0" smtClean="0">
                <a:solidFill>
                  <a:srgbClr val="000000"/>
                </a:solidFill>
              </a:rPr>
              <a:t>Kryterium </a:t>
            </a:r>
            <a:r>
              <a:rPr lang="pl-PL" sz="2000" dirty="0">
                <a:solidFill>
                  <a:srgbClr val="000000"/>
                </a:solidFill>
              </a:rPr>
              <a:t>oceny zgodności projektu ze Strategią ZIT AW (EFS) oceniane będzie na podstawie II sekcji : </a:t>
            </a:r>
          </a:p>
          <a:p>
            <a:pPr marL="0" lvl="0" indent="0" algn="just">
              <a:spcBef>
                <a:spcPts val="0"/>
              </a:spcBef>
              <a:buNone/>
            </a:pPr>
            <a:endParaRPr lang="pl-PL" sz="2000" dirty="0">
              <a:solidFill>
                <a:srgbClr val="000000"/>
              </a:solidFill>
            </a:endParaRPr>
          </a:p>
          <a:p>
            <a:pPr marL="0" lvl="0" indent="0" algn="just">
              <a:spcBef>
                <a:spcPts val="0"/>
              </a:spcBef>
              <a:buNone/>
            </a:pPr>
            <a:r>
              <a:rPr lang="pl-PL" sz="2000" dirty="0">
                <a:solidFill>
                  <a:srgbClr val="000000"/>
                </a:solidFill>
              </a:rPr>
              <a:t>I sekcja- ocena ogólna</a:t>
            </a:r>
          </a:p>
          <a:p>
            <a:pPr marL="914400" lvl="1" indent="-457200" algn="just">
              <a:spcBef>
                <a:spcPts val="0"/>
              </a:spcBef>
              <a:buFontTx/>
              <a:buAutoNum type="arabicPeriod"/>
            </a:pPr>
            <a:r>
              <a:rPr lang="pl-PL" sz="2000" dirty="0">
                <a:solidFill>
                  <a:srgbClr val="000000"/>
                </a:solidFill>
              </a:rPr>
              <a:t>Ocena zgodności projektu ze Strategią ZIT</a:t>
            </a:r>
          </a:p>
          <a:p>
            <a:pPr marL="914400" lvl="1" indent="-457200" algn="just">
              <a:spcBef>
                <a:spcPts val="0"/>
              </a:spcBef>
              <a:buFontTx/>
              <a:buAutoNum type="arabicPeriod"/>
            </a:pPr>
            <a:r>
              <a:rPr lang="pl-PL" sz="2000" dirty="0">
                <a:solidFill>
                  <a:srgbClr val="000000"/>
                </a:solidFill>
              </a:rPr>
              <a:t>Poprawność doboru wskaźników</a:t>
            </a:r>
          </a:p>
          <a:p>
            <a:pPr marL="914400" lvl="1" indent="-457200" algn="just">
              <a:spcBef>
                <a:spcPts val="0"/>
              </a:spcBef>
              <a:buFontTx/>
              <a:buAutoNum type="arabicPeriod"/>
            </a:pPr>
            <a:r>
              <a:rPr lang="pl-PL" sz="2000" dirty="0">
                <a:solidFill>
                  <a:srgbClr val="000000"/>
                </a:solidFill>
              </a:rPr>
              <a:t>Wpływ projektu na realizację Strategii ZIT</a:t>
            </a:r>
          </a:p>
          <a:p>
            <a:pPr marL="914400" lvl="1" indent="-457200" algn="just">
              <a:spcBef>
                <a:spcPts val="0"/>
              </a:spcBef>
              <a:buFontTx/>
              <a:buAutoNum type="arabicPeriod"/>
            </a:pPr>
            <a:r>
              <a:rPr lang="pl-PL" sz="2000" dirty="0">
                <a:solidFill>
                  <a:srgbClr val="000000"/>
                </a:solidFill>
              </a:rPr>
              <a:t>Wpływ realizacji projektu na realizację wartości docelowej wskaźników  monitoringu realizacji celów Strategii ZIT </a:t>
            </a:r>
            <a:r>
              <a:rPr lang="pl-PL" sz="2000" u="sng" dirty="0">
                <a:solidFill>
                  <a:srgbClr val="000000"/>
                </a:solidFill>
              </a:rPr>
              <a:t>wynikających </a:t>
            </a:r>
            <a:br>
              <a:rPr lang="pl-PL" sz="2000" u="sng" dirty="0">
                <a:solidFill>
                  <a:srgbClr val="000000"/>
                </a:solidFill>
              </a:rPr>
            </a:br>
            <a:r>
              <a:rPr lang="pl-PL" sz="2000" u="sng" dirty="0">
                <a:solidFill>
                  <a:srgbClr val="000000"/>
                </a:solidFill>
              </a:rPr>
              <a:t>z Porozumienia.</a:t>
            </a:r>
          </a:p>
          <a:p>
            <a:pPr marL="914400" lvl="1" indent="-457200" algn="just">
              <a:spcBef>
                <a:spcPts val="0"/>
              </a:spcBef>
              <a:buFontTx/>
              <a:buAutoNum type="arabicPeriod"/>
            </a:pPr>
            <a:r>
              <a:rPr lang="pl-PL" sz="2000" dirty="0">
                <a:solidFill>
                  <a:srgbClr val="000000"/>
                </a:solidFill>
              </a:rPr>
              <a:t>Komplementarny charakter projektu z innymi przedsięwzięciami.</a:t>
            </a:r>
          </a:p>
          <a:p>
            <a:pPr marL="0" lvl="0" indent="0" algn="just">
              <a:spcBef>
                <a:spcPts val="0"/>
              </a:spcBef>
              <a:buNone/>
            </a:pPr>
            <a:r>
              <a:rPr lang="pl-PL" sz="2000" dirty="0">
                <a:solidFill>
                  <a:srgbClr val="000000"/>
                </a:solidFill>
              </a:rPr>
              <a:t>II sekcja – minimum punktowe</a:t>
            </a:r>
          </a:p>
          <a:p>
            <a:pPr marL="914400" lvl="1" indent="-457200" algn="just">
              <a:spcBef>
                <a:spcPts val="0"/>
              </a:spcBef>
              <a:buAutoNum type="arabicPeriod"/>
            </a:pPr>
            <a:r>
              <a:rPr lang="pl-PL" sz="2000" dirty="0" smtClean="0">
                <a:solidFill>
                  <a:srgbClr val="000000"/>
                </a:solidFill>
              </a:rPr>
              <a:t>Uzyskanie </a:t>
            </a:r>
            <a:r>
              <a:rPr lang="pl-PL" sz="2000" dirty="0">
                <a:solidFill>
                  <a:srgbClr val="000000"/>
                </a:solidFill>
              </a:rPr>
              <a:t>przez projekt minimum </a:t>
            </a:r>
            <a:r>
              <a:rPr lang="pl-PL" sz="2000" dirty="0" smtClean="0">
                <a:solidFill>
                  <a:srgbClr val="000000"/>
                </a:solidFill>
              </a:rPr>
              <a:t>punktowego.</a:t>
            </a:r>
          </a:p>
          <a:p>
            <a:pPr marL="914400" lvl="1" indent="-457200" algn="just">
              <a:spcBef>
                <a:spcPts val="0"/>
              </a:spcBef>
              <a:buAutoNum type="arabicPeriod"/>
            </a:pPr>
            <a:endParaRPr lang="pl-PL" sz="2000" b="1" dirty="0">
              <a:solidFill>
                <a:srgbClr val="000000"/>
              </a:solidFill>
            </a:endParaRPr>
          </a:p>
          <a:p>
            <a:pPr marL="57150" indent="0" algn="just">
              <a:spcBef>
                <a:spcPts val="0"/>
              </a:spcBef>
              <a:buNone/>
            </a:pPr>
            <a:r>
              <a:rPr lang="pl-PL" sz="2000" b="1" dirty="0" smtClean="0">
                <a:solidFill>
                  <a:prstClr val="black"/>
                </a:solidFill>
              </a:rPr>
              <a:t>Liczba </a:t>
            </a:r>
            <a:r>
              <a:rPr lang="pl-PL" sz="2000" b="1" dirty="0">
                <a:solidFill>
                  <a:prstClr val="black"/>
                </a:solidFill>
              </a:rPr>
              <a:t>możliwych do zdobycia punktów – 50 pkt. co stanowi 50% wszystkich możliwych do zdobycia punktów podczas całego procesu </a:t>
            </a:r>
            <a:r>
              <a:rPr lang="pl-PL" sz="2000" b="1" dirty="0" smtClean="0">
                <a:solidFill>
                  <a:prstClr val="black"/>
                </a:solidFill>
              </a:rPr>
              <a:t>oceny.</a:t>
            </a:r>
          </a:p>
          <a:p>
            <a:pPr marL="57150" indent="0" algn="just">
              <a:spcBef>
                <a:spcPts val="0"/>
              </a:spcBef>
              <a:buNone/>
            </a:pPr>
            <a:endParaRPr lang="pl-PL" sz="2000" dirty="0">
              <a:solidFill>
                <a:srgbClr val="000000"/>
              </a:solidFill>
            </a:endParaRPr>
          </a:p>
          <a:p>
            <a:pPr marL="0" indent="0" algn="ctr">
              <a:buNone/>
            </a:pPr>
            <a:endParaRPr lang="pl-PL" sz="2400" b="1" u="sng" dirty="0"/>
          </a:p>
        </p:txBody>
      </p:sp>
    </p:spTree>
    <p:extLst>
      <p:ext uri="{BB962C8B-B14F-4D97-AF65-F5344CB8AC3E}">
        <p14:creationId xmlns:p14="http://schemas.microsoft.com/office/powerpoint/2010/main" val="2158194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980729"/>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OCENA ZGODNOŚCI PROJEKTU ZE STARTEGIĄ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74490" y="1580092"/>
            <a:ext cx="8229600" cy="4873244"/>
          </a:xfrm>
        </p:spPr>
        <p:txBody>
          <a:bodyPr>
            <a:normAutofit/>
          </a:bodyPr>
          <a:lstStyle/>
          <a:p>
            <a:pPr marL="0" lvl="0" indent="0" algn="just">
              <a:spcBef>
                <a:spcPts val="0"/>
              </a:spcBef>
              <a:buNone/>
            </a:pPr>
            <a:endParaRPr lang="pl-PL" sz="2000" dirty="0">
              <a:solidFill>
                <a:srgbClr val="000000"/>
              </a:solidFill>
            </a:endParaRPr>
          </a:p>
          <a:p>
            <a:pPr marL="0" indent="0" algn="ctr">
              <a:buNone/>
            </a:pPr>
            <a:endParaRPr lang="pl-PL" sz="2400" b="1" u="sng" dirty="0"/>
          </a:p>
        </p:txBody>
      </p:sp>
      <p:graphicFrame>
        <p:nvGraphicFramePr>
          <p:cNvPr id="3" name="Tabela 2"/>
          <p:cNvGraphicFramePr>
            <a:graphicFrameLocks noGrp="1"/>
          </p:cNvGraphicFramePr>
          <p:nvPr>
            <p:extLst>
              <p:ext uri="{D42A27DB-BD31-4B8C-83A1-F6EECF244321}">
                <p14:modId xmlns:p14="http://schemas.microsoft.com/office/powerpoint/2010/main" val="120398513"/>
              </p:ext>
            </p:extLst>
          </p:nvPr>
        </p:nvGraphicFramePr>
        <p:xfrm>
          <a:off x="323528" y="1484787"/>
          <a:ext cx="8568952" cy="5153166"/>
        </p:xfrm>
        <a:graphic>
          <a:graphicData uri="http://schemas.openxmlformats.org/drawingml/2006/table">
            <a:tbl>
              <a:tblPr firstRow="1" bandRow="1">
                <a:tableStyleId>{5C22544A-7EE6-4342-B048-85BDC9FD1C3A}</a:tableStyleId>
              </a:tblPr>
              <a:tblGrid>
                <a:gridCol w="504056"/>
                <a:gridCol w="1584176"/>
                <a:gridCol w="4176464"/>
                <a:gridCol w="1233137"/>
                <a:gridCol w="1071119"/>
              </a:tblGrid>
              <a:tr h="542912">
                <a:tc>
                  <a:txBody>
                    <a:bodyPr/>
                    <a:lstStyle/>
                    <a:p>
                      <a:pPr algn="ctr"/>
                      <a:r>
                        <a:rPr lang="pl-PL" sz="1200" dirty="0" smtClean="0"/>
                        <a:t>L.p.</a:t>
                      </a:r>
                      <a:endParaRPr lang="pl-PL" sz="1200" dirty="0"/>
                    </a:p>
                  </a:txBody>
                  <a:tcPr/>
                </a:tc>
                <a:tc>
                  <a:txBody>
                    <a:bodyPr/>
                    <a:lstStyle/>
                    <a:p>
                      <a:pPr algn="ctr"/>
                      <a:r>
                        <a:rPr lang="pl-PL" sz="1200" dirty="0" smtClean="0"/>
                        <a:t>Nazwa kryterium</a:t>
                      </a:r>
                      <a:endParaRPr lang="pl-PL" sz="1200" dirty="0"/>
                    </a:p>
                  </a:txBody>
                  <a:tcPr/>
                </a:tc>
                <a:tc>
                  <a:txBody>
                    <a:bodyPr/>
                    <a:lstStyle/>
                    <a:p>
                      <a:pPr algn="ctr"/>
                      <a:r>
                        <a:rPr lang="pl-PL" sz="1200" dirty="0" smtClean="0"/>
                        <a:t>Definicja kryterium</a:t>
                      </a:r>
                      <a:endParaRPr lang="pl-PL" sz="1200" dirty="0"/>
                    </a:p>
                  </a:txBody>
                  <a:tcPr/>
                </a:tc>
                <a:tc>
                  <a:txBody>
                    <a:bodyPr/>
                    <a:lstStyle/>
                    <a:p>
                      <a:pPr algn="ctr"/>
                      <a:r>
                        <a:rPr lang="pl-PL" sz="1200" dirty="0" smtClean="0"/>
                        <a:t>Opis znaczenia kryterium</a:t>
                      </a:r>
                      <a:endParaRPr lang="pl-PL" sz="1200" dirty="0"/>
                    </a:p>
                  </a:txBody>
                  <a:tcPr/>
                </a:tc>
                <a:tc>
                  <a:txBody>
                    <a:bodyPr/>
                    <a:lstStyle/>
                    <a:p>
                      <a:pPr algn="ctr"/>
                      <a:r>
                        <a:rPr lang="pl-PL" sz="1200" dirty="0" smtClean="0"/>
                        <a:t>Waga kryterium</a:t>
                      </a:r>
                      <a:endParaRPr lang="pl-PL" sz="1200" dirty="0"/>
                    </a:p>
                  </a:txBody>
                  <a:tcPr/>
                </a:tc>
              </a:tr>
              <a:tr h="1844208">
                <a:tc>
                  <a:txBody>
                    <a:bodyPr/>
                    <a:lstStyle/>
                    <a:p>
                      <a:r>
                        <a:rPr lang="pl-PL" sz="1400" dirty="0" smtClean="0">
                          <a:latin typeface="+mn-lt"/>
                        </a:rPr>
                        <a:t>1.</a:t>
                      </a:r>
                      <a:endParaRPr lang="pl-PL" sz="1400" dirty="0">
                        <a:latin typeface="+mn-lt"/>
                      </a:endParaRPr>
                    </a:p>
                  </a:txBody>
                  <a:tcP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pl-PL" sz="1200" b="1" i="0" u="none" strike="noStrike" kern="50" cap="none" spc="0" normalizeH="0" baseline="0" noProof="0" dirty="0" smtClean="0">
                          <a:ln>
                            <a:noFill/>
                          </a:ln>
                          <a:solidFill>
                            <a:prstClr val="black"/>
                          </a:solidFill>
                          <a:effectLst/>
                          <a:uLnTx/>
                          <a:uFillTx/>
                          <a:latin typeface="+mn-lt"/>
                          <a:ea typeface="+mn-ea"/>
                          <a:cs typeface="+mn-cs"/>
                        </a:rPr>
                        <a:t>Ocena zgodności projektu ze Strategią ZIT</a:t>
                      </a:r>
                      <a:endParaRPr kumimoji="0" lang="pl-PL" sz="1200" b="1" i="0" u="none" strike="noStrike" kern="1200" cap="none" spc="0" normalizeH="0" baseline="0" noProof="0" dirty="0" smtClean="0">
                        <a:ln>
                          <a:noFill/>
                        </a:ln>
                        <a:solidFill>
                          <a:prstClr val="black"/>
                        </a:solidFill>
                        <a:effectLst/>
                        <a:uLnTx/>
                        <a:uFillTx/>
                        <a:latin typeface="+mn-lt"/>
                        <a:ea typeface="Calibri" panose="020F0502020204030204" pitchFamily="34" charset="0"/>
                        <a:cs typeface="Times New Roman" panose="02020603050405020304" pitchFamily="18" charset="0"/>
                      </a:endParaRPr>
                    </a:p>
                    <a:p>
                      <a:endParaRPr lang="pl-PL" sz="1200" dirty="0">
                        <a:latin typeface="+mn-lt"/>
                      </a:endParaRPr>
                    </a:p>
                  </a:txBody>
                  <a:tcP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mn-lt"/>
                          <a:ea typeface="+mn-ea"/>
                          <a:cs typeface="+mn-cs"/>
                        </a:rPr>
                        <a:t>Weryfikacja czy projekt wpisuje się w strategię ZIT</a:t>
                      </a:r>
                      <a:endParaRPr kumimoji="0" lang="pl-PL" sz="1200" b="0" i="0" u="none" strike="noStrike" kern="1200" cap="none" spc="0" normalizeH="0" baseline="0" noProof="0" dirty="0" smtClean="0">
                        <a:ln>
                          <a:noFill/>
                        </a:ln>
                        <a:solidFill>
                          <a:prstClr val="black"/>
                        </a:solidFill>
                        <a:effectLst/>
                        <a:uLnTx/>
                        <a:uFillTx/>
                        <a:latin typeface="+mn-lt"/>
                        <a:ea typeface="Calibri" panose="020F0502020204030204" pitchFamily="34" charset="0"/>
                        <a:cs typeface="Times New Roman" panose="02020603050405020304" pitchFamily="18" charset="0"/>
                      </a:endParaRPr>
                    </a:p>
                    <a:p>
                      <a:endParaRPr lang="pl-PL" sz="1200" dirty="0">
                        <a:latin typeface="+mn-lt"/>
                      </a:endParaRPr>
                    </a:p>
                  </a:txBody>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pl-PL" sz="1200" b="1" i="0" u="none" strike="noStrike" kern="50" cap="none" spc="0" normalizeH="0" baseline="0" noProof="0" dirty="0" smtClean="0">
                          <a:ln>
                            <a:noFill/>
                          </a:ln>
                          <a:solidFill>
                            <a:prstClr val="black"/>
                          </a:solidFill>
                          <a:effectLst/>
                          <a:uLnTx/>
                          <a:uFillTx/>
                          <a:latin typeface="+mn-lt"/>
                          <a:ea typeface="+mn-ea"/>
                          <a:cs typeface="+mn-cs"/>
                        </a:rPr>
                        <a:t>TAK/NIE</a:t>
                      </a:r>
                      <a:endParaRPr kumimoji="0" lang="pl-PL"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mn-lt"/>
                          <a:ea typeface="+mn-ea"/>
                          <a:cs typeface="+mn-cs"/>
                        </a:rPr>
                        <a:t>Kryterium obligatoryjne (kluczowe) – niespełnienie oznacza odrzucenia wniosku</a:t>
                      </a:r>
                      <a:endParaRPr kumimoji="0" lang="pl-PL" sz="1200" b="0" i="0" u="none" strike="noStrike" kern="1200" cap="none" spc="0" normalizeH="0" baseline="0" noProof="0" dirty="0" smtClean="0">
                        <a:ln>
                          <a:noFill/>
                        </a:ln>
                        <a:solidFill>
                          <a:prstClr val="black"/>
                        </a:solidFill>
                        <a:effectLst/>
                        <a:uLnTx/>
                        <a:uFillTx/>
                        <a:latin typeface="+mn-lt"/>
                        <a:ea typeface="Calibri" panose="020F0502020204030204" pitchFamily="34" charset="0"/>
                        <a:cs typeface="Times New Roman" panose="02020603050405020304" pitchFamily="18" charset="0"/>
                      </a:endParaRPr>
                    </a:p>
                    <a:p>
                      <a:endParaRPr lang="pl-PL" sz="1200" dirty="0">
                        <a:latin typeface="+mn-lt"/>
                      </a:endParaRPr>
                    </a:p>
                  </a:txBody>
                  <a:tcPr/>
                </a:tc>
                <a:tc>
                  <a:txBody>
                    <a:bodyPr/>
                    <a:lstStyle/>
                    <a:p>
                      <a:pPr algn="ctr"/>
                      <a:r>
                        <a:rPr lang="pl-PL" sz="1200" dirty="0" smtClean="0">
                          <a:latin typeface="+mn-lt"/>
                        </a:rPr>
                        <a:t>Nie dotyczy</a:t>
                      </a:r>
                      <a:endParaRPr lang="pl-PL" sz="1200" dirty="0">
                        <a:latin typeface="+mn-lt"/>
                      </a:endParaRPr>
                    </a:p>
                  </a:txBody>
                  <a:tcPr/>
                </a:tc>
              </a:tr>
              <a:tr h="2653438">
                <a:tc>
                  <a:txBody>
                    <a:bodyPr/>
                    <a:lstStyle/>
                    <a:p>
                      <a:r>
                        <a:rPr lang="pl-PL" sz="1400" dirty="0" smtClean="0">
                          <a:latin typeface="+mn-lt"/>
                        </a:rPr>
                        <a:t>2.</a:t>
                      </a:r>
                      <a:endParaRPr lang="pl-PL" sz="1400" dirty="0">
                        <a:latin typeface="+mn-lt"/>
                      </a:endParaRPr>
                    </a:p>
                  </a:txBody>
                  <a:tcP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pl-PL" sz="1200" b="1" i="0" u="none" strike="noStrike" kern="50" cap="none" spc="0" normalizeH="0" baseline="0" noProof="0" dirty="0" smtClean="0">
                          <a:ln>
                            <a:noFill/>
                          </a:ln>
                          <a:solidFill>
                            <a:prstClr val="black"/>
                          </a:solidFill>
                          <a:effectLst/>
                          <a:uLnTx/>
                          <a:uFillTx/>
                          <a:latin typeface="+mn-lt"/>
                          <a:ea typeface="+mn-ea"/>
                          <a:cs typeface="+mn-cs"/>
                        </a:rPr>
                        <a:t>Poprawność doboru wskaźników</a:t>
                      </a:r>
                      <a:endParaRPr kumimoji="0" lang="pl-PL" sz="1200" b="1" i="0" u="none" strike="noStrike" kern="1200" cap="none" spc="0" normalizeH="0" baseline="0" noProof="0" dirty="0" smtClean="0">
                        <a:ln>
                          <a:noFill/>
                        </a:ln>
                        <a:solidFill>
                          <a:prstClr val="black"/>
                        </a:solidFill>
                        <a:effectLst/>
                        <a:uLnTx/>
                        <a:uFillTx/>
                        <a:latin typeface="+mn-lt"/>
                        <a:ea typeface="Calibri" panose="020F0502020204030204" pitchFamily="34" charset="0"/>
                        <a:cs typeface="Times New Roman" panose="02020603050405020304" pitchFamily="18" charset="0"/>
                      </a:endParaRPr>
                    </a:p>
                    <a:p>
                      <a:endParaRPr lang="pl-PL" sz="1200" dirty="0">
                        <a:latin typeface="+mn-lt"/>
                      </a:endParaRPr>
                    </a:p>
                  </a:txBody>
                  <a:tcPr/>
                </a:tc>
                <a:tc>
                  <a:txBody>
                    <a:bodyPr/>
                    <a:lstStyle/>
                    <a:p>
                      <a:pPr algn="just">
                        <a:lnSpc>
                          <a:spcPct val="100000"/>
                        </a:lnSpc>
                        <a:spcBef>
                          <a:spcPts val="1000"/>
                        </a:spcBef>
                        <a:spcAft>
                          <a:spcPts val="0"/>
                        </a:spcAft>
                      </a:pPr>
                      <a:r>
                        <a:rPr lang="pl-PL" sz="1200" kern="50" dirty="0" smtClean="0">
                          <a:effectLst/>
                          <a:latin typeface="+mn-lt"/>
                          <a:ea typeface="Times New Roman" panose="02020603050405020304" pitchFamily="18" charset="0"/>
                          <a:cs typeface="Arial" panose="020B0604020202020204" pitchFamily="34" charset="0"/>
                        </a:rPr>
                        <a:t>W ramach kryterium będzie sprawdzane czy wybrane wskaźniki produktu i rezultatu odzwierciedlają zakres rzeczowy projektu, </a:t>
                      </a:r>
                      <a:br>
                        <a:rPr lang="pl-PL" sz="1200" kern="50" dirty="0" smtClean="0">
                          <a:effectLst/>
                          <a:latin typeface="+mn-lt"/>
                          <a:ea typeface="Times New Roman" panose="02020603050405020304" pitchFamily="18" charset="0"/>
                          <a:cs typeface="Arial" panose="020B0604020202020204" pitchFamily="34" charset="0"/>
                        </a:rPr>
                      </a:br>
                      <a:r>
                        <a:rPr lang="pl-PL" sz="1200" kern="50" dirty="0" smtClean="0">
                          <a:effectLst/>
                          <a:latin typeface="+mn-lt"/>
                          <a:ea typeface="Times New Roman" panose="02020603050405020304" pitchFamily="18" charset="0"/>
                          <a:cs typeface="Arial" panose="020B0604020202020204" pitchFamily="34" charset="0"/>
                        </a:rPr>
                        <a:t>a założone do osiągnięcia wartości są realne do osiągnięcia (nie zostały sztucznie zawyżone lub zaniżone)</a:t>
                      </a:r>
                      <a:r>
                        <a:rPr lang="pl-PL" sz="1200" kern="1200" dirty="0" smtClean="0">
                          <a:effectLst/>
                          <a:latin typeface="+mn-lt"/>
                          <a:ea typeface="Times New Roman" panose="02020603050405020304" pitchFamily="18" charset="0"/>
                          <a:cs typeface="Times New Roman" panose="02020603050405020304" pitchFamily="18" charset="0"/>
                        </a:rPr>
                        <a:t>.</a:t>
                      </a:r>
                    </a:p>
                    <a:p>
                      <a:pPr algn="just">
                        <a:lnSpc>
                          <a:spcPct val="100000"/>
                        </a:lnSpc>
                        <a:spcBef>
                          <a:spcPts val="1000"/>
                        </a:spcBef>
                        <a:spcAft>
                          <a:spcPts val="0"/>
                        </a:spcAft>
                      </a:pPr>
                      <a:r>
                        <a:rPr lang="pl-PL" sz="1200" kern="50" dirty="0" smtClean="0">
                          <a:solidFill>
                            <a:schemeClr val="dk1"/>
                          </a:solidFill>
                          <a:effectLst/>
                          <a:latin typeface="+mn-lt"/>
                          <a:ea typeface="Times New Roman" panose="02020603050405020304" pitchFamily="18" charset="0"/>
                          <a:cs typeface="Arial" panose="020B0604020202020204" pitchFamily="34" charset="0"/>
                        </a:rPr>
                        <a:t>Kryterium dotyczy wyłącznie wskaźników zapisanych w Strategii ZIT wynikających z </a:t>
                      </a:r>
                      <a:r>
                        <a:rPr lang="pl-PL" sz="1200" u="sng" kern="50" dirty="0" smtClean="0">
                          <a:solidFill>
                            <a:schemeClr val="dk1"/>
                          </a:solidFill>
                          <a:effectLst/>
                          <a:latin typeface="+mn-lt"/>
                          <a:ea typeface="Times New Roman" panose="02020603050405020304" pitchFamily="18" charset="0"/>
                          <a:cs typeface="Arial" panose="020B0604020202020204" pitchFamily="34" charset="0"/>
                        </a:rPr>
                        <a:t>Porozumienia. </a:t>
                      </a:r>
                    </a:p>
                    <a:p>
                      <a:pPr algn="just">
                        <a:lnSpc>
                          <a:spcPct val="100000"/>
                        </a:lnSpc>
                        <a:spcBef>
                          <a:spcPts val="1000"/>
                        </a:spcBef>
                        <a:spcAft>
                          <a:spcPts val="0"/>
                        </a:spcAft>
                      </a:pPr>
                      <a:r>
                        <a:rPr lang="pl-PL" sz="1200" kern="50" dirty="0" smtClean="0">
                          <a:solidFill>
                            <a:schemeClr val="dk1"/>
                          </a:solidFill>
                          <a:effectLst/>
                          <a:latin typeface="+mn-lt"/>
                          <a:ea typeface="Times New Roman" panose="02020603050405020304" pitchFamily="18" charset="0"/>
                          <a:cs typeface="Arial" panose="020B0604020202020204" pitchFamily="34" charset="0"/>
                        </a:rPr>
                        <a:t>Kryterium dotyczy wyłącznie projektów, które realizują wskaźniki dla których w Porozumieniu określono wartości docelowe. Porozumienie w sprawie powierzenia zadań w ramach instrumentu Zintegrowane Inwestycje Terytorialne Regionalnego Programu Operacyjnego Województwa Dolnośląskiego 2014-2020 przez Zarząd Województwa Dolnośląskiego</a:t>
                      </a:r>
                      <a:r>
                        <a:rPr lang="pl-PL" sz="1100" kern="50" dirty="0" smtClean="0">
                          <a:solidFill>
                            <a:schemeClr val="dk1"/>
                          </a:solidFill>
                          <a:effectLst/>
                          <a:latin typeface="+mn-lt"/>
                          <a:ea typeface="Times New Roman" panose="02020603050405020304" pitchFamily="18" charset="0"/>
                          <a:cs typeface="Arial" panose="020B0604020202020204" pitchFamily="34" charset="0"/>
                        </a:rPr>
                        <a:t>.</a:t>
                      </a:r>
                    </a:p>
                  </a:txBody>
                  <a:tcPr/>
                </a:tc>
                <a:tc>
                  <a:txBody>
                    <a:bodyPr/>
                    <a:lstStyle/>
                    <a:p>
                      <a:pPr algn="ctr">
                        <a:lnSpc>
                          <a:spcPts val="1600"/>
                        </a:lnSpc>
                        <a:spcBef>
                          <a:spcPts val="1000"/>
                        </a:spcBef>
                        <a:spcAft>
                          <a:spcPts val="0"/>
                        </a:spcAft>
                      </a:pPr>
                      <a:r>
                        <a:rPr lang="pl-PL" sz="1200" b="1" kern="50" dirty="0" smtClean="0">
                          <a:effectLst/>
                          <a:latin typeface="+mn-lt"/>
                          <a:ea typeface="Times New Roman" panose="02020603050405020304" pitchFamily="18" charset="0"/>
                          <a:cs typeface="Arial" panose="020B0604020202020204" pitchFamily="34" charset="0"/>
                        </a:rPr>
                        <a:t>TAK/NIE/         NIE DOTYCZY</a:t>
                      </a:r>
                      <a:endParaRPr lang="pl-PL" sz="1200" b="1" dirty="0" smtClean="0">
                        <a:effectLst/>
                        <a:latin typeface="+mn-lt"/>
                        <a:ea typeface="Times New Roman" panose="02020603050405020304" pitchFamily="18" charset="0"/>
                        <a:cs typeface="Times New Roman" panose="02020603050405020304" pitchFamily="18" charset="0"/>
                      </a:endParaRPr>
                    </a:p>
                    <a:p>
                      <a:pPr algn="ctr">
                        <a:lnSpc>
                          <a:spcPts val="1600"/>
                        </a:lnSpc>
                        <a:spcBef>
                          <a:spcPts val="1000"/>
                        </a:spcBef>
                        <a:spcAft>
                          <a:spcPts val="0"/>
                        </a:spcAft>
                      </a:pPr>
                      <a:r>
                        <a:rPr lang="pl-PL" sz="1200" kern="50" dirty="0" smtClean="0">
                          <a:effectLst/>
                          <a:latin typeface="+mn-lt"/>
                          <a:ea typeface="Times New Roman" panose="02020603050405020304" pitchFamily="18" charset="0"/>
                          <a:cs typeface="Arial" panose="020B0604020202020204" pitchFamily="34" charset="0"/>
                        </a:rPr>
                        <a:t> </a:t>
                      </a:r>
                      <a:endParaRPr lang="pl-PL" sz="1200" dirty="0" smtClean="0">
                        <a:effectLst/>
                        <a:latin typeface="+mn-lt"/>
                        <a:ea typeface="Times New Roman" panose="02020603050405020304" pitchFamily="18" charset="0"/>
                        <a:cs typeface="Times New Roman" panose="02020603050405020304" pitchFamily="18" charset="0"/>
                      </a:endParaRPr>
                    </a:p>
                    <a:p>
                      <a:pPr algn="ctr"/>
                      <a:r>
                        <a:rPr lang="pl-PL" sz="1200" kern="50" dirty="0" smtClean="0">
                          <a:effectLst/>
                          <a:latin typeface="+mn-lt"/>
                          <a:ea typeface="Times New Roman" panose="02020603050405020304" pitchFamily="18" charset="0"/>
                          <a:cs typeface="Arial" panose="020B0604020202020204" pitchFamily="34" charset="0"/>
                        </a:rPr>
                        <a:t>Kryterium obligatoryjne (kluczowe) – niespełnienie oznacza odrzucenia wniosku </a:t>
                      </a:r>
                      <a:endParaRPr lang="pl-PL" sz="1200" dirty="0">
                        <a:latin typeface="+mn-lt"/>
                      </a:endParaRPr>
                    </a:p>
                  </a:txBody>
                  <a:tcPr/>
                </a:tc>
                <a:tc>
                  <a:txBody>
                    <a:bodyPr/>
                    <a:lstStyle/>
                    <a:p>
                      <a:pPr algn="ctr"/>
                      <a:r>
                        <a:rPr lang="pl-PL" sz="1200" dirty="0" smtClean="0">
                          <a:latin typeface="+mn-lt"/>
                        </a:rPr>
                        <a:t>Nie dotyczy</a:t>
                      </a:r>
                      <a:endParaRPr lang="pl-PL" sz="1200" dirty="0">
                        <a:latin typeface="+mn-lt"/>
                      </a:endParaRPr>
                    </a:p>
                  </a:txBody>
                  <a:tcPr/>
                </a:tc>
              </a:tr>
            </a:tbl>
          </a:graphicData>
        </a:graphic>
      </p:graphicFrame>
    </p:spTree>
    <p:extLst>
      <p:ext uri="{BB962C8B-B14F-4D97-AF65-F5344CB8AC3E}">
        <p14:creationId xmlns:p14="http://schemas.microsoft.com/office/powerpoint/2010/main" val="2950578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980729"/>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OCENA ZGODNOŚCI PROJEKTU ZE STARTEGIĄ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74490" y="1580092"/>
            <a:ext cx="8229600" cy="4873244"/>
          </a:xfrm>
        </p:spPr>
        <p:txBody>
          <a:bodyPr>
            <a:normAutofit/>
          </a:bodyPr>
          <a:lstStyle/>
          <a:p>
            <a:pPr marL="0" lvl="0" indent="0" algn="just">
              <a:spcBef>
                <a:spcPts val="0"/>
              </a:spcBef>
              <a:buNone/>
            </a:pPr>
            <a:endParaRPr lang="pl-PL" sz="2000" dirty="0">
              <a:solidFill>
                <a:srgbClr val="000000"/>
              </a:solidFill>
            </a:endParaRPr>
          </a:p>
          <a:p>
            <a:pPr marL="0" indent="0" algn="ctr">
              <a:buNone/>
            </a:pPr>
            <a:endParaRPr lang="pl-PL" sz="2400" b="1" u="sng" dirty="0"/>
          </a:p>
        </p:txBody>
      </p:sp>
      <p:graphicFrame>
        <p:nvGraphicFramePr>
          <p:cNvPr id="3" name="Tabela 2"/>
          <p:cNvGraphicFramePr>
            <a:graphicFrameLocks noGrp="1"/>
          </p:cNvGraphicFramePr>
          <p:nvPr>
            <p:extLst>
              <p:ext uri="{D42A27DB-BD31-4B8C-83A1-F6EECF244321}">
                <p14:modId xmlns:p14="http://schemas.microsoft.com/office/powerpoint/2010/main" val="784308005"/>
              </p:ext>
            </p:extLst>
          </p:nvPr>
        </p:nvGraphicFramePr>
        <p:xfrm>
          <a:off x="323528" y="1707874"/>
          <a:ext cx="8568952" cy="4169398"/>
        </p:xfrm>
        <a:graphic>
          <a:graphicData uri="http://schemas.openxmlformats.org/drawingml/2006/table">
            <a:tbl>
              <a:tblPr firstRow="1" bandRow="1">
                <a:tableStyleId>{5C22544A-7EE6-4342-B048-85BDC9FD1C3A}</a:tableStyleId>
              </a:tblPr>
              <a:tblGrid>
                <a:gridCol w="504056"/>
                <a:gridCol w="1584176"/>
                <a:gridCol w="4176464"/>
                <a:gridCol w="1233137"/>
                <a:gridCol w="1071119"/>
              </a:tblGrid>
              <a:tr h="744103">
                <a:tc>
                  <a:txBody>
                    <a:bodyPr/>
                    <a:lstStyle/>
                    <a:p>
                      <a:pPr algn="ctr"/>
                      <a:r>
                        <a:rPr lang="pl-PL" sz="1200" dirty="0" smtClean="0"/>
                        <a:t>L.p.</a:t>
                      </a:r>
                      <a:endParaRPr lang="pl-PL" sz="1200" dirty="0"/>
                    </a:p>
                  </a:txBody>
                  <a:tcPr/>
                </a:tc>
                <a:tc>
                  <a:txBody>
                    <a:bodyPr/>
                    <a:lstStyle/>
                    <a:p>
                      <a:pPr algn="ctr"/>
                      <a:r>
                        <a:rPr lang="pl-PL" sz="1200" dirty="0" smtClean="0"/>
                        <a:t>Nazwa kryterium</a:t>
                      </a:r>
                      <a:endParaRPr lang="pl-PL" sz="1200" dirty="0"/>
                    </a:p>
                  </a:txBody>
                  <a:tcPr/>
                </a:tc>
                <a:tc>
                  <a:txBody>
                    <a:bodyPr/>
                    <a:lstStyle/>
                    <a:p>
                      <a:pPr algn="ctr"/>
                      <a:r>
                        <a:rPr lang="pl-PL" sz="1200" dirty="0" smtClean="0"/>
                        <a:t>Definicja kryterium</a:t>
                      </a:r>
                      <a:endParaRPr lang="pl-PL" sz="1200" dirty="0"/>
                    </a:p>
                  </a:txBody>
                  <a:tcPr/>
                </a:tc>
                <a:tc>
                  <a:txBody>
                    <a:bodyPr/>
                    <a:lstStyle/>
                    <a:p>
                      <a:pPr algn="ctr"/>
                      <a:r>
                        <a:rPr lang="pl-PL" sz="1200" dirty="0" smtClean="0"/>
                        <a:t>Opis znaczenia kryterium</a:t>
                      </a:r>
                      <a:endParaRPr lang="pl-PL" sz="1200" dirty="0"/>
                    </a:p>
                  </a:txBody>
                  <a:tcPr/>
                </a:tc>
                <a:tc>
                  <a:txBody>
                    <a:bodyPr/>
                    <a:lstStyle/>
                    <a:p>
                      <a:pPr algn="ctr"/>
                      <a:r>
                        <a:rPr lang="pl-PL" sz="1200" dirty="0" smtClean="0"/>
                        <a:t>Waga kryterium</a:t>
                      </a:r>
                      <a:endParaRPr lang="pl-PL" sz="1200" dirty="0"/>
                    </a:p>
                  </a:txBody>
                  <a:tcPr/>
                </a:tc>
              </a:tr>
              <a:tr h="3425295">
                <a:tc>
                  <a:txBody>
                    <a:bodyPr/>
                    <a:lstStyle/>
                    <a:p>
                      <a:r>
                        <a:rPr lang="pl-PL" sz="1200" dirty="0" smtClean="0">
                          <a:latin typeface="+mn-lt"/>
                        </a:rPr>
                        <a:t>3.</a:t>
                      </a:r>
                      <a:endParaRPr lang="pl-PL" sz="1200" dirty="0">
                        <a:latin typeface="+mn-lt"/>
                      </a:endParaRPr>
                    </a:p>
                  </a:txBody>
                  <a:tcPr/>
                </a:tc>
                <a:tc>
                  <a:txBody>
                    <a:bodyPr/>
                    <a:lstStyle/>
                    <a:p>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Wpływ projektu na realizację Strategii ZIT</a:t>
                      </a:r>
                      <a:endParaRPr lang="pl-PL" sz="1200" dirty="0">
                        <a:latin typeface="+mn-lt"/>
                      </a:endParaRPr>
                    </a:p>
                  </a:txBody>
                  <a:tcPr/>
                </a:tc>
                <a:tc>
                  <a:txBody>
                    <a:bodyPr/>
                    <a:lstStyle/>
                    <a:p>
                      <a:pPr algn="just"/>
                      <a:r>
                        <a:rPr lang="pl-PL" sz="1200" kern="50" dirty="0" smtClean="0">
                          <a:effectLst/>
                          <a:latin typeface="Calibri" panose="020F0502020204030204" pitchFamily="34" charset="0"/>
                          <a:ea typeface="Times New Roman" panose="02020603050405020304" pitchFamily="18" charset="0"/>
                          <a:cs typeface="Tahoma" panose="020B0604030504040204" pitchFamily="34" charset="0"/>
                        </a:rPr>
                        <a:t>Weryfikowany będzie faktyczny wpływ przedsięwzięcia na minimalizację negatywnych zjawisk  opisanych w  Strategii ZIT oraz faktyczny wpływ projektu na realizację zamierzeń strategicznych ZIT. Sprawdzana  będzie zbieżność zapisów dokumentacji aplikacyjnej z zapisami Strategii ZIT. Ocena w tym aspekcie będzie opisowa i będzie zawierała szczegółowe  uzasadnienie dla przyznanej liczby punktów.</a:t>
                      </a:r>
                      <a:r>
                        <a:rPr lang="pl-PL" sz="1200" kern="50" baseline="0" dirty="0" smtClean="0">
                          <a:effectLst/>
                          <a:latin typeface="Calibri" panose="020F0502020204030204" pitchFamily="34" charset="0"/>
                          <a:ea typeface="Times New Roman" panose="02020603050405020304" pitchFamily="18" charset="0"/>
                          <a:cs typeface="Tahoma" panose="020B0604030504040204" pitchFamily="34" charset="0"/>
                        </a:rPr>
                        <a:t> </a:t>
                      </a:r>
                    </a:p>
                    <a:p>
                      <a:pPr algn="just"/>
                      <a:endParaRPr lang="pl-PL" sz="1200" kern="50" baseline="0" dirty="0" smtClean="0">
                        <a:effectLst/>
                        <a:latin typeface="Calibri" panose="020F0502020204030204" pitchFamily="34" charset="0"/>
                        <a:ea typeface="Times New Roman" panose="02020603050405020304" pitchFamily="18" charset="0"/>
                        <a:cs typeface="Tahoma" panose="020B0604030504040204" pitchFamily="34" charset="0"/>
                      </a:endParaRPr>
                    </a:p>
                    <a:p>
                      <a:pPr algn="just"/>
                      <a:r>
                        <a:rPr lang="pl-PL" sz="1200" b="1" kern="50" dirty="0" smtClean="0">
                          <a:effectLst/>
                          <a:latin typeface="Calibri" panose="020F0502020204030204" pitchFamily="34" charset="0"/>
                          <a:ea typeface="Times New Roman" panose="02020603050405020304" pitchFamily="18" charset="0"/>
                          <a:cs typeface="Arial" panose="020B0604020202020204" pitchFamily="34" charset="0"/>
                        </a:rPr>
                        <a:t>Weryfikowany będzie wpływ projektu na poprawę jakości edukacji szkolnej oraz zapewnienie równego dostępu do wysokiej jakości edukacji na terenie Aglomeracji Wałbrzyskiej</a:t>
                      </a:r>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a:t>
                      </a:r>
                    </a:p>
                    <a:p>
                      <a:pPr algn="just"/>
                      <a:endParaRPr lang="pl-PL"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Podstawą weryfikacji  będzie część diagnostyczna  Strategii ZIT  w obszarze – Edukacja.</a:t>
                      </a:r>
                      <a:endParaRPr lang="pl-PL" sz="1200" dirty="0">
                        <a:latin typeface="+mn-lt"/>
                      </a:endParaRPr>
                    </a:p>
                  </a:txBody>
                  <a:tcPr/>
                </a:tc>
                <a:tc>
                  <a:txBody>
                    <a:bodyPr/>
                    <a:lstStyle/>
                    <a:p>
                      <a:pPr algn="ctr">
                        <a:lnSpc>
                          <a:spcPts val="1600"/>
                        </a:lnSpc>
                        <a:spcBef>
                          <a:spcPts val="1000"/>
                        </a:spcBef>
                        <a:spcAft>
                          <a:spcPts val="0"/>
                        </a:spcAft>
                      </a:pPr>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Kryterium punktowe</a:t>
                      </a:r>
                      <a:endParaRPr lang="pl-PL"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ts val="1600"/>
                        </a:lnSpc>
                        <a:spcBef>
                          <a:spcPts val="1000"/>
                        </a:spcBef>
                        <a:spcAft>
                          <a:spcPts val="0"/>
                        </a:spcAft>
                      </a:pPr>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 </a:t>
                      </a:r>
                      <a:endParaRPr lang="pl-PL"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ts val="1600"/>
                        </a:lnSpc>
                        <a:spcBef>
                          <a:spcPts val="1000"/>
                        </a:spcBef>
                        <a:spcAft>
                          <a:spcPts val="1200"/>
                        </a:spcAft>
                      </a:pPr>
                      <a:r>
                        <a:rPr lang="pl-PL" sz="1200" dirty="0" smtClean="0">
                          <a:effectLst/>
                          <a:latin typeface="Calibri" panose="020F0502020204030204" pitchFamily="34" charset="0"/>
                          <a:ea typeface="Times New Roman" panose="02020603050405020304" pitchFamily="18" charset="0"/>
                          <a:cs typeface="Arial" panose="020B0604020202020204" pitchFamily="34" charset="0"/>
                        </a:rPr>
                        <a:t>skala punktowa </a:t>
                      </a:r>
                      <a:r>
                        <a:rPr lang="pl-PL" sz="1200" b="1" dirty="0" smtClean="0">
                          <a:effectLst/>
                          <a:latin typeface="Calibri" panose="020F0502020204030204" pitchFamily="34" charset="0"/>
                          <a:ea typeface="Times New Roman" panose="02020603050405020304" pitchFamily="18" charset="0"/>
                          <a:cs typeface="Arial" panose="020B0604020202020204" pitchFamily="34" charset="0"/>
                        </a:rPr>
                        <a:t>od  0 do 25</a:t>
                      </a:r>
                      <a:endParaRPr lang="pl-PL" sz="12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endParaRPr lang="pl-PL" sz="1200" dirty="0">
                        <a:latin typeface="+mn-lt"/>
                      </a:endParaRPr>
                    </a:p>
                  </a:txBody>
                  <a:tcPr/>
                </a:tc>
                <a:tc>
                  <a:txBody>
                    <a:bodyPr/>
                    <a:lstStyle/>
                    <a:p>
                      <a:pPr algn="ctr"/>
                      <a:r>
                        <a:rPr lang="pl-PL" sz="1200" dirty="0" smtClean="0">
                          <a:latin typeface="+mn-lt"/>
                        </a:rPr>
                        <a:t>50%</a:t>
                      </a:r>
                      <a:endParaRPr lang="pl-PL" sz="1200" dirty="0">
                        <a:latin typeface="+mn-lt"/>
                      </a:endParaRPr>
                    </a:p>
                  </a:txBody>
                  <a:tcPr/>
                </a:tc>
              </a:tr>
            </a:tbl>
          </a:graphicData>
        </a:graphic>
      </p:graphicFrame>
    </p:spTree>
    <p:extLst>
      <p:ext uri="{BB962C8B-B14F-4D97-AF65-F5344CB8AC3E}">
        <p14:creationId xmlns:p14="http://schemas.microsoft.com/office/powerpoint/2010/main" val="25920794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980729"/>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OCENA ZGODNOŚCI PROJEKTU ZE STARTEGIĄ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74490" y="1580092"/>
            <a:ext cx="8229600" cy="4873244"/>
          </a:xfrm>
        </p:spPr>
        <p:txBody>
          <a:bodyPr>
            <a:normAutofit/>
          </a:bodyPr>
          <a:lstStyle/>
          <a:p>
            <a:pPr marL="0" lvl="0" indent="0" algn="just">
              <a:spcBef>
                <a:spcPts val="0"/>
              </a:spcBef>
              <a:buNone/>
            </a:pPr>
            <a:endParaRPr lang="pl-PL" sz="2000" dirty="0">
              <a:solidFill>
                <a:srgbClr val="000000"/>
              </a:solidFill>
            </a:endParaRPr>
          </a:p>
          <a:p>
            <a:pPr marL="0" indent="0" algn="ctr">
              <a:buNone/>
            </a:pPr>
            <a:endParaRPr lang="pl-PL" sz="2400" b="1" u="sng" dirty="0"/>
          </a:p>
        </p:txBody>
      </p:sp>
      <p:graphicFrame>
        <p:nvGraphicFramePr>
          <p:cNvPr id="3" name="Tabela 2"/>
          <p:cNvGraphicFramePr>
            <a:graphicFrameLocks noGrp="1"/>
          </p:cNvGraphicFramePr>
          <p:nvPr>
            <p:extLst>
              <p:ext uri="{D42A27DB-BD31-4B8C-83A1-F6EECF244321}">
                <p14:modId xmlns:p14="http://schemas.microsoft.com/office/powerpoint/2010/main" val="2900624612"/>
              </p:ext>
            </p:extLst>
          </p:nvPr>
        </p:nvGraphicFramePr>
        <p:xfrm>
          <a:off x="323528" y="1707874"/>
          <a:ext cx="8568952" cy="4863582"/>
        </p:xfrm>
        <a:graphic>
          <a:graphicData uri="http://schemas.openxmlformats.org/drawingml/2006/table">
            <a:tbl>
              <a:tblPr firstRow="1" bandRow="1">
                <a:tableStyleId>{5C22544A-7EE6-4342-B048-85BDC9FD1C3A}</a:tableStyleId>
              </a:tblPr>
              <a:tblGrid>
                <a:gridCol w="504056"/>
                <a:gridCol w="1584176"/>
                <a:gridCol w="4176464"/>
                <a:gridCol w="1233137"/>
                <a:gridCol w="1071119"/>
              </a:tblGrid>
              <a:tr h="769483">
                <a:tc>
                  <a:txBody>
                    <a:bodyPr/>
                    <a:lstStyle/>
                    <a:p>
                      <a:pPr algn="ctr"/>
                      <a:r>
                        <a:rPr lang="pl-PL" sz="1200" dirty="0" smtClean="0"/>
                        <a:t>L.p.</a:t>
                      </a:r>
                      <a:endParaRPr lang="pl-PL" sz="1200" dirty="0"/>
                    </a:p>
                  </a:txBody>
                  <a:tcPr/>
                </a:tc>
                <a:tc>
                  <a:txBody>
                    <a:bodyPr/>
                    <a:lstStyle/>
                    <a:p>
                      <a:pPr algn="ctr"/>
                      <a:r>
                        <a:rPr lang="pl-PL" sz="1200" dirty="0" smtClean="0"/>
                        <a:t>Nazwa kryterium</a:t>
                      </a:r>
                      <a:endParaRPr lang="pl-PL" sz="1200" dirty="0"/>
                    </a:p>
                  </a:txBody>
                  <a:tcPr/>
                </a:tc>
                <a:tc>
                  <a:txBody>
                    <a:bodyPr/>
                    <a:lstStyle/>
                    <a:p>
                      <a:pPr algn="ctr"/>
                      <a:r>
                        <a:rPr lang="pl-PL" sz="1200" dirty="0" smtClean="0"/>
                        <a:t>Definicja kryterium</a:t>
                      </a:r>
                      <a:endParaRPr lang="pl-PL" sz="1200" dirty="0"/>
                    </a:p>
                  </a:txBody>
                  <a:tcPr/>
                </a:tc>
                <a:tc>
                  <a:txBody>
                    <a:bodyPr/>
                    <a:lstStyle/>
                    <a:p>
                      <a:pPr algn="ctr"/>
                      <a:r>
                        <a:rPr lang="pl-PL" sz="1200" dirty="0" smtClean="0"/>
                        <a:t>Opis znaczenia kryterium</a:t>
                      </a:r>
                      <a:endParaRPr lang="pl-PL" sz="1200" dirty="0"/>
                    </a:p>
                  </a:txBody>
                  <a:tcPr/>
                </a:tc>
                <a:tc>
                  <a:txBody>
                    <a:bodyPr/>
                    <a:lstStyle/>
                    <a:p>
                      <a:pPr algn="ctr"/>
                      <a:r>
                        <a:rPr lang="pl-PL" sz="1200" dirty="0" smtClean="0"/>
                        <a:t>Waga kryterium</a:t>
                      </a:r>
                      <a:endParaRPr lang="pl-PL" sz="1200" dirty="0"/>
                    </a:p>
                  </a:txBody>
                  <a:tcPr/>
                </a:tc>
              </a:tr>
              <a:tr h="4071286">
                <a:tc>
                  <a:txBody>
                    <a:bodyPr/>
                    <a:lstStyle/>
                    <a:p>
                      <a:r>
                        <a:rPr lang="pl-PL" sz="1200" dirty="0" smtClean="0">
                          <a:latin typeface="+mn-lt"/>
                        </a:rPr>
                        <a:t>4.</a:t>
                      </a:r>
                      <a:endParaRPr lang="pl-PL" sz="1200" dirty="0">
                        <a:latin typeface="+mn-lt"/>
                      </a:endParaRPr>
                    </a:p>
                  </a:txBody>
                  <a:tcPr/>
                </a:tc>
                <a:tc>
                  <a:txBody>
                    <a:bodyPr/>
                    <a:lstStyle/>
                    <a:p>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Wpływ realizacji projektu na realizację wartości docelowej wskaźników monitoringu realizacji celów Strategii ZIT wynikających z Porozumienia </a:t>
                      </a:r>
                      <a:endParaRPr lang="pl-PL" sz="1200" dirty="0">
                        <a:latin typeface="+mn-lt"/>
                      </a:endParaRPr>
                    </a:p>
                  </a:txBody>
                  <a:tcPr/>
                </a:tc>
                <a:tc>
                  <a:txBody>
                    <a:bodyPr/>
                    <a:lstStyle/>
                    <a:p>
                      <a:pPr algn="just">
                        <a:lnSpc>
                          <a:spcPts val="1600"/>
                        </a:lnSpc>
                        <a:spcBef>
                          <a:spcPts val="1000"/>
                        </a:spcBef>
                        <a:spcAft>
                          <a:spcPts val="0"/>
                        </a:spcAft>
                      </a:pPr>
                      <a:r>
                        <a:rPr lang="pl-PL" sz="1200" kern="50" dirty="0" smtClean="0">
                          <a:effectLst/>
                          <a:latin typeface="Calibri" panose="020F0502020204030204" pitchFamily="34" charset="0"/>
                          <a:ea typeface="Times New Roman" panose="02020603050405020304" pitchFamily="18" charset="0"/>
                          <a:cs typeface="Tahoma" panose="020B0604030504040204" pitchFamily="34" charset="0"/>
                        </a:rPr>
                        <a:t>Weryfikowany będzie poziom wpływu wskaźników zawartych w projekcie na realizacje wartości docelowych wskaźników Strategii ZIT wynikających z Porozumienia. (wskaźników Ram Wykonania i pozostałych z RPO). </a:t>
                      </a:r>
                      <a:endParaRPr lang="pl-PL"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00"/>
                        </a:lnSpc>
                        <a:spcBef>
                          <a:spcPts val="1000"/>
                        </a:spcBef>
                        <a:spcAft>
                          <a:spcPts val="0"/>
                        </a:spcAft>
                      </a:pPr>
                      <a:r>
                        <a:rPr lang="pl-PL" sz="1200" kern="50" dirty="0" smtClean="0">
                          <a:effectLst/>
                          <a:latin typeface="Calibri" panose="020F0502020204030204" pitchFamily="34" charset="0"/>
                          <a:ea typeface="Times New Roman" panose="02020603050405020304" pitchFamily="18" charset="0"/>
                          <a:cs typeface="Calibri" panose="020F0502020204030204" pitchFamily="34" charset="0"/>
                        </a:rPr>
                        <a:t>Wskaźniki które będą brane pod uwagę przy tym kryterium:</a:t>
                      </a:r>
                      <a:endParaRPr lang="pl-PL" sz="11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ts val="1600"/>
                        </a:lnSpc>
                        <a:spcBef>
                          <a:spcPts val="1000"/>
                        </a:spcBef>
                        <a:spcAft>
                          <a:spcPts val="0"/>
                        </a:spcAft>
                        <a:buFont typeface="+mj-lt"/>
                        <a:buAutoNum type="arabicPeriod"/>
                      </a:pPr>
                      <a:r>
                        <a:rPr lang="pl-PL" sz="1200" kern="5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Liczba uczniów objętych wsparciem w zakresie rozwijania kompetencji kluczowych w programie.</a:t>
                      </a:r>
                      <a:endParaRPr lang="pl-PL" sz="11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ts val="1600"/>
                        </a:lnSpc>
                        <a:spcBef>
                          <a:spcPts val="1000"/>
                        </a:spcBef>
                        <a:spcAft>
                          <a:spcPts val="0"/>
                        </a:spcAft>
                        <a:buFont typeface="+mj-lt"/>
                        <a:buAutoNum type="arabicPeriod"/>
                      </a:pPr>
                      <a:r>
                        <a:rPr lang="pl-PL" sz="1200" kern="5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Liczba nauczycieli  objętych wsparciem z zakresu TIK w programie.</a:t>
                      </a:r>
                      <a:endParaRPr lang="pl-PL" sz="11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ts val="1600"/>
                        </a:lnSpc>
                        <a:spcBef>
                          <a:spcPts val="1000"/>
                        </a:spcBef>
                        <a:spcAft>
                          <a:spcPts val="0"/>
                        </a:spcAft>
                        <a:buFont typeface="+mj-lt"/>
                        <a:buAutoNum type="arabicPeriod"/>
                      </a:pPr>
                      <a:r>
                        <a:rPr lang="pl-PL" sz="1200" kern="5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Liczba szkół  i placówek systemu oświaty wyposażonych w ramach programu w sprzęt TIK do prowadzenia zajęć edukacyjnych.</a:t>
                      </a:r>
                      <a:endParaRPr lang="pl-PL" sz="11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ts val="1600"/>
                        </a:lnSpc>
                        <a:spcBef>
                          <a:spcPts val="1000"/>
                        </a:spcBef>
                        <a:spcAft>
                          <a:spcPts val="0"/>
                        </a:spcAft>
                        <a:buFont typeface="+mj-lt"/>
                        <a:buAutoNum type="arabicPeriod"/>
                      </a:pPr>
                      <a:r>
                        <a:rPr lang="pl-PL" sz="1200" kern="5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Liczba uczniów, którzy nabyli kompetencje kluczowe po opuszczeniu programu</a:t>
                      </a:r>
                      <a:r>
                        <a:rPr lang="pl-PL" sz="1200" kern="5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p>
                    <a:p>
                      <a:pPr marL="342900" lvl="0" indent="-342900">
                        <a:lnSpc>
                          <a:spcPts val="1600"/>
                        </a:lnSpc>
                        <a:spcBef>
                          <a:spcPts val="1000"/>
                        </a:spcBef>
                        <a:spcAft>
                          <a:spcPts val="0"/>
                        </a:spcAft>
                        <a:buFont typeface="+mj-lt"/>
                        <a:buAutoNum type="arabicPeriod"/>
                      </a:pPr>
                      <a:r>
                        <a:rPr lang="pl-PL" sz="1200" kern="5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Liczba </a:t>
                      </a:r>
                      <a:r>
                        <a:rPr lang="pl-PL" sz="1200" kern="5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szkół i placówek systemu oświaty wykorzystujących sprzęt TIK do prowadzenia zajęć edukacyjnych.</a:t>
                      </a:r>
                      <a:endParaRPr lang="pl-PL" sz="1200" dirty="0">
                        <a:latin typeface="+mn-lt"/>
                      </a:endParaRPr>
                    </a:p>
                  </a:txBody>
                  <a:tcPr/>
                </a:tc>
                <a:tc>
                  <a:txBody>
                    <a:bodyPr/>
                    <a:lstStyle/>
                    <a:p>
                      <a:pPr algn="ctr">
                        <a:lnSpc>
                          <a:spcPts val="1600"/>
                        </a:lnSpc>
                        <a:spcBef>
                          <a:spcPts val="1000"/>
                        </a:spcBef>
                        <a:spcAft>
                          <a:spcPts val="0"/>
                        </a:spcAft>
                      </a:pPr>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Kryterium punktowe</a:t>
                      </a:r>
                      <a:endParaRPr lang="pl-PL"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ts val="1600"/>
                        </a:lnSpc>
                        <a:spcBef>
                          <a:spcPts val="1000"/>
                        </a:spcBef>
                        <a:spcAft>
                          <a:spcPts val="0"/>
                        </a:spcAft>
                      </a:pPr>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 </a:t>
                      </a:r>
                      <a:endParaRPr lang="pl-PL"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ts val="1600"/>
                        </a:lnSpc>
                        <a:spcBef>
                          <a:spcPts val="1000"/>
                        </a:spcBef>
                        <a:spcAft>
                          <a:spcPts val="1200"/>
                        </a:spcAft>
                      </a:pPr>
                      <a:r>
                        <a:rPr lang="pl-PL" sz="1200" dirty="0" smtClean="0">
                          <a:effectLst/>
                          <a:latin typeface="Calibri" panose="020F0502020204030204" pitchFamily="34" charset="0"/>
                          <a:ea typeface="Times New Roman" panose="02020603050405020304" pitchFamily="18" charset="0"/>
                          <a:cs typeface="Arial" panose="020B0604020202020204" pitchFamily="34" charset="0"/>
                        </a:rPr>
                        <a:t>skala punktowa </a:t>
                      </a:r>
                      <a:r>
                        <a:rPr lang="pl-PL" sz="1200" b="1" dirty="0" smtClean="0">
                          <a:effectLst/>
                          <a:latin typeface="Calibri" panose="020F0502020204030204" pitchFamily="34" charset="0"/>
                          <a:ea typeface="Times New Roman" panose="02020603050405020304" pitchFamily="18" charset="0"/>
                          <a:cs typeface="Arial" panose="020B0604020202020204" pitchFamily="34" charset="0"/>
                        </a:rPr>
                        <a:t>od  0 do 20</a:t>
                      </a:r>
                      <a:endParaRPr lang="pl-PL" sz="12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endParaRPr lang="pl-PL" sz="1200" dirty="0">
                        <a:latin typeface="+mn-lt"/>
                      </a:endParaRPr>
                    </a:p>
                  </a:txBody>
                  <a:tcPr/>
                </a:tc>
                <a:tc>
                  <a:txBody>
                    <a:bodyPr/>
                    <a:lstStyle/>
                    <a:p>
                      <a:pPr algn="ctr"/>
                      <a:r>
                        <a:rPr lang="pl-PL" sz="1200" dirty="0" smtClean="0">
                          <a:latin typeface="+mn-lt"/>
                        </a:rPr>
                        <a:t>40%</a:t>
                      </a:r>
                      <a:endParaRPr lang="pl-PL" sz="1200" dirty="0">
                        <a:latin typeface="+mn-lt"/>
                      </a:endParaRPr>
                    </a:p>
                  </a:txBody>
                  <a:tcPr/>
                </a:tc>
              </a:tr>
            </a:tbl>
          </a:graphicData>
        </a:graphic>
      </p:graphicFrame>
    </p:spTree>
    <p:extLst>
      <p:ext uri="{BB962C8B-B14F-4D97-AF65-F5344CB8AC3E}">
        <p14:creationId xmlns:p14="http://schemas.microsoft.com/office/powerpoint/2010/main" val="6244073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980729"/>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OCENA ZGODNOŚCI PROJEKTU ZE STARTEGIĄ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74490" y="1580092"/>
            <a:ext cx="8229600" cy="4873244"/>
          </a:xfrm>
        </p:spPr>
        <p:txBody>
          <a:bodyPr>
            <a:normAutofit/>
          </a:bodyPr>
          <a:lstStyle/>
          <a:p>
            <a:pPr marL="0" lvl="0" indent="0" algn="just">
              <a:spcBef>
                <a:spcPts val="0"/>
              </a:spcBef>
              <a:buNone/>
            </a:pPr>
            <a:endParaRPr lang="pl-PL" sz="2000" dirty="0">
              <a:solidFill>
                <a:srgbClr val="000000"/>
              </a:solidFill>
            </a:endParaRPr>
          </a:p>
          <a:p>
            <a:pPr marL="0" indent="0" algn="ctr">
              <a:buNone/>
            </a:pPr>
            <a:endParaRPr lang="pl-PL" sz="2400" b="1" u="sng" dirty="0"/>
          </a:p>
        </p:txBody>
      </p:sp>
      <p:graphicFrame>
        <p:nvGraphicFramePr>
          <p:cNvPr id="3" name="Tabela 2"/>
          <p:cNvGraphicFramePr>
            <a:graphicFrameLocks noGrp="1"/>
          </p:cNvGraphicFramePr>
          <p:nvPr>
            <p:extLst>
              <p:ext uri="{D42A27DB-BD31-4B8C-83A1-F6EECF244321}">
                <p14:modId xmlns:p14="http://schemas.microsoft.com/office/powerpoint/2010/main" val="2277548684"/>
              </p:ext>
            </p:extLst>
          </p:nvPr>
        </p:nvGraphicFramePr>
        <p:xfrm>
          <a:off x="323528" y="1707874"/>
          <a:ext cx="8568952" cy="4169398"/>
        </p:xfrm>
        <a:graphic>
          <a:graphicData uri="http://schemas.openxmlformats.org/drawingml/2006/table">
            <a:tbl>
              <a:tblPr firstRow="1" bandRow="1">
                <a:tableStyleId>{5C22544A-7EE6-4342-B048-85BDC9FD1C3A}</a:tableStyleId>
              </a:tblPr>
              <a:tblGrid>
                <a:gridCol w="504056"/>
                <a:gridCol w="1584176"/>
                <a:gridCol w="4176464"/>
                <a:gridCol w="1233137"/>
                <a:gridCol w="1071119"/>
              </a:tblGrid>
              <a:tr h="744103">
                <a:tc>
                  <a:txBody>
                    <a:bodyPr/>
                    <a:lstStyle/>
                    <a:p>
                      <a:pPr algn="ctr"/>
                      <a:r>
                        <a:rPr lang="pl-PL" sz="1200" dirty="0" smtClean="0"/>
                        <a:t>L.p.</a:t>
                      </a:r>
                      <a:endParaRPr lang="pl-PL" sz="1200" dirty="0"/>
                    </a:p>
                  </a:txBody>
                  <a:tcPr/>
                </a:tc>
                <a:tc>
                  <a:txBody>
                    <a:bodyPr/>
                    <a:lstStyle/>
                    <a:p>
                      <a:pPr algn="ctr"/>
                      <a:r>
                        <a:rPr lang="pl-PL" sz="1200" dirty="0" smtClean="0"/>
                        <a:t>Nazwa kryterium</a:t>
                      </a:r>
                      <a:endParaRPr lang="pl-PL" sz="1200" dirty="0"/>
                    </a:p>
                  </a:txBody>
                  <a:tcPr/>
                </a:tc>
                <a:tc>
                  <a:txBody>
                    <a:bodyPr/>
                    <a:lstStyle/>
                    <a:p>
                      <a:pPr algn="ctr"/>
                      <a:r>
                        <a:rPr lang="pl-PL" sz="1200" dirty="0" smtClean="0"/>
                        <a:t>Definicja kryterium</a:t>
                      </a:r>
                      <a:endParaRPr lang="pl-PL" sz="1200" dirty="0"/>
                    </a:p>
                  </a:txBody>
                  <a:tcPr/>
                </a:tc>
                <a:tc>
                  <a:txBody>
                    <a:bodyPr/>
                    <a:lstStyle/>
                    <a:p>
                      <a:pPr algn="ctr"/>
                      <a:r>
                        <a:rPr lang="pl-PL" sz="1200" dirty="0" smtClean="0"/>
                        <a:t>Opis znaczenia kryterium</a:t>
                      </a:r>
                      <a:endParaRPr lang="pl-PL" sz="1200" dirty="0"/>
                    </a:p>
                  </a:txBody>
                  <a:tcPr/>
                </a:tc>
                <a:tc>
                  <a:txBody>
                    <a:bodyPr/>
                    <a:lstStyle/>
                    <a:p>
                      <a:pPr algn="ctr"/>
                      <a:r>
                        <a:rPr lang="pl-PL" sz="1200" dirty="0" smtClean="0"/>
                        <a:t>Waga kryterium</a:t>
                      </a:r>
                      <a:endParaRPr lang="pl-PL" sz="1200" dirty="0"/>
                    </a:p>
                  </a:txBody>
                  <a:tcPr/>
                </a:tc>
              </a:tr>
              <a:tr h="3425295">
                <a:tc>
                  <a:txBody>
                    <a:bodyPr/>
                    <a:lstStyle/>
                    <a:p>
                      <a:r>
                        <a:rPr lang="pl-PL" sz="1200" dirty="0" smtClean="0">
                          <a:latin typeface="+mn-lt"/>
                        </a:rPr>
                        <a:t>5.</a:t>
                      </a:r>
                      <a:endParaRPr lang="pl-PL" sz="1200" dirty="0">
                        <a:latin typeface="+mn-lt"/>
                      </a:endParaRPr>
                    </a:p>
                  </a:txBody>
                  <a:tcPr/>
                </a:tc>
                <a:tc>
                  <a:txBody>
                    <a:bodyPr/>
                    <a:lstStyle/>
                    <a:p>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Komplementarny charakter projektu</a:t>
                      </a:r>
                      <a:endParaRPr lang="pl-PL" sz="1200" dirty="0">
                        <a:latin typeface="+mn-lt"/>
                      </a:endParaRPr>
                    </a:p>
                  </a:txBody>
                  <a:tcPr/>
                </a:tc>
                <a:tc>
                  <a:txBody>
                    <a:bodyPr/>
                    <a:lstStyle/>
                    <a:p>
                      <a:pPr algn="just">
                        <a:lnSpc>
                          <a:spcPts val="1600"/>
                        </a:lnSpc>
                        <a:spcBef>
                          <a:spcPts val="1000"/>
                        </a:spcBef>
                        <a:spcAft>
                          <a:spcPts val="0"/>
                        </a:spcAft>
                      </a:pPr>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W ramach tego kryterium będzie weryfikowane czy istnieją projekty powiązane ze zgłoszonym projektem, które zostały zrealizowane, bądź są w trakcie realizacji, bądź zostały zgłoszone w ramach tego samego naboru.</a:t>
                      </a:r>
                    </a:p>
                    <a:p>
                      <a:pPr algn="just">
                        <a:lnSpc>
                          <a:spcPts val="1600"/>
                        </a:lnSpc>
                        <a:spcBef>
                          <a:spcPts val="1000"/>
                        </a:spcBef>
                        <a:spcAft>
                          <a:spcPts val="0"/>
                        </a:spcAft>
                      </a:pPr>
                      <a:endParaRPr lang="pl-PL"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Projekty te mogą polegać na wykorzystywaniu efektów realizacji innego projektu, wzmocnieniu trwałości efektów jednego przedsięwzięcia realizacją drugiego, bardziej kompleksowym potraktowaniem problemu m.in. poprzez zaadresowanie projektu do tej samej grupy docelowej, tego samego beneficjenta, tego samego terytorium, uzależnienia realizacji jednego projektu od przeprowadzenia innego przedsięwzięcia itd.</a:t>
                      </a:r>
                      <a:endParaRPr lang="pl-PL" sz="1200" dirty="0">
                        <a:latin typeface="+mn-lt"/>
                      </a:endParaRPr>
                    </a:p>
                  </a:txBody>
                  <a:tcPr/>
                </a:tc>
                <a:tc>
                  <a:txBody>
                    <a:bodyPr/>
                    <a:lstStyle/>
                    <a:p>
                      <a:pPr algn="ctr">
                        <a:lnSpc>
                          <a:spcPts val="1600"/>
                        </a:lnSpc>
                        <a:spcBef>
                          <a:spcPts val="1000"/>
                        </a:spcBef>
                        <a:spcAft>
                          <a:spcPts val="0"/>
                        </a:spcAft>
                      </a:pPr>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Kryterium punktowe</a:t>
                      </a:r>
                      <a:endParaRPr lang="pl-PL"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ts val="1600"/>
                        </a:lnSpc>
                        <a:spcBef>
                          <a:spcPts val="1000"/>
                        </a:spcBef>
                        <a:spcAft>
                          <a:spcPts val="0"/>
                        </a:spcAft>
                      </a:pPr>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 </a:t>
                      </a:r>
                      <a:endParaRPr lang="pl-PL"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ts val="1600"/>
                        </a:lnSpc>
                        <a:spcBef>
                          <a:spcPts val="1000"/>
                        </a:spcBef>
                        <a:spcAft>
                          <a:spcPts val="1200"/>
                        </a:spcAft>
                      </a:pPr>
                      <a:r>
                        <a:rPr lang="pl-PL" sz="1200" dirty="0" smtClean="0">
                          <a:effectLst/>
                          <a:latin typeface="Calibri" panose="020F0502020204030204" pitchFamily="34" charset="0"/>
                          <a:ea typeface="Times New Roman" panose="02020603050405020304" pitchFamily="18" charset="0"/>
                          <a:cs typeface="Arial" panose="020B0604020202020204" pitchFamily="34" charset="0"/>
                        </a:rPr>
                        <a:t>skala punktowa </a:t>
                      </a:r>
                      <a:r>
                        <a:rPr lang="pl-PL" sz="1200" b="1" dirty="0" smtClean="0">
                          <a:effectLst/>
                          <a:latin typeface="Calibri" panose="020F0502020204030204" pitchFamily="34" charset="0"/>
                          <a:ea typeface="Times New Roman" panose="02020603050405020304" pitchFamily="18" charset="0"/>
                          <a:cs typeface="Arial" panose="020B0604020202020204" pitchFamily="34" charset="0"/>
                        </a:rPr>
                        <a:t>od  0 do 5 </a:t>
                      </a:r>
                      <a:endParaRPr lang="pl-PL" sz="12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endParaRPr lang="pl-PL" sz="1200" dirty="0">
                        <a:latin typeface="+mn-lt"/>
                      </a:endParaRPr>
                    </a:p>
                  </a:txBody>
                  <a:tcPr/>
                </a:tc>
                <a:tc>
                  <a:txBody>
                    <a:bodyPr/>
                    <a:lstStyle/>
                    <a:p>
                      <a:pPr algn="ctr"/>
                      <a:r>
                        <a:rPr lang="pl-PL" sz="1200" dirty="0" smtClean="0">
                          <a:latin typeface="+mn-lt"/>
                        </a:rPr>
                        <a:t>10%</a:t>
                      </a:r>
                      <a:endParaRPr lang="pl-PL" sz="1200" dirty="0">
                        <a:latin typeface="+mn-lt"/>
                      </a:endParaRPr>
                    </a:p>
                  </a:txBody>
                  <a:tcPr/>
                </a:tc>
              </a:tr>
            </a:tbl>
          </a:graphicData>
        </a:graphic>
      </p:graphicFrame>
    </p:spTree>
    <p:extLst>
      <p:ext uri="{BB962C8B-B14F-4D97-AF65-F5344CB8AC3E}">
        <p14:creationId xmlns:p14="http://schemas.microsoft.com/office/powerpoint/2010/main" val="17656916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2"/>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pl-PL" dirty="0"/>
          </a:p>
        </p:txBody>
      </p:sp>
      <p:sp>
        <p:nvSpPr>
          <p:cNvPr id="2" name="Tytuł 1"/>
          <p:cNvSpPr>
            <a:spLocks noGrp="1"/>
          </p:cNvSpPr>
          <p:nvPr>
            <p:ph type="title"/>
          </p:nvPr>
        </p:nvSpPr>
        <p:spPr>
          <a:xfrm>
            <a:off x="457200" y="274638"/>
            <a:ext cx="8229600" cy="418058"/>
          </a:xfrm>
        </p:spPr>
        <p:txBody>
          <a:bodyPr>
            <a:normAutofit fontScale="90000"/>
          </a:bodyPr>
          <a:lstStyle/>
          <a:p>
            <a:pPr>
              <a:spcAft>
                <a:spcPts val="0"/>
              </a:spcAft>
            </a:pPr>
            <a:r>
              <a:rPr lang="pl-PL" sz="2700" b="1" kern="50" dirty="0" smtClean="0">
                <a:latin typeface="Calibri" panose="020F0502020204030204" pitchFamily="34" charset="0"/>
                <a:ea typeface="Times New Roman" panose="02020603050405020304" pitchFamily="18" charset="0"/>
                <a:cs typeface="Calibri" panose="020F0502020204030204" pitchFamily="34" charset="0"/>
              </a:rPr>
              <a:t/>
            </a:r>
            <a:br>
              <a:rPr lang="pl-PL" sz="2700" b="1" kern="50" dirty="0" smtClean="0">
                <a:latin typeface="Calibri" panose="020F0502020204030204" pitchFamily="34" charset="0"/>
                <a:ea typeface="Times New Roman" panose="02020603050405020304" pitchFamily="18" charset="0"/>
                <a:cs typeface="Calibri" panose="020F0502020204030204" pitchFamily="34" charset="0"/>
              </a:rPr>
            </a:br>
            <a:r>
              <a:rPr lang="pl-PL" sz="2700" b="1" kern="50" dirty="0" smtClean="0">
                <a:latin typeface="Calibri" panose="020F0502020204030204" pitchFamily="34" charset="0"/>
                <a:ea typeface="Times New Roman" panose="02020603050405020304" pitchFamily="18" charset="0"/>
                <a:cs typeface="Calibri" panose="020F0502020204030204" pitchFamily="34" charset="0"/>
              </a:rPr>
              <a:t/>
            </a:r>
            <a:br>
              <a:rPr lang="pl-PL" sz="2700" b="1" kern="50" dirty="0" smtClean="0">
                <a:latin typeface="Calibri" panose="020F0502020204030204" pitchFamily="34" charset="0"/>
                <a:ea typeface="Times New Roman" panose="02020603050405020304" pitchFamily="18" charset="0"/>
                <a:cs typeface="Calibri" panose="020F0502020204030204" pitchFamily="34" charset="0"/>
              </a:rPr>
            </a:br>
            <a:r>
              <a:rPr lang="pl-PL" sz="2700" b="1" kern="50" dirty="0" smtClean="0">
                <a:latin typeface="Calibri" panose="020F0502020204030204" pitchFamily="34" charset="0"/>
                <a:ea typeface="Times New Roman" panose="02020603050405020304" pitchFamily="18" charset="0"/>
                <a:cs typeface="Calibri" panose="020F0502020204030204" pitchFamily="34" charset="0"/>
              </a:rPr>
              <a:t/>
            </a:r>
            <a:br>
              <a:rPr lang="pl-PL" sz="2700" b="1" kern="50" dirty="0" smtClean="0">
                <a:latin typeface="Calibri" panose="020F0502020204030204" pitchFamily="34" charset="0"/>
                <a:ea typeface="Times New Roman" panose="02020603050405020304" pitchFamily="18" charset="0"/>
                <a:cs typeface="Calibri" panose="020F0502020204030204" pitchFamily="34" charset="0"/>
              </a:rPr>
            </a:br>
            <a:r>
              <a:rPr lang="pl-PL" sz="2700" b="1" kern="50" dirty="0" smtClean="0">
                <a:latin typeface="Calibri" panose="020F0502020204030204" pitchFamily="34" charset="0"/>
                <a:ea typeface="Times New Roman" panose="02020603050405020304" pitchFamily="18" charset="0"/>
                <a:cs typeface="Calibri" panose="020F0502020204030204" pitchFamily="34" charset="0"/>
              </a:rPr>
              <a:t/>
            </a:r>
            <a:br>
              <a:rPr lang="pl-PL" sz="2700" b="1" kern="50" dirty="0" smtClean="0">
                <a:latin typeface="Calibri" panose="020F0502020204030204" pitchFamily="34" charset="0"/>
                <a:ea typeface="Times New Roman" panose="02020603050405020304" pitchFamily="18" charset="0"/>
                <a:cs typeface="Calibri" panose="020F0502020204030204" pitchFamily="34" charset="0"/>
              </a:rPr>
            </a:br>
            <a:r>
              <a:rPr lang="pl-PL" sz="2700" b="1" kern="50" dirty="0" smtClean="0">
                <a:latin typeface="Calibri" panose="020F0502020204030204" pitchFamily="34" charset="0"/>
                <a:ea typeface="Times New Roman" panose="02020603050405020304" pitchFamily="18" charset="0"/>
                <a:cs typeface="Calibri" panose="020F0502020204030204" pitchFamily="34" charset="0"/>
              </a:rPr>
              <a:t/>
            </a:r>
            <a:br>
              <a:rPr lang="pl-PL" sz="2700" b="1" kern="50" dirty="0" smtClean="0">
                <a:latin typeface="Calibri" panose="020F0502020204030204" pitchFamily="34" charset="0"/>
                <a:ea typeface="Times New Roman" panose="02020603050405020304" pitchFamily="18" charset="0"/>
                <a:cs typeface="Calibri" panose="020F0502020204030204" pitchFamily="34" charset="0"/>
              </a:rPr>
            </a:br>
            <a:r>
              <a:rPr lang="pl-PL" sz="2700" b="1" kern="50" dirty="0" smtClean="0">
                <a:latin typeface="Calibri" panose="020F0502020204030204" pitchFamily="34" charset="0"/>
                <a:ea typeface="Times New Roman" panose="02020603050405020304" pitchFamily="18" charset="0"/>
                <a:cs typeface="Calibri" panose="020F0502020204030204" pitchFamily="34" charset="0"/>
              </a:rPr>
              <a:t/>
            </a:r>
            <a:br>
              <a:rPr lang="pl-PL" sz="2700" b="1" kern="50" dirty="0" smtClean="0">
                <a:latin typeface="Calibri" panose="020F0502020204030204" pitchFamily="34" charset="0"/>
                <a:ea typeface="Times New Roman" panose="02020603050405020304" pitchFamily="18" charset="0"/>
                <a:cs typeface="Calibri" panose="020F0502020204030204" pitchFamily="34" charset="0"/>
              </a:rPr>
            </a:br>
            <a:r>
              <a:rPr lang="pl-PL" sz="2700" b="1" dirty="0">
                <a:effectLst>
                  <a:outerShdw blurRad="38100" dist="38100" dir="2700000" algn="tl">
                    <a:srgbClr val="000000">
                      <a:alpha val="43137"/>
                    </a:srgbClr>
                  </a:outerShdw>
                </a:effectLst>
              </a:rPr>
              <a:t>Punktacja do kryterium nr 3 </a:t>
            </a:r>
            <a:br>
              <a:rPr lang="pl-PL" sz="2700" b="1" dirty="0">
                <a:effectLst>
                  <a:outerShdw blurRad="38100" dist="38100" dir="2700000" algn="tl">
                    <a:srgbClr val="000000">
                      <a:alpha val="43137"/>
                    </a:srgbClr>
                  </a:outerShdw>
                </a:effectLst>
              </a:rPr>
            </a:br>
            <a:r>
              <a:rPr lang="pl-PL" sz="2700" b="1" dirty="0">
                <a:effectLst>
                  <a:outerShdw blurRad="38100" dist="38100" dir="2700000" algn="tl">
                    <a:srgbClr val="000000">
                      <a:alpha val="43137"/>
                    </a:srgbClr>
                  </a:outerShdw>
                </a:effectLst>
              </a:rPr>
              <a:t>Wpływ projektu na realizację Strategii ZIT</a:t>
            </a:r>
            <a:r>
              <a:rPr lang="pl-PL" sz="2700" b="1" dirty="0">
                <a:solidFill>
                  <a:srgbClr val="009900"/>
                </a:solidFill>
                <a:effectLst>
                  <a:outerShdw blurRad="38100" dist="38100" dir="2700000" algn="tl">
                    <a:srgbClr val="000000">
                      <a:alpha val="43137"/>
                    </a:srgbClr>
                  </a:outerShdw>
                </a:effectLst>
              </a:rPr>
              <a:t/>
            </a:r>
            <a:br>
              <a:rPr lang="pl-PL" sz="2700" b="1" dirty="0">
                <a:solidFill>
                  <a:srgbClr val="009900"/>
                </a:solidFill>
                <a:effectLst>
                  <a:outerShdw blurRad="38100" dist="38100" dir="2700000" algn="tl">
                    <a:srgbClr val="000000">
                      <a:alpha val="43137"/>
                    </a:srgbClr>
                  </a:outerShdw>
                </a:effectLst>
              </a:rPr>
            </a:br>
            <a:r>
              <a:rPr lang="pl-PL" sz="2200" b="1" kern="50" dirty="0" smtClean="0">
                <a:latin typeface="Calibri" panose="020F0502020204030204" pitchFamily="34" charset="0"/>
                <a:ea typeface="Times New Roman" panose="02020603050405020304" pitchFamily="18" charset="0"/>
                <a:cs typeface="Calibri" panose="020F0502020204030204" pitchFamily="34" charset="0"/>
              </a:rPr>
              <a:t> </a:t>
            </a:r>
            <a:r>
              <a:rPr lang="pl-PL" sz="2200" dirty="0" smtClean="0">
                <a:latin typeface="Times New Roman" panose="02020603050405020304" pitchFamily="18" charset="0"/>
                <a:ea typeface="Times New Roman" panose="02020603050405020304" pitchFamily="18" charset="0"/>
              </a:rPr>
              <a:t/>
            </a:r>
            <a:br>
              <a:rPr lang="pl-PL" sz="2200" dirty="0" smtClean="0">
                <a:latin typeface="Times New Roman" panose="02020603050405020304" pitchFamily="18" charset="0"/>
                <a:ea typeface="Times New Roman" panose="02020603050405020304" pitchFamily="18" charset="0"/>
              </a:rPr>
            </a:br>
            <a:endParaRPr lang="pl-PL" sz="2200" dirty="0"/>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889273342"/>
              </p:ext>
            </p:extLst>
          </p:nvPr>
        </p:nvGraphicFramePr>
        <p:xfrm>
          <a:off x="457200" y="1772817"/>
          <a:ext cx="8291264" cy="4691811"/>
        </p:xfrm>
        <a:graphic>
          <a:graphicData uri="http://schemas.openxmlformats.org/drawingml/2006/table">
            <a:tbl>
              <a:tblPr firstRow="1" firstCol="1" bandRow="1">
                <a:tableStyleId>{F5AB1C69-6EDB-4FF4-983F-18BD219EF322}</a:tableStyleId>
              </a:tblPr>
              <a:tblGrid>
                <a:gridCol w="3970784"/>
                <a:gridCol w="4320480"/>
              </a:tblGrid>
              <a:tr h="698635">
                <a:tc>
                  <a:txBody>
                    <a:bodyPr/>
                    <a:lstStyle/>
                    <a:p>
                      <a:pPr algn="ctr">
                        <a:spcBef>
                          <a:spcPts val="1000"/>
                        </a:spcBef>
                        <a:spcAft>
                          <a:spcPts val="0"/>
                        </a:spcAft>
                      </a:pPr>
                      <a:r>
                        <a:rPr lang="pl-PL" sz="1400" b="1" kern="50" dirty="0" smtClean="0">
                          <a:solidFill>
                            <a:schemeClr val="tx1"/>
                          </a:solidFill>
                          <a:effectLst/>
                          <a:latin typeface="Calibri" panose="020F0502020204030204" pitchFamily="34" charset="0"/>
                        </a:rPr>
                        <a:t>Wyszczególnienie </a:t>
                      </a:r>
                      <a:r>
                        <a:rPr lang="pl-PL" sz="1400" b="1" kern="50" dirty="0">
                          <a:solidFill>
                            <a:schemeClr val="tx1"/>
                          </a:solidFill>
                          <a:effectLst/>
                          <a:latin typeface="Calibri" panose="020F0502020204030204" pitchFamily="34" charset="0"/>
                        </a:rPr>
                        <a:t>– stopień istotności czynnika/elementu</a:t>
                      </a:r>
                      <a:endParaRPr lang="pl-PL" sz="1400" b="1" dirty="0">
                        <a:solidFill>
                          <a:schemeClr val="tx1"/>
                        </a:solidFill>
                        <a:effectLst/>
                        <a:latin typeface="Calibri" panose="020F0502020204030204" pitchFamily="34" charset="0"/>
                        <a:ea typeface="Times New Roman" panose="02020603050405020304" pitchFamily="18" charset="0"/>
                      </a:endParaRPr>
                    </a:p>
                  </a:txBody>
                  <a:tcPr marL="60020" marR="60020" marT="0" marB="0"/>
                </a:tc>
                <a:tc>
                  <a:txBody>
                    <a:bodyPr/>
                    <a:lstStyle/>
                    <a:p>
                      <a:pPr algn="ctr">
                        <a:spcBef>
                          <a:spcPts val="1000"/>
                        </a:spcBef>
                        <a:spcAft>
                          <a:spcPts val="0"/>
                        </a:spcAft>
                      </a:pPr>
                      <a:r>
                        <a:rPr lang="pl-PL" sz="1400" kern="5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Wpływ projektu na poprawę jakości edukacji szkolnej oraz zapewnienie równego dostępu do wysokiej jakości edukacji na terenie Aglomeracji Wałbrzyskiej</a:t>
                      </a:r>
                      <a:endParaRPr lang="pl-PL" sz="1400" b="1" dirty="0">
                        <a:solidFill>
                          <a:schemeClr val="tx1"/>
                        </a:solidFill>
                        <a:effectLst/>
                        <a:latin typeface="Calibri" panose="020F0502020204030204" pitchFamily="34" charset="0"/>
                      </a:endParaRPr>
                    </a:p>
                  </a:txBody>
                  <a:tcPr marL="60020" marR="60020" marT="0" marB="0"/>
                </a:tc>
              </a:tr>
              <a:tr h="608728">
                <a:tc>
                  <a:txBody>
                    <a:bodyPr/>
                    <a:lstStyle/>
                    <a:p>
                      <a:pPr algn="ctr">
                        <a:spcBef>
                          <a:spcPts val="1000"/>
                        </a:spcBef>
                        <a:spcAft>
                          <a:spcPts val="0"/>
                        </a:spcAft>
                      </a:pPr>
                      <a:r>
                        <a:rPr lang="pl-PL" sz="1400" kern="50" dirty="0" smtClean="0">
                          <a:solidFill>
                            <a:schemeClr val="bg1"/>
                          </a:solidFill>
                          <a:effectLst/>
                          <a:latin typeface="Calibri" panose="020F0502020204030204" pitchFamily="34" charset="0"/>
                          <a:ea typeface="Times New Roman" panose="02020603050405020304" pitchFamily="18" charset="0"/>
                          <a:cs typeface="Arial" panose="020B0604020202020204" pitchFamily="34" charset="0"/>
                        </a:rPr>
                        <a:t>0 (brak wpływu i wpływ nieznaczący)</a:t>
                      </a:r>
                      <a:endParaRPr lang="pl-PL" sz="1400" dirty="0">
                        <a:solidFill>
                          <a:schemeClr val="bg1"/>
                        </a:solidFill>
                        <a:effectLst/>
                        <a:latin typeface="Times New Roman" panose="02020603050405020304" pitchFamily="18" charset="0"/>
                        <a:ea typeface="Times New Roman" panose="02020603050405020304" pitchFamily="18" charset="0"/>
                      </a:endParaRPr>
                    </a:p>
                  </a:txBody>
                  <a:tcPr marL="60020" marR="60020" marT="0" marB="0"/>
                </a:tc>
                <a:tc>
                  <a:txBody>
                    <a:bodyPr/>
                    <a:lstStyle/>
                    <a:p>
                      <a:pPr algn="ctr">
                        <a:lnSpc>
                          <a:spcPts val="1600"/>
                        </a:lnSpc>
                        <a:spcBef>
                          <a:spcPts val="1000"/>
                        </a:spcBef>
                        <a:spcAft>
                          <a:spcPts val="0"/>
                        </a:spcAft>
                      </a:pPr>
                      <a:r>
                        <a:rPr lang="pl-PL" sz="1400" kern="50" dirty="0" smtClean="0">
                          <a:effectLst/>
                          <a:latin typeface="Calibri" panose="020F0502020204030204" pitchFamily="34" charset="0"/>
                          <a:ea typeface="Times New Roman" panose="02020603050405020304" pitchFamily="18" charset="0"/>
                          <a:cs typeface="Arial" panose="020B0604020202020204" pitchFamily="34" charset="0"/>
                        </a:rPr>
                        <a:t>Wartość czynnika/elementu </a:t>
                      </a:r>
                      <a:endParaRPr lang="pl-PL"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pl-PL" sz="1400" kern="50" dirty="0" smtClean="0">
                          <a:effectLst/>
                          <a:latin typeface="Calibri" panose="020F0502020204030204" pitchFamily="34" charset="0"/>
                          <a:ea typeface="Times New Roman" panose="02020603050405020304" pitchFamily="18" charset="0"/>
                          <a:cs typeface="Arial" panose="020B0604020202020204" pitchFamily="34" charset="0"/>
                        </a:rPr>
                        <a:t>0 pkt</a:t>
                      </a:r>
                      <a:endParaRPr lang="pl-PL" sz="1400" dirty="0">
                        <a:effectLst/>
                        <a:latin typeface="Times New Roman" panose="02020603050405020304" pitchFamily="18" charset="0"/>
                        <a:ea typeface="Times New Roman" panose="02020603050405020304" pitchFamily="18" charset="0"/>
                      </a:endParaRPr>
                    </a:p>
                  </a:txBody>
                  <a:tcPr marL="60020" marR="60020" marT="0" marB="0"/>
                </a:tc>
              </a:tr>
              <a:tr h="629497">
                <a:tc>
                  <a:txBody>
                    <a:bodyPr/>
                    <a:lstStyle/>
                    <a:p>
                      <a:pPr algn="ctr">
                        <a:lnSpc>
                          <a:spcPts val="1600"/>
                        </a:lnSpc>
                        <a:spcBef>
                          <a:spcPts val="1000"/>
                        </a:spcBef>
                        <a:spcAft>
                          <a:spcPts val="0"/>
                        </a:spcAft>
                      </a:pPr>
                      <a:r>
                        <a:rPr lang="pl-PL" sz="1400" kern="5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Działania w ramach projektu ukierunkowane są tylko na wsparcie uczniów</a:t>
                      </a:r>
                      <a:endParaRPr lang="pl-PL" sz="120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pl-PL" sz="1400" b="1" kern="50" dirty="0" smtClean="0">
                          <a:solidFill>
                            <a:schemeClr val="bg1"/>
                          </a:solidFill>
                          <a:effectLst/>
                          <a:latin typeface="Calibri" panose="020F0502020204030204" pitchFamily="34" charset="0"/>
                          <a:ea typeface="Times New Roman" panose="02020603050405020304" pitchFamily="18" charset="0"/>
                          <a:cs typeface="Arial" panose="020B0604020202020204" pitchFamily="34" charset="0"/>
                        </a:rPr>
                        <a:t>25% maksymalnej oceny (niski wpływ)</a:t>
                      </a:r>
                      <a:endParaRPr lang="pl-PL" sz="1400" b="1" kern="5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endParaRPr>
                    </a:p>
                  </a:txBody>
                  <a:tcPr marL="60020" marR="60020" marT="0" marB="0"/>
                </a:tc>
                <a:tc>
                  <a:txBody>
                    <a:bodyPr/>
                    <a:lstStyle/>
                    <a:p>
                      <a:pPr algn="ctr">
                        <a:spcBef>
                          <a:spcPts val="1000"/>
                        </a:spcBef>
                        <a:spcAft>
                          <a:spcPts val="0"/>
                        </a:spcAft>
                      </a:pPr>
                      <a:r>
                        <a:rPr lang="pl-PL" sz="1400" kern="50" dirty="0">
                          <a:effectLst/>
                        </a:rPr>
                        <a:t>Wartość czynnika/elementu </a:t>
                      </a:r>
                      <a:endParaRPr lang="pl-PL" sz="1400" dirty="0">
                        <a:effectLst/>
                      </a:endParaRPr>
                    </a:p>
                    <a:p>
                      <a:pPr algn="ctr">
                        <a:spcBef>
                          <a:spcPts val="1000"/>
                        </a:spcBef>
                        <a:spcAft>
                          <a:spcPts val="0"/>
                        </a:spcAft>
                      </a:pPr>
                      <a:r>
                        <a:rPr lang="pl-PL" sz="1400" kern="50" dirty="0" smtClean="0">
                          <a:effectLst/>
                        </a:rPr>
                        <a:t>6,25 </a:t>
                      </a:r>
                      <a:r>
                        <a:rPr lang="pl-PL" sz="1400" kern="50" dirty="0">
                          <a:effectLst/>
                        </a:rPr>
                        <a:t>pkt </a:t>
                      </a:r>
                      <a:endParaRPr lang="pl-PL" sz="1400" dirty="0">
                        <a:effectLst/>
                        <a:latin typeface="Times New Roman" panose="02020603050405020304" pitchFamily="18" charset="0"/>
                        <a:ea typeface="Times New Roman" panose="02020603050405020304" pitchFamily="18" charset="0"/>
                      </a:endParaRPr>
                    </a:p>
                  </a:txBody>
                  <a:tcPr marL="60020" marR="60020" marT="0" marB="0"/>
                </a:tc>
              </a:tr>
              <a:tr h="835890">
                <a:tc>
                  <a:txBody>
                    <a:bodyPr/>
                    <a:lstStyle/>
                    <a:p>
                      <a:pPr algn="ctr">
                        <a:lnSpc>
                          <a:spcPts val="1600"/>
                        </a:lnSpc>
                        <a:spcBef>
                          <a:spcPts val="1000"/>
                        </a:spcBef>
                        <a:spcAft>
                          <a:spcPts val="0"/>
                        </a:spcAft>
                      </a:pPr>
                      <a:r>
                        <a:rPr lang="pl-PL" sz="1400" kern="5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Działania w ramach projektu ukierunkowane są na wsparcie uczniów oraz nauczycieli i  pracowników pedagogicznych</a:t>
                      </a:r>
                      <a:endParaRPr lang="pl-PL" sz="120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pl-PL" sz="1400" b="1" kern="50" dirty="0" smtClean="0">
                          <a:solidFill>
                            <a:schemeClr val="bg1"/>
                          </a:solidFill>
                          <a:effectLst/>
                          <a:latin typeface="Calibri" panose="020F0502020204030204" pitchFamily="34" charset="0"/>
                          <a:ea typeface="Times New Roman" panose="02020603050405020304" pitchFamily="18" charset="0"/>
                          <a:cs typeface="Arial" panose="020B0604020202020204" pitchFamily="34" charset="0"/>
                        </a:rPr>
                        <a:t> 50% maksymalnej oceny (średni wpływ)</a:t>
                      </a:r>
                      <a:endParaRPr lang="pl-PL" sz="1400" b="1" kern="5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endParaRPr>
                    </a:p>
                  </a:txBody>
                  <a:tcPr marL="60020" marR="60020" marT="0" marB="0"/>
                </a:tc>
                <a:tc>
                  <a:txBody>
                    <a:bodyPr/>
                    <a:lstStyle/>
                    <a:p>
                      <a:pPr algn="ctr">
                        <a:spcBef>
                          <a:spcPts val="1000"/>
                        </a:spcBef>
                        <a:spcAft>
                          <a:spcPts val="0"/>
                        </a:spcAft>
                      </a:pPr>
                      <a:r>
                        <a:rPr lang="pl-PL" sz="1400" kern="50" dirty="0">
                          <a:effectLst/>
                        </a:rPr>
                        <a:t>Wartość czynnika/elementu </a:t>
                      </a:r>
                      <a:endParaRPr lang="pl-PL" sz="1400" kern="50" dirty="0" smtClean="0">
                        <a:effectLst/>
                      </a:endParaRPr>
                    </a:p>
                    <a:p>
                      <a:pPr algn="ctr">
                        <a:spcBef>
                          <a:spcPts val="1000"/>
                        </a:spcBef>
                        <a:spcAft>
                          <a:spcPts val="0"/>
                        </a:spcAft>
                      </a:pPr>
                      <a:r>
                        <a:rPr lang="pl-PL" sz="1400" kern="50" dirty="0" smtClean="0">
                          <a:effectLst/>
                        </a:rPr>
                        <a:t>12,5 </a:t>
                      </a:r>
                      <a:r>
                        <a:rPr lang="pl-PL" sz="1400" kern="50" dirty="0">
                          <a:effectLst/>
                        </a:rPr>
                        <a:t>pkt</a:t>
                      </a:r>
                      <a:endParaRPr lang="pl-PL" sz="1400" dirty="0">
                        <a:effectLst/>
                        <a:latin typeface="Times New Roman" panose="02020603050405020304" pitchFamily="18" charset="0"/>
                        <a:ea typeface="Times New Roman" panose="02020603050405020304" pitchFamily="18" charset="0"/>
                      </a:endParaRPr>
                    </a:p>
                  </a:txBody>
                  <a:tcPr marL="60020" marR="60020" marT="0" marB="0"/>
                </a:tc>
              </a:tr>
              <a:tr h="1037458">
                <a:tc>
                  <a:txBody>
                    <a:bodyPr/>
                    <a:lstStyle/>
                    <a:p>
                      <a:pPr algn="ctr">
                        <a:lnSpc>
                          <a:spcPts val="1600"/>
                        </a:lnSpc>
                        <a:spcBef>
                          <a:spcPts val="1000"/>
                        </a:spcBef>
                        <a:spcAft>
                          <a:spcPts val="0"/>
                        </a:spcAft>
                      </a:pPr>
                      <a:r>
                        <a:rPr lang="pl-PL" sz="1400" kern="5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Projekt obejmuje wsparciem  więcej niż </a:t>
                      </a:r>
                      <a:br>
                        <a:rPr lang="pl-PL" sz="1400" kern="5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br>
                      <a:r>
                        <a:rPr lang="pl-PL" sz="1400" kern="5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1 placówkę, a działania w ramach projektu są ukierunkowane na wsparcie uczniów oraz nauczycieli i  pracowników pedagogicznych</a:t>
                      </a:r>
                      <a:endParaRPr lang="pl-PL" sz="120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pl-PL" sz="1400" kern="50" dirty="0" smtClean="0">
                          <a:solidFill>
                            <a:schemeClr val="bg1"/>
                          </a:solidFill>
                          <a:effectLst/>
                          <a:latin typeface="Calibri" panose="020F0502020204030204" pitchFamily="34" charset="0"/>
                          <a:ea typeface="Times New Roman" panose="02020603050405020304" pitchFamily="18" charset="0"/>
                          <a:cs typeface="Arial" panose="020B0604020202020204" pitchFamily="34" charset="0"/>
                        </a:rPr>
                        <a:t>100% maksymalnej oceny (wysoki wpływ)</a:t>
                      </a:r>
                      <a:endParaRPr lang="pl-PL" sz="1400" dirty="0">
                        <a:solidFill>
                          <a:schemeClr val="bg1"/>
                        </a:solidFill>
                        <a:effectLst/>
                        <a:latin typeface="Times New Roman" panose="02020603050405020304" pitchFamily="18" charset="0"/>
                        <a:ea typeface="Times New Roman" panose="02020603050405020304" pitchFamily="18" charset="0"/>
                      </a:endParaRPr>
                    </a:p>
                  </a:txBody>
                  <a:tcPr marL="60020" marR="60020" marT="0" marB="0"/>
                </a:tc>
                <a:tc>
                  <a:txBody>
                    <a:bodyPr/>
                    <a:lstStyle/>
                    <a:p>
                      <a:pPr algn="ctr">
                        <a:spcBef>
                          <a:spcPts val="1000"/>
                        </a:spcBef>
                        <a:spcAft>
                          <a:spcPts val="0"/>
                        </a:spcAft>
                      </a:pPr>
                      <a:r>
                        <a:rPr lang="pl-PL" sz="1400" kern="50" dirty="0">
                          <a:effectLst/>
                        </a:rPr>
                        <a:t>Wartość czynnika/elementu </a:t>
                      </a:r>
                      <a:endParaRPr lang="pl-PL" sz="1400" dirty="0">
                        <a:effectLst/>
                      </a:endParaRPr>
                    </a:p>
                    <a:p>
                      <a:pPr algn="ctr">
                        <a:spcBef>
                          <a:spcPts val="1000"/>
                        </a:spcBef>
                        <a:spcAft>
                          <a:spcPts val="0"/>
                        </a:spcAft>
                      </a:pPr>
                      <a:r>
                        <a:rPr lang="pl-PL" sz="1400" kern="50" dirty="0" smtClean="0">
                          <a:effectLst/>
                        </a:rPr>
                        <a:t>25 </a:t>
                      </a:r>
                      <a:r>
                        <a:rPr lang="pl-PL" sz="1400" kern="50" dirty="0">
                          <a:effectLst/>
                        </a:rPr>
                        <a:t>pkt </a:t>
                      </a:r>
                      <a:endParaRPr lang="pl-PL" sz="1400" dirty="0">
                        <a:effectLst/>
                        <a:latin typeface="Times New Roman" panose="02020603050405020304" pitchFamily="18" charset="0"/>
                        <a:ea typeface="Times New Roman" panose="02020603050405020304" pitchFamily="18" charset="0"/>
                      </a:endParaRPr>
                    </a:p>
                  </a:txBody>
                  <a:tcPr marL="60020" marR="60020" marT="0" marB="0"/>
                </a:tc>
              </a:tr>
              <a:tr h="319184">
                <a:tc>
                  <a:txBody>
                    <a:bodyPr/>
                    <a:lstStyle/>
                    <a:p>
                      <a:pPr algn="ctr">
                        <a:spcBef>
                          <a:spcPts val="1000"/>
                        </a:spcBef>
                        <a:spcAft>
                          <a:spcPts val="0"/>
                        </a:spcAft>
                      </a:pPr>
                      <a:r>
                        <a:rPr lang="pl-PL" sz="1400" kern="50" dirty="0">
                          <a:solidFill>
                            <a:schemeClr val="bg1"/>
                          </a:solidFill>
                          <a:effectLst/>
                        </a:rPr>
                        <a:t>Waga danego czynnika/elementu</a:t>
                      </a:r>
                      <a:endParaRPr lang="pl-PL" sz="1400" dirty="0">
                        <a:solidFill>
                          <a:schemeClr val="bg1"/>
                        </a:solidFill>
                        <a:effectLst/>
                        <a:latin typeface="Times New Roman" panose="02020603050405020304" pitchFamily="18" charset="0"/>
                        <a:ea typeface="Times New Roman" panose="02020603050405020304" pitchFamily="18" charset="0"/>
                      </a:endParaRPr>
                    </a:p>
                  </a:txBody>
                  <a:tcPr marL="60020" marR="60020" marT="0" marB="0"/>
                </a:tc>
                <a:tc>
                  <a:txBody>
                    <a:bodyPr/>
                    <a:lstStyle/>
                    <a:p>
                      <a:pPr algn="ctr">
                        <a:spcBef>
                          <a:spcPts val="1000"/>
                        </a:spcBef>
                        <a:spcAft>
                          <a:spcPts val="0"/>
                        </a:spcAft>
                      </a:pPr>
                      <a:r>
                        <a:rPr lang="pl-PL" sz="1400" kern="50">
                          <a:effectLst/>
                        </a:rPr>
                        <a:t>60%</a:t>
                      </a:r>
                      <a:endParaRPr lang="pl-PL" sz="1400">
                        <a:effectLst/>
                        <a:latin typeface="Times New Roman" panose="02020603050405020304" pitchFamily="18" charset="0"/>
                        <a:ea typeface="Times New Roman" panose="02020603050405020304" pitchFamily="18" charset="0"/>
                      </a:endParaRPr>
                    </a:p>
                  </a:txBody>
                  <a:tcPr marL="60020" marR="60020" marT="0" marB="0"/>
                </a:tc>
              </a:tr>
              <a:tr h="562419">
                <a:tc>
                  <a:txBody>
                    <a:bodyPr/>
                    <a:lstStyle/>
                    <a:p>
                      <a:pPr algn="ctr">
                        <a:spcBef>
                          <a:spcPts val="1000"/>
                        </a:spcBef>
                        <a:spcAft>
                          <a:spcPts val="0"/>
                        </a:spcAft>
                      </a:pPr>
                      <a:r>
                        <a:rPr lang="pl-PL" sz="1400" kern="50" dirty="0">
                          <a:solidFill>
                            <a:schemeClr val="bg1"/>
                          </a:solidFill>
                          <a:effectLst/>
                        </a:rPr>
                        <a:t>Ocena:</a:t>
                      </a:r>
                      <a:endParaRPr lang="pl-PL" sz="1400" dirty="0">
                        <a:solidFill>
                          <a:schemeClr val="bg1"/>
                        </a:solidFill>
                        <a:effectLst/>
                      </a:endParaRPr>
                    </a:p>
                    <a:p>
                      <a:pPr algn="ctr">
                        <a:spcBef>
                          <a:spcPts val="1000"/>
                        </a:spcBef>
                        <a:spcAft>
                          <a:spcPts val="0"/>
                        </a:spcAft>
                      </a:pPr>
                      <a:r>
                        <a:rPr lang="pl-PL" sz="1400" kern="50" dirty="0">
                          <a:solidFill>
                            <a:schemeClr val="bg1"/>
                          </a:solidFill>
                          <a:effectLst/>
                        </a:rPr>
                        <a:t>(max 25 pkt. – 100%)</a:t>
                      </a:r>
                      <a:endParaRPr lang="pl-PL" sz="1400" dirty="0">
                        <a:solidFill>
                          <a:schemeClr val="bg1"/>
                        </a:solidFill>
                        <a:effectLst/>
                        <a:latin typeface="Times New Roman" panose="02020603050405020304" pitchFamily="18" charset="0"/>
                        <a:ea typeface="Times New Roman" panose="02020603050405020304" pitchFamily="18" charset="0"/>
                      </a:endParaRPr>
                    </a:p>
                  </a:txBody>
                  <a:tcPr marL="60020" marR="60020" marT="0" marB="0"/>
                </a:tc>
                <a:tc>
                  <a:txBody>
                    <a:bodyPr/>
                    <a:lstStyle/>
                    <a:p>
                      <a:pPr algn="ctr">
                        <a:spcBef>
                          <a:spcPts val="1000"/>
                        </a:spcBef>
                        <a:spcAft>
                          <a:spcPts val="0"/>
                        </a:spcAft>
                      </a:pPr>
                      <a:r>
                        <a:rPr lang="pl-PL" sz="1400" b="1" kern="50" dirty="0" smtClean="0">
                          <a:effectLst/>
                        </a:rPr>
                        <a:t>25 </a:t>
                      </a:r>
                      <a:r>
                        <a:rPr lang="pl-PL" sz="1400" b="1" kern="50" dirty="0">
                          <a:effectLst/>
                        </a:rPr>
                        <a:t>pkt </a:t>
                      </a:r>
                      <a:endParaRPr lang="pl-PL" sz="1400" b="1" dirty="0">
                        <a:effectLst/>
                        <a:latin typeface="Times New Roman" panose="02020603050405020304" pitchFamily="18" charset="0"/>
                        <a:ea typeface="Times New Roman" panose="02020603050405020304" pitchFamily="18" charset="0"/>
                      </a:endParaRPr>
                    </a:p>
                  </a:txBody>
                  <a:tcPr marL="60020" marR="60020" marT="0" marB="0"/>
                </a:tc>
              </a:tr>
            </a:tbl>
          </a:graphicData>
        </a:graphic>
      </p:graphicFrame>
    </p:spTree>
    <p:extLst>
      <p:ext uri="{BB962C8B-B14F-4D97-AF65-F5344CB8AC3E}">
        <p14:creationId xmlns:p14="http://schemas.microsoft.com/office/powerpoint/2010/main" val="11167327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2" name="Tytuł 1"/>
          <p:cNvSpPr>
            <a:spLocks noGrp="1"/>
          </p:cNvSpPr>
          <p:nvPr>
            <p:ph type="title"/>
          </p:nvPr>
        </p:nvSpPr>
        <p:spPr>
          <a:xfrm>
            <a:off x="457200" y="937270"/>
            <a:ext cx="8229600" cy="480367"/>
          </a:xfrm>
        </p:spPr>
        <p:txBody>
          <a:bodyPr>
            <a:normAutofit fontScale="90000"/>
          </a:bodyPr>
          <a:lstStyle/>
          <a:p>
            <a:pPr marL="342900" indent="-342900">
              <a:buFont typeface="Arial" panose="020B0604020202020204" pitchFamily="34" charset="0"/>
              <a:buChar char="•"/>
            </a:pPr>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000" b="1" dirty="0" smtClean="0">
                <a:solidFill>
                  <a:prstClr val="black"/>
                </a:solidFill>
              </a:rPr>
              <a:t/>
            </a:r>
            <a:br>
              <a:rPr lang="pl-PL" sz="2000" b="1" dirty="0" smtClean="0">
                <a:solidFill>
                  <a:prstClr val="black"/>
                </a:solidFill>
              </a:rPr>
            </a:br>
            <a:r>
              <a:rPr lang="pl-PL" sz="2200" b="1" dirty="0">
                <a:effectLst>
                  <a:outerShdw blurRad="38100" dist="38100" dir="2700000" algn="tl">
                    <a:srgbClr val="000000">
                      <a:alpha val="43137"/>
                    </a:srgbClr>
                  </a:outerShdw>
                </a:effectLst>
              </a:rPr>
              <a:t>Punktacja do kryterium nr 4 Wpływ realizacji projektu na realizację wartości docelowej wskaźników monitoringu realizacji celów Strategii ZIT wynikających z Porozumienia</a:t>
            </a:r>
            <a:r>
              <a:rPr lang="pl-PL" sz="2700" b="1" dirty="0">
                <a:effectLst>
                  <a:outerShdw blurRad="38100" dist="38100" dir="2700000" algn="tl">
                    <a:srgbClr val="000000">
                      <a:alpha val="43137"/>
                    </a:srgbClr>
                  </a:outerShdw>
                </a:effectLst>
              </a:rPr>
              <a:t/>
            </a:r>
            <a:br>
              <a:rPr lang="pl-PL" sz="2700" b="1" dirty="0">
                <a:effectLst>
                  <a:outerShdw blurRad="38100" dist="38100" dir="2700000" algn="tl">
                    <a:srgbClr val="000000">
                      <a:alpha val="43137"/>
                    </a:srgbClr>
                  </a:outerShdw>
                </a:effectLst>
              </a:rPr>
            </a:br>
            <a:r>
              <a:rPr lang="pl-PL" sz="2000" b="1" dirty="0" smtClean="0">
                <a:solidFill>
                  <a:srgbClr val="000000"/>
                </a:solidFill>
                <a:latin typeface="Calibri" panose="020F0502020204030204" pitchFamily="34" charset="0"/>
              </a:rPr>
              <a:t/>
            </a:r>
            <a:br>
              <a:rPr lang="pl-PL" sz="2000" b="1" dirty="0" smtClean="0">
                <a:solidFill>
                  <a:srgbClr val="000000"/>
                </a:solidFill>
                <a:latin typeface="Calibri" panose="020F0502020204030204" pitchFamily="34" charset="0"/>
              </a:rPr>
            </a:br>
            <a:endParaRPr lang="pl-PL" dirty="0"/>
          </a:p>
        </p:txBody>
      </p:sp>
      <p:graphicFrame>
        <p:nvGraphicFramePr>
          <p:cNvPr id="10" name="Symbol zastępczy zawartości 9"/>
          <p:cNvGraphicFramePr>
            <a:graphicFrameLocks noGrp="1"/>
          </p:cNvGraphicFramePr>
          <p:nvPr>
            <p:ph idx="1"/>
            <p:extLst>
              <p:ext uri="{D42A27DB-BD31-4B8C-83A1-F6EECF244321}">
                <p14:modId xmlns:p14="http://schemas.microsoft.com/office/powerpoint/2010/main" val="3016302035"/>
              </p:ext>
            </p:extLst>
          </p:nvPr>
        </p:nvGraphicFramePr>
        <p:xfrm>
          <a:off x="457200" y="1988840"/>
          <a:ext cx="8229599" cy="4032448"/>
        </p:xfrm>
        <a:graphic>
          <a:graphicData uri="http://schemas.openxmlformats.org/drawingml/2006/table">
            <a:tbl>
              <a:tblPr firstRow="1" bandRow="1">
                <a:tableStyleId>{F5AB1C69-6EDB-4FF4-983F-18BD219EF322}</a:tableStyleId>
              </a:tblPr>
              <a:tblGrid>
                <a:gridCol w="1234480"/>
                <a:gridCol w="1296144"/>
                <a:gridCol w="1368152"/>
                <a:gridCol w="1440160"/>
                <a:gridCol w="1296144"/>
                <a:gridCol w="792088"/>
                <a:gridCol w="802431"/>
              </a:tblGrid>
              <a:tr h="934180">
                <a:tc>
                  <a:txBody>
                    <a:bodyPr/>
                    <a:lstStyle/>
                    <a:p>
                      <a:r>
                        <a:rPr lang="pl-PL" sz="1000" b="1" kern="1200" dirty="0" smtClean="0">
                          <a:solidFill>
                            <a:schemeClr val="lt1"/>
                          </a:solidFill>
                          <a:effectLst/>
                          <a:latin typeface="Calibri" panose="020F0502020204030204" pitchFamily="34" charset="0"/>
                          <a:ea typeface="Calibri" panose="020F0502020204030204" pitchFamily="34" charset="0"/>
                          <a:cs typeface="Times New Roman" panose="02020603050405020304" pitchFamily="18" charset="0"/>
                        </a:rPr>
                        <a:t>Wyszczególnienie</a:t>
                      </a:r>
                      <a:endParaRPr lang="pl-PL" sz="1000" b="1" kern="1200" dirty="0">
                        <a:solidFill>
                          <a:schemeClr val="lt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0 (brak wpływu i wpływ nieznaczący)</a:t>
                      </a:r>
                    </a:p>
                  </a:txBody>
                  <a:tcPr/>
                </a:tc>
                <a:tc>
                  <a:txBody>
                    <a:bodyPr/>
                    <a:lstStyle/>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25 %</a:t>
                      </a:r>
                    </a:p>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 maksymalnej oceny – niski wpływ</a:t>
                      </a:r>
                    </a:p>
                  </a:txBody>
                  <a:tcPr/>
                </a:tc>
                <a:tc>
                  <a:txBody>
                    <a:bodyPr/>
                    <a:lstStyle/>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50 %</a:t>
                      </a:r>
                    </a:p>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 maksymalnej oceny – średni wpływ</a:t>
                      </a:r>
                    </a:p>
                  </a:txBody>
                  <a:tcPr/>
                </a:tc>
                <a:tc>
                  <a:txBody>
                    <a:bodyPr/>
                    <a:lstStyle/>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100% </a:t>
                      </a:r>
                    </a:p>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maksymalnej oceny (wysoki wpływ)</a:t>
                      </a:r>
                    </a:p>
                  </a:txBody>
                  <a:tcPr/>
                </a:tc>
                <a:tc>
                  <a:txBody>
                    <a:bodyPr/>
                    <a:lstStyle/>
                    <a:p>
                      <a:pPr algn="ct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Waga danego wskaźnika</a:t>
                      </a:r>
                      <a:endParaRPr lang="pl-PL" sz="1000" dirty="0"/>
                    </a:p>
                  </a:txBody>
                  <a:tcPr/>
                </a:tc>
                <a:tc>
                  <a:txBody>
                    <a:bodyPr/>
                    <a:lstStyle/>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Ocena:</a:t>
                      </a:r>
                    </a:p>
                    <a:p>
                      <a:pPr algn="ct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(max 20 pkt. – 100%)</a:t>
                      </a:r>
                      <a:endParaRPr lang="pl-PL" sz="1000" dirty="0"/>
                    </a:p>
                  </a:txBody>
                  <a:tcPr/>
                </a:tc>
              </a:tr>
              <a:tr h="1757416">
                <a:tc>
                  <a:txBody>
                    <a:bodyPr/>
                    <a:lstStyle/>
                    <a:p>
                      <a:pPr algn="l">
                        <a:lnSpc>
                          <a:spcPct val="100000"/>
                        </a:lnSpc>
                        <a:spcBef>
                          <a:spcPts val="1000"/>
                        </a:spcBef>
                        <a:spcAft>
                          <a:spcPts val="0"/>
                        </a:spcAft>
                      </a:pPr>
                      <a:r>
                        <a:rPr lang="pl-PL" sz="1000" b="1" dirty="0" smtClean="0">
                          <a:effectLst/>
                          <a:latin typeface="Calibri" panose="020F0502020204030204" pitchFamily="34" charset="0"/>
                          <a:ea typeface="Calibri" panose="020F0502020204030204" pitchFamily="34" charset="0"/>
                          <a:cs typeface="Times New Roman" panose="02020603050405020304" pitchFamily="18" charset="0"/>
                        </a:rPr>
                        <a:t>Wskaźnik nr 1</a:t>
                      </a:r>
                      <a:r>
                        <a:rPr lang="pl-PL" sz="1000" b="1"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pl-PL" sz="1000" kern="5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Liczba uczniów objętych wsparciem w zakresie rozwijania kompetencji kluczowych w programie</a:t>
                      </a:r>
                      <a:endParaRPr lang="pl-PL" sz="9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0"/>
                        </a:spcAft>
                      </a:pPr>
                      <a:endParaRPr lang="pl-PL" sz="10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0000"/>
                        </a:lnSpc>
                        <a:spcBef>
                          <a:spcPts val="1000"/>
                        </a:spcBef>
                        <a:spcAft>
                          <a:spcPts val="0"/>
                        </a:spcAft>
                      </a:pPr>
                      <a:r>
                        <a:rPr lang="pl-PL" sz="1000" kern="50" dirty="0" smtClean="0">
                          <a:effectLst/>
                          <a:latin typeface="Calibri" panose="020F0502020204030204" pitchFamily="34" charset="0"/>
                          <a:ea typeface="Times New Roman" panose="02020603050405020304" pitchFamily="18" charset="0"/>
                          <a:cs typeface="Tahoma" panose="020B0604030504040204" pitchFamily="34" charset="0"/>
                        </a:rPr>
                        <a:t>Wartość wskaźnika </a:t>
                      </a:r>
                      <a:endParaRPr lang="pl-PL" sz="9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00000"/>
                        </a:lnSpc>
                        <a:spcBef>
                          <a:spcPts val="1000"/>
                        </a:spcBef>
                        <a:spcAft>
                          <a:spcPts val="0"/>
                        </a:spcAft>
                      </a:pPr>
                      <a:r>
                        <a:rPr lang="pl-PL" sz="1000" kern="50" dirty="0" smtClean="0">
                          <a:effectLst/>
                          <a:latin typeface="Calibri" panose="020F0502020204030204" pitchFamily="34" charset="0"/>
                          <a:ea typeface="Times New Roman" panose="02020603050405020304" pitchFamily="18" charset="0"/>
                          <a:cs typeface="Tahoma" panose="020B0604030504040204" pitchFamily="34" charset="0"/>
                        </a:rPr>
                        <a:t>do 50 osób </a:t>
                      </a:r>
                      <a:endParaRPr lang="pl-PL" sz="9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00000"/>
                        </a:lnSpc>
                      </a:pPr>
                      <a:r>
                        <a:rPr lang="pl-PL" sz="1000" kern="50" dirty="0" smtClean="0">
                          <a:effectLst/>
                          <a:latin typeface="Calibri" panose="020F0502020204030204" pitchFamily="34" charset="0"/>
                          <a:ea typeface="Times New Roman" panose="02020603050405020304" pitchFamily="18" charset="0"/>
                          <a:cs typeface="Tahoma" panose="020B0604030504040204" pitchFamily="34" charset="0"/>
                        </a:rPr>
                        <a:t>             0 pkt</a:t>
                      </a:r>
                      <a:r>
                        <a:rPr lang="pl-PL" sz="1000" b="0" i="0" u="none" strike="noStrike" baseline="0" dirty="0" smtClean="0">
                          <a:solidFill>
                            <a:srgbClr val="000000"/>
                          </a:solidFill>
                          <a:latin typeface="Calibri" panose="020F0502020204030204" pitchFamily="34" charset="0"/>
                        </a:rPr>
                        <a:t>	</a:t>
                      </a:r>
                    </a:p>
                    <a:p>
                      <a:pPr algn="ctr">
                        <a:lnSpc>
                          <a:spcPct val="100000"/>
                        </a:lnSpc>
                      </a:pPr>
                      <a:endParaRPr lang="pl-PL" sz="1000" dirty="0"/>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 </a:t>
                      </a: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od 51 do 100 osób</a:t>
                      </a:r>
                    </a:p>
                    <a:p>
                      <a:pPr marL="0" algn="ctr" defTabSz="914400" rtl="0" eaLnBrk="1" latinLnBrk="0" hangingPunct="1">
                        <a:lnSpc>
                          <a:spcPct val="100000"/>
                        </a:lnSpc>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1 pkt</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 </a:t>
                      </a: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od 101 do 150 osób </a:t>
                      </a:r>
                    </a:p>
                    <a:p>
                      <a:pPr marL="0" algn="ctr" defTabSz="914400" rtl="0" eaLnBrk="1" latinLnBrk="0" hangingPunct="1">
                        <a:lnSpc>
                          <a:spcPct val="100000"/>
                        </a:lnSpc>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2 pkt</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 </a:t>
                      </a: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powyżej 151 osób</a:t>
                      </a:r>
                    </a:p>
                    <a:p>
                      <a:pPr marL="0" algn="ctr" defTabSz="914400" rtl="0" eaLnBrk="1" latinLnBrk="0" hangingPunct="1">
                        <a:lnSpc>
                          <a:spcPct val="100000"/>
                        </a:lnSpc>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4 pkt</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Waga wskaźnika </a:t>
                      </a:r>
                    </a:p>
                    <a:p>
                      <a:pPr marL="0" algn="ctr" defTabSz="914400" rtl="0" eaLnBrk="1" latinLnBrk="0" hangingPunct="1">
                        <a:lnSpc>
                          <a:spcPct val="100000"/>
                        </a:lnSpc>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20% </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pPr>
                      <a:r>
                        <a:rPr lang="pl-PL" sz="1000" b="1"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4 pkt</a:t>
                      </a:r>
                      <a:endParaRPr lang="pl-PL" sz="1000" b="1"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r>
              <a:tr h="1340852">
                <a:tc>
                  <a:txBody>
                    <a:bodyPr/>
                    <a:lstStyle/>
                    <a:p>
                      <a:pPr>
                        <a:lnSpc>
                          <a:spcPct val="107000"/>
                        </a:lnSpc>
                        <a:spcAft>
                          <a:spcPts val="0"/>
                        </a:spcAft>
                      </a:pPr>
                      <a:r>
                        <a:rPr lang="pl-PL" sz="1000" b="1" dirty="0" smtClean="0">
                          <a:effectLst/>
                          <a:latin typeface="Calibri" panose="020F0502020204030204" pitchFamily="34" charset="0"/>
                          <a:ea typeface="Calibri" panose="020F0502020204030204" pitchFamily="34" charset="0"/>
                          <a:cs typeface="Times New Roman" panose="02020603050405020304" pitchFamily="18" charset="0"/>
                        </a:rPr>
                        <a:t>Wskaźnik nr 2</a:t>
                      </a:r>
                    </a:p>
                    <a:p>
                      <a:pPr>
                        <a:lnSpc>
                          <a:spcPct val="107000"/>
                        </a:lnSpc>
                        <a:spcAft>
                          <a:spcPts val="0"/>
                        </a:spcAft>
                      </a:pPr>
                      <a:r>
                        <a:rPr lang="pl-PL" sz="1000" kern="50" dirty="0" smtClean="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Liczba nauczycieli  objętych wsparciem z zakresu TIK w programie</a:t>
                      </a:r>
                      <a:endParaRPr lang="pl-PL" sz="10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a:t>
                      </a: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 1 osoba </a:t>
                      </a:r>
                    </a:p>
                    <a:p>
                      <a:pPr marL="0" algn="ctr" defTabSz="914400" rtl="0" eaLnBrk="1" latinLnBrk="0" hangingPunct="1">
                        <a:lnSpc>
                          <a:spcPct val="100000"/>
                        </a:lnSpc>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pkt 0</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 </a:t>
                      </a: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2 osoby </a:t>
                      </a:r>
                    </a:p>
                    <a:p>
                      <a:pPr marL="0" algn="ctr" defTabSz="914400" rtl="0" eaLnBrk="1" latinLnBrk="0" hangingPunct="1">
                        <a:lnSpc>
                          <a:spcPct val="100000"/>
                        </a:lnSpc>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1 pkt</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 </a:t>
                      </a: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3 osoby</a:t>
                      </a:r>
                    </a:p>
                    <a:p>
                      <a:pPr marL="0" algn="ctr" defTabSz="914400" rtl="0" eaLnBrk="1" latinLnBrk="0" hangingPunct="1">
                        <a:lnSpc>
                          <a:spcPct val="100000"/>
                        </a:lnSpc>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2 pkt</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 </a:t>
                      </a: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powyżej  4 osób</a:t>
                      </a:r>
                    </a:p>
                    <a:p>
                      <a:pPr marL="0" algn="ctr" defTabSz="914400" rtl="0" eaLnBrk="1" latinLnBrk="0" hangingPunct="1">
                        <a:lnSpc>
                          <a:spcPct val="100000"/>
                        </a:lnSpc>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4 pkt</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Waga wskaźnika </a:t>
                      </a: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20% </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pPr>
                      <a:r>
                        <a:rPr lang="pl-PL" sz="1000" b="1"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4 pkt</a:t>
                      </a:r>
                      <a:endParaRPr lang="pl-PL" sz="1000" b="1"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r>
            </a:tbl>
          </a:graphicData>
        </a:graphic>
      </p:graphicFrame>
    </p:spTree>
    <p:extLst>
      <p:ext uri="{BB962C8B-B14F-4D97-AF65-F5344CB8AC3E}">
        <p14:creationId xmlns:p14="http://schemas.microsoft.com/office/powerpoint/2010/main" val="40364782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2" name="Tytuł 1"/>
          <p:cNvSpPr>
            <a:spLocks noGrp="1"/>
          </p:cNvSpPr>
          <p:nvPr>
            <p:ph type="title"/>
          </p:nvPr>
        </p:nvSpPr>
        <p:spPr>
          <a:xfrm>
            <a:off x="457200" y="836712"/>
            <a:ext cx="8229600" cy="580925"/>
          </a:xfrm>
        </p:spPr>
        <p:txBody>
          <a:bodyPr>
            <a:normAutofit fontScale="90000"/>
          </a:bodyPr>
          <a:lstStyle/>
          <a:p>
            <a:pPr marL="342900" indent="-342900">
              <a:buFont typeface="Arial" panose="020B0604020202020204" pitchFamily="34" charset="0"/>
              <a:buChar char="•"/>
            </a:pPr>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000" b="1" dirty="0" smtClean="0">
                <a:solidFill>
                  <a:prstClr val="black"/>
                </a:solidFill>
              </a:rPr>
              <a:t/>
            </a:r>
            <a:br>
              <a:rPr lang="pl-PL" sz="2000" b="1" dirty="0" smtClean="0">
                <a:solidFill>
                  <a:prstClr val="black"/>
                </a:solidFill>
              </a:rPr>
            </a:br>
            <a:r>
              <a:rPr lang="pl-PL" sz="2200" b="1" dirty="0">
                <a:effectLst>
                  <a:outerShdw blurRad="38100" dist="38100" dir="2700000" algn="tl">
                    <a:srgbClr val="000000">
                      <a:alpha val="43137"/>
                    </a:srgbClr>
                  </a:outerShdw>
                </a:effectLst>
              </a:rPr>
              <a:t>Punktacja do kryterium nr 4 Wpływ realizacji projektu na realizację wartości docelowej wskaźników monitoringu realizacji celów Strategii ZIT wynikających z Porozumienia</a:t>
            </a:r>
            <a:br>
              <a:rPr lang="pl-PL" sz="2200" b="1" dirty="0">
                <a:effectLst>
                  <a:outerShdw blurRad="38100" dist="38100" dir="2700000" algn="tl">
                    <a:srgbClr val="000000">
                      <a:alpha val="43137"/>
                    </a:srgbClr>
                  </a:outerShdw>
                </a:effectLst>
              </a:rPr>
            </a:br>
            <a:r>
              <a:rPr lang="pl-PL" sz="2000" b="1" dirty="0" smtClean="0">
                <a:solidFill>
                  <a:srgbClr val="000000"/>
                </a:solidFill>
                <a:latin typeface="Calibri" panose="020F0502020204030204" pitchFamily="34" charset="0"/>
              </a:rPr>
              <a:t/>
            </a:r>
            <a:br>
              <a:rPr lang="pl-PL" sz="2000" b="1" dirty="0" smtClean="0">
                <a:solidFill>
                  <a:srgbClr val="000000"/>
                </a:solidFill>
                <a:latin typeface="Calibri" panose="020F0502020204030204" pitchFamily="34" charset="0"/>
              </a:rPr>
            </a:br>
            <a:endParaRPr lang="pl-PL" dirty="0"/>
          </a:p>
        </p:txBody>
      </p:sp>
      <p:graphicFrame>
        <p:nvGraphicFramePr>
          <p:cNvPr id="10" name="Symbol zastępczy zawartości 9"/>
          <p:cNvGraphicFramePr>
            <a:graphicFrameLocks noGrp="1"/>
          </p:cNvGraphicFramePr>
          <p:nvPr>
            <p:ph idx="1"/>
            <p:extLst>
              <p:ext uri="{D42A27DB-BD31-4B8C-83A1-F6EECF244321}">
                <p14:modId xmlns:p14="http://schemas.microsoft.com/office/powerpoint/2010/main" val="2337147640"/>
              </p:ext>
            </p:extLst>
          </p:nvPr>
        </p:nvGraphicFramePr>
        <p:xfrm>
          <a:off x="457200" y="1844825"/>
          <a:ext cx="8229599" cy="4817823"/>
        </p:xfrm>
        <a:graphic>
          <a:graphicData uri="http://schemas.openxmlformats.org/drawingml/2006/table">
            <a:tbl>
              <a:tblPr firstRow="1" bandRow="1">
                <a:tableStyleId>{F5AB1C69-6EDB-4FF4-983F-18BD219EF322}</a:tableStyleId>
              </a:tblPr>
              <a:tblGrid>
                <a:gridCol w="1234480"/>
                <a:gridCol w="1296144"/>
                <a:gridCol w="1368152"/>
                <a:gridCol w="1440160"/>
                <a:gridCol w="1296144"/>
                <a:gridCol w="792088"/>
                <a:gridCol w="802431"/>
              </a:tblGrid>
              <a:tr h="720079">
                <a:tc>
                  <a:txBody>
                    <a:bodyPr/>
                    <a:lstStyle/>
                    <a:p>
                      <a:r>
                        <a:rPr lang="pl-PL" sz="1000" b="1" kern="1200" dirty="0" smtClean="0">
                          <a:solidFill>
                            <a:schemeClr val="lt1"/>
                          </a:solidFill>
                          <a:effectLst/>
                          <a:latin typeface="Calibri" panose="020F0502020204030204" pitchFamily="34" charset="0"/>
                          <a:ea typeface="Calibri" panose="020F0502020204030204" pitchFamily="34" charset="0"/>
                          <a:cs typeface="Times New Roman" panose="02020603050405020304" pitchFamily="18" charset="0"/>
                        </a:rPr>
                        <a:t>Wyszczególnienie</a:t>
                      </a:r>
                      <a:endParaRPr lang="pl-PL" sz="1000" b="1" kern="1200" dirty="0">
                        <a:solidFill>
                          <a:schemeClr val="lt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0 (brak wpływu i wpływ nieznaczący)</a:t>
                      </a:r>
                    </a:p>
                  </a:txBody>
                  <a:tcPr/>
                </a:tc>
                <a:tc>
                  <a:txBody>
                    <a:bodyPr/>
                    <a:lstStyle/>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25 %</a:t>
                      </a:r>
                    </a:p>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 maksymalnej oceny – niski wpływ</a:t>
                      </a:r>
                    </a:p>
                  </a:txBody>
                  <a:tcPr/>
                </a:tc>
                <a:tc>
                  <a:txBody>
                    <a:bodyPr/>
                    <a:lstStyle/>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50 %</a:t>
                      </a:r>
                    </a:p>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 maksymalnej oceny – średni wpływ</a:t>
                      </a:r>
                    </a:p>
                  </a:txBody>
                  <a:tcPr/>
                </a:tc>
                <a:tc>
                  <a:txBody>
                    <a:bodyPr/>
                    <a:lstStyle/>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100% </a:t>
                      </a:r>
                    </a:p>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maksymalnej oceny (wysoki </a:t>
                      </a:r>
                      <a:r>
                        <a:rPr lang="pl-PL" sz="1000" smtClean="0">
                          <a:effectLst/>
                          <a:latin typeface="Calibri" panose="020F0502020204030204" pitchFamily="34" charset="0"/>
                          <a:ea typeface="Calibri" panose="020F0502020204030204" pitchFamily="34" charset="0"/>
                          <a:cs typeface="Times New Roman" panose="02020603050405020304" pitchFamily="18" charset="0"/>
                        </a:rPr>
                        <a:t>wpływ)</a:t>
                      </a:r>
                      <a:endParaRPr lang="pl-PL" sz="10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Waga danego wskaźnika</a:t>
                      </a:r>
                      <a:endParaRPr lang="pl-PL" sz="1000" dirty="0"/>
                    </a:p>
                  </a:txBody>
                  <a:tcPr/>
                </a:tc>
                <a:tc>
                  <a:txBody>
                    <a:bodyPr/>
                    <a:lstStyle/>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Ocena:</a:t>
                      </a:r>
                    </a:p>
                    <a:p>
                      <a:pPr algn="ct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(max 20 pkt. – 100%)</a:t>
                      </a:r>
                      <a:endParaRPr lang="pl-PL" sz="1000" dirty="0"/>
                    </a:p>
                  </a:txBody>
                  <a:tcPr/>
                </a:tc>
              </a:tr>
              <a:tr h="1392253">
                <a:tc>
                  <a:txBody>
                    <a:bodyPr/>
                    <a:lstStyle/>
                    <a:p>
                      <a:pPr algn="l">
                        <a:lnSpc>
                          <a:spcPct val="100000"/>
                        </a:lnSpc>
                        <a:spcBef>
                          <a:spcPts val="1000"/>
                        </a:spcBef>
                        <a:spcAft>
                          <a:spcPts val="0"/>
                        </a:spcAft>
                      </a:pPr>
                      <a:r>
                        <a:rPr lang="pl-PL" sz="1000" b="1" dirty="0" smtClean="0">
                          <a:effectLst/>
                          <a:latin typeface="Calibri" panose="020F0502020204030204" pitchFamily="34" charset="0"/>
                          <a:ea typeface="Calibri" panose="020F0502020204030204" pitchFamily="34" charset="0"/>
                          <a:cs typeface="Times New Roman" panose="02020603050405020304" pitchFamily="18" charset="0"/>
                        </a:rPr>
                        <a:t>Wskaźnik nr 3 </a:t>
                      </a:r>
                      <a:r>
                        <a:rPr lang="pl-PL" sz="1000" kern="50" dirty="0" smtClean="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Liczba szkół  i placówek systemu oświaty wyposażonych w ramach programu w sprzęt TIK do prowadzenia zajęć edukacyjnych</a:t>
                      </a:r>
                      <a:r>
                        <a:rPr lang="pl-PL" sz="900" kern="5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pl-PL" sz="10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 </a:t>
                      </a: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1 </a:t>
                      </a: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szt.</a:t>
                      </a:r>
                      <a:endPar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0 pkt</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 </a:t>
                      </a: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2 </a:t>
                      </a: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szt.</a:t>
                      </a:r>
                      <a:endPar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1 pkt</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 </a:t>
                      </a: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3 </a:t>
                      </a: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szt.</a:t>
                      </a:r>
                      <a:endPar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2 pkt</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a:t>
                      </a: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        powyżej 4 </a:t>
                      </a: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szt.</a:t>
                      </a:r>
                      <a:endPar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4 pkt</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Waga wskaźnika </a:t>
                      </a: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20% </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pPr>
                      <a:r>
                        <a:rPr lang="pl-PL" sz="1000" b="1"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4 pkt</a:t>
                      </a:r>
                      <a:endParaRPr lang="pl-PL" sz="1000" b="1"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r>
              <a:tr h="1273264">
                <a:tc>
                  <a:txBody>
                    <a:bodyPr/>
                    <a:lstStyle/>
                    <a:p>
                      <a:pPr>
                        <a:lnSpc>
                          <a:spcPct val="107000"/>
                        </a:lnSpc>
                        <a:spcAft>
                          <a:spcPts val="0"/>
                        </a:spcAft>
                      </a:pPr>
                      <a:r>
                        <a:rPr lang="pl-PL" sz="1000" b="1" dirty="0" smtClean="0">
                          <a:effectLst/>
                          <a:latin typeface="Calibri" panose="020F0502020204030204" pitchFamily="34" charset="0"/>
                          <a:ea typeface="Calibri" panose="020F0502020204030204" pitchFamily="34" charset="0"/>
                          <a:cs typeface="Times New Roman" panose="02020603050405020304" pitchFamily="18" charset="0"/>
                        </a:rPr>
                        <a:t>Wskaźnik nr 4 </a:t>
                      </a:r>
                      <a:r>
                        <a:rPr lang="pl-PL" sz="1000" dirty="0" smtClean="0">
                          <a:effectLst/>
                          <a:latin typeface="Calibri" panose="020F0502020204030204" pitchFamily="34" charset="0"/>
                          <a:ea typeface="Times New Roman" panose="02020603050405020304" pitchFamily="18" charset="0"/>
                          <a:cs typeface="Times New Roman" panose="02020603050405020304" pitchFamily="18" charset="0"/>
                        </a:rPr>
                        <a:t>Liczba uczniów, którzy nabyli kompetencje kluczowe po opuszczeniu programu</a:t>
                      </a:r>
                      <a:endParaRPr lang="pl-PL" sz="10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a:t>
                      </a: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do 67 % </a:t>
                      </a: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0 pkt</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 </a:t>
                      </a: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od 68 % do 79%</a:t>
                      </a: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1 pkt</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algn="ctr">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a:t>
                      </a:r>
                      <a:r>
                        <a:rPr lang="pl-PL" sz="1000" kern="50" baseline="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 </a:t>
                      </a:r>
                    </a:p>
                    <a:p>
                      <a:pPr algn="ctr">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od 80 % do 90 %</a:t>
                      </a:r>
                    </a:p>
                    <a:p>
                      <a:pPr algn="ctr">
                        <a:lnSpc>
                          <a:spcPct val="100000"/>
                        </a:lnSpc>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2 pkt</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 </a:t>
                      </a: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   powyżej 90 %</a:t>
                      </a: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4 pkt</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Waga wskaźnika</a:t>
                      </a: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20%</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algn="ctr"/>
                      <a:r>
                        <a:rPr lang="pl-PL" sz="1000" b="1"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4 pkt</a:t>
                      </a:r>
                      <a:endParaRPr lang="pl-PL" sz="1000" b="1"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r>
              <a:tr h="1136902">
                <a:tc>
                  <a:txBody>
                    <a:bodyPr/>
                    <a:lstStyle/>
                    <a:p>
                      <a:pPr algn="l">
                        <a:lnSpc>
                          <a:spcPts val="1600"/>
                        </a:lnSpc>
                        <a:spcBef>
                          <a:spcPts val="1000"/>
                        </a:spcBef>
                        <a:spcAft>
                          <a:spcPts val="0"/>
                        </a:spcAft>
                      </a:pPr>
                      <a:r>
                        <a:rPr lang="pl-PL" sz="10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Wskaźnik nr 5</a:t>
                      </a:r>
                    </a:p>
                    <a:p>
                      <a:r>
                        <a:rPr lang="pl-PL" sz="1000" kern="5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Liczba szkół i placówek systemu oświaty wykorzystujących sprzęt TIK do prowadzenia zajęć edukacyjnych</a:t>
                      </a:r>
                      <a:endParaRPr lang="pl-PL" sz="10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 </a:t>
                      </a: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do 37 % </a:t>
                      </a:r>
                      <a:b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b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0 pkt</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algn="ctr">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a:t>
                      </a:r>
                    </a:p>
                    <a:p>
                      <a:pPr algn="ctr">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od 38 % do 50%</a:t>
                      </a:r>
                    </a:p>
                    <a:p>
                      <a:pPr algn="ctr">
                        <a:lnSpc>
                          <a:spcPct val="100000"/>
                        </a:lnSpc>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1 pkt</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 </a:t>
                      </a: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powyżej 51 % do 65%</a:t>
                      </a: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2 pkt</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a:t>
                      </a: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powyżej 65%</a:t>
                      </a: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4 pkt</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Waga wskaźnika </a:t>
                      </a: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20%</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r>
                        <a:rPr lang="pl-PL" sz="1000" b="1"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4 pkt</a:t>
                      </a:r>
                      <a:endParaRPr lang="pl-PL" sz="1000" b="1"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r>
            </a:tbl>
          </a:graphicData>
        </a:graphic>
      </p:graphicFrame>
    </p:spTree>
    <p:extLst>
      <p:ext uri="{BB962C8B-B14F-4D97-AF65-F5344CB8AC3E}">
        <p14:creationId xmlns:p14="http://schemas.microsoft.com/office/powerpoint/2010/main" val="3125631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7" name="Rectangle 2"/>
          <p:cNvSpPr>
            <a:spLocks noChangeArrowheads="1"/>
          </p:cNvSpPr>
          <p:nvPr/>
        </p:nvSpPr>
        <p:spPr bwMode="auto">
          <a:xfrm>
            <a:off x="323528" y="1495226"/>
            <a:ext cx="3392487" cy="4034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defPPr>
              <a:defRPr lang="en-GB"/>
            </a:defPPr>
            <a:lvl1pPr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1pPr>
            <a:lvl2pPr marL="742950" indent="-28575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2pPr>
            <a:lvl3pPr marL="11430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3pPr>
            <a:lvl4pPr marL="16002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4pPr>
            <a:lvl5pPr marL="20574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9pPr>
          </a:lstStyle>
          <a:p>
            <a:pPr algn="r">
              <a:buClrTx/>
              <a:buFontTx/>
              <a:buNone/>
            </a:pPr>
            <a:endParaRPr lang="pl-PL" altLang="pl-PL" sz="2000" b="1" dirty="0">
              <a:solidFill>
                <a:srgbClr val="0033CC"/>
              </a:solidFill>
              <a:latin typeface="Calibri" panose="020F0502020204030204" pitchFamily="34" charset="0"/>
            </a:endParaRPr>
          </a:p>
          <a:p>
            <a:pPr algn="r">
              <a:buClrTx/>
              <a:buFontTx/>
              <a:buNone/>
            </a:pPr>
            <a:r>
              <a:rPr lang="pl-PL" altLang="pl-PL" sz="2000" b="1" dirty="0">
                <a:solidFill>
                  <a:srgbClr val="009900"/>
                </a:solidFill>
                <a:latin typeface="Calibri" panose="020F0502020204030204" pitchFamily="34" charset="0"/>
              </a:rPr>
              <a:t>AGLOMERACJA WAŁBRZYSKA</a:t>
            </a:r>
          </a:p>
          <a:p>
            <a:pPr>
              <a:buClrTx/>
              <a:buFontTx/>
              <a:buNone/>
            </a:pPr>
            <a:endParaRPr lang="pl-PL" altLang="pl-PL" sz="1000" b="1" dirty="0">
              <a:solidFill>
                <a:srgbClr val="009900"/>
              </a:solidFill>
              <a:latin typeface="Calibri" panose="020F0502020204030204" pitchFamily="34" charset="0"/>
            </a:endParaRPr>
          </a:p>
          <a:p>
            <a:pPr marL="285750" indent="-285750">
              <a:buClrTx/>
              <a:buFont typeface="Wingdings" panose="05000000000000000000" pitchFamily="2" charset="2"/>
              <a:buChar char="Ø"/>
            </a:pPr>
            <a:r>
              <a:rPr lang="pl-PL" altLang="pl-PL" sz="1700" b="1" dirty="0" smtClean="0">
                <a:solidFill>
                  <a:schemeClr val="tx1"/>
                </a:solidFill>
                <a:latin typeface="Calibri" panose="020F0502020204030204" pitchFamily="34" charset="0"/>
              </a:rPr>
              <a:t> </a:t>
            </a:r>
            <a:r>
              <a:rPr lang="pl-PL" altLang="pl-PL" sz="1700" dirty="0" smtClean="0">
                <a:solidFill>
                  <a:schemeClr val="tx1"/>
                </a:solidFill>
                <a:latin typeface="Calibri" panose="020F0502020204030204" pitchFamily="34" charset="0"/>
              </a:rPr>
              <a:t>420</a:t>
            </a:r>
            <a:r>
              <a:rPr lang="pl-PL" altLang="pl-PL" sz="1700" dirty="0" smtClean="0">
                <a:solidFill>
                  <a:schemeClr val="tx1"/>
                </a:solidFill>
              </a:rPr>
              <a:t> </a:t>
            </a:r>
            <a:r>
              <a:rPr lang="pl-PL" altLang="pl-PL" sz="1700" dirty="0">
                <a:solidFill>
                  <a:schemeClr val="tx1"/>
                </a:solidFill>
                <a:latin typeface="Calibri" panose="020F0502020204030204" pitchFamily="34" charset="0"/>
              </a:rPr>
              <a:t>000 mieszkańców</a:t>
            </a:r>
          </a:p>
          <a:p>
            <a:pPr marL="285750" indent="-285750">
              <a:buClrTx/>
              <a:buFont typeface="Wingdings" panose="05000000000000000000" pitchFamily="2" charset="2"/>
              <a:buChar char="Ø"/>
            </a:pPr>
            <a:endParaRPr lang="pl-PL" altLang="pl-PL" sz="1700" dirty="0">
              <a:solidFill>
                <a:schemeClr val="tx1"/>
              </a:solidFill>
            </a:endParaRPr>
          </a:p>
          <a:p>
            <a:pPr marL="285750" indent="-285750">
              <a:buClrTx/>
              <a:buFont typeface="Wingdings" panose="05000000000000000000" pitchFamily="2" charset="2"/>
              <a:buChar char="Ø"/>
            </a:pPr>
            <a:r>
              <a:rPr lang="pl-PL" altLang="pl-PL" sz="1700" dirty="0">
                <a:solidFill>
                  <a:schemeClr val="tx1"/>
                </a:solidFill>
                <a:latin typeface="Calibri" panose="020F0502020204030204" pitchFamily="34" charset="0"/>
              </a:rPr>
              <a:t> </a:t>
            </a:r>
            <a:r>
              <a:rPr lang="pl-PL" altLang="pl-PL" sz="1700" dirty="0" smtClean="0">
                <a:solidFill>
                  <a:schemeClr val="tx1"/>
                </a:solidFill>
                <a:latin typeface="Calibri" panose="020F0502020204030204" pitchFamily="34" charset="0"/>
              </a:rPr>
              <a:t>22 </a:t>
            </a:r>
            <a:r>
              <a:rPr lang="pl-PL" altLang="pl-PL" sz="1700" dirty="0">
                <a:solidFill>
                  <a:schemeClr val="tx1"/>
                </a:solidFill>
                <a:latin typeface="Calibri" panose="020F0502020204030204" pitchFamily="34" charset="0"/>
              </a:rPr>
              <a:t>gminy - sygnatariusze </a:t>
            </a:r>
            <a:r>
              <a:rPr lang="pl-PL" altLang="pl-PL" sz="1700" dirty="0" smtClean="0">
                <a:solidFill>
                  <a:schemeClr val="tx1"/>
                </a:solidFill>
                <a:latin typeface="Calibri" panose="020F0502020204030204" pitchFamily="34" charset="0"/>
              </a:rPr>
              <a:t> porozumienia </a:t>
            </a:r>
            <a:r>
              <a:rPr lang="pl-PL" altLang="pl-PL" sz="1700" dirty="0">
                <a:solidFill>
                  <a:schemeClr val="tx1"/>
                </a:solidFill>
                <a:latin typeface="Calibri" panose="020F0502020204030204" pitchFamily="34" charset="0"/>
              </a:rPr>
              <a:t>AW</a:t>
            </a:r>
          </a:p>
          <a:p>
            <a:pPr marL="171450" indent="-171450">
              <a:buClrTx/>
              <a:buFont typeface="Wingdings" panose="05000000000000000000" pitchFamily="2" charset="2"/>
              <a:buChar char="Ø"/>
            </a:pPr>
            <a:endParaRPr lang="pl-PL" altLang="pl-PL" sz="800" dirty="0">
              <a:solidFill>
                <a:schemeClr val="tx1"/>
              </a:solidFill>
              <a:latin typeface="Calibri" panose="020F0502020204030204" pitchFamily="34" charset="0"/>
            </a:endParaRPr>
          </a:p>
          <a:p>
            <a:pPr marL="285750" indent="-285750">
              <a:buClrTx/>
              <a:buFont typeface="Wingdings" panose="05000000000000000000" pitchFamily="2" charset="2"/>
              <a:buChar char="Ø"/>
            </a:pPr>
            <a:r>
              <a:rPr lang="pl-PL" altLang="pl-PL" sz="1700" dirty="0" smtClean="0">
                <a:solidFill>
                  <a:schemeClr val="tx1"/>
                </a:solidFill>
                <a:latin typeface="Calibri" panose="020F0502020204030204" pitchFamily="34" charset="0"/>
              </a:rPr>
              <a:t> 10</a:t>
            </a:r>
            <a:r>
              <a:rPr lang="pl-PL" altLang="pl-PL" sz="1700" dirty="0">
                <a:solidFill>
                  <a:schemeClr val="tx1"/>
                </a:solidFill>
                <a:latin typeface="Calibri" panose="020F0502020204030204" pitchFamily="34" charset="0"/>
              </a:rPr>
              <a:t>% powierzchni Dolnego Śląska</a:t>
            </a:r>
          </a:p>
          <a:p>
            <a:pPr marL="285750" indent="-285750">
              <a:buClrTx/>
              <a:buFont typeface="Wingdings" panose="05000000000000000000" pitchFamily="2" charset="2"/>
              <a:buChar char="Ø"/>
            </a:pPr>
            <a:endParaRPr lang="pl-PL" altLang="pl-PL" sz="1700" dirty="0">
              <a:solidFill>
                <a:schemeClr val="tx1"/>
              </a:solidFill>
              <a:latin typeface="Calibri" panose="020F0502020204030204" pitchFamily="34" charset="0"/>
            </a:endParaRPr>
          </a:p>
          <a:p>
            <a:pPr marL="285750" indent="-285750">
              <a:buClrTx/>
              <a:buFont typeface="Wingdings" panose="05000000000000000000" pitchFamily="2" charset="2"/>
              <a:buChar char="Ø"/>
            </a:pPr>
            <a:r>
              <a:rPr lang="pl-PL" altLang="pl-PL" sz="1700" dirty="0" smtClean="0">
                <a:solidFill>
                  <a:schemeClr val="tx1"/>
                </a:solidFill>
                <a:latin typeface="Calibri" panose="020F0502020204030204" pitchFamily="34" charset="0"/>
              </a:rPr>
              <a:t> 14</a:t>
            </a:r>
            <a:r>
              <a:rPr lang="pl-PL" altLang="pl-PL" sz="1700" dirty="0">
                <a:solidFill>
                  <a:schemeClr val="tx1"/>
                </a:solidFill>
                <a:latin typeface="Calibri" panose="020F0502020204030204" pitchFamily="34" charset="0"/>
              </a:rPr>
              <a:t>% ludności Dolnego Śląska</a:t>
            </a:r>
          </a:p>
          <a:p>
            <a:pPr marL="171450" indent="-171450">
              <a:buClrTx/>
              <a:buFont typeface="Wingdings" panose="05000000000000000000" pitchFamily="2" charset="2"/>
              <a:buChar char="Ø"/>
            </a:pPr>
            <a:endParaRPr lang="pl-PL" altLang="pl-PL" sz="1000" dirty="0">
              <a:solidFill>
                <a:schemeClr val="tx1"/>
              </a:solidFill>
              <a:latin typeface="Calibri" panose="020F0502020204030204" pitchFamily="34" charset="0"/>
            </a:endParaRPr>
          </a:p>
          <a:p>
            <a:pPr marL="285750" indent="-285750">
              <a:buClrTx/>
              <a:buFont typeface="Wingdings" panose="05000000000000000000" pitchFamily="2" charset="2"/>
              <a:buChar char="Ø"/>
            </a:pPr>
            <a:r>
              <a:rPr lang="pl-PL" altLang="pl-PL" sz="1700" dirty="0">
                <a:solidFill>
                  <a:schemeClr val="tx1"/>
                </a:solidFill>
                <a:latin typeface="Calibri" panose="020F0502020204030204" pitchFamily="34" charset="0"/>
              </a:rPr>
              <a:t> </a:t>
            </a:r>
            <a:r>
              <a:rPr lang="pl-PL" altLang="pl-PL" sz="1700" dirty="0" smtClean="0">
                <a:solidFill>
                  <a:schemeClr val="tx1"/>
                </a:solidFill>
                <a:latin typeface="Calibri" panose="020F0502020204030204" pitchFamily="34" charset="0"/>
              </a:rPr>
              <a:t>pionierska </a:t>
            </a:r>
            <a:r>
              <a:rPr lang="pl-PL" altLang="pl-PL" sz="1700" dirty="0">
                <a:solidFill>
                  <a:schemeClr val="tx1"/>
                </a:solidFill>
                <a:latin typeface="Calibri" panose="020F0502020204030204" pitchFamily="34" charset="0"/>
              </a:rPr>
              <a:t>inicjatywa                    w przyjęciu unijnej pomocy               w perspektywie do 2020 roku</a:t>
            </a:r>
          </a:p>
          <a:p>
            <a:pPr algn="r">
              <a:buClrTx/>
              <a:buFontTx/>
              <a:buNone/>
            </a:pPr>
            <a:endParaRPr lang="pl-PL" altLang="pl-PL" b="1" dirty="0">
              <a:solidFill>
                <a:schemeClr val="tx1"/>
              </a:solidFill>
              <a:latin typeface="Calibri" panose="020F0502020204030204" pitchFamily="34" charset="0"/>
            </a:endParaRPr>
          </a:p>
        </p:txBody>
      </p:sp>
      <p:pic>
        <p:nvPicPr>
          <p:cNvPr id="9" name="Picture 5"/>
          <p:cNvPicPr>
            <a:picLocks noGrp="1" noChangeAspect="1" noChangeArrowheads="1"/>
          </p:cNvPicPr>
          <p:nvPr>
            <p:ph idx="1"/>
          </p:nvPr>
        </p:nvPicPr>
        <p:blipFill rotWithShape="1">
          <a:blip r:embed="rId4">
            <a:extLst>
              <a:ext uri="{28A0092B-C50C-407E-A947-70E740481C1C}">
                <a14:useLocalDpi xmlns:a14="http://schemas.microsoft.com/office/drawing/2010/main" val="0"/>
              </a:ext>
            </a:extLst>
          </a:blip>
          <a:srcRect l="-5306" r="5306"/>
          <a:stretch/>
        </p:blipFill>
        <p:spPr bwMode="auto">
          <a:xfrm>
            <a:off x="3563888" y="1543447"/>
            <a:ext cx="5310197" cy="403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5838369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3"/>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pl-PL" sz="2400" dirty="0"/>
          </a:p>
        </p:txBody>
      </p:sp>
      <p:sp>
        <p:nvSpPr>
          <p:cNvPr id="4" name="Tytuł 3"/>
          <p:cNvSpPr>
            <a:spLocks noGrp="1"/>
          </p:cNvSpPr>
          <p:nvPr>
            <p:ph type="title"/>
          </p:nvPr>
        </p:nvSpPr>
        <p:spPr>
          <a:xfrm>
            <a:off x="457200" y="1196752"/>
            <a:ext cx="8229600" cy="543195"/>
          </a:xfrm>
        </p:spPr>
        <p:txBody>
          <a:bodyPr>
            <a:normAutofit fontScale="90000"/>
          </a:bodyPr>
          <a:lstStyle/>
          <a:p>
            <a:r>
              <a:rPr lang="pl-PL" sz="2200" b="1" dirty="0"/>
              <a:t>Punktacja do kryterium nr 5 Komplementarny charakter projektu</a:t>
            </a:r>
            <a:r>
              <a:rPr lang="pl-PL" sz="2200" dirty="0"/>
              <a:t/>
            </a:r>
            <a:br>
              <a:rPr lang="pl-PL" sz="2200" dirty="0"/>
            </a:br>
            <a:r>
              <a:rPr lang="pl-PL" sz="2200" b="1" dirty="0"/>
              <a:t> </a:t>
            </a:r>
            <a:endParaRPr lang="pl-PL" sz="2200" dirty="0"/>
          </a:p>
        </p:txBody>
      </p:sp>
      <p:graphicFrame>
        <p:nvGraphicFramePr>
          <p:cNvPr id="2" name="Symbol zastępczy zawartości 1"/>
          <p:cNvGraphicFramePr>
            <a:graphicFrameLocks noGrp="1"/>
          </p:cNvGraphicFramePr>
          <p:nvPr>
            <p:ph idx="1"/>
            <p:extLst>
              <p:ext uri="{D42A27DB-BD31-4B8C-83A1-F6EECF244321}">
                <p14:modId xmlns:p14="http://schemas.microsoft.com/office/powerpoint/2010/main" val="271048907"/>
              </p:ext>
            </p:extLst>
          </p:nvPr>
        </p:nvGraphicFramePr>
        <p:xfrm>
          <a:off x="457200" y="1844823"/>
          <a:ext cx="8147248" cy="4032449"/>
        </p:xfrm>
        <a:graphic>
          <a:graphicData uri="http://schemas.openxmlformats.org/drawingml/2006/table">
            <a:tbl>
              <a:tblPr firstRow="1" firstCol="1" bandRow="1">
                <a:tableStyleId>{F5AB1C69-6EDB-4FF4-983F-18BD219EF322}</a:tableStyleId>
              </a:tblPr>
              <a:tblGrid>
                <a:gridCol w="1925543"/>
                <a:gridCol w="6221705"/>
              </a:tblGrid>
              <a:tr h="661057">
                <a:tc>
                  <a:txBody>
                    <a:bodyPr/>
                    <a:lstStyle/>
                    <a:p>
                      <a:pPr algn="ctr">
                        <a:spcAft>
                          <a:spcPts val="0"/>
                        </a:spcAft>
                      </a:pPr>
                      <a:r>
                        <a:rPr lang="pl-PL" sz="1400" kern="50" dirty="0">
                          <a:effectLst/>
                        </a:rPr>
                        <a:t>Punktacja</a:t>
                      </a:r>
                      <a:endParaRPr lang="pl-PL" sz="1400" dirty="0">
                        <a:effectLst/>
                        <a:latin typeface="Times New Roman" panose="02020603050405020304" pitchFamily="18" charset="0"/>
                        <a:ea typeface="Times New Roman" panose="02020603050405020304" pitchFamily="18" charset="0"/>
                      </a:endParaRPr>
                    </a:p>
                  </a:txBody>
                  <a:tcPr marL="57000" marR="57000" marT="0" marB="0"/>
                </a:tc>
                <a:tc>
                  <a:txBody>
                    <a:bodyPr/>
                    <a:lstStyle/>
                    <a:p>
                      <a:pPr algn="ctr">
                        <a:spcAft>
                          <a:spcPts val="0"/>
                        </a:spcAft>
                      </a:pPr>
                      <a:r>
                        <a:rPr lang="pl-PL" sz="1400" kern="50" dirty="0">
                          <a:effectLst/>
                        </a:rPr>
                        <a:t> </a:t>
                      </a:r>
                      <a:endParaRPr lang="pl-PL" sz="1400" dirty="0">
                        <a:effectLst/>
                        <a:latin typeface="Times New Roman" panose="02020603050405020304" pitchFamily="18" charset="0"/>
                        <a:ea typeface="Times New Roman" panose="02020603050405020304" pitchFamily="18" charset="0"/>
                      </a:endParaRPr>
                    </a:p>
                  </a:txBody>
                  <a:tcPr marL="57000" marR="57000" marT="0" marB="0"/>
                </a:tc>
              </a:tr>
              <a:tr h="661057">
                <a:tc>
                  <a:txBody>
                    <a:bodyPr/>
                    <a:lstStyle/>
                    <a:p>
                      <a:pPr algn="ctr">
                        <a:spcAft>
                          <a:spcPts val="0"/>
                        </a:spcAft>
                      </a:pPr>
                      <a:r>
                        <a:rPr lang="pl-PL" sz="1400" kern="50">
                          <a:effectLst/>
                        </a:rPr>
                        <a:t>0 </a:t>
                      </a:r>
                      <a:endParaRPr lang="pl-PL" sz="1400">
                        <a:effectLst/>
                        <a:latin typeface="Times New Roman" panose="02020603050405020304" pitchFamily="18" charset="0"/>
                        <a:ea typeface="Times New Roman" panose="02020603050405020304" pitchFamily="18" charset="0"/>
                      </a:endParaRPr>
                    </a:p>
                  </a:txBody>
                  <a:tcPr marL="57000" marR="57000" marT="0" marB="0"/>
                </a:tc>
                <a:tc>
                  <a:txBody>
                    <a:bodyPr/>
                    <a:lstStyle/>
                    <a:p>
                      <a:pPr algn="just">
                        <a:spcAft>
                          <a:spcPts val="0"/>
                        </a:spcAft>
                      </a:pPr>
                      <a:r>
                        <a:rPr lang="pl-PL" sz="1400" kern="50" dirty="0">
                          <a:effectLst/>
                        </a:rPr>
                        <a:t>Brak komplementarności – 0 pkt</a:t>
                      </a:r>
                      <a:endParaRPr lang="pl-PL" sz="1400" dirty="0">
                        <a:effectLst/>
                        <a:latin typeface="Times New Roman" panose="02020603050405020304" pitchFamily="18" charset="0"/>
                        <a:ea typeface="Times New Roman" panose="02020603050405020304" pitchFamily="18" charset="0"/>
                      </a:endParaRPr>
                    </a:p>
                  </a:txBody>
                  <a:tcPr marL="57000" marR="57000" marT="0" marB="0"/>
                </a:tc>
              </a:tr>
              <a:tr h="661057">
                <a:tc>
                  <a:txBody>
                    <a:bodyPr/>
                    <a:lstStyle/>
                    <a:p>
                      <a:pPr algn="ctr">
                        <a:spcAft>
                          <a:spcPts val="0"/>
                        </a:spcAft>
                      </a:pPr>
                      <a:r>
                        <a:rPr lang="pl-PL" sz="1400" kern="50">
                          <a:effectLst/>
                        </a:rPr>
                        <a:t>25% maksymalnej oceny</a:t>
                      </a:r>
                      <a:endParaRPr lang="pl-PL" sz="1400">
                        <a:effectLst/>
                        <a:latin typeface="Times New Roman" panose="02020603050405020304" pitchFamily="18" charset="0"/>
                        <a:ea typeface="Times New Roman" panose="02020603050405020304" pitchFamily="18" charset="0"/>
                      </a:endParaRPr>
                    </a:p>
                  </a:txBody>
                  <a:tcPr marL="57000" marR="57000" marT="0" marB="0"/>
                </a:tc>
                <a:tc>
                  <a:txBody>
                    <a:bodyPr/>
                    <a:lstStyle/>
                    <a:p>
                      <a:pPr algn="just">
                        <a:spcAft>
                          <a:spcPts val="0"/>
                        </a:spcAft>
                      </a:pPr>
                      <a:r>
                        <a:rPr lang="pl-PL" sz="1400" kern="50" dirty="0">
                          <a:effectLst/>
                        </a:rPr>
                        <a:t>Projekt komplementarny z co najmniej 1  projektem uzyska 1,25 pkt</a:t>
                      </a:r>
                      <a:endParaRPr lang="pl-PL" sz="1400" dirty="0">
                        <a:effectLst/>
                        <a:latin typeface="Times New Roman" panose="02020603050405020304" pitchFamily="18" charset="0"/>
                        <a:ea typeface="Times New Roman" panose="02020603050405020304" pitchFamily="18" charset="0"/>
                      </a:endParaRPr>
                    </a:p>
                  </a:txBody>
                  <a:tcPr marL="57000" marR="57000" marT="0" marB="0"/>
                </a:tc>
              </a:tr>
              <a:tr h="661057">
                <a:tc>
                  <a:txBody>
                    <a:bodyPr/>
                    <a:lstStyle/>
                    <a:p>
                      <a:pPr algn="ctr">
                        <a:spcAft>
                          <a:spcPts val="0"/>
                        </a:spcAft>
                      </a:pPr>
                      <a:r>
                        <a:rPr lang="pl-PL" sz="1400" kern="50">
                          <a:effectLst/>
                        </a:rPr>
                        <a:t>50% maksymalnej oceny</a:t>
                      </a:r>
                      <a:endParaRPr lang="pl-PL" sz="1400">
                        <a:effectLst/>
                        <a:latin typeface="Times New Roman" panose="02020603050405020304" pitchFamily="18" charset="0"/>
                        <a:ea typeface="Times New Roman" panose="02020603050405020304" pitchFamily="18" charset="0"/>
                      </a:endParaRPr>
                    </a:p>
                  </a:txBody>
                  <a:tcPr marL="57000" marR="57000" marT="0" marB="0"/>
                </a:tc>
                <a:tc>
                  <a:txBody>
                    <a:bodyPr/>
                    <a:lstStyle/>
                    <a:p>
                      <a:pPr algn="just">
                        <a:spcAft>
                          <a:spcPts val="0"/>
                        </a:spcAft>
                      </a:pPr>
                      <a:r>
                        <a:rPr lang="pl-PL" sz="1400" kern="50" dirty="0">
                          <a:effectLst/>
                        </a:rPr>
                        <a:t>Projekt komplementarny z co najmniej 3 projektami, w tym minimum jednym </a:t>
                      </a:r>
                      <a:r>
                        <a:rPr lang="pl-PL" sz="1400" kern="50" dirty="0" smtClean="0">
                          <a:effectLst/>
                        </a:rPr>
                        <a:t/>
                      </a:r>
                      <a:br>
                        <a:rPr lang="pl-PL" sz="1400" kern="50" dirty="0" smtClean="0">
                          <a:effectLst/>
                        </a:rPr>
                      </a:br>
                      <a:r>
                        <a:rPr lang="pl-PL" sz="1400" kern="50" dirty="0" smtClean="0">
                          <a:effectLst/>
                        </a:rPr>
                        <a:t>w </a:t>
                      </a:r>
                      <a:r>
                        <a:rPr lang="pl-PL" sz="1400" kern="50" dirty="0">
                          <a:effectLst/>
                        </a:rPr>
                        <a:t>ramach naboru uzyska 2,5 pkt</a:t>
                      </a:r>
                      <a:endParaRPr lang="pl-PL" sz="1400" dirty="0">
                        <a:effectLst/>
                        <a:latin typeface="Times New Roman" panose="02020603050405020304" pitchFamily="18" charset="0"/>
                        <a:ea typeface="Times New Roman" panose="02020603050405020304" pitchFamily="18" charset="0"/>
                      </a:endParaRPr>
                    </a:p>
                  </a:txBody>
                  <a:tcPr marL="57000" marR="57000" marT="0" marB="0"/>
                </a:tc>
              </a:tr>
              <a:tr h="661057">
                <a:tc>
                  <a:txBody>
                    <a:bodyPr/>
                    <a:lstStyle/>
                    <a:p>
                      <a:pPr algn="ctr">
                        <a:spcAft>
                          <a:spcPts val="0"/>
                        </a:spcAft>
                      </a:pPr>
                      <a:r>
                        <a:rPr lang="pl-PL" sz="1400" kern="50">
                          <a:effectLst/>
                        </a:rPr>
                        <a:t>100%</a:t>
                      </a:r>
                      <a:r>
                        <a:rPr lang="pl-PL" sz="1400">
                          <a:effectLst/>
                        </a:rPr>
                        <a:t> </a:t>
                      </a:r>
                      <a:r>
                        <a:rPr lang="pl-PL" sz="1400" kern="50">
                          <a:effectLst/>
                        </a:rPr>
                        <a:t>maksymalnej oceny</a:t>
                      </a:r>
                      <a:endParaRPr lang="pl-PL" sz="1400">
                        <a:effectLst/>
                        <a:latin typeface="Times New Roman" panose="02020603050405020304" pitchFamily="18" charset="0"/>
                        <a:ea typeface="Times New Roman" panose="02020603050405020304" pitchFamily="18" charset="0"/>
                      </a:endParaRPr>
                    </a:p>
                  </a:txBody>
                  <a:tcPr marL="57000" marR="57000" marT="0" marB="0"/>
                </a:tc>
                <a:tc>
                  <a:txBody>
                    <a:bodyPr/>
                    <a:lstStyle/>
                    <a:p>
                      <a:pPr algn="just">
                        <a:spcAft>
                          <a:spcPts val="0"/>
                        </a:spcAft>
                      </a:pPr>
                      <a:r>
                        <a:rPr lang="pl-PL" sz="1400" kern="50" dirty="0">
                          <a:effectLst/>
                        </a:rPr>
                        <a:t>Projekt komplementarny z co najmniej 5 projektami, w tym minimum trzema </a:t>
                      </a:r>
                      <a:r>
                        <a:rPr lang="pl-PL" sz="1400" kern="50" dirty="0" smtClean="0">
                          <a:effectLst/>
                        </a:rPr>
                        <a:t/>
                      </a:r>
                      <a:br>
                        <a:rPr lang="pl-PL" sz="1400" kern="50" dirty="0" smtClean="0">
                          <a:effectLst/>
                        </a:rPr>
                      </a:br>
                      <a:r>
                        <a:rPr lang="pl-PL" sz="1400" kern="50" dirty="0" smtClean="0">
                          <a:effectLst/>
                        </a:rPr>
                        <a:t>w </a:t>
                      </a:r>
                      <a:r>
                        <a:rPr lang="pl-PL" sz="1400" kern="50" dirty="0">
                          <a:effectLst/>
                        </a:rPr>
                        <a:t>ramach naboru uzyska 5 pkt</a:t>
                      </a:r>
                      <a:endParaRPr lang="pl-PL" sz="1400" dirty="0">
                        <a:effectLst/>
                        <a:latin typeface="Times New Roman" panose="02020603050405020304" pitchFamily="18" charset="0"/>
                        <a:ea typeface="Times New Roman" panose="02020603050405020304" pitchFamily="18" charset="0"/>
                      </a:endParaRPr>
                    </a:p>
                  </a:txBody>
                  <a:tcPr marL="57000" marR="57000" marT="0" marB="0"/>
                </a:tc>
              </a:tr>
              <a:tr h="727164">
                <a:tc>
                  <a:txBody>
                    <a:bodyPr/>
                    <a:lstStyle/>
                    <a:p>
                      <a:pPr algn="ctr">
                        <a:spcAft>
                          <a:spcPts val="0"/>
                        </a:spcAft>
                      </a:pPr>
                      <a:r>
                        <a:rPr lang="pl-PL" sz="1400" kern="50">
                          <a:effectLst/>
                        </a:rPr>
                        <a:t>Ocena: (max 5 pkt. – 100%)</a:t>
                      </a:r>
                      <a:endParaRPr lang="pl-PL" sz="1400">
                        <a:effectLst/>
                        <a:latin typeface="Times New Roman" panose="02020603050405020304" pitchFamily="18" charset="0"/>
                        <a:ea typeface="Times New Roman" panose="02020603050405020304" pitchFamily="18" charset="0"/>
                      </a:endParaRPr>
                    </a:p>
                  </a:txBody>
                  <a:tcPr marL="57000" marR="57000" marT="0" marB="0"/>
                </a:tc>
                <a:tc>
                  <a:txBody>
                    <a:bodyPr/>
                    <a:lstStyle/>
                    <a:p>
                      <a:pPr algn="just">
                        <a:spcAft>
                          <a:spcPts val="0"/>
                        </a:spcAft>
                      </a:pPr>
                      <a:r>
                        <a:rPr lang="pl-PL" sz="1400" kern="50" dirty="0">
                          <a:effectLst/>
                        </a:rPr>
                        <a:t> </a:t>
                      </a:r>
                      <a:endParaRPr lang="pl-PL" sz="1400" dirty="0">
                        <a:effectLst/>
                        <a:latin typeface="Times New Roman" panose="02020603050405020304" pitchFamily="18" charset="0"/>
                        <a:ea typeface="Times New Roman" panose="02020603050405020304" pitchFamily="18" charset="0"/>
                      </a:endParaRPr>
                    </a:p>
                  </a:txBody>
                  <a:tcPr marL="57000" marR="57000" marT="0" marB="0"/>
                </a:tc>
              </a:tr>
            </a:tbl>
          </a:graphicData>
        </a:graphic>
      </p:graphicFrame>
    </p:spTree>
    <p:extLst>
      <p:ext uri="{BB962C8B-B14F-4D97-AF65-F5344CB8AC3E}">
        <p14:creationId xmlns:p14="http://schemas.microsoft.com/office/powerpoint/2010/main" val="5556359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3"/>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pl-PL" sz="2400" dirty="0"/>
          </a:p>
        </p:txBody>
      </p:sp>
      <p:sp>
        <p:nvSpPr>
          <p:cNvPr id="4" name="Tytuł 3"/>
          <p:cNvSpPr>
            <a:spLocks noGrp="1"/>
          </p:cNvSpPr>
          <p:nvPr>
            <p:ph type="title"/>
          </p:nvPr>
        </p:nvSpPr>
        <p:spPr>
          <a:xfrm>
            <a:off x="457200" y="1191110"/>
            <a:ext cx="8229600" cy="1157770"/>
          </a:xfrm>
        </p:spPr>
        <p:txBody>
          <a:bodyPr>
            <a:noAutofit/>
          </a:bodyPr>
          <a:lstStyle/>
          <a:p>
            <a:pPr lvl="0" algn="l">
              <a:spcBef>
                <a:spcPts val="0"/>
              </a:spcBef>
            </a:pPr>
            <a:r>
              <a:rPr lang="pl-PL" sz="2400" b="1" dirty="0" smtClean="0">
                <a:solidFill>
                  <a:srgbClr val="009900"/>
                </a:solidFill>
                <a:effectLst>
                  <a:outerShdw blurRad="38100" dist="38100" dir="2700000" algn="tl">
                    <a:srgbClr val="000000">
                      <a:alpha val="43137"/>
                    </a:srgbClr>
                  </a:outerShdw>
                </a:effectLst>
                <a:latin typeface="Calibri" panose="020F0502020204030204" pitchFamily="34" charset="0"/>
                <a:ea typeface="+mn-ea"/>
                <a:cs typeface="+mn-cs"/>
              </a:rPr>
              <a:t>II </a:t>
            </a:r>
            <a:r>
              <a:rPr lang="pl-PL" sz="2400" b="1" dirty="0">
                <a:solidFill>
                  <a:srgbClr val="009900"/>
                </a:solidFill>
                <a:effectLst>
                  <a:outerShdw blurRad="38100" dist="38100" dir="2700000" algn="tl">
                    <a:srgbClr val="000000">
                      <a:alpha val="43137"/>
                    </a:srgbClr>
                  </a:outerShdw>
                </a:effectLst>
                <a:latin typeface="Calibri" panose="020F0502020204030204" pitchFamily="34" charset="0"/>
                <a:ea typeface="+mn-ea"/>
                <a:cs typeface="+mn-cs"/>
              </a:rPr>
              <a:t>sekcja </a:t>
            </a:r>
            <a:r>
              <a:rPr lang="pl-PL" sz="2400" b="1" dirty="0" smtClean="0">
                <a:solidFill>
                  <a:srgbClr val="009900"/>
                </a:solidFill>
                <a:effectLst>
                  <a:outerShdw blurRad="38100" dist="38100" dir="2700000" algn="tl">
                    <a:srgbClr val="000000">
                      <a:alpha val="43137"/>
                    </a:srgbClr>
                  </a:outerShdw>
                </a:effectLst>
                <a:latin typeface="Calibri" panose="020F0502020204030204" pitchFamily="34" charset="0"/>
                <a:ea typeface="+mn-ea"/>
                <a:cs typeface="+mn-cs"/>
              </a:rPr>
              <a:t>ogólna</a:t>
            </a:r>
            <a:r>
              <a:rPr lang="pl-PL" sz="2400" b="1" dirty="0">
                <a:solidFill>
                  <a:srgbClr val="009900"/>
                </a:solidFill>
                <a:effectLst>
                  <a:outerShdw blurRad="38100" dist="38100" dir="2700000" algn="tl">
                    <a:srgbClr val="000000">
                      <a:alpha val="43137"/>
                    </a:srgbClr>
                  </a:outerShdw>
                </a:effectLst>
                <a:latin typeface="Calibri" panose="020F0502020204030204" pitchFamily="34" charset="0"/>
              </a:rPr>
              <a:t/>
            </a:r>
            <a:br>
              <a:rPr lang="pl-PL" sz="2400" b="1" dirty="0">
                <a:solidFill>
                  <a:srgbClr val="009900"/>
                </a:solidFill>
                <a:effectLst>
                  <a:outerShdw blurRad="38100" dist="38100" dir="2700000" algn="tl">
                    <a:srgbClr val="000000">
                      <a:alpha val="43137"/>
                    </a:srgbClr>
                  </a:outerShdw>
                </a:effectLst>
                <a:latin typeface="Calibri" panose="020F0502020204030204" pitchFamily="34" charset="0"/>
              </a:rPr>
            </a:br>
            <a:r>
              <a:rPr lang="pl-PL" sz="2400" b="1" dirty="0" smtClean="0">
                <a:solidFill>
                  <a:srgbClr val="009900"/>
                </a:solidFill>
                <a:effectLst>
                  <a:outerShdw blurRad="38100" dist="38100" dir="2700000" algn="tl">
                    <a:srgbClr val="000000">
                      <a:alpha val="43137"/>
                    </a:srgbClr>
                  </a:outerShdw>
                </a:effectLst>
                <a:latin typeface="Calibri" panose="020F0502020204030204" pitchFamily="34" charset="0"/>
              </a:rPr>
              <a:t>Kryterium – uzyskanie przez projekt minimum punktowego</a:t>
            </a:r>
            <a:r>
              <a:rPr lang="pl-PL" sz="2800" dirty="0">
                <a:latin typeface="Calibri" panose="020F0502020204030204" pitchFamily="34" charset="0"/>
              </a:rPr>
              <a:t/>
            </a:r>
            <a:br>
              <a:rPr lang="pl-PL" sz="2800" dirty="0">
                <a:latin typeface="Calibri" panose="020F0502020204030204" pitchFamily="34" charset="0"/>
              </a:rPr>
            </a:br>
            <a:r>
              <a:rPr lang="pl-PL" sz="2800" b="1" dirty="0">
                <a:latin typeface="Calibri" panose="020F0502020204030204" pitchFamily="34" charset="0"/>
              </a:rPr>
              <a:t> </a:t>
            </a:r>
            <a:endParaRPr lang="pl-PL" sz="2800" dirty="0">
              <a:latin typeface="Calibri" panose="020F0502020204030204" pitchFamily="34" charset="0"/>
            </a:endParaRPr>
          </a:p>
        </p:txBody>
      </p:sp>
      <p:graphicFrame>
        <p:nvGraphicFramePr>
          <p:cNvPr id="2" name="Symbol zastępczy zawartości 1"/>
          <p:cNvGraphicFramePr>
            <a:graphicFrameLocks noGrp="1"/>
          </p:cNvGraphicFramePr>
          <p:nvPr>
            <p:ph idx="1"/>
            <p:extLst>
              <p:ext uri="{D42A27DB-BD31-4B8C-83A1-F6EECF244321}">
                <p14:modId xmlns:p14="http://schemas.microsoft.com/office/powerpoint/2010/main" val="2895417056"/>
              </p:ext>
            </p:extLst>
          </p:nvPr>
        </p:nvGraphicFramePr>
        <p:xfrm>
          <a:off x="457200" y="1988838"/>
          <a:ext cx="8229600" cy="4206240"/>
        </p:xfrm>
        <a:graphic>
          <a:graphicData uri="http://schemas.openxmlformats.org/drawingml/2006/table">
            <a:tbl>
              <a:tblPr firstRow="1" firstCol="1" bandRow="1">
                <a:tableStyleId>{F5AB1C69-6EDB-4FF4-983F-18BD219EF322}</a:tableStyleId>
              </a:tblPr>
              <a:tblGrid>
                <a:gridCol w="8229600"/>
              </a:tblGrid>
              <a:tr h="3735326">
                <a:tc>
                  <a:txBody>
                    <a:bodyPr/>
                    <a:lstStyle/>
                    <a:p>
                      <a:endParaRPr lang="pl-PL" sz="1800" b="0" i="0" u="none" strike="noStrike" kern="1200" baseline="0" dirty="0" smtClean="0">
                        <a:solidFill>
                          <a:schemeClr val="lt1"/>
                        </a:solidFill>
                        <a:latin typeface="+mn-lt"/>
                        <a:ea typeface="+mn-ea"/>
                        <a:cs typeface="+mn-cs"/>
                      </a:endParaRPr>
                    </a:p>
                    <a:p>
                      <a:pPr algn="just"/>
                      <a:endParaRPr lang="pl-PL" sz="2800" b="0" i="0" u="none" strike="noStrike" baseline="0" dirty="0" smtClean="0">
                        <a:solidFill>
                          <a:srgbClr val="000000"/>
                        </a:solidFill>
                        <a:latin typeface="Calibri" panose="020F0502020204030204" pitchFamily="34" charset="0"/>
                      </a:endParaRPr>
                    </a:p>
                    <a:p>
                      <a:pPr algn="just"/>
                      <a:r>
                        <a:rPr lang="pl-PL" sz="2000" b="0" kern="1200" dirty="0" smtClean="0">
                          <a:solidFill>
                            <a:prstClr val="black"/>
                          </a:solidFill>
                          <a:latin typeface="Calibri" panose="020F0502020204030204" pitchFamily="34" charset="0"/>
                          <a:ea typeface="+mn-ea"/>
                          <a:cs typeface="+mn-cs"/>
                        </a:rPr>
                        <a:t>W ramach tego kryterium będzie sprawdzane czy projekt otrzymał co najmniej 15% możliwych do uzyskania punktów na tym etapie oceny tj. 7,5pkt</a:t>
                      </a:r>
                    </a:p>
                    <a:p>
                      <a:pPr algn="just"/>
                      <a:r>
                        <a:rPr lang="pl-PL" sz="2800" b="0" i="0" u="none" strike="noStrike" kern="1200" baseline="0" dirty="0" smtClean="0">
                          <a:solidFill>
                            <a:schemeClr val="lt1"/>
                          </a:solidFill>
                          <a:latin typeface="Calibri" panose="020F0502020204030204" pitchFamily="34" charset="0"/>
                          <a:ea typeface="+mn-ea"/>
                          <a:cs typeface="+mn-cs"/>
                        </a:rPr>
                        <a:t>Kryterium obligatoryjne (kluczowe) – niespełnienie </a:t>
                      </a:r>
                      <a:r>
                        <a:rPr lang="pl-PL" sz="2000" b="0" kern="1200" dirty="0" smtClean="0">
                          <a:solidFill>
                            <a:prstClr val="black"/>
                          </a:solidFill>
                          <a:latin typeface="Calibri" panose="020F0502020204030204" pitchFamily="34" charset="0"/>
                          <a:ea typeface="+mn-ea"/>
                          <a:cs typeface="+mn-cs"/>
                        </a:rPr>
                        <a:t>Kryterium obligatoryjne (kluczowe) – niespełnienie oznacza odrzucenia wniosku 	</a:t>
                      </a:r>
                    </a:p>
                    <a:p>
                      <a:pPr marL="0" marR="0" indent="0" algn="l" defTabSz="914400" rtl="0" eaLnBrk="1" fontAlgn="auto" latinLnBrk="0" hangingPunct="1">
                        <a:lnSpc>
                          <a:spcPct val="100000"/>
                        </a:lnSpc>
                        <a:spcBef>
                          <a:spcPts val="0"/>
                        </a:spcBef>
                        <a:spcAft>
                          <a:spcPts val="0"/>
                        </a:spcAft>
                        <a:buClrTx/>
                        <a:buSzTx/>
                        <a:buFontTx/>
                        <a:buNone/>
                        <a:tabLst/>
                        <a:defRPr/>
                      </a:pPr>
                      <a:r>
                        <a:rPr lang="pl-PL" sz="2800" b="0" i="0" u="none" strike="noStrike" kern="1200" baseline="0" dirty="0" smtClean="0">
                          <a:solidFill>
                            <a:schemeClr val="lt1"/>
                          </a:solidFill>
                          <a:latin typeface="Calibri" panose="020F0502020204030204" pitchFamily="34" charset="0"/>
                          <a:ea typeface="+mn-ea"/>
                          <a:cs typeface="+mn-cs"/>
                        </a:rPr>
                        <a:t>	</a:t>
                      </a: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pl-PL" sz="1800" b="0" i="0" u="none" strike="noStrike" baseline="0" dirty="0" smtClean="0">
                          <a:solidFill>
                            <a:srgbClr val="000000"/>
                          </a:solidFill>
                          <a:latin typeface="Arial" panose="020B0604020202020204" pitchFamily="34" charset="0"/>
                        </a:rPr>
                        <a:t> </a:t>
                      </a:r>
                      <a:r>
                        <a:rPr kumimoji="0" lang="pl-PL" sz="20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Po zakończeniu oceny, na podstawie liczby punktów przyznanych przez KOP zostanie utworzona lista rankingowa.</a:t>
                      </a:r>
                      <a:endParaRPr kumimoji="0" lang="pl-PL" sz="3200" b="0" i="0" u="none" strike="noStrike" kern="1200" cap="none" spc="0" normalizeH="0" baseline="0" noProof="0" dirty="0" smtClean="0">
                        <a:ln>
                          <a:noFill/>
                        </a:ln>
                        <a:solidFill>
                          <a:prstClr val="black"/>
                        </a:solidFill>
                        <a:effectLst/>
                        <a:uLnTx/>
                        <a:uFillTx/>
                        <a:latin typeface="+mn-lt"/>
                        <a:ea typeface="+mn-ea"/>
                        <a:cs typeface="+mn-cs"/>
                      </a:endParaRPr>
                    </a:p>
                    <a:p>
                      <a:r>
                        <a:rPr lang="pl-PL" sz="1800" b="0" i="0" u="none" strike="noStrike" baseline="0" dirty="0" smtClean="0">
                          <a:solidFill>
                            <a:srgbClr val="000000"/>
                          </a:solidFill>
                          <a:latin typeface="Arial" panose="020B0604020202020204"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pl-PL" sz="1800" b="0" i="0" u="none" strike="noStrike" kern="1200" baseline="0" dirty="0" smtClean="0">
                          <a:solidFill>
                            <a:schemeClr val="lt1"/>
                          </a:solidFill>
                          <a:latin typeface="+mn-lt"/>
                          <a:ea typeface="+mn-ea"/>
                          <a:cs typeface="+mn-cs"/>
                        </a:rPr>
                        <a:t>możliwych do uzyskania punktów na tym etapie oceny 	</a:t>
                      </a:r>
                    </a:p>
                    <a:p>
                      <a:pPr algn="ctr">
                        <a:spcAft>
                          <a:spcPts val="0"/>
                        </a:spcAft>
                      </a:pPr>
                      <a:endParaRPr lang="pl-PL" sz="1400" dirty="0">
                        <a:effectLst/>
                        <a:latin typeface="Times New Roman" panose="02020603050405020304" pitchFamily="18" charset="0"/>
                        <a:ea typeface="Times New Roman" panose="02020603050405020304" pitchFamily="18" charset="0"/>
                      </a:endParaRPr>
                    </a:p>
                  </a:txBody>
                  <a:tcPr marL="57000" marR="57000" marT="0" marB="0">
                    <a:noFill/>
                  </a:tcPr>
                </a:tc>
              </a:tr>
            </a:tbl>
          </a:graphicData>
        </a:graphic>
      </p:graphicFrame>
    </p:spTree>
    <p:extLst>
      <p:ext uri="{BB962C8B-B14F-4D97-AF65-F5344CB8AC3E}">
        <p14:creationId xmlns:p14="http://schemas.microsoft.com/office/powerpoint/2010/main" val="16002615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Tytuł 3"/>
          <p:cNvSpPr txBox="1">
            <a:spLocks/>
          </p:cNvSpPr>
          <p:nvPr/>
        </p:nvSpPr>
        <p:spPr>
          <a:xfrm>
            <a:off x="451872" y="1076035"/>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pl-PL" sz="1600" dirty="0"/>
          </a:p>
        </p:txBody>
      </p:sp>
      <p:sp>
        <p:nvSpPr>
          <p:cNvPr id="9" name="Tytuł 8"/>
          <p:cNvSpPr>
            <a:spLocks noGrp="1"/>
          </p:cNvSpPr>
          <p:nvPr>
            <p:ph type="title"/>
          </p:nvPr>
        </p:nvSpPr>
        <p:spPr/>
        <p:txBody>
          <a:bodyPr>
            <a:normAutofit fontScale="90000"/>
          </a:bodyPr>
          <a:lstStyle/>
          <a:p>
            <a:pPr lvl="0">
              <a:spcBef>
                <a:spcPts val="0"/>
              </a:spcBef>
            </a:pPr>
            <a:r>
              <a:rPr lang="pl-PL" sz="1600" dirty="0" smtClean="0">
                <a:solidFill>
                  <a:prstClr val="black"/>
                </a:solidFill>
                <a:ea typeface="+mn-ea"/>
                <a:cs typeface="+mn-cs"/>
              </a:rPr>
              <a:t/>
            </a:r>
            <a:br>
              <a:rPr lang="pl-PL" sz="1600" dirty="0" smtClean="0">
                <a:solidFill>
                  <a:prstClr val="black"/>
                </a:solidFill>
                <a:ea typeface="+mn-ea"/>
                <a:cs typeface="+mn-cs"/>
              </a:rPr>
            </a:br>
            <a:r>
              <a:rPr lang="pl-PL" sz="1600" dirty="0">
                <a:solidFill>
                  <a:prstClr val="black"/>
                </a:solidFill>
                <a:ea typeface="+mn-ea"/>
                <a:cs typeface="+mn-cs"/>
              </a:rPr>
              <a:t/>
            </a:r>
            <a:br>
              <a:rPr lang="pl-PL" sz="1600" dirty="0">
                <a:solidFill>
                  <a:prstClr val="black"/>
                </a:solidFill>
                <a:ea typeface="+mn-ea"/>
                <a:cs typeface="+mn-cs"/>
              </a:rPr>
            </a:br>
            <a:r>
              <a:rPr lang="pl-PL" sz="1600" dirty="0" smtClean="0">
                <a:solidFill>
                  <a:prstClr val="black"/>
                </a:solidFill>
                <a:ea typeface="+mn-ea"/>
                <a:cs typeface="+mn-cs"/>
              </a:rPr>
              <a:t/>
            </a:r>
            <a:br>
              <a:rPr lang="pl-PL" sz="1600" dirty="0" smtClean="0">
                <a:solidFill>
                  <a:prstClr val="black"/>
                </a:solidFill>
                <a:ea typeface="+mn-ea"/>
                <a:cs typeface="+mn-cs"/>
              </a:rPr>
            </a:br>
            <a:r>
              <a:rPr lang="pl-PL" sz="1600" dirty="0">
                <a:solidFill>
                  <a:prstClr val="black"/>
                </a:solidFill>
                <a:ea typeface="+mn-ea"/>
                <a:cs typeface="+mn-cs"/>
              </a:rPr>
              <a:t/>
            </a:r>
            <a:br>
              <a:rPr lang="pl-PL" sz="1600" dirty="0">
                <a:solidFill>
                  <a:prstClr val="black"/>
                </a:solidFill>
                <a:ea typeface="+mn-ea"/>
                <a:cs typeface="+mn-cs"/>
              </a:rPr>
            </a:br>
            <a:r>
              <a:rPr lang="pl-PL" sz="1600" dirty="0" smtClean="0">
                <a:solidFill>
                  <a:prstClr val="black"/>
                </a:solidFill>
                <a:ea typeface="+mn-ea"/>
                <a:cs typeface="+mn-cs"/>
              </a:rPr>
              <a:t/>
            </a:r>
            <a:br>
              <a:rPr lang="pl-PL" sz="1600" dirty="0" smtClean="0">
                <a:solidFill>
                  <a:prstClr val="black"/>
                </a:solidFill>
                <a:ea typeface="+mn-ea"/>
                <a:cs typeface="+mn-cs"/>
              </a:rPr>
            </a:br>
            <a:r>
              <a:rPr lang="pl-PL" sz="1600" dirty="0">
                <a:solidFill>
                  <a:prstClr val="black"/>
                </a:solidFill>
                <a:ea typeface="+mn-ea"/>
                <a:cs typeface="+mn-cs"/>
              </a:rPr>
              <a:t/>
            </a:r>
            <a:br>
              <a:rPr lang="pl-PL" sz="1600" dirty="0">
                <a:solidFill>
                  <a:prstClr val="black"/>
                </a:solidFill>
                <a:ea typeface="+mn-ea"/>
                <a:cs typeface="+mn-cs"/>
              </a:rPr>
            </a:br>
            <a:r>
              <a:rPr lang="pl-PL" sz="1600" dirty="0" smtClean="0">
                <a:solidFill>
                  <a:prstClr val="black"/>
                </a:solidFill>
                <a:ea typeface="+mn-ea"/>
                <a:cs typeface="+mn-cs"/>
              </a:rPr>
              <a:t>Szczegółowe </a:t>
            </a:r>
            <a:r>
              <a:rPr lang="pl-PL" sz="1600" dirty="0">
                <a:solidFill>
                  <a:prstClr val="black"/>
                </a:solidFill>
                <a:ea typeface="+mn-ea"/>
                <a:cs typeface="+mn-cs"/>
              </a:rPr>
              <a:t>informacje dostępne są na stronie internetowej </a:t>
            </a:r>
            <a:r>
              <a:rPr lang="pl-PL" sz="1600" dirty="0">
                <a:solidFill>
                  <a:prstClr val="black"/>
                </a:solidFill>
                <a:ea typeface="+mn-ea"/>
                <a:cs typeface="+mn-cs"/>
                <a:hlinkClick r:id="rId4"/>
              </a:rPr>
              <a:t>www.ipaw.walbrzych.eu</a:t>
            </a:r>
            <a:r>
              <a:rPr lang="pl-PL" sz="1600" dirty="0">
                <a:solidFill>
                  <a:prstClr val="black"/>
                </a:solidFill>
                <a:ea typeface="+mn-ea"/>
                <a:cs typeface="+mn-cs"/>
              </a:rPr>
              <a:t> </a:t>
            </a:r>
            <a:br>
              <a:rPr lang="pl-PL" sz="1600" dirty="0">
                <a:solidFill>
                  <a:prstClr val="black"/>
                </a:solidFill>
                <a:ea typeface="+mn-ea"/>
                <a:cs typeface="+mn-cs"/>
              </a:rPr>
            </a:br>
            <a:endParaRPr lang="pl-PL" dirty="0"/>
          </a:p>
        </p:txBody>
      </p:sp>
      <p:pic>
        <p:nvPicPr>
          <p:cNvPr id="4" name="Symbol zastępczy zawartości 3"/>
          <p:cNvPicPr>
            <a:picLocks noGrp="1" noChangeAspect="1"/>
          </p:cNvPicPr>
          <p:nvPr>
            <p:ph idx="1"/>
          </p:nvPr>
        </p:nvPicPr>
        <p:blipFill>
          <a:blip r:embed="rId5">
            <a:extLst>
              <a:ext uri="{28A0092B-C50C-407E-A947-70E740481C1C}">
                <a14:useLocalDpi xmlns:a14="http://schemas.microsoft.com/office/drawing/2010/main" val="0"/>
              </a:ext>
            </a:extLst>
          </a:blip>
          <a:stretch>
            <a:fillRect/>
          </a:stretch>
        </p:blipFill>
        <p:spPr>
          <a:xfrm>
            <a:off x="292550" y="1503635"/>
            <a:ext cx="8629205" cy="5354365"/>
          </a:xfrm>
        </p:spPr>
      </p:pic>
    </p:spTree>
    <p:extLst>
      <p:ext uri="{BB962C8B-B14F-4D97-AF65-F5344CB8AC3E}">
        <p14:creationId xmlns:p14="http://schemas.microsoft.com/office/powerpoint/2010/main" val="6977960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3" name="Prostokąt 2"/>
          <p:cNvSpPr/>
          <p:nvPr/>
        </p:nvSpPr>
        <p:spPr>
          <a:xfrm>
            <a:off x="1187624" y="2420888"/>
            <a:ext cx="6912768" cy="2408095"/>
          </a:xfrm>
          <a:prstGeom prst="rect">
            <a:avLst/>
          </a:prstGeom>
        </p:spPr>
        <p:txBody>
          <a:bodyPr wrap="square">
            <a:spAutoFit/>
          </a:bodyPr>
          <a:lstStyle/>
          <a:p>
            <a:pPr algn="ctr">
              <a:lnSpc>
                <a:spcPct val="114000"/>
              </a:lnSpc>
            </a:pPr>
            <a:r>
              <a:rPr lang="pl-PL" sz="2000" b="1" dirty="0">
                <a:effectLst>
                  <a:outerShdw blurRad="38100" dist="38100" dir="2700000" algn="tl">
                    <a:srgbClr val="000000">
                      <a:alpha val="43137"/>
                    </a:srgbClr>
                  </a:outerShdw>
                </a:effectLst>
              </a:rPr>
              <a:t>INSTYTUCJA POŚREDNICZĄCA </a:t>
            </a:r>
            <a:r>
              <a:rPr lang="pl-PL" sz="2000" b="1" dirty="0" smtClean="0">
                <a:effectLst>
                  <a:outerShdw blurRad="38100" dist="38100" dir="2700000" algn="tl">
                    <a:srgbClr val="000000">
                      <a:alpha val="43137"/>
                    </a:srgbClr>
                  </a:outerShdw>
                </a:effectLst>
              </a:rPr>
              <a:t>AGLOMERACJI </a:t>
            </a:r>
            <a:r>
              <a:rPr lang="pl-PL" sz="2000" b="1" dirty="0">
                <a:effectLst>
                  <a:outerShdw blurRad="38100" dist="38100" dir="2700000" algn="tl">
                    <a:srgbClr val="000000">
                      <a:alpha val="43137"/>
                    </a:srgbClr>
                  </a:outerShdw>
                </a:effectLst>
              </a:rPr>
              <a:t>WAŁBRZYSKIEJ</a:t>
            </a:r>
            <a:r>
              <a:rPr lang="pl-PL" b="1" dirty="0"/>
              <a:t/>
            </a:r>
            <a:br>
              <a:rPr lang="pl-PL" b="1" dirty="0"/>
            </a:br>
            <a:r>
              <a:rPr lang="pl-PL" sz="2000" dirty="0"/>
              <a:t>ul. Słowackiego </a:t>
            </a:r>
            <a:r>
              <a:rPr lang="pl-PL" sz="2000" dirty="0" smtClean="0"/>
              <a:t>23A, 58-300 </a:t>
            </a:r>
            <a:r>
              <a:rPr lang="pl-PL" sz="2000" dirty="0"/>
              <a:t>Wałbrzych</a:t>
            </a:r>
          </a:p>
          <a:p>
            <a:pPr algn="ctr">
              <a:lnSpc>
                <a:spcPct val="114000"/>
              </a:lnSpc>
            </a:pPr>
            <a:r>
              <a:rPr lang="pl-PL" sz="2000" dirty="0"/>
              <a:t>tel. 74 </a:t>
            </a:r>
            <a:r>
              <a:rPr lang="pl-PL" sz="2000" dirty="0" smtClean="0"/>
              <a:t>84 74 150 </a:t>
            </a:r>
            <a:r>
              <a:rPr lang="pl-PL" sz="2000" dirty="0"/>
              <a:t/>
            </a:r>
            <a:br>
              <a:rPr lang="pl-PL" sz="2000" dirty="0"/>
            </a:br>
            <a:r>
              <a:rPr lang="pl-PL" sz="2000" dirty="0">
                <a:hlinkClick r:id="rId4"/>
              </a:rPr>
              <a:t>ipaw@ipaw.walbrzych.eu</a:t>
            </a:r>
            <a:r>
              <a:rPr lang="pl-PL" sz="2000" dirty="0"/>
              <a:t> </a:t>
            </a:r>
            <a:r>
              <a:rPr lang="pl-PL" sz="2000" dirty="0" smtClean="0"/>
              <a:t>  </a:t>
            </a:r>
            <a:r>
              <a:rPr lang="pl-PL" sz="2000" dirty="0">
                <a:hlinkClick r:id="rId5"/>
              </a:rPr>
              <a:t>www.ipaw.walbrzych.eu</a:t>
            </a:r>
            <a:r>
              <a:rPr lang="pl-PL" sz="2000" dirty="0"/>
              <a:t> </a:t>
            </a:r>
          </a:p>
          <a:p>
            <a:pPr algn="ctr">
              <a:lnSpc>
                <a:spcPct val="114000"/>
              </a:lnSpc>
            </a:pPr>
            <a:endParaRPr lang="pl-PL" sz="1600" dirty="0"/>
          </a:p>
          <a:p>
            <a:pPr algn="ctr">
              <a:lnSpc>
                <a:spcPct val="114000"/>
              </a:lnSpc>
            </a:pPr>
            <a:endParaRPr lang="pl-PL" sz="1600" dirty="0"/>
          </a:p>
          <a:p>
            <a:pPr algn="ctr">
              <a:lnSpc>
                <a:spcPct val="114000"/>
              </a:lnSpc>
            </a:pPr>
            <a:r>
              <a:rPr lang="pl-PL" sz="2000" dirty="0" smtClean="0"/>
              <a:t>Dziękujemy z uwagę.</a:t>
            </a:r>
            <a:endParaRPr lang="pl-PL" sz="2000" dirty="0"/>
          </a:p>
        </p:txBody>
      </p:sp>
    </p:spTree>
    <p:extLst>
      <p:ext uri="{BB962C8B-B14F-4D97-AF65-F5344CB8AC3E}">
        <p14:creationId xmlns:p14="http://schemas.microsoft.com/office/powerpoint/2010/main" val="2409607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1076035"/>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pl-PL" sz="1600" dirty="0"/>
          </a:p>
        </p:txBody>
      </p:sp>
      <p:sp>
        <p:nvSpPr>
          <p:cNvPr id="3" name="Tytuł 2"/>
          <p:cNvSpPr>
            <a:spLocks noGrp="1"/>
          </p:cNvSpPr>
          <p:nvPr>
            <p:ph type="title"/>
          </p:nvPr>
        </p:nvSpPr>
        <p:spPr>
          <a:xfrm>
            <a:off x="385192" y="1336413"/>
            <a:ext cx="8229600" cy="562074"/>
          </a:xfrm>
        </p:spPr>
        <p:txBody>
          <a:bodyPr>
            <a:noAutofit/>
          </a:bodyPr>
          <a:lstStyle/>
          <a:p>
            <a:r>
              <a:rPr lang="pl-PL" sz="2400" b="1" dirty="0">
                <a:solidFill>
                  <a:srgbClr val="009900"/>
                </a:solidFill>
              </a:rPr>
              <a:t>Aglomerację Wałbrzyską (AW) tworzą 22 gminy</a:t>
            </a:r>
            <a:r>
              <a:rPr lang="pl-PL" sz="3000" b="1" dirty="0">
                <a:solidFill>
                  <a:srgbClr val="009900"/>
                </a:solidFill>
              </a:rPr>
              <a:t>:</a:t>
            </a:r>
            <a:br>
              <a:rPr lang="pl-PL" sz="3000" b="1" dirty="0">
                <a:solidFill>
                  <a:srgbClr val="009900"/>
                </a:solidFill>
              </a:rPr>
            </a:br>
            <a:endParaRPr lang="pl-PL" sz="3000" b="1" dirty="0">
              <a:solidFill>
                <a:srgbClr val="009900"/>
              </a:solidFill>
            </a:endParaRPr>
          </a:p>
        </p:txBody>
      </p:sp>
      <p:sp>
        <p:nvSpPr>
          <p:cNvPr id="4" name="Symbol zastępczy tekstu 3"/>
          <p:cNvSpPr>
            <a:spLocks noGrp="1"/>
          </p:cNvSpPr>
          <p:nvPr>
            <p:ph type="body" idx="1"/>
          </p:nvPr>
        </p:nvSpPr>
        <p:spPr>
          <a:xfrm>
            <a:off x="486057" y="5854214"/>
            <a:ext cx="8240905" cy="978123"/>
          </a:xfrm>
        </p:spPr>
        <p:txBody>
          <a:bodyPr>
            <a:normAutofit fontScale="85000" lnSpcReduction="10000"/>
          </a:bodyPr>
          <a:lstStyle/>
          <a:p>
            <a:pPr algn="ctr"/>
            <a:r>
              <a:rPr lang="pl-PL" b="0" dirty="0"/>
              <a:t>Podstawą jej utworzenia było przyjęcie </a:t>
            </a:r>
            <a:r>
              <a:rPr lang="pl-PL" b="0" i="1" dirty="0"/>
              <a:t>Deklaracji Wałbrzysk</a:t>
            </a:r>
            <a:r>
              <a:rPr lang="pl-PL" b="0" dirty="0"/>
              <a:t>iej wyznaczającej działania zmierzające do nadania stosownej rangi niniejszemu obszarowi </a:t>
            </a:r>
            <a:r>
              <a:rPr lang="pl-PL" b="0" dirty="0" smtClean="0"/>
              <a:t/>
            </a:r>
            <a:br>
              <a:rPr lang="pl-PL" b="0" dirty="0" smtClean="0"/>
            </a:br>
            <a:r>
              <a:rPr lang="pl-PL" b="0" dirty="0" smtClean="0"/>
              <a:t>i </a:t>
            </a:r>
            <a:r>
              <a:rPr lang="pl-PL" b="0" dirty="0"/>
              <a:t>aktywizacji społeczno-gospodarczej aglomeracji</a:t>
            </a:r>
            <a:r>
              <a:rPr lang="pl-PL" dirty="0"/>
              <a:t>.</a:t>
            </a:r>
          </a:p>
          <a:p>
            <a:endParaRPr lang="pl-PL" dirty="0"/>
          </a:p>
        </p:txBody>
      </p:sp>
      <p:sp>
        <p:nvSpPr>
          <p:cNvPr id="2" name="Symbol zastępczy zawartości 1"/>
          <p:cNvSpPr>
            <a:spLocks noGrp="1"/>
          </p:cNvSpPr>
          <p:nvPr>
            <p:ph sz="half" idx="2"/>
          </p:nvPr>
        </p:nvSpPr>
        <p:spPr>
          <a:xfrm>
            <a:off x="755576" y="1650523"/>
            <a:ext cx="3744416" cy="3951288"/>
          </a:xfrm>
        </p:spPr>
        <p:txBody>
          <a:bodyPr>
            <a:noAutofit/>
          </a:bodyPr>
          <a:lstStyle/>
          <a:p>
            <a:pPr marL="457200" lvl="0" indent="-457200">
              <a:buFont typeface="+mj-lt"/>
              <a:buAutoNum type="arabicPeriod"/>
            </a:pPr>
            <a:r>
              <a:rPr lang="pl-PL" sz="1800" dirty="0"/>
              <a:t>Boguszów-Gorce</a:t>
            </a:r>
          </a:p>
          <a:p>
            <a:pPr marL="457200" lvl="0" indent="-457200">
              <a:buFont typeface="+mj-lt"/>
              <a:buAutoNum type="arabicPeriod"/>
            </a:pPr>
            <a:r>
              <a:rPr lang="pl-PL" sz="1800" dirty="0"/>
              <a:t>Czarny Bór</a:t>
            </a:r>
          </a:p>
          <a:p>
            <a:pPr marL="457200" lvl="0" indent="-457200">
              <a:buFont typeface="+mj-lt"/>
              <a:buAutoNum type="arabicPeriod"/>
            </a:pPr>
            <a:r>
              <a:rPr lang="pl-PL" sz="1800" dirty="0"/>
              <a:t>Dobromierz</a:t>
            </a:r>
          </a:p>
          <a:p>
            <a:pPr marL="457200" lvl="0" indent="-457200">
              <a:buFont typeface="+mj-lt"/>
              <a:buAutoNum type="arabicPeriod"/>
            </a:pPr>
            <a:r>
              <a:rPr lang="pl-PL" sz="1800" dirty="0"/>
              <a:t>Głuszyca</a:t>
            </a:r>
          </a:p>
          <a:p>
            <a:pPr marL="457200" lvl="0" indent="-457200">
              <a:buFont typeface="+mj-lt"/>
              <a:buAutoNum type="arabicPeriod"/>
            </a:pPr>
            <a:r>
              <a:rPr lang="pl-PL" sz="1800" dirty="0"/>
              <a:t>Jaworzyna Śląska</a:t>
            </a:r>
          </a:p>
          <a:p>
            <a:pPr marL="457200" lvl="0" indent="-457200">
              <a:buFont typeface="+mj-lt"/>
              <a:buAutoNum type="arabicPeriod"/>
            </a:pPr>
            <a:r>
              <a:rPr lang="pl-PL" sz="1800" dirty="0"/>
              <a:t>Jedlina-Zdrój</a:t>
            </a:r>
          </a:p>
          <a:p>
            <a:pPr marL="457200" lvl="0" indent="-457200">
              <a:buFont typeface="+mj-lt"/>
              <a:buAutoNum type="arabicPeriod"/>
            </a:pPr>
            <a:r>
              <a:rPr lang="pl-PL" sz="1800" dirty="0"/>
              <a:t>Kamienna Góra – gmina wiejska</a:t>
            </a:r>
          </a:p>
          <a:p>
            <a:pPr marL="457200" lvl="0" indent="-457200">
              <a:buFont typeface="+mj-lt"/>
              <a:buAutoNum type="arabicPeriod"/>
            </a:pPr>
            <a:r>
              <a:rPr lang="pl-PL" sz="1800" dirty="0"/>
              <a:t>Kamienna Góra – miasto</a:t>
            </a:r>
          </a:p>
          <a:p>
            <a:pPr marL="457200" lvl="0" indent="-457200">
              <a:buFont typeface="+mj-lt"/>
              <a:buAutoNum type="arabicPeriod"/>
            </a:pPr>
            <a:r>
              <a:rPr lang="pl-PL" sz="1800" dirty="0"/>
              <a:t>Lubawka</a:t>
            </a:r>
          </a:p>
          <a:p>
            <a:pPr marL="457200" lvl="0" indent="-457200">
              <a:buFont typeface="+mj-lt"/>
              <a:buAutoNum type="arabicPeriod"/>
            </a:pPr>
            <a:r>
              <a:rPr lang="pl-PL" sz="1800" dirty="0"/>
              <a:t>Marcinowice</a:t>
            </a:r>
          </a:p>
          <a:p>
            <a:pPr marL="457200" lvl="0" indent="-457200">
              <a:buFont typeface="+mj-lt"/>
              <a:buAutoNum type="arabicPeriod"/>
            </a:pPr>
            <a:r>
              <a:rPr lang="pl-PL" sz="1800" dirty="0" smtClean="0"/>
              <a:t>Mieroszów</a:t>
            </a:r>
          </a:p>
        </p:txBody>
      </p:sp>
      <p:sp>
        <p:nvSpPr>
          <p:cNvPr id="8" name="Symbol zastępczy zawartości 7"/>
          <p:cNvSpPr>
            <a:spLocks noGrp="1"/>
          </p:cNvSpPr>
          <p:nvPr>
            <p:ph sz="quarter" idx="4"/>
          </p:nvPr>
        </p:nvSpPr>
        <p:spPr>
          <a:xfrm>
            <a:off x="4804609" y="1650523"/>
            <a:ext cx="3439799" cy="3896535"/>
          </a:xfrm>
        </p:spPr>
        <p:txBody>
          <a:bodyPr>
            <a:noAutofit/>
          </a:bodyPr>
          <a:lstStyle/>
          <a:p>
            <a:pPr marL="457200" indent="-457200" algn="just">
              <a:buFont typeface="+mj-lt"/>
              <a:buAutoNum type="arabicPeriod" startAt="12"/>
            </a:pPr>
            <a:r>
              <a:rPr lang="pl-PL" sz="1800" dirty="0" smtClean="0"/>
              <a:t>Nowa </a:t>
            </a:r>
            <a:r>
              <a:rPr lang="pl-PL" sz="1800" dirty="0"/>
              <a:t>Ruda - gmina wiejska</a:t>
            </a:r>
          </a:p>
          <a:p>
            <a:pPr marL="457200" indent="-457200" algn="just">
              <a:buFont typeface="+mj-lt"/>
              <a:buAutoNum type="arabicPeriod" startAt="12"/>
            </a:pPr>
            <a:r>
              <a:rPr lang="pl-PL" sz="1800" dirty="0" smtClean="0"/>
              <a:t>Nowa </a:t>
            </a:r>
            <a:r>
              <a:rPr lang="pl-PL" sz="1800" dirty="0"/>
              <a:t>Ruda - miasto</a:t>
            </a:r>
          </a:p>
          <a:p>
            <a:pPr marL="457200" indent="-457200" algn="just">
              <a:buFont typeface="+mj-lt"/>
              <a:buAutoNum type="arabicPeriod" startAt="12"/>
            </a:pPr>
            <a:r>
              <a:rPr lang="pl-PL" sz="1800" dirty="0" smtClean="0"/>
              <a:t>Stare </a:t>
            </a:r>
            <a:r>
              <a:rPr lang="pl-PL" sz="1800" dirty="0"/>
              <a:t>Bogaczowice</a:t>
            </a:r>
          </a:p>
          <a:p>
            <a:pPr marL="457200" indent="-457200" algn="just">
              <a:buFont typeface="+mj-lt"/>
              <a:buAutoNum type="arabicPeriod" startAt="12"/>
            </a:pPr>
            <a:r>
              <a:rPr lang="pl-PL" sz="1800" dirty="0" smtClean="0"/>
              <a:t>Strzegom</a:t>
            </a:r>
            <a:endParaRPr lang="pl-PL" sz="1800" dirty="0"/>
          </a:p>
          <a:p>
            <a:pPr marL="457200" indent="-457200" algn="just">
              <a:buFont typeface="+mj-lt"/>
              <a:buAutoNum type="arabicPeriod" startAt="12"/>
            </a:pPr>
            <a:r>
              <a:rPr lang="pl-PL" sz="1800" dirty="0" smtClean="0"/>
              <a:t>Szczawno-Zdrój</a:t>
            </a:r>
            <a:endParaRPr lang="pl-PL" sz="1800" dirty="0"/>
          </a:p>
          <a:p>
            <a:pPr marL="457200" indent="-457200" algn="just">
              <a:buFont typeface="+mj-lt"/>
              <a:buAutoNum type="arabicPeriod" startAt="12"/>
            </a:pPr>
            <a:r>
              <a:rPr lang="pl-PL" sz="1800" dirty="0" smtClean="0"/>
              <a:t>Świdnica </a:t>
            </a:r>
            <a:r>
              <a:rPr lang="pl-PL" sz="1800" dirty="0"/>
              <a:t>- gmina wiejska</a:t>
            </a:r>
          </a:p>
          <a:p>
            <a:pPr marL="457200" indent="-457200" algn="just">
              <a:buFont typeface="+mj-lt"/>
              <a:buAutoNum type="arabicPeriod" startAt="12"/>
            </a:pPr>
            <a:r>
              <a:rPr lang="pl-PL" sz="1800" dirty="0" smtClean="0"/>
              <a:t>Świdnica </a:t>
            </a:r>
            <a:r>
              <a:rPr lang="pl-PL" sz="1800" dirty="0"/>
              <a:t>- miasto</a:t>
            </a:r>
          </a:p>
          <a:p>
            <a:pPr marL="457200" indent="-457200" algn="just">
              <a:buFont typeface="+mj-lt"/>
              <a:buAutoNum type="arabicPeriod" startAt="12"/>
            </a:pPr>
            <a:r>
              <a:rPr lang="pl-PL" sz="1800" dirty="0" smtClean="0"/>
              <a:t>Świebodzice</a:t>
            </a:r>
            <a:endParaRPr lang="pl-PL" sz="1800" dirty="0"/>
          </a:p>
          <a:p>
            <a:pPr marL="457200" indent="-457200" algn="just">
              <a:buFont typeface="+mj-lt"/>
              <a:buAutoNum type="arabicPeriod" startAt="12"/>
            </a:pPr>
            <a:r>
              <a:rPr lang="pl-PL" sz="1800" dirty="0" smtClean="0"/>
              <a:t>Walim</a:t>
            </a:r>
            <a:endParaRPr lang="pl-PL" sz="1800" dirty="0"/>
          </a:p>
          <a:p>
            <a:pPr marL="457200" indent="-457200" algn="just">
              <a:buFont typeface="+mj-lt"/>
              <a:buAutoNum type="arabicPeriod" startAt="12"/>
            </a:pPr>
            <a:r>
              <a:rPr lang="pl-PL" sz="1800" dirty="0" smtClean="0"/>
              <a:t>Wałbrzych</a:t>
            </a:r>
            <a:endParaRPr lang="pl-PL" sz="1800" dirty="0"/>
          </a:p>
          <a:p>
            <a:pPr marL="457200" indent="-457200" algn="just">
              <a:buFont typeface="+mj-lt"/>
              <a:buAutoNum type="arabicPeriod" startAt="12"/>
            </a:pPr>
            <a:r>
              <a:rPr lang="pl-PL" sz="1800" dirty="0" smtClean="0"/>
              <a:t>Żarów</a:t>
            </a:r>
            <a:endParaRPr lang="pl-PL" sz="1800" dirty="0"/>
          </a:p>
          <a:p>
            <a:pPr marL="457200" indent="-457200" algn="just">
              <a:buFont typeface="+mj-lt"/>
              <a:buAutoNum type="arabicPeriod" startAt="12"/>
            </a:pPr>
            <a:endParaRPr lang="pl-PL" sz="2000" dirty="0"/>
          </a:p>
        </p:txBody>
      </p:sp>
    </p:spTree>
    <p:extLst>
      <p:ext uri="{BB962C8B-B14F-4D97-AF65-F5344CB8AC3E}">
        <p14:creationId xmlns:p14="http://schemas.microsoft.com/office/powerpoint/2010/main" val="1758503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ZINTEGROWANE INWESTYCJE TERYTORIALNE</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700808"/>
            <a:ext cx="8229600" cy="4425356"/>
          </a:xfrm>
        </p:spPr>
        <p:txBody>
          <a:bodyPr>
            <a:normAutofit/>
          </a:bodyPr>
          <a:lstStyle/>
          <a:p>
            <a:pPr marL="0" lvl="0" indent="0" algn="just">
              <a:buNone/>
            </a:pPr>
            <a:endParaRPr lang="pl-PL" sz="2000" dirty="0">
              <a:solidFill>
                <a:prstClr val="black"/>
              </a:solidFill>
            </a:endParaRPr>
          </a:p>
          <a:p>
            <a:pPr marL="0" lvl="0" indent="0" algn="just">
              <a:spcBef>
                <a:spcPts val="0"/>
              </a:spcBef>
              <a:buNone/>
            </a:pPr>
            <a:r>
              <a:rPr lang="pl-PL" altLang="pl-PL" sz="2000" dirty="0" smtClean="0">
                <a:solidFill>
                  <a:prstClr val="black"/>
                </a:solidFill>
              </a:rPr>
              <a:t>ZIT to </a:t>
            </a:r>
            <a:r>
              <a:rPr lang="pl-PL" altLang="pl-PL" sz="2000" dirty="0">
                <a:solidFill>
                  <a:prstClr val="black"/>
                </a:solidFill>
              </a:rPr>
              <a:t>nowe narzędzie wspierające wdrażanie strategii terytorialnych </a:t>
            </a:r>
            <a:br>
              <a:rPr lang="pl-PL" altLang="pl-PL" sz="2000" dirty="0">
                <a:solidFill>
                  <a:prstClr val="black"/>
                </a:solidFill>
              </a:rPr>
            </a:br>
            <a:r>
              <a:rPr lang="pl-PL" altLang="pl-PL" sz="2000" dirty="0">
                <a:solidFill>
                  <a:prstClr val="black"/>
                </a:solidFill>
              </a:rPr>
              <a:t>z wykorzystaniem możliwości finansowych, jakie dają Fundusze Europejskie </a:t>
            </a:r>
            <a:br>
              <a:rPr lang="pl-PL" altLang="pl-PL" sz="2000" dirty="0">
                <a:solidFill>
                  <a:prstClr val="black"/>
                </a:solidFill>
              </a:rPr>
            </a:br>
            <a:r>
              <a:rPr lang="pl-PL" altLang="pl-PL" sz="2000" dirty="0">
                <a:solidFill>
                  <a:prstClr val="black"/>
                </a:solidFill>
              </a:rPr>
              <a:t>w okresie 2014–2020. </a:t>
            </a:r>
          </a:p>
          <a:p>
            <a:pPr marL="0" lvl="0" indent="0" algn="just">
              <a:spcBef>
                <a:spcPts val="0"/>
              </a:spcBef>
              <a:buNone/>
            </a:pPr>
            <a:endParaRPr lang="pl-PL" altLang="pl-PL" sz="2000" dirty="0">
              <a:solidFill>
                <a:prstClr val="black"/>
              </a:solidFill>
            </a:endParaRPr>
          </a:p>
          <a:p>
            <a:pPr marL="0" lvl="0" indent="0" algn="just">
              <a:spcBef>
                <a:spcPts val="0"/>
              </a:spcBef>
              <a:buNone/>
            </a:pPr>
            <a:r>
              <a:rPr lang="pl-PL" altLang="pl-PL" sz="2000" dirty="0">
                <a:solidFill>
                  <a:prstClr val="black"/>
                </a:solidFill>
              </a:rPr>
              <a:t>Celem ZIT jest m.in.: realizacja zintegrowanych projektów odpowiadających </a:t>
            </a:r>
            <a:br>
              <a:rPr lang="pl-PL" altLang="pl-PL" sz="2000" dirty="0">
                <a:solidFill>
                  <a:prstClr val="black"/>
                </a:solidFill>
              </a:rPr>
            </a:br>
            <a:r>
              <a:rPr lang="pl-PL" altLang="pl-PL" sz="2000" dirty="0">
                <a:solidFill>
                  <a:prstClr val="black"/>
                </a:solidFill>
              </a:rPr>
              <a:t>w sposób kompleksowy na potrzeby i problemy obszarów metropolitalnych </a:t>
            </a:r>
            <a:br>
              <a:rPr lang="pl-PL" altLang="pl-PL" sz="2000" dirty="0">
                <a:solidFill>
                  <a:prstClr val="black"/>
                </a:solidFill>
              </a:rPr>
            </a:br>
            <a:r>
              <a:rPr lang="pl-PL" altLang="pl-PL" sz="2000" dirty="0">
                <a:solidFill>
                  <a:prstClr val="black"/>
                </a:solidFill>
              </a:rPr>
              <a:t>oraz sprzyjanie ich rozwojowi, współpracy i integracji, przede wszystkim tam, gdzie skala problemów związanych z brakiem współpracy </a:t>
            </a:r>
            <a:br>
              <a:rPr lang="pl-PL" altLang="pl-PL" sz="2000" dirty="0">
                <a:solidFill>
                  <a:prstClr val="black"/>
                </a:solidFill>
              </a:rPr>
            </a:br>
            <a:r>
              <a:rPr lang="pl-PL" altLang="pl-PL" sz="2000" dirty="0">
                <a:solidFill>
                  <a:prstClr val="black"/>
                </a:solidFill>
              </a:rPr>
              <a:t>i komplementarności działań różnych jednostek administracyjnych jest największa. </a:t>
            </a:r>
            <a:endParaRPr lang="pl-PL" altLang="pl-PL" sz="2000" dirty="0" smtClean="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20010475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ZINTEGROWANE INWESTYCJE TERYTORIALNE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988840"/>
            <a:ext cx="8229600" cy="4137324"/>
          </a:xfrm>
        </p:spPr>
        <p:txBody>
          <a:bodyPr>
            <a:normAutofit/>
          </a:bodyPr>
          <a:lstStyle/>
          <a:p>
            <a:pPr marL="0" lvl="0" indent="0" algn="just">
              <a:buNone/>
            </a:pPr>
            <a:endParaRPr lang="pl-PL" sz="2000" dirty="0">
              <a:solidFill>
                <a:prstClr val="black"/>
              </a:solidFill>
            </a:endParaRPr>
          </a:p>
          <a:p>
            <a:pPr marL="0" lvl="0" indent="0" algn="just">
              <a:spcBef>
                <a:spcPts val="0"/>
              </a:spcBef>
              <a:buNone/>
            </a:pPr>
            <a:r>
              <a:rPr lang="pl-PL" sz="2000" dirty="0">
                <a:solidFill>
                  <a:prstClr val="black"/>
                </a:solidFill>
              </a:rPr>
              <a:t>Funkcje instytucji pośredniczącej ZIT AW pełni Gmina Wałbrzych.</a:t>
            </a:r>
          </a:p>
          <a:p>
            <a:pPr lvl="0" algn="just"/>
            <a:endParaRPr lang="pl-PL" sz="2000" dirty="0">
              <a:solidFill>
                <a:prstClr val="black"/>
              </a:solidFill>
            </a:endParaRPr>
          </a:p>
          <a:p>
            <a:pPr marL="0" lvl="0" indent="0" algn="just">
              <a:buNone/>
            </a:pPr>
            <a:r>
              <a:rPr lang="pl-PL" sz="2000" dirty="0">
                <a:solidFill>
                  <a:prstClr val="black"/>
                </a:solidFill>
              </a:rPr>
              <a:t>Zadania instytucji pośredniczącej Gmina Wałbrzych powierzyła jednostce gminnej - Instytucji Pośredniczącej Aglomeracji Wałbrzyskiej utworzonej </a:t>
            </a:r>
            <a:br>
              <a:rPr lang="pl-PL" sz="2000" dirty="0">
                <a:solidFill>
                  <a:prstClr val="black"/>
                </a:solidFill>
              </a:rPr>
            </a:br>
            <a:r>
              <a:rPr lang="pl-PL" sz="2000" dirty="0">
                <a:solidFill>
                  <a:prstClr val="black"/>
                </a:solidFill>
              </a:rPr>
              <a:t>30 stycznia 2015 r.</a:t>
            </a:r>
          </a:p>
          <a:p>
            <a:pPr lvl="0" algn="just"/>
            <a:endParaRPr lang="pl-PL" sz="2000" dirty="0">
              <a:solidFill>
                <a:prstClr val="black"/>
              </a:solidFill>
            </a:endParaRPr>
          </a:p>
          <a:p>
            <a:pPr marL="0" lvl="0" indent="0" algn="just">
              <a:buNone/>
            </a:pPr>
            <a:r>
              <a:rPr lang="pl-PL" sz="2000" dirty="0">
                <a:solidFill>
                  <a:prstClr val="black"/>
                </a:solidFill>
              </a:rPr>
              <a:t>Dnia 12 czerwca 2015 r. zawarto Porozumienie w sprawie powierzenia przez Zarząd Województwa Dolnośląskiego zadań w ramach instrumentu ZIT Gminie Wałbrzych - liderowi ZIT AW.</a:t>
            </a:r>
            <a:endParaRPr lang="pl-PL" sz="2000" b="1"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3220366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67544" y="2276872"/>
            <a:ext cx="8229600" cy="3849292"/>
          </a:xfrm>
        </p:spPr>
        <p:txBody>
          <a:bodyPr>
            <a:normAutofit/>
          </a:bodyPr>
          <a:lstStyle/>
          <a:p>
            <a:pPr marL="0" lvl="0" indent="0" algn="just">
              <a:buNone/>
            </a:pPr>
            <a:r>
              <a:rPr lang="pl-PL" sz="2000" dirty="0">
                <a:solidFill>
                  <a:prstClr val="black"/>
                </a:solidFill>
              </a:rPr>
              <a:t>Strategia ZIT AW jest najważniejszym dokumentem:</a:t>
            </a:r>
          </a:p>
          <a:p>
            <a:pPr lvl="0" algn="just"/>
            <a:r>
              <a:rPr lang="pl-PL" sz="2000" dirty="0">
                <a:solidFill>
                  <a:prstClr val="black"/>
                </a:solidFill>
              </a:rPr>
              <a:t>wykonawczym do Strategii Rozwoju Aglomeracji Wałbrzyskiej 2013-2020 określającym działania służące rozwiązywaniu problemów gospodarczych, środowiskowych, klimatycznych, demograficznych, społecznych zatwierdzanym przez Prezydenta Miasta Wałbrzycha </a:t>
            </a:r>
            <a:r>
              <a:rPr lang="pl-PL" sz="2000" dirty="0" smtClean="0">
                <a:solidFill>
                  <a:prstClr val="black"/>
                </a:solidFill>
              </a:rPr>
              <a:t>i </a:t>
            </a:r>
            <a:r>
              <a:rPr lang="pl-PL" sz="2000" dirty="0">
                <a:solidFill>
                  <a:prstClr val="black"/>
                </a:solidFill>
              </a:rPr>
              <a:t>opiniowanym przez Komitet Sterujący Aglomeracji Wałbrzyskiej, Instytucję Zarządzająca RPO WD 2014-2020 oraz Ministerstwo Infrastruktury i Rozwoju.</a:t>
            </a:r>
          </a:p>
          <a:p>
            <a:pPr lvl="0" algn="just"/>
            <a:r>
              <a:rPr lang="pl-PL" sz="2000" dirty="0">
                <a:solidFill>
                  <a:prstClr val="black"/>
                </a:solidFill>
              </a:rPr>
              <a:t>regulującym zasady wsparcia w ramach Zintegrowanych Inwestycji Terytorialnych.</a:t>
            </a:r>
          </a:p>
          <a:p>
            <a:pPr marL="0" lvl="0" indent="0" algn="just">
              <a:buNone/>
            </a:pPr>
            <a:endParaRPr lang="pl-PL" sz="2000" dirty="0">
              <a:solidFill>
                <a:prstClr val="black"/>
              </a:solidFill>
            </a:endParaRP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940859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988840"/>
            <a:ext cx="8229600" cy="4137324"/>
          </a:xfrm>
        </p:spPr>
        <p:txBody>
          <a:bodyPr>
            <a:normAutofit/>
          </a:bodyPr>
          <a:lstStyle/>
          <a:p>
            <a:pPr marL="0" lvl="0" indent="0" algn="just">
              <a:lnSpc>
                <a:spcPct val="110000"/>
              </a:lnSpc>
              <a:buNone/>
            </a:pPr>
            <a:endParaRPr lang="pl-PL" sz="2400" b="1" dirty="0" smtClean="0">
              <a:solidFill>
                <a:srgbClr val="009900"/>
              </a:solidFill>
            </a:endParaRPr>
          </a:p>
          <a:p>
            <a:pPr marL="0" lvl="0" indent="0" algn="just">
              <a:lnSpc>
                <a:spcPct val="110000"/>
              </a:lnSpc>
              <a:buNone/>
            </a:pPr>
            <a:r>
              <a:rPr lang="pl-PL" sz="2400" b="1" dirty="0" smtClean="0">
                <a:solidFill>
                  <a:srgbClr val="009900"/>
                </a:solidFill>
              </a:rPr>
              <a:t>Główne </a:t>
            </a:r>
            <a:r>
              <a:rPr lang="pl-PL" sz="2400" b="1" dirty="0">
                <a:solidFill>
                  <a:srgbClr val="009900"/>
                </a:solidFill>
              </a:rPr>
              <a:t>elementy </a:t>
            </a:r>
            <a:r>
              <a:rPr lang="pl-PL" sz="2400" b="1" dirty="0" smtClean="0">
                <a:solidFill>
                  <a:srgbClr val="009900"/>
                </a:solidFill>
              </a:rPr>
              <a:t>struktury </a:t>
            </a:r>
            <a:r>
              <a:rPr lang="pl-PL" sz="2400" b="1" dirty="0">
                <a:solidFill>
                  <a:srgbClr val="009900"/>
                </a:solidFill>
              </a:rPr>
              <a:t>Strategii ZIT AW</a:t>
            </a:r>
            <a:r>
              <a:rPr lang="pl-PL" sz="2000" b="1" dirty="0" smtClean="0">
                <a:solidFill>
                  <a:srgbClr val="009900"/>
                </a:solidFill>
              </a:rPr>
              <a:t>:</a:t>
            </a:r>
            <a:endParaRPr lang="pl-PL" sz="2000" b="1" dirty="0">
              <a:solidFill>
                <a:srgbClr val="009900"/>
              </a:solidFill>
            </a:endParaRPr>
          </a:p>
          <a:p>
            <a:pPr lvl="0" algn="just">
              <a:lnSpc>
                <a:spcPct val="110000"/>
              </a:lnSpc>
              <a:buFont typeface="Wingdings" panose="05000000000000000000" pitchFamily="2" charset="2"/>
              <a:buChar char="Ø"/>
            </a:pPr>
            <a:r>
              <a:rPr lang="pl-PL" sz="2000" dirty="0">
                <a:solidFill>
                  <a:prstClr val="black"/>
                </a:solidFill>
              </a:rPr>
              <a:t>Diagnoza obszaru realizacji ZIT </a:t>
            </a:r>
            <a:r>
              <a:rPr lang="pl-PL" sz="2000" dirty="0" smtClean="0">
                <a:solidFill>
                  <a:prstClr val="black"/>
                </a:solidFill>
              </a:rPr>
              <a:t>AW</a:t>
            </a:r>
            <a:endParaRPr lang="pl-PL" sz="2000" dirty="0">
              <a:solidFill>
                <a:prstClr val="black"/>
              </a:solidFill>
            </a:endParaRPr>
          </a:p>
          <a:p>
            <a:pPr lvl="0" algn="just">
              <a:lnSpc>
                <a:spcPct val="110000"/>
              </a:lnSpc>
              <a:buFont typeface="Wingdings" panose="05000000000000000000" pitchFamily="2" charset="2"/>
              <a:buChar char="Ø"/>
            </a:pPr>
            <a:r>
              <a:rPr lang="pl-PL" sz="2000" dirty="0" smtClean="0">
                <a:solidFill>
                  <a:prstClr val="black"/>
                </a:solidFill>
              </a:rPr>
              <a:t>Cel </a:t>
            </a:r>
            <a:r>
              <a:rPr lang="pl-PL" sz="2000" dirty="0">
                <a:solidFill>
                  <a:prstClr val="black"/>
                </a:solidFill>
              </a:rPr>
              <a:t>główny, </a:t>
            </a:r>
            <a:r>
              <a:rPr lang="pl-PL" sz="2000" dirty="0" smtClean="0">
                <a:solidFill>
                  <a:prstClr val="black"/>
                </a:solidFill>
              </a:rPr>
              <a:t>cele rozwojowe, priorytety </a:t>
            </a:r>
            <a:r>
              <a:rPr lang="pl-PL" sz="2000" dirty="0">
                <a:solidFill>
                  <a:prstClr val="black"/>
                </a:solidFill>
              </a:rPr>
              <a:t>i</a:t>
            </a:r>
            <a:r>
              <a:rPr lang="pl-PL" sz="2000" dirty="0" smtClean="0">
                <a:solidFill>
                  <a:prstClr val="black"/>
                </a:solidFill>
              </a:rPr>
              <a:t> działania Strategii ZIT AW</a:t>
            </a:r>
            <a:endParaRPr lang="pl-PL" sz="2000" dirty="0">
              <a:solidFill>
                <a:prstClr val="black"/>
              </a:solidFill>
            </a:endParaRPr>
          </a:p>
          <a:p>
            <a:pPr lvl="0" algn="just">
              <a:lnSpc>
                <a:spcPct val="110000"/>
              </a:lnSpc>
              <a:buFont typeface="Wingdings" panose="05000000000000000000" pitchFamily="2" charset="2"/>
              <a:buChar char="Ø"/>
            </a:pPr>
            <a:r>
              <a:rPr lang="pl-PL" sz="2000" dirty="0">
                <a:solidFill>
                  <a:prstClr val="black"/>
                </a:solidFill>
              </a:rPr>
              <a:t>Plan finansowy</a:t>
            </a:r>
          </a:p>
          <a:p>
            <a:pPr lvl="0" algn="just">
              <a:lnSpc>
                <a:spcPct val="110000"/>
              </a:lnSpc>
              <a:buFont typeface="Wingdings" panose="05000000000000000000" pitchFamily="2" charset="2"/>
              <a:buChar char="Ø"/>
            </a:pPr>
            <a:r>
              <a:rPr lang="pl-PL" sz="2000" dirty="0">
                <a:solidFill>
                  <a:prstClr val="black"/>
                </a:solidFill>
              </a:rPr>
              <a:t>Załączniki m.in.  zestawienie wskaźników monitoringu</a:t>
            </a:r>
          </a:p>
          <a:p>
            <a:pPr marL="0" lvl="0" indent="0" algn="just">
              <a:buNone/>
            </a:pPr>
            <a:endParaRPr lang="pl-PL" sz="2000" dirty="0">
              <a:solidFill>
                <a:prstClr val="black"/>
              </a:solidFill>
            </a:endParaRP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35777761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988840"/>
            <a:ext cx="8229600" cy="4137324"/>
          </a:xfrm>
        </p:spPr>
        <p:txBody>
          <a:bodyPr>
            <a:normAutofit/>
          </a:bodyPr>
          <a:lstStyle/>
          <a:p>
            <a:pPr marL="0" lvl="0" indent="0" algn="just">
              <a:lnSpc>
                <a:spcPct val="110000"/>
              </a:lnSpc>
              <a:buNone/>
            </a:pPr>
            <a:r>
              <a:rPr lang="pl-PL" sz="2400" b="1" dirty="0" smtClean="0">
                <a:solidFill>
                  <a:srgbClr val="009900"/>
                </a:solidFill>
              </a:rPr>
              <a:t>Diagnoza </a:t>
            </a:r>
            <a:r>
              <a:rPr lang="pl-PL" sz="2400" b="1" dirty="0">
                <a:solidFill>
                  <a:srgbClr val="009900"/>
                </a:solidFill>
              </a:rPr>
              <a:t>obszaru realizacji ZIT AW dotyczy czterech sfer</a:t>
            </a:r>
            <a:r>
              <a:rPr lang="pl-PL" sz="2400" dirty="0">
                <a:solidFill>
                  <a:prstClr val="black"/>
                </a:solidFill>
              </a:rPr>
              <a:t>:</a:t>
            </a:r>
          </a:p>
          <a:p>
            <a:pPr marL="0" lvl="0" indent="0">
              <a:spcBef>
                <a:spcPts val="0"/>
              </a:spcBef>
              <a:buNone/>
            </a:pPr>
            <a:endParaRPr lang="pl-PL" sz="2200" dirty="0">
              <a:solidFill>
                <a:prstClr val="black"/>
              </a:solidFill>
            </a:endParaRPr>
          </a:p>
          <a:p>
            <a:pPr marL="457200" lvl="0" indent="-457200" algn="just">
              <a:spcBef>
                <a:spcPts val="0"/>
              </a:spcBef>
              <a:buFont typeface="+mj-lt"/>
              <a:buAutoNum type="arabicPeriod"/>
            </a:pPr>
            <a:r>
              <a:rPr lang="pl-PL" sz="2000" dirty="0">
                <a:solidFill>
                  <a:prstClr val="black"/>
                </a:solidFill>
              </a:rPr>
              <a:t>Gospodarczej</a:t>
            </a:r>
          </a:p>
          <a:p>
            <a:pPr marL="457200" lvl="0" indent="-457200" algn="just">
              <a:spcBef>
                <a:spcPts val="0"/>
              </a:spcBef>
              <a:buFont typeface="+mj-lt"/>
              <a:buAutoNum type="arabicPeriod"/>
            </a:pPr>
            <a:r>
              <a:rPr lang="pl-PL" sz="2000" dirty="0">
                <a:solidFill>
                  <a:srgbClr val="009900"/>
                </a:solidFill>
              </a:rPr>
              <a:t>Społecznej</a:t>
            </a:r>
          </a:p>
          <a:p>
            <a:pPr marL="457200" lvl="0" indent="-457200" algn="just">
              <a:spcBef>
                <a:spcPts val="0"/>
              </a:spcBef>
              <a:buFont typeface="+mj-lt"/>
              <a:buAutoNum type="arabicPeriod"/>
            </a:pPr>
            <a:r>
              <a:rPr lang="pl-PL" sz="2000" dirty="0">
                <a:solidFill>
                  <a:prstClr val="black"/>
                </a:solidFill>
              </a:rPr>
              <a:t>Infrastrukturalnej</a:t>
            </a:r>
          </a:p>
          <a:p>
            <a:pPr marL="457200" lvl="0" indent="-457200" algn="just">
              <a:spcBef>
                <a:spcPts val="0"/>
              </a:spcBef>
              <a:buFont typeface="+mj-lt"/>
              <a:buAutoNum type="arabicPeriod"/>
            </a:pPr>
            <a:r>
              <a:rPr lang="pl-PL" sz="2000" dirty="0">
                <a:solidFill>
                  <a:prstClr val="black"/>
                </a:solidFill>
              </a:rPr>
              <a:t>Środowiska naturalnego.</a:t>
            </a:r>
          </a:p>
          <a:p>
            <a:pPr marL="0" lvl="0" indent="0" algn="just">
              <a:spcBef>
                <a:spcPts val="0"/>
              </a:spcBef>
              <a:buNone/>
            </a:pPr>
            <a:endParaRPr lang="pl-PL" sz="2000" dirty="0">
              <a:solidFill>
                <a:prstClr val="black"/>
              </a:solidFill>
            </a:endParaRPr>
          </a:p>
          <a:p>
            <a:pPr marL="0" lvl="0" indent="0" algn="just">
              <a:spcBef>
                <a:spcPts val="0"/>
              </a:spcBef>
              <a:buNone/>
            </a:pPr>
            <a:r>
              <a:rPr lang="pl-PL" sz="2000" dirty="0">
                <a:solidFill>
                  <a:prstClr val="black"/>
                </a:solidFill>
              </a:rPr>
              <a:t>Konkurs odpowiada na problemy zidentyfikowane </a:t>
            </a:r>
            <a:r>
              <a:rPr lang="pl-PL" sz="2000" dirty="0">
                <a:solidFill>
                  <a:srgbClr val="009900"/>
                </a:solidFill>
              </a:rPr>
              <a:t>w sferze społecznej</a:t>
            </a:r>
            <a:r>
              <a:rPr lang="pl-PL" sz="2000" dirty="0">
                <a:solidFill>
                  <a:prstClr val="black"/>
                </a:solidFill>
              </a:rPr>
              <a:t>,</a:t>
            </a:r>
          </a:p>
          <a:p>
            <a:pPr marL="0" lvl="0" indent="0" algn="just">
              <a:spcBef>
                <a:spcPts val="0"/>
              </a:spcBef>
              <a:buNone/>
            </a:pPr>
            <a:r>
              <a:rPr lang="pl-PL" sz="2000" dirty="0">
                <a:solidFill>
                  <a:prstClr val="black"/>
                </a:solidFill>
              </a:rPr>
              <a:t>w której zidentyfikowano obszary  problemowe: demografia, rynek pracy, opieka społeczna,  aktywność, edukacja, zdrowie, kultura.</a:t>
            </a:r>
          </a:p>
          <a:p>
            <a:pPr marL="0" lvl="0" indent="0" algn="just">
              <a:buNone/>
            </a:pPr>
            <a:endParaRPr lang="pl-PL" sz="2000" dirty="0">
              <a:solidFill>
                <a:prstClr val="black"/>
              </a:solidFill>
            </a:endParaRP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1115345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980728"/>
            <a:ext cx="8352928" cy="7920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772816"/>
            <a:ext cx="8229600" cy="4353348"/>
          </a:xfrm>
        </p:spPr>
        <p:txBody>
          <a:bodyPr>
            <a:normAutofit fontScale="92500" lnSpcReduction="20000"/>
          </a:bodyPr>
          <a:lstStyle/>
          <a:p>
            <a:pPr marL="0" lvl="0" indent="0">
              <a:lnSpc>
                <a:spcPct val="120000"/>
              </a:lnSpc>
              <a:spcBef>
                <a:spcPts val="0"/>
              </a:spcBef>
              <a:buNone/>
            </a:pPr>
            <a:r>
              <a:rPr lang="pl-PL" sz="2100" dirty="0">
                <a:solidFill>
                  <a:prstClr val="black"/>
                </a:solidFill>
              </a:rPr>
              <a:t>W  obszarze problemowym edukacja podstawowa, gimnazjalna </a:t>
            </a:r>
            <a:r>
              <a:rPr lang="pl-PL" sz="2100" dirty="0" smtClean="0">
                <a:solidFill>
                  <a:prstClr val="black"/>
                </a:solidFill>
              </a:rPr>
              <a:t/>
            </a:r>
            <a:br>
              <a:rPr lang="pl-PL" sz="2100" dirty="0" smtClean="0">
                <a:solidFill>
                  <a:prstClr val="black"/>
                </a:solidFill>
              </a:rPr>
            </a:br>
            <a:r>
              <a:rPr lang="pl-PL" sz="2100" dirty="0" smtClean="0">
                <a:solidFill>
                  <a:prstClr val="black"/>
                </a:solidFill>
              </a:rPr>
              <a:t>i ponadgimnazjalna </a:t>
            </a:r>
            <a:r>
              <a:rPr lang="pl-PL" sz="2100" dirty="0">
                <a:solidFill>
                  <a:prstClr val="black"/>
                </a:solidFill>
              </a:rPr>
              <a:t>zidentyfikowano problem:</a:t>
            </a:r>
          </a:p>
          <a:p>
            <a:pPr marL="0" lvl="0" indent="0">
              <a:lnSpc>
                <a:spcPct val="120000"/>
              </a:lnSpc>
              <a:spcBef>
                <a:spcPts val="0"/>
              </a:spcBef>
              <a:buNone/>
            </a:pPr>
            <a:endParaRPr lang="pl-PL" sz="2000" dirty="0">
              <a:solidFill>
                <a:prstClr val="black"/>
              </a:solidFill>
            </a:endParaRPr>
          </a:p>
          <a:p>
            <a:pPr marL="514350" lvl="0" indent="-514350" algn="just">
              <a:lnSpc>
                <a:spcPct val="120000"/>
              </a:lnSpc>
              <a:spcBef>
                <a:spcPts val="0"/>
              </a:spcBef>
              <a:buFontTx/>
              <a:buAutoNum type="arabicPeriod"/>
            </a:pPr>
            <a:r>
              <a:rPr lang="pl-PL" sz="2000" dirty="0">
                <a:solidFill>
                  <a:prstClr val="black"/>
                </a:solidFill>
              </a:rPr>
              <a:t>Niezadawalający poziom nauczania w szkołach podstawowych </a:t>
            </a:r>
            <a:br>
              <a:rPr lang="pl-PL" sz="2000" dirty="0">
                <a:solidFill>
                  <a:prstClr val="black"/>
                </a:solidFill>
              </a:rPr>
            </a:br>
            <a:r>
              <a:rPr lang="pl-PL" sz="2000" dirty="0">
                <a:solidFill>
                  <a:prstClr val="black"/>
                </a:solidFill>
              </a:rPr>
              <a:t>i gimnazjalnych obrazowany przez wskaźniki odnoszące się do wyników egzaminu końcowego po szkole podstawowej oraz gimnazjum; </a:t>
            </a:r>
          </a:p>
          <a:p>
            <a:pPr marL="0" lvl="0" indent="0" algn="just">
              <a:lnSpc>
                <a:spcPct val="120000"/>
              </a:lnSpc>
              <a:spcBef>
                <a:spcPts val="0"/>
              </a:spcBef>
              <a:buNone/>
            </a:pPr>
            <a:r>
              <a:rPr lang="pl-PL" sz="2000" dirty="0">
                <a:solidFill>
                  <a:prstClr val="black"/>
                </a:solidFill>
              </a:rPr>
              <a:t>  </a:t>
            </a:r>
          </a:p>
          <a:p>
            <a:pPr marL="0" lvl="0" indent="0" algn="just">
              <a:lnSpc>
                <a:spcPct val="120000"/>
              </a:lnSpc>
              <a:spcBef>
                <a:spcPts val="0"/>
              </a:spcBef>
              <a:buNone/>
            </a:pPr>
            <a:r>
              <a:rPr lang="pl-PL" sz="2000" dirty="0">
                <a:solidFill>
                  <a:prstClr val="black"/>
                </a:solidFill>
              </a:rPr>
              <a:t>Wynikiem diagnozy jest określenie </a:t>
            </a:r>
            <a:r>
              <a:rPr lang="pl-PL" sz="2000" dirty="0" smtClean="0">
                <a:solidFill>
                  <a:prstClr val="black"/>
                </a:solidFill>
              </a:rPr>
              <a:t>strategicznej </a:t>
            </a:r>
            <a:r>
              <a:rPr lang="pl-PL" sz="2000" dirty="0">
                <a:solidFill>
                  <a:prstClr val="black"/>
                </a:solidFill>
              </a:rPr>
              <a:t>interwencji</a:t>
            </a:r>
            <a:r>
              <a:rPr lang="pl-PL" sz="2000" b="1" dirty="0">
                <a:solidFill>
                  <a:prstClr val="black"/>
                </a:solidFill>
              </a:rPr>
              <a:t>: </a:t>
            </a:r>
            <a:endParaRPr lang="pl-PL" sz="2000" dirty="0">
              <a:solidFill>
                <a:prstClr val="black"/>
              </a:solidFill>
            </a:endParaRPr>
          </a:p>
          <a:p>
            <a:pPr marL="514350" lvl="0" indent="-514350" algn="just">
              <a:lnSpc>
                <a:spcPct val="120000"/>
              </a:lnSpc>
              <a:spcBef>
                <a:spcPts val="0"/>
              </a:spcBef>
              <a:buFontTx/>
              <a:buAutoNum type="arabicPeriod"/>
            </a:pPr>
            <a:r>
              <a:rPr lang="pl-PL" sz="2000" dirty="0">
                <a:solidFill>
                  <a:prstClr val="black"/>
                </a:solidFill>
              </a:rPr>
              <a:t>Poprawa poziomu edukacji i promowanie uczenia się przez całe życie (wiązki projektów). </a:t>
            </a:r>
          </a:p>
          <a:p>
            <a:pPr marL="0" lvl="0" indent="0" algn="ctr">
              <a:lnSpc>
                <a:spcPct val="120000"/>
              </a:lnSpc>
              <a:spcBef>
                <a:spcPts val="0"/>
              </a:spcBef>
              <a:buNone/>
            </a:pPr>
            <a:r>
              <a:rPr lang="pl-PL" sz="2000" u="sng" dirty="0">
                <a:solidFill>
                  <a:prstClr val="black"/>
                </a:solidFill>
              </a:rPr>
              <a:t>TERYTORIALNY WYMIAR WSPARCIA </a:t>
            </a:r>
          </a:p>
          <a:p>
            <a:pPr marL="0" lvl="0" indent="0" algn="ctr">
              <a:lnSpc>
                <a:spcPct val="120000"/>
              </a:lnSpc>
              <a:spcBef>
                <a:spcPts val="0"/>
              </a:spcBef>
              <a:buNone/>
            </a:pPr>
            <a:endParaRPr lang="pl-PL" sz="2000" dirty="0">
              <a:solidFill>
                <a:prstClr val="black"/>
              </a:solidFill>
            </a:endParaRPr>
          </a:p>
          <a:p>
            <a:pPr marL="0" lvl="0" indent="0" algn="just">
              <a:lnSpc>
                <a:spcPct val="120000"/>
              </a:lnSpc>
              <a:spcBef>
                <a:spcPts val="0"/>
              </a:spcBef>
              <a:buNone/>
            </a:pPr>
            <a:r>
              <a:rPr lang="pl-PL" sz="2000" dirty="0">
                <a:solidFill>
                  <a:prstClr val="black"/>
                </a:solidFill>
              </a:rPr>
              <a:t>Zgodnie z przeprowadzoną diagnozą projekty będą realizowane na terenie całej Aglomeracji </a:t>
            </a:r>
            <a:r>
              <a:rPr lang="pl-PL" sz="2000" dirty="0" smtClean="0">
                <a:solidFill>
                  <a:prstClr val="black"/>
                </a:solidFill>
              </a:rPr>
              <a:t>Wałbrzyskiej.</a:t>
            </a:r>
            <a:r>
              <a:rPr lang="pl-PL" sz="2000" dirty="0">
                <a:solidFill>
                  <a:prstClr val="black"/>
                </a:solidFill>
              </a:rPr>
              <a:t>	</a:t>
            </a: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14355614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2497</TotalTime>
  <Words>1691</Words>
  <Application>Microsoft Office PowerPoint</Application>
  <PresentationFormat>Pokaz na ekranie (4:3)</PresentationFormat>
  <Paragraphs>393</Paragraphs>
  <Slides>23</Slides>
  <Notes>2</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23</vt:i4>
      </vt:variant>
    </vt:vector>
  </HeadingPairs>
  <TitlesOfParts>
    <vt:vector size="29" baseType="lpstr">
      <vt:lpstr>Arial</vt:lpstr>
      <vt:lpstr>Calibri</vt:lpstr>
      <vt:lpstr>Tahoma</vt:lpstr>
      <vt:lpstr>Times New Roman</vt:lpstr>
      <vt:lpstr>Wingdings</vt:lpstr>
      <vt:lpstr>Motyw pakietu Office</vt:lpstr>
      <vt:lpstr>ZINTEGROWANE INWESTYCJE TERYTORIALNE AGLOMERACJI WAŁBRZYSKIEJ  10.2.4  Zapewnienie równego dostępu do wysokiej jakości edukacji podstawowej, gimnazjalnej i ponadgimnazjalnej- ZIT AW</vt:lpstr>
      <vt:lpstr>Prezentacja programu PowerPoint</vt:lpstr>
      <vt:lpstr>Aglomerację Wałbrzyską (AW) tworzą 22 gminy: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NABÓR WNIOSKÓW W RAMACH PODDZIŁANIA 10.2.4 – ZAPEWNIENIE RÓWNEGO DOSTĘPU DO WYSOKIEJ JAKOŚCI EDUKACJI PODSTAWOWEJ, GIMNAZJALNEJ I PONADGIMNAZJALNEJ – ZIT</vt:lpstr>
      <vt:lpstr>     TRANSPOZYCJA PRIORYTETÓW IDZIAŁAŃ STRATEGII ZIT AW  NA DZIAŁANIA  RPO WD 2014-2020  </vt:lpstr>
      <vt:lpstr>Prezentacja programu PowerPoint</vt:lpstr>
      <vt:lpstr>Prezentacja programu PowerPoint</vt:lpstr>
      <vt:lpstr>Prezentacja programu PowerPoint</vt:lpstr>
      <vt:lpstr>Prezentacja programu PowerPoint</vt:lpstr>
      <vt:lpstr>Prezentacja programu PowerPoint</vt:lpstr>
      <vt:lpstr>      Punktacja do kryterium nr 3  Wpływ projektu na realizację Strategii ZIT   </vt:lpstr>
      <vt:lpstr>     Punktacja do kryterium nr 4 Wpływ realizacji projektu na realizację wartości docelowej wskaźników monitoringu realizacji celów Strategii ZIT wynikających z Porozumienia  </vt:lpstr>
      <vt:lpstr>     Punktacja do kryterium nr 4 Wpływ realizacji projektu na realizację wartości docelowej wskaźników monitoringu realizacji celów Strategii ZIT wynikających z Porozumienia  </vt:lpstr>
      <vt:lpstr>Punktacja do kryterium nr 5 Komplementarny charakter projektu  </vt:lpstr>
      <vt:lpstr>II sekcja ogólna Kryterium – uzyskanie przez projekt minimum punktowego  </vt:lpstr>
      <vt:lpstr>      Szczegółowe informacje dostępne są na stronie internetowej www.ipaw.walbrzych.eu  </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Marcin Dzwonek</dc:creator>
  <cp:lastModifiedBy>Dagmara Raczyńska</cp:lastModifiedBy>
  <cp:revision>240</cp:revision>
  <dcterms:created xsi:type="dcterms:W3CDTF">2015-04-22T07:48:15Z</dcterms:created>
  <dcterms:modified xsi:type="dcterms:W3CDTF">2016-01-21T11:30:00Z</dcterms:modified>
</cp:coreProperties>
</file>