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373" r:id="rId2"/>
    <p:sldId id="504" r:id="rId3"/>
    <p:sldId id="506" r:id="rId4"/>
    <p:sldId id="503" r:id="rId5"/>
    <p:sldId id="518" r:id="rId6"/>
    <p:sldId id="508" r:id="rId7"/>
    <p:sldId id="511" r:id="rId8"/>
    <p:sldId id="512" r:id="rId9"/>
    <p:sldId id="523" r:id="rId10"/>
    <p:sldId id="524" r:id="rId11"/>
    <p:sldId id="507" r:id="rId12"/>
    <p:sldId id="515" r:id="rId13"/>
    <p:sldId id="513" r:id="rId14"/>
    <p:sldId id="525" r:id="rId15"/>
    <p:sldId id="526" r:id="rId16"/>
    <p:sldId id="522" r:id="rId17"/>
    <p:sldId id="344" r:id="rId18"/>
    <p:sldId id="520" r:id="rId19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0295" autoAdjust="0"/>
  </p:normalViewPr>
  <p:slideViewPr>
    <p:cSldViewPr>
      <p:cViewPr varScale="1">
        <p:scale>
          <a:sx n="105" d="100"/>
          <a:sy n="105" d="100"/>
        </p:scale>
        <p:origin x="-19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Zwiększenie kompetencji osób dorosłych w szczególności osób pozostających w niekorzystnej sytuacji na rynku pracy w zakresie ICT i języków obcych.</a:t>
            </a:r>
          </a:p>
          <a:p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Wsk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rezultatu bezpośredniego: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Liczba osób w wieku 25 lat i więcej, które uzyskały kwalifikacje lub nabyły kompetencje po opuszczeniu programu.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Liczba osób w wieku 50 lat i więcej, które uzyskały kwalifikacje lub nabyły kompetencje po opuszczeniu programu.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Liczba osób o niskich kwalifikacjach, które uzyskały kwalifikacje lub nabyły kompetencje po opuszczeniu programu. </a:t>
            </a:r>
          </a:p>
          <a:p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Wsk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produktu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Liczba osób w wieku 25 lat i więcej objętych wsparciem w programie.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Liczba osób w wieku 50 lat i więcej objętych wsparciem w programie.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Liczba osób o niskich kwalifikacjach objętych wsparciem w programie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 przypadku 6.3 A i 6.</a:t>
            </a:r>
            <a:r>
              <a:rPr lang="pl-PL" altLang="pl-PL" b="1" u="sng" baseline="0" dirty="0" smtClean="0"/>
              <a:t>3 B </a:t>
            </a: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/>
              <a:t>Powinny być kształtowane odpowiednie kompetencje, z uwzględnieniem umiejętności interpersonalnych i społecznych. 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971600" y="1484784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000" b="1" smtClean="0"/>
              <a:t>Cele </a:t>
            </a:r>
            <a:r>
              <a:rPr lang="pl-PL" sz="2000" b="1" dirty="0" smtClean="0"/>
              <a:t>oraz wskaźniki dla naboru wniosków                               o dofinansowanie w trybie konkursowym  </a:t>
            </a:r>
          </a:p>
          <a:p>
            <a:pPr algn="ctr"/>
            <a:r>
              <a:rPr lang="pl-PL" sz="2000" b="1" dirty="0" smtClean="0"/>
              <a:t>dla Osi Priorytetowej 10 Edukacja </a:t>
            </a:r>
          </a:p>
          <a:p>
            <a:pPr algn="ctr"/>
            <a:r>
              <a:rPr lang="pl-PL" sz="2000" b="1" dirty="0" smtClean="0"/>
              <a:t>Działania 10.2 Zapewnienie równego dostępu do wysokiej jakości edukacji podstawowej, gimnazjalnej i ponadgimnazjalnej. </a:t>
            </a:r>
          </a:p>
          <a:p>
            <a:pPr lvl="0" algn="ctr"/>
            <a:endParaRPr lang="pl-PL" sz="2000" b="1" dirty="0" smtClean="0"/>
          </a:p>
          <a:p>
            <a:pPr algn="ctr" eaLnBrk="1" hangingPunct="1"/>
            <a:endParaRPr lang="pl-PL" altLang="pl-PL" sz="2000" b="1" dirty="0" smtClean="0"/>
          </a:p>
          <a:p>
            <a:pPr algn="ctr" eaLnBrk="1" hangingPunct="1"/>
            <a:r>
              <a:rPr lang="pl-PL" altLang="pl-PL" sz="2000" b="1" dirty="0" smtClean="0"/>
              <a:t>Regionalny Program Operacyjny </a:t>
            </a:r>
          </a:p>
          <a:p>
            <a:pPr algn="ctr" eaLnBrk="1" hangingPunct="1"/>
            <a:r>
              <a:rPr lang="pl-PL" altLang="pl-PL" sz="2000" b="1" dirty="0" smtClean="0"/>
              <a:t>Województwa Dolnośląskiego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2014-2020</a:t>
            </a:r>
            <a:endParaRPr lang="pl-PL" altLang="pl-PL" sz="20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 smtClean="0"/>
              <a:t>Wrocław, 28.01.2016 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600" b="1" dirty="0" smtClean="0">
              <a:solidFill>
                <a:schemeClr val="tx1"/>
              </a:solidFill>
            </a:endParaRPr>
          </a:p>
          <a:p>
            <a:endParaRPr lang="pl-PL" sz="1600" b="1" dirty="0" smtClean="0">
              <a:solidFill>
                <a:schemeClr val="tx1"/>
              </a:solidFill>
            </a:endParaRPr>
          </a:p>
          <a:p>
            <a:endParaRPr lang="pl-PL" sz="1600" b="1" dirty="0" smtClean="0">
              <a:solidFill>
                <a:schemeClr val="tx1"/>
              </a:solidFill>
            </a:endParaRPr>
          </a:p>
          <a:p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i placówek systemu oświaty wyposażonych w ramach programu w sprzęt TIK do prowadzenia zajęć edukacyjnych [sztuki].</a:t>
            </a:r>
          </a:p>
          <a:p>
            <a:pPr algn="just"/>
            <a:endParaRPr lang="pl-PL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dla dzieci i młodzieży (szkół podstawowych, gimnazjalnych i </a:t>
            </a:r>
            <a:r>
              <a:rPr lang="pl-PL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ponadgimnazjalnych</a:t>
            </a:r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w tym szkół specjalnych (samodzielne i funkcjonujące w placówkach) oraz placówek systemu oświaty (zgodnie z ustawą z dnia 7 września 1991 r. o systemie oświaty) wyposażonych w sprzęt technologii informacyjno-komunikacyjnych (TIK) do prowadzenia zajęć edukacyjnych.</a:t>
            </a:r>
          </a:p>
          <a:p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Zakup sprzętu TIK odbywa się według standardów opisanych w </a:t>
            </a:r>
            <a:r>
              <a:rPr lang="pl-PL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Wytycznych w zakresie zasad realizacji przedsięwzięć z udziałem środków Europejskiego Funduszu Społecznego na lata 2014-2020 w obszarze edukacji.</a:t>
            </a:r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wskaźniku możliwe jest wykazanie szkół i placówek, które jedynie uzupełniają swoją bazę o pewne elementy wyposażenia, zgodnie z diagnozą i w celu uzyskania konkretnych funkcjonalności. W ramach wskaźnika nie należy uwzględniać szkół dla dorosłych oraz przedszkoli. Moment pomiaru wskaźnika rozumiany jest jako dzień dostarczenia sprzętu do szkół i placówek oświatowych.</a:t>
            </a:r>
          </a:p>
          <a:p>
            <a:pPr algn="just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10.2: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150 szkół (szacowana wartość docelowa na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/>
          </a:p>
        </p:txBody>
      </p:sp>
      <p:sp>
        <p:nvSpPr>
          <p:cNvPr id="6" name="Prostokąt 5"/>
          <p:cNvSpPr/>
          <p:nvPr/>
        </p:nvSpPr>
        <p:spPr>
          <a:xfrm>
            <a:off x="2123728" y="12687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rezultatu bezpośredniego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dotyczą oczekiwanych efektów wsparcia 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 środków EFS.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Określają efekt bezpośrednio po zakończeniu udziału w projekcie i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mierzone są do 4 tygodni        od zakończenia udziału przez uczestnika 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projekcie.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celu ograniczenia wpływu czynników zewnętrznych na wartość wskaźnika rezultatu, powinien on być jak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najbliżej powiązany z działaniami wdrażanymi w ramach Działania 10.2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uczniów, którzy  nabyli kompetencje kluczowe po opuszczeniu programu [osoby].</a:t>
            </a:r>
          </a:p>
          <a:p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uczniów szkół (podstawowych, gimnazjalnych i </a:t>
            </a:r>
            <a:r>
              <a:rPr lang="pl-PL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ponadgimnazjalnych</a:t>
            </a:r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którzy dzięki wsparciu z EFS nabyli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kompetencje kluczowe w zakresie określonym w </a:t>
            </a:r>
            <a:r>
              <a:rPr lang="pl-PL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Wytycznych w zakresie zasad realizacji przedsięwzięć z udziałem środków Europejskiego Funduszu Społecznego na lata 2014-2020 w obszarze edukacji.</a:t>
            </a:r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Fakt nabycia kompetencji odbywa się w oparciu o jednolite kryteria wypracowane na poziomie krajowym w ramach wyszczególnionych etapów w Regulaminie konkursu.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Kompetencja to wyodrębniony zestaw efektów uczenia się / kształcenia. Opis kompetencji zawiera jasno określone warunki, które powinien spełniać uczestnik projektu ubiegający się o nabycie kompetencji, tj. wyczerpującą informację o efektach uczenia się dla danej kompetencji oraz kryteria i metody ich weryfikacji. Wykazywać należy wyłącznie kompetencje osiągnięte w wyniku interwencji Europejskiego Funduszu Społecznego.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10.2: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objęcie w ramach Osi priorytetowej 67% osób (szacowana wartość docelowa na 2023 r.).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nauczycieli, którzy uzyskali kwalifikacje lub nabyli kompetencje po opuszczeniu programu [osoby]. </a:t>
            </a:r>
          </a:p>
          <a:p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Definicja kwalifikacji jest zgodna z definicją zawartą w części dot. wskaźników EFS monitorowanych we wszystkich priorytetach inwestycyjnych dla wskaźnika </a:t>
            </a:r>
            <a:r>
              <a:rPr lang="pl-PL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osób, które uzyskały kwalifikacje po opuszczeniu programu.</a:t>
            </a:r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Fakt nabycia kompetencji będzie weryfikowany w ramach poszczególnych etapów wymienionych w Regulaminie konkursu.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10.2: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objęcie w ramach Osi priorytetowej 73% osób (szacowana wartość docelowa na 2023 r.).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szkół, w których pracownie przedmiotowe wykorzystują doposażenie do prowadzenia zajęć edukacyjnych [sztuki].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dla dzieci i młodzieży, w których pracownie przedmiotowe wykorzystują doposażenie zakupione dzięki EFS do prowadzenia zajęć edukacyjnych z przedmiotów przyrodniczych: przyrody, biologii, chemii, geografii i fizyki.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Wykorzystanie doposażenia jest weryfikowane na reprezentatywnej próbie szkół objętych wsparciem w ramach RPO do 4 tygodni po zakończeniu projektu w ramach wizyt monitoringowych przez pracowników Instytucji Zarządzającej RPO lub Instytucji Pośredniczącej.</a:t>
            </a:r>
          </a:p>
          <a:p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10.2: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objęcie w ramach Osi priorytetowej 93% szkół (szacowana wartość docelowa na 2023 r.).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i placówek systemu oświaty wykorzystujących sprzęt TIK do prowadzenia zajęć edukacyjnych [sztuki].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dla dzieci i młodzieży oraz placówek systemu oświaty wykorzystujących do prowadzenia zajęć edukacyjnych sprzęt </a:t>
            </a:r>
            <a:r>
              <a:rPr lang="pl-PL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techonologii</a:t>
            </a:r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informacyjno-edukacyjnych zakupiony dzięki EFS.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Wykorzystanie sprzętu TIK jest weryfikowane na reprezentatywnej próbie szkół/placówek objętych wsparciem w ramach RPO do 6 miesięcy po zakończeniu projektu w ramach wizyt monitoringowych przez pracowników Instytucji Zarządzającej RPO lub Instytucji Pośredniczącej.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10.2: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objęcie w ramach Osi priorytetowej 37% szkół (szacowana wartość docelowa na 2023 r.).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971600" y="1052736"/>
            <a:ext cx="6692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l-PL" b="1" dirty="0" smtClean="0"/>
              <a:t>Wskaźniki wspólne i wskaźniki projektowe</a:t>
            </a:r>
            <a:endParaRPr lang="pl-PL" altLang="pl-PL" b="1" dirty="0"/>
          </a:p>
        </p:txBody>
      </p:sp>
      <p:sp>
        <p:nvSpPr>
          <p:cNvPr id="8" name="Prostokąt 7"/>
          <p:cNvSpPr/>
          <p:nvPr/>
        </p:nvSpPr>
        <p:spPr>
          <a:xfrm>
            <a:off x="467544" y="1628800"/>
            <a:ext cx="777686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Poza monitorowaniem wskaźników określonych we wniosku o dofinansowanie, realizacja projektów w ramach Działania 10.2 wiąże się z obowiązkiem 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wskazanych w rozporządzeniu EFS oraz zdefiniowanych                      w Wytycznych KE dotyczących monitorowania i ewaluacji EFS 2014-2020                          i Wytycznych w zakresie monitorowania postępu rzeczowego realizacji programów operacyjnych na lata 2014-2020.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250825" y="126841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10" name="Prostokąt 1"/>
          <p:cNvSpPr>
            <a:spLocks noChangeArrowheads="1"/>
          </p:cNvSpPr>
          <p:nvPr/>
        </p:nvSpPr>
        <p:spPr bwMode="auto">
          <a:xfrm>
            <a:off x="467544" y="2780928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4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prawidłowe zebranie danych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będących podstawą do monitorowania wskaźników, a następnie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wprowadzenie tych danych do SL2014 odpowiada Beneficjent.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372608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</a:rPr>
              <a:t>Wydziała Zarządzania RPO</a:t>
            </a: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/>
              <a:t>rpo@dolnyslask.pl</a:t>
            </a:r>
            <a:r>
              <a:rPr lang="pl-PL" sz="1600" dirty="0"/>
              <a:t>           </a:t>
            </a:r>
            <a:r>
              <a:rPr lang="pl-PL" sz="1600" dirty="0" err="1"/>
              <a:t>www.rpo.dolnyslask.pl</a:t>
            </a:r>
            <a:r>
              <a:rPr lang="pl-PL" sz="1600" dirty="0"/>
              <a:t>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 smtClean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rgbClr val="000000"/>
                </a:solidFill>
              </a:rPr>
              <a:t>Dziękuję </a:t>
            </a:r>
            <a:r>
              <a:rPr lang="pl-PL" sz="3200" b="1" i="1" dirty="0">
                <a:solidFill>
                  <a:srgbClr val="000000"/>
                </a:solidFill>
              </a:rPr>
              <a:t>za </a:t>
            </a:r>
            <a:r>
              <a:rPr lang="pl-PL" sz="3200" b="1" i="1" dirty="0" smtClean="0">
                <a:solidFill>
                  <a:srgbClr val="000000"/>
                </a:solidFill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95536" y="126876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 dirty="0"/>
          </a:p>
        </p:txBody>
      </p:sp>
      <p:sp>
        <p:nvSpPr>
          <p:cNvPr id="7" name="Prostokąt 6"/>
          <p:cNvSpPr/>
          <p:nvPr/>
        </p:nvSpPr>
        <p:spPr>
          <a:xfrm>
            <a:off x="683568" y="1628800"/>
            <a:ext cx="7200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Umowa Partnerstwa </a:t>
            </a:r>
            <a:r>
              <a:rPr lang="pl-PL" dirty="0" smtClean="0"/>
              <a:t>– określająca ramy programów operacyjnych   w perspektywie 2014 - 2020 w zakresie celu tematycznego dotyczącego Edukacji precyzuje, by </a:t>
            </a:r>
            <a:r>
              <a:rPr lang="pl-PL" b="1" dirty="0" smtClean="0"/>
              <a:t>podnoszony był poziom umiejętności i kwalifikacji społeczeństwa przez podniesienie jakości edukacji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endParaRPr lang="pl-PL" sz="1600" dirty="0" smtClean="0"/>
          </a:p>
          <a:p>
            <a:pPr algn="just"/>
            <a:r>
              <a:rPr lang="pl-PL" sz="1600" b="1" dirty="0" smtClean="0"/>
              <a:t>Działania krajowych programów operacyjnych powinny koncentrować się na poprawie jakości kształcenia (w tym poprawa dostępności, efektywności i innowacyjności edukacji) przez: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pl-PL" sz="1600" dirty="0" smtClean="0"/>
              <a:t>doskonalenie programów kształcenia na wszystkich etapach edukacji;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pl-PL" sz="1600" dirty="0" smtClean="0"/>
              <a:t>poprawę warunków kształcenia;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pl-PL" sz="1600" dirty="0" smtClean="0"/>
              <a:t>poprawę jakości kadry pedagogicznej oraz kadr wspierających i organizujących proces nauczania.</a:t>
            </a:r>
          </a:p>
        </p:txBody>
      </p:sp>
    </p:spTree>
    <p:extLst>
      <p:ext uri="{BB962C8B-B14F-4D97-AF65-F5344CB8AC3E}">
        <p14:creationId xmlns:p14="http://schemas.microsoft.com/office/powerpoint/2010/main" val="7305201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539552" y="980728"/>
            <a:ext cx="7488832" cy="4475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r>
              <a:rPr lang="pl-PL" sz="1600" b="1" dirty="0" smtClean="0"/>
              <a:t>Umowa partnerstwa wskazuje:</a:t>
            </a:r>
          </a:p>
          <a:p>
            <a:pPr marL="263525" indent="-263525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pl-PL" sz="1600" dirty="0" smtClean="0"/>
              <a:t>potrzebę inwestowania w kompetencje i umiejętności stosowania </a:t>
            </a:r>
            <a:r>
              <a:rPr lang="pl-PL" sz="1600" b="1" dirty="0" smtClean="0"/>
              <a:t>nowoczesnych technologii</a:t>
            </a:r>
            <a:r>
              <a:rPr lang="pl-PL" sz="1600" dirty="0" smtClean="0"/>
              <a:t> informacyjno - komunikacyjnych ,</a:t>
            </a:r>
          </a:p>
          <a:p>
            <a:pPr marL="263525" indent="-263525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pl-PL" sz="1600" dirty="0" smtClean="0"/>
              <a:t>opracowanie i wdrożenie </a:t>
            </a:r>
            <a:r>
              <a:rPr lang="pl-PL" sz="1600" b="1" dirty="0" smtClean="0"/>
              <a:t>rozwiązań wspierających </a:t>
            </a:r>
            <a:r>
              <a:rPr lang="pl-PL" sz="1600" dirty="0" smtClean="0"/>
              <a:t>wykorzystanie nowoczesnych technologii w nauczaniu wszystkich przedmiotów, w tym rozwijaniu ofert otwartych elektronicznych zasobów edukacyjnych („e-zasoby”);</a:t>
            </a:r>
          </a:p>
          <a:p>
            <a:pPr marL="263525" indent="-263525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pl-PL" sz="1600" b="1" dirty="0" smtClean="0"/>
              <a:t>modernizację</a:t>
            </a:r>
            <a:r>
              <a:rPr lang="pl-PL" sz="1600" dirty="0" smtClean="0"/>
              <a:t> w kierunku zaspokojenia potrzeb wynikających z wymogów współczesnej dydaktyki jak i oczekiwań przez nią stawianych; </a:t>
            </a:r>
          </a:p>
          <a:p>
            <a:pPr marL="263525" indent="-263525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pl-PL" sz="1600" b="1" dirty="0" smtClean="0"/>
              <a:t>wyposażenie lub doposażenie</a:t>
            </a:r>
            <a:r>
              <a:rPr lang="pl-PL" sz="1600" dirty="0" smtClean="0"/>
              <a:t> w nowoczesny sprzęt i materiały dydaktyczne pracowni, zwłaszcza matematycznych i przyrodniczych.</a:t>
            </a:r>
          </a:p>
          <a:p>
            <a:pPr marL="263525" indent="-263525" algn="just">
              <a:spcBef>
                <a:spcPct val="30000"/>
              </a:spcBef>
              <a:defRPr/>
            </a:pPr>
            <a:endParaRPr lang="pl-PL" sz="1600" dirty="0" smtClean="0"/>
          </a:p>
          <a:p>
            <a:pPr algn="just">
              <a:spcBef>
                <a:spcPct val="30000"/>
              </a:spcBef>
              <a:defRPr/>
            </a:pPr>
            <a:r>
              <a:rPr lang="pl-PL" sz="1600" dirty="0" smtClean="0"/>
              <a:t>W regionie powinna nastąpić </a:t>
            </a:r>
            <a:r>
              <a:rPr lang="pl-PL" sz="1600" b="1" dirty="0" smtClean="0"/>
              <a:t>koncentracja środków dla podmiotów na obszarach cechujących się największymi potrzebami w zakresie edukacji</a:t>
            </a:r>
            <a:r>
              <a:rPr lang="pl-PL" sz="1600" dirty="0" smtClean="0"/>
              <a:t> w kontekście zróżnicowań wewnątrzregionalnych o potrzeby osiągnięcia większej spójności społeczno - gospodarczej. </a:t>
            </a:r>
          </a:p>
        </p:txBody>
      </p:sp>
    </p:spTree>
    <p:extLst>
      <p:ext uri="{BB962C8B-B14F-4D97-AF65-F5344CB8AC3E}">
        <p14:creationId xmlns:p14="http://schemas.microsoft.com/office/powerpoint/2010/main" val="3379526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250825" y="126841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971600" y="1628800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Celem szczegółowym w Działaniu 10.2  jest:</a:t>
            </a:r>
          </a:p>
          <a:p>
            <a:pPr algn="ctr" eaLnBrk="1" hangingPunct="1"/>
            <a:endParaRPr lang="pl-PL" altLang="pl-PL" sz="24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pl-PL" sz="2400" b="1" dirty="0" smtClean="0"/>
              <a:t>podniesienie u uczniów kompetencji kluczowych </a:t>
            </a:r>
            <a:r>
              <a:rPr lang="pl-PL" sz="2400" dirty="0" smtClean="0"/>
              <a:t>oraz </a:t>
            </a:r>
            <a:r>
              <a:rPr lang="pl-PL" sz="2400" b="1" dirty="0" smtClean="0"/>
              <a:t>właściwych postaw </a:t>
            </a:r>
            <a:r>
              <a:rPr lang="pl-PL" sz="2400" dirty="0" smtClean="0"/>
              <a:t>i umiejętności niezbędnych na rynku pracy, oraz </a:t>
            </a:r>
            <a:r>
              <a:rPr lang="pl-PL" sz="2400" b="1" dirty="0" smtClean="0"/>
              <a:t>rozwijanie indywidualnego podejścia </a:t>
            </a:r>
            <a:r>
              <a:rPr lang="pl-PL" sz="2400" dirty="0" smtClean="0"/>
              <a:t>do ucznia, szczególnie ze specjalnymi potrzebami edukacyjnymi.</a:t>
            </a:r>
            <a:endParaRPr lang="pl-PL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5223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Produkt stanowi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wszystko, co zostało uzyskane 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wyniku realizacji projektu.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produktu odnoszą się do osób lub podmiotów objętych wsparciem.</a:t>
            </a: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produktu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monitorowane są w momencie rozpoczęcia udziału w projekcie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co do zasady za rozpoczęcie udziału w projekcie uznaje się przystąpienie do pierwszej formy wsparcia świadczonej w ramach projektu.</a:t>
            </a:r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uczniów objętych wsparciem w zakresie rozwijania kompetencji kluczowych w programie [osoby].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uczniów (szkół podstawowych, gimnazjalnych i </a:t>
            </a:r>
            <a:r>
              <a:rPr lang="pl-PL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ponadgimnazjalnych</a:t>
            </a:r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objętych wsparciem bezpośrednim w ramach programu z zakresu rozwijania kompetencji kluczowych oraz postaw i umiejętności niezbędnych na rynku pracy.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Wykazywać należy wyłącznie kompetencje osiągnięte w wyniku interwencji Europejskiego Funduszu Społecznego.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Zakres kompetencji kluczowych opisano w </a:t>
            </a:r>
            <a:r>
              <a:rPr lang="pl-PL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Wytycznych w zakresie zasad realizacji przedsięwzięć z udziałem środków Europejskiego Funduszu Społecznego na lata 2014-2020 w obszarze edukacji.</a:t>
            </a:r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10.2: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27 525 osób (szacowana wartość docelowa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 objętych wsparciem z zakresu TIK w programie [osoby].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 szkół dla dzieci i młodzieży (szkół podstawowych, gimnazjalnych i </a:t>
            </a:r>
            <a:r>
              <a:rPr lang="pl-PL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ponadgimnazjalnych</a:t>
            </a:r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w tym szkół specjalnych (samodzielne i funkcjonujące w placówkach) objętych doskonaleniem umiejętności i kompetencji w zakresie wykorzystania technologii informacyjno-komunikacyjnych (TIK).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Doskonalenie umiejętności i kompetencji zawodowych nauczycieli odbywa się poprzez formy wsparcia opisane w </a:t>
            </a:r>
            <a:r>
              <a:rPr lang="pl-PL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Wytycznych w zakresie zasad realizacji przedsięwzięć z udziałem środków Europejskiego Funduszu Społecznego na lata 2014-2020 w obszarze edukacji.</a:t>
            </a: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10.2: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448 osób (szacowana wartość docelowa na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 objętych wsparciem w programie [osoby].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wszystkich nauczycieli wychowania przedszkolnego, szkół i placówek dla dzieci i młodzieży objętych wsparciem w programie.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Formy wsparcia opisane w </a:t>
            </a:r>
            <a:r>
              <a:rPr lang="pl-PL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Wytycznych w zakresie zasad realizacji przedsięwzięć z udziałem środków Europejskiego Funduszu Społecznego na lata 2014-2020 w obszarze edukacji.</a:t>
            </a: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10.2: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854 osób (szacowana wartość docelowa na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szkół, których pracownie przedmiotowe zostały doposażone w programie [sztuki].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dla dzieci i młodzieży (szkół podstawowych, gimnazjalnych i </a:t>
            </a:r>
            <a:r>
              <a:rPr lang="pl-PL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ponadgimnazjalnych</a:t>
            </a:r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w tym szkół specjalnych (samodzielne i funkcjonujące w placówkach), których pracownie przedmiotowe zostały doposażone do nauczania przyrody, biologii, chemii, geografii i fizyki poprzez doświadczenia i eksperymenty.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ramach wskaźnika nie należy uwzględniać szkół dla dorosłych oraz przedszkoli i placówek systemu oświaty. Moment pomiaru wskaźnika rozumiany jest jako dzień dostarczenia sprzętu do szkoły.</a:t>
            </a: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10.2: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341 szkół (szacowana wartość docelowa na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5234</TotalTime>
  <Words>1250</Words>
  <Application>Microsoft Office PowerPoint</Application>
  <PresentationFormat>Pokaz na ekranie (4:3)</PresentationFormat>
  <Paragraphs>207</Paragraphs>
  <Slides>18</Slides>
  <Notes>18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Edyta Wójcik</cp:lastModifiedBy>
  <cp:revision>529</cp:revision>
  <cp:lastPrinted>2015-09-17T13:52:11Z</cp:lastPrinted>
  <dcterms:created xsi:type="dcterms:W3CDTF">2010-12-31T07:04:34Z</dcterms:created>
  <dcterms:modified xsi:type="dcterms:W3CDTF">2016-01-27T12:43:54Z</dcterms:modified>
</cp:coreProperties>
</file>