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373" r:id="rId2"/>
    <p:sldId id="501" r:id="rId3"/>
    <p:sldId id="344" r:id="rId4"/>
    <p:sldId id="516" r:id="rId5"/>
    <p:sldId id="517" r:id="rId6"/>
    <p:sldId id="518" r:id="rId7"/>
    <p:sldId id="519" r:id="rId8"/>
    <p:sldId id="513" r:id="rId9"/>
    <p:sldId id="520" r:id="rId10"/>
    <p:sldId id="521" r:id="rId11"/>
    <p:sldId id="522" r:id="rId12"/>
    <p:sldId id="523" r:id="rId13"/>
    <p:sldId id="525" r:id="rId14"/>
    <p:sldId id="524" r:id="rId15"/>
    <p:sldId id="515" r:id="rId16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89058" autoAdjust="0"/>
  </p:normalViewPr>
  <p:slideViewPr>
    <p:cSldViewPr>
      <p:cViewPr varScale="1">
        <p:scale>
          <a:sx n="104" d="100"/>
          <a:sy n="104" d="100"/>
        </p:scale>
        <p:origin x="-20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2015-12-03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2015-12-03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5" y="4715153"/>
            <a:ext cx="5437506" cy="4466987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 przypadku 6.3 A i 6.</a:t>
            </a:r>
            <a:r>
              <a:rPr lang="pl-PL" altLang="pl-PL" b="1" u="sng" baseline="0" dirty="0" smtClean="0"/>
              <a:t>3 B </a:t>
            </a: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 przypadku 6.3 A i 6.</a:t>
            </a:r>
            <a:r>
              <a:rPr lang="pl-PL" altLang="pl-PL" b="1" u="sng" baseline="0" dirty="0" smtClean="0"/>
              <a:t>3 B </a:t>
            </a: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 przypadku 6.3 A i 6.</a:t>
            </a:r>
            <a:r>
              <a:rPr lang="pl-PL" altLang="pl-PL" b="1" u="sng" baseline="0" dirty="0" smtClean="0"/>
              <a:t>3 B </a:t>
            </a: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 przypadku 6.3 A i 6.</a:t>
            </a:r>
            <a:r>
              <a:rPr lang="pl-PL" altLang="pl-PL" b="1" u="sng" baseline="0" dirty="0" smtClean="0"/>
              <a:t>3 B </a:t>
            </a: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 przypadku 6.3 A i 6.</a:t>
            </a:r>
            <a:r>
              <a:rPr lang="pl-PL" altLang="pl-PL" b="1" u="sng" baseline="0" dirty="0" smtClean="0"/>
              <a:t>3 B </a:t>
            </a: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2015-12-03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2015-12-03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2015-12-03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2015-12-03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2015-12-03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2015-12-03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2015-12-03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2015-12-03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2015-12-03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2015-12-03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2015-12-03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2015-12-03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ukasz.kasprzak@dolnyslask.p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mailto:dpf@dolnyslask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r>
              <a:rPr lang="pl-PL" altLang="pl-PL" sz="3200" b="1" dirty="0" smtClean="0"/>
              <a:t>Plan ewaluacji RPO WD 2014-2020</a:t>
            </a: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r>
              <a:rPr lang="pl-PL" altLang="pl-PL" b="1" dirty="0" smtClean="0"/>
              <a:t>Posiedzenie Komitetu Monitorującego RPO WD 2014-2020</a:t>
            </a:r>
          </a:p>
          <a:p>
            <a:pPr algn="ctr" eaLnBrk="1" hangingPunct="1"/>
            <a:r>
              <a:rPr lang="pl-PL" altLang="pl-PL" sz="1600" b="1" dirty="0" smtClean="0"/>
              <a:t>Wrocław, 07.12.2015 r.</a:t>
            </a:r>
            <a:endParaRPr lang="pl-PL" altLang="pl-PL" sz="1600" b="1" dirty="0"/>
          </a:p>
          <a:p>
            <a:pPr algn="ctr" eaLnBrk="1" hangingPunct="1"/>
            <a:endParaRPr lang="pl-PL" altLang="pl-PL" sz="10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Prostokąt 1"/>
          <p:cNvSpPr>
            <a:spLocks noChangeArrowheads="1"/>
          </p:cNvSpPr>
          <p:nvPr/>
        </p:nvSpPr>
        <p:spPr bwMode="auto">
          <a:xfrm>
            <a:off x="1119732" y="1044515"/>
            <a:ext cx="6692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000" dirty="0"/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-1" y="980728"/>
            <a:ext cx="91090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 smtClean="0"/>
              <a:t>Materiał </a:t>
            </a:r>
            <a:r>
              <a:rPr lang="pl-PL" sz="2400" b="1" dirty="0"/>
              <a:t>i </a:t>
            </a:r>
            <a:r>
              <a:rPr lang="pl-PL" sz="2400" b="1" dirty="0" smtClean="0"/>
              <a:t>metody</a:t>
            </a:r>
          </a:p>
          <a:p>
            <a:pPr algn="just"/>
            <a:r>
              <a:rPr lang="pl-PL" sz="2400" dirty="0" smtClean="0"/>
              <a:t>     Należałoby wskazać</a:t>
            </a:r>
            <a:r>
              <a:rPr lang="pl-PL" sz="2400" dirty="0"/>
              <a:t>, które metody oceny </a:t>
            </a:r>
            <a:r>
              <a:rPr lang="pl-PL" sz="2400" dirty="0" smtClean="0"/>
              <a:t>będą </a:t>
            </a:r>
            <a:r>
              <a:rPr lang="pl-PL" sz="2400" dirty="0"/>
              <a:t>stosowane </a:t>
            </a:r>
            <a:r>
              <a:rPr lang="pl-PL" sz="2400" dirty="0" smtClean="0"/>
              <a:t>(kontrfaktyczne, oparte </a:t>
            </a:r>
            <a:r>
              <a:rPr lang="pl-PL" sz="2400" dirty="0"/>
              <a:t>na teorii, </a:t>
            </a:r>
            <a:r>
              <a:rPr lang="pl-PL" sz="2400" dirty="0" smtClean="0"/>
              <a:t>analiza statystyczna, </a:t>
            </a:r>
            <a:r>
              <a:rPr lang="pl-PL" sz="2400" dirty="0"/>
              <a:t>studia przypadków, etc.), jak również powody, dla których poszczególne metody są </a:t>
            </a:r>
            <a:r>
              <a:rPr lang="pl-PL" sz="2400" dirty="0" smtClean="0"/>
              <a:t>proponowane.</a:t>
            </a:r>
          </a:p>
          <a:p>
            <a:pPr algn="just"/>
            <a:r>
              <a:rPr lang="pl-PL" sz="2400" dirty="0" smtClean="0"/>
              <a:t>     Odniesienie do </a:t>
            </a:r>
            <a:r>
              <a:rPr lang="pl-PL" sz="2400" dirty="0"/>
              <a:t>dowodów już dostępnych z poprzednich </a:t>
            </a:r>
            <a:r>
              <a:rPr lang="pl-PL" sz="2400" dirty="0" smtClean="0"/>
              <a:t>ewaluacji oraz </a:t>
            </a:r>
            <a:r>
              <a:rPr lang="pl-PL" sz="2400" dirty="0"/>
              <a:t>wskazanie luk w </a:t>
            </a:r>
            <a:r>
              <a:rPr lang="pl-PL" sz="2400" dirty="0" smtClean="0"/>
              <a:t>wiedzy.</a:t>
            </a:r>
          </a:p>
          <a:p>
            <a:pPr algn="just"/>
            <a:endParaRPr lang="pl-PL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Dostępność danych i systemy informacyjne     </a:t>
            </a:r>
            <a:endParaRPr lang="pl-PL" sz="2400" b="1" dirty="0" smtClean="0"/>
          </a:p>
          <a:p>
            <a:pPr algn="just"/>
            <a:r>
              <a:rPr lang="pl-PL" sz="2400" dirty="0"/>
              <a:t>    </a:t>
            </a:r>
            <a:r>
              <a:rPr lang="pl-PL" sz="2400" dirty="0" smtClean="0"/>
              <a:t>Przedstawione </a:t>
            </a:r>
            <a:r>
              <a:rPr lang="pl-PL" sz="2400" dirty="0"/>
              <a:t>dane i </a:t>
            </a:r>
            <a:r>
              <a:rPr lang="pl-PL" sz="2400" dirty="0" smtClean="0"/>
              <a:t>źródła są na ogólnym poziomie. </a:t>
            </a:r>
          </a:p>
          <a:p>
            <a:pPr algn="just"/>
            <a:r>
              <a:rPr lang="pl-PL" sz="2400" dirty="0"/>
              <a:t> </a:t>
            </a:r>
            <a:r>
              <a:rPr lang="pl-PL" sz="2400" dirty="0" smtClean="0"/>
              <a:t>   Można rozważyć przeprowadzenie </a:t>
            </a:r>
            <a:r>
              <a:rPr lang="pl-PL" sz="2400" dirty="0"/>
              <a:t>przeglądu zakresu i jakości dostępnych danych, w szczególności źródeł zewnętrznych (</a:t>
            </a:r>
            <a:r>
              <a:rPr lang="pl-PL" sz="2400" dirty="0" smtClean="0"/>
              <a:t>np. ZUS</a:t>
            </a:r>
            <a:r>
              <a:rPr lang="pl-PL" sz="24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770774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Prostokąt 1"/>
          <p:cNvSpPr>
            <a:spLocks noChangeArrowheads="1"/>
          </p:cNvSpPr>
          <p:nvPr/>
        </p:nvSpPr>
        <p:spPr bwMode="auto">
          <a:xfrm>
            <a:off x="1119732" y="1044515"/>
            <a:ext cx="6692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000" dirty="0"/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-1" y="980728"/>
            <a:ext cx="910907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Wykorzystanie i komunikacja</a:t>
            </a:r>
          </a:p>
          <a:p>
            <a:pPr algn="just"/>
            <a:r>
              <a:rPr lang="pl-PL" sz="2400" dirty="0" smtClean="0"/>
              <a:t>    Aby </a:t>
            </a:r>
            <a:r>
              <a:rPr lang="pl-PL" sz="2400" dirty="0"/>
              <a:t>ułatwić porównanie wyników i wniosków z </a:t>
            </a:r>
            <a:r>
              <a:rPr lang="pl-PL" sz="2400" dirty="0" smtClean="0"/>
              <a:t>ocen </a:t>
            </a:r>
            <a:r>
              <a:rPr lang="pl-PL" sz="2400" dirty="0"/>
              <a:t>na poziomie </a:t>
            </a:r>
            <a:r>
              <a:rPr lang="pl-PL" sz="2400" dirty="0" smtClean="0"/>
              <a:t>europejskim, zaleca się, aby z planu </a:t>
            </a:r>
            <a:r>
              <a:rPr lang="pl-PL" sz="2400" dirty="0"/>
              <a:t>jasno </a:t>
            </a:r>
            <a:r>
              <a:rPr lang="pl-PL" sz="2400" dirty="0" smtClean="0"/>
              <a:t>wynikało, </a:t>
            </a:r>
            <a:r>
              <a:rPr lang="pl-PL" sz="2400" dirty="0"/>
              <a:t>że </a:t>
            </a:r>
            <a:r>
              <a:rPr lang="pl-PL" sz="2400" dirty="0" smtClean="0"/>
              <a:t> każdy raport z badania zawierał m.in.: koszt,</a:t>
            </a:r>
            <a:r>
              <a:rPr lang="pl-PL" sz="2400" dirty="0"/>
              <a:t> </a:t>
            </a:r>
            <a:r>
              <a:rPr lang="pl-PL" sz="2400" dirty="0" smtClean="0"/>
              <a:t>zarys </a:t>
            </a:r>
            <a:r>
              <a:rPr lang="pl-PL" sz="2400" dirty="0"/>
              <a:t>celów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spodziewanych </a:t>
            </a:r>
            <a:r>
              <a:rPr lang="pl-PL" sz="2400" dirty="0" smtClean="0"/>
              <a:t>wyników, szczegóły </a:t>
            </a:r>
            <a:r>
              <a:rPr lang="pl-PL" sz="2400" dirty="0"/>
              <a:t>metod (-y) oraz </a:t>
            </a:r>
            <a:r>
              <a:rPr lang="pl-PL" sz="2400" dirty="0" smtClean="0"/>
              <a:t>danych wykorzystanych,</a:t>
            </a:r>
            <a:r>
              <a:rPr lang="pl-PL" sz="2400" dirty="0"/>
              <a:t> </a:t>
            </a:r>
            <a:r>
              <a:rPr lang="pl-PL" sz="2400" dirty="0" smtClean="0"/>
              <a:t>ustalenia </a:t>
            </a:r>
            <a:r>
              <a:rPr lang="pl-PL" sz="2400" dirty="0"/>
              <a:t>i </a:t>
            </a:r>
            <a:r>
              <a:rPr lang="pl-PL" sz="2400" dirty="0" smtClean="0"/>
              <a:t>wnioski</a:t>
            </a:r>
            <a:r>
              <a:rPr lang="pl-PL" sz="2400" dirty="0"/>
              <a:t>.</a:t>
            </a:r>
            <a:endParaRPr lang="pl-PL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1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676520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Prostokąt 1"/>
          <p:cNvSpPr>
            <a:spLocks noChangeArrowheads="1"/>
          </p:cNvSpPr>
          <p:nvPr/>
        </p:nvSpPr>
        <p:spPr bwMode="auto">
          <a:xfrm>
            <a:off x="1119732" y="1044515"/>
            <a:ext cx="6692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000" dirty="0"/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-1" y="980728"/>
            <a:ext cx="910907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/>
              <a:t>Brak informacji na temat ewaluacji, która dotyczy celów ustalonych dla osi priorytetowej Pomoc techniczna.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/>
              <a:t>Nie jest </a:t>
            </a:r>
            <a:r>
              <a:rPr lang="pl-PL" sz="2400" dirty="0" smtClean="0"/>
              <a:t>możliwa ocena, </a:t>
            </a:r>
            <a:r>
              <a:rPr lang="pl-PL" sz="2400" dirty="0"/>
              <a:t>czy zobowiązanie z artykułu 54 (2) CPR zostało spełnione.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/>
              <a:t>Niejasne kwestie dotyczące budżetu.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/>
              <a:t>Brak wzmianki o akademickich i naukowych przedstawicielach, którzy mogą zaoferować cenne informacje do badań i pomóc </a:t>
            </a:r>
            <a:br>
              <a:rPr lang="pl-PL" sz="2400" dirty="0"/>
            </a:br>
            <a:r>
              <a:rPr lang="pl-PL" sz="2400" dirty="0"/>
              <a:t>w upowszechnianiu wyników</a:t>
            </a:r>
            <a:r>
              <a:rPr lang="pl-PL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Cel ewaluacji nr 3 nie jest jasny, zwłaszcza termin realizacji. Czy badanie będzie użyteczne na potrzeby przeglądu śródokresowego?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400" b="1" u="sng" dirty="0" smtClean="0"/>
          </a:p>
          <a:p>
            <a:pPr algn="ctr"/>
            <a:endParaRPr lang="pl-PL" sz="2400" b="1" u="sng" dirty="0"/>
          </a:p>
          <a:p>
            <a:pPr algn="ctr"/>
            <a:endParaRPr lang="pl-PL" sz="2400" b="1" u="sng" dirty="0"/>
          </a:p>
        </p:txBody>
      </p:sp>
    </p:spTree>
    <p:extLst>
      <p:ext uri="{BB962C8B-B14F-4D97-AF65-F5344CB8AC3E}">
        <p14:creationId xmlns:p14="http://schemas.microsoft.com/office/powerpoint/2010/main" val="42827236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Prostokąt 1"/>
          <p:cNvSpPr>
            <a:spLocks noChangeArrowheads="1"/>
          </p:cNvSpPr>
          <p:nvPr/>
        </p:nvSpPr>
        <p:spPr bwMode="auto">
          <a:xfrm>
            <a:off x="1119732" y="1044515"/>
            <a:ext cx="6692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000" dirty="0"/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-1" y="980728"/>
            <a:ext cx="91090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u="sng" dirty="0"/>
              <a:t>Kwestie podnoszone przez KE uwzględnione (dodane) w Planie ewaluacji RPO WD:</a:t>
            </a:r>
          </a:p>
          <a:p>
            <a:pPr algn="just"/>
            <a:endParaRPr lang="pl-PL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/>
              <a:t>Opis </a:t>
            </a:r>
            <a:r>
              <a:rPr lang="pl-PL" sz="2400" b="1" dirty="0"/>
              <a:t>strategii rozpowszechniania i wykorzystywania wyników procesu </a:t>
            </a:r>
            <a:r>
              <a:rPr lang="pl-PL" sz="2400" b="1" dirty="0" smtClean="0"/>
              <a:t>ewaluacji (s. 22)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400" b="1" dirty="0"/>
          </a:p>
          <a:p>
            <a:pPr algn="just"/>
            <a:r>
              <a:rPr lang="pl-PL" sz="2400" b="1" dirty="0" smtClean="0"/>
              <a:t>„</a:t>
            </a:r>
            <a:r>
              <a:rPr lang="pl-PL" sz="2400" dirty="0" smtClean="0"/>
              <a:t>JE </a:t>
            </a:r>
            <a:r>
              <a:rPr lang="pl-PL" sz="2400" dirty="0"/>
              <a:t>będzie dążyć również do wykorzystania w jak najszerzej formie </a:t>
            </a:r>
            <a:r>
              <a:rPr lang="pl-PL" sz="2400" dirty="0" smtClean="0"/>
              <a:t>dostępnych mediów </a:t>
            </a:r>
            <a:r>
              <a:rPr lang="pl-PL" sz="2400" dirty="0" err="1" smtClean="0"/>
              <a:t>społecznościowych</a:t>
            </a:r>
            <a:r>
              <a:rPr lang="pl-PL" sz="2400" dirty="0" smtClean="0"/>
              <a:t>. </a:t>
            </a:r>
            <a:r>
              <a:rPr lang="pl-PL" sz="2400" dirty="0"/>
              <a:t>Dzięki sile ich oddziaływania oraz powszechnej dostępności wyniki prowadzonych ewaluacji mogą dotrzeć do szerszego grona </a:t>
            </a:r>
            <a:r>
              <a:rPr lang="pl-PL" sz="2400" dirty="0" smtClean="0"/>
              <a:t>odbiorców”.</a:t>
            </a:r>
            <a:endParaRPr lang="pl-PL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400" b="1" u="sng" dirty="0" smtClean="0"/>
          </a:p>
          <a:p>
            <a:pPr algn="ctr"/>
            <a:endParaRPr lang="pl-PL" sz="2400" b="1" u="sng" dirty="0"/>
          </a:p>
          <a:p>
            <a:pPr algn="ctr"/>
            <a:endParaRPr lang="pl-PL" sz="2400" b="1" u="sng" dirty="0"/>
          </a:p>
        </p:txBody>
      </p:sp>
    </p:spTree>
    <p:extLst>
      <p:ext uri="{BB962C8B-B14F-4D97-AF65-F5344CB8AC3E}">
        <p14:creationId xmlns:p14="http://schemas.microsoft.com/office/powerpoint/2010/main" val="861316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Prostokąt 1"/>
          <p:cNvSpPr>
            <a:spLocks noChangeArrowheads="1"/>
          </p:cNvSpPr>
          <p:nvPr/>
        </p:nvSpPr>
        <p:spPr bwMode="auto">
          <a:xfrm>
            <a:off x="1119732" y="1044515"/>
            <a:ext cx="6692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000" dirty="0"/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-1" y="980728"/>
            <a:ext cx="910907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/>
              <a:t>Opis </a:t>
            </a:r>
            <a:r>
              <a:rPr lang="pl-PL" sz="2400" b="1" dirty="0"/>
              <a:t>zasobów niezbędnych do realizacji procesu </a:t>
            </a:r>
            <a:r>
              <a:rPr lang="pl-PL" sz="2400" b="1" dirty="0" smtClean="0"/>
              <a:t>ewaluacji (s. 23)</a:t>
            </a:r>
          </a:p>
          <a:p>
            <a:pPr algn="just"/>
            <a:endParaRPr lang="pl-PL" sz="2400" b="1" dirty="0" smtClean="0"/>
          </a:p>
          <a:p>
            <a:pPr algn="just"/>
            <a:r>
              <a:rPr lang="pl-PL" sz="1600" dirty="0" smtClean="0"/>
              <a:t>„Podkreślenia </a:t>
            </a:r>
            <a:r>
              <a:rPr lang="pl-PL" sz="1600" dirty="0"/>
              <a:t>wymaga fakt, iż osoby znajdujące zatrudnienie w ramach JE posiadają rozległe doświadczenie </a:t>
            </a:r>
            <a:r>
              <a:rPr lang="pl-PL" sz="1600" dirty="0" smtClean="0"/>
              <a:t>z </a:t>
            </a:r>
            <a:r>
              <a:rPr lang="pl-PL" sz="1600" dirty="0"/>
              <a:t>dziedzin objętych interwencją w ramach RPO WD 2014-2020 oraz jako osoby programujące wsparcie mają szczególną wiedzę na temat uwarunkowań jakie miały miejsce podczas tworzenia RPO WD co ma niebagatelne znaczenie w procesie ewaluacji interwencji. Takie podejście pozwoli </a:t>
            </a:r>
            <a:r>
              <a:rPr lang="pl-PL" sz="1600" dirty="0" err="1"/>
              <a:t>ewaluatorowi</a:t>
            </a:r>
            <a:r>
              <a:rPr lang="pl-PL" sz="1600" dirty="0"/>
              <a:t> zewnętrznemu lepiej zrozumieć mechanizmy towarzyszące tworzeniu logiki interwencji, co z pewnością przełoży się na </a:t>
            </a:r>
            <a:r>
              <a:rPr lang="pl-PL" sz="1600" dirty="0" smtClean="0"/>
              <a:t>lepszą </a:t>
            </a:r>
            <a:r>
              <a:rPr lang="pl-PL" sz="1600" dirty="0"/>
              <a:t>jakość ewentualnych rekomendacji w celu ewentualnej korekty wdrażania wsparcia. </a:t>
            </a:r>
            <a:r>
              <a:rPr lang="pl-PL" sz="1600" dirty="0" smtClean="0"/>
              <a:t>Ponadto </a:t>
            </a:r>
            <a:r>
              <a:rPr lang="pl-PL" sz="1600" dirty="0"/>
              <a:t>należy zauważyć,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iż w </a:t>
            </a:r>
            <a:r>
              <a:rPr lang="pl-PL" sz="1600" dirty="0"/>
              <a:t>ramach jednostki ewaluacyjnej zatrudnieni są pracownicy związani w poprzedniej perspektywie finansowej zarówno </a:t>
            </a:r>
            <a:r>
              <a:rPr lang="pl-PL" sz="1600" dirty="0" smtClean="0"/>
              <a:t>z </a:t>
            </a:r>
            <a:r>
              <a:rPr lang="pl-PL" sz="1600" dirty="0"/>
              <a:t>Europejskim Funduszem Rozwoju Regionalnego oraz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Europejskim Funduszem Społecznym. Znają więc specyfikę oraz uwarunkowania tych dwóch funduszy, co ma niebagatelne znaczenie </a:t>
            </a:r>
            <a:r>
              <a:rPr lang="pl-PL" sz="1600" dirty="0" smtClean="0"/>
              <a:t>w </a:t>
            </a:r>
            <a:r>
              <a:rPr lang="pl-PL" sz="1600" dirty="0"/>
              <a:t>kontekście wdrażania dwufunduszowego regionalnego programu  operacyjnego oraz zwiększania roli metod kontrfaktycznych </a:t>
            </a:r>
            <a:r>
              <a:rPr lang="pl-PL" sz="1600" dirty="0" smtClean="0"/>
              <a:t>w </a:t>
            </a:r>
            <a:r>
              <a:rPr lang="pl-PL" sz="1600" dirty="0"/>
              <a:t>ewaluacji, które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większej mierze dotyczą wsparcia udzielanego </a:t>
            </a:r>
            <a:r>
              <a:rPr lang="pl-PL" sz="1600" dirty="0" smtClean="0"/>
              <a:t>z </a:t>
            </a:r>
            <a:r>
              <a:rPr lang="pl-PL" sz="1600" dirty="0"/>
              <a:t>EFS</a:t>
            </a:r>
            <a:r>
              <a:rPr lang="pl-PL" sz="1600"/>
              <a:t>. </a:t>
            </a:r>
            <a:r>
              <a:rPr lang="pl-PL" sz="1600" smtClean="0"/>
              <a:t>Jednocześnie </a:t>
            </a:r>
            <a:r>
              <a:rPr lang="pl-PL" sz="1600" dirty="0" smtClean="0"/>
              <a:t>duże znaczenie przy zlecaniu różnego rodzaju badań oraz analiz ma fakt, że kierownictwo JE nadzoruje szeroki zakres działań w zakresie koordynacji </a:t>
            </a:r>
            <a:r>
              <a:rPr lang="pl-PL" sz="1600" dirty="0"/>
              <a:t>polityki </a:t>
            </a:r>
            <a:r>
              <a:rPr lang="pl-PL" sz="1600" dirty="0" smtClean="0"/>
              <a:t>regionalnej. Jest </a:t>
            </a:r>
            <a:r>
              <a:rPr lang="pl-PL" sz="1600" dirty="0"/>
              <a:t>to dodatkowy atut JE, ponieważ zdobyte doświadczenie ułatwi proces zlecania ewaluacji </a:t>
            </a:r>
            <a:r>
              <a:rPr lang="pl-PL" sz="1600" dirty="0" err="1"/>
              <a:t>ewaluatorom</a:t>
            </a:r>
            <a:r>
              <a:rPr lang="pl-PL" sz="1600" dirty="0"/>
              <a:t> </a:t>
            </a:r>
            <a:r>
              <a:rPr lang="pl-PL" sz="1600" dirty="0" smtClean="0"/>
              <a:t>zewnętrznym”.</a:t>
            </a:r>
            <a:endParaRPr lang="pl-PL" sz="1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400" b="1" u="sng" dirty="0" smtClean="0"/>
          </a:p>
          <a:p>
            <a:pPr algn="ctr"/>
            <a:endParaRPr lang="pl-PL" sz="2400" b="1" u="sng" dirty="0"/>
          </a:p>
          <a:p>
            <a:pPr algn="ctr"/>
            <a:endParaRPr lang="pl-PL" sz="2400" b="1" u="sng" dirty="0"/>
          </a:p>
        </p:txBody>
      </p:sp>
    </p:spTree>
    <p:extLst>
      <p:ext uri="{BB962C8B-B14F-4D97-AF65-F5344CB8AC3E}">
        <p14:creationId xmlns:p14="http://schemas.microsoft.com/office/powerpoint/2010/main" val="33342383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0" y="980728"/>
            <a:ext cx="914400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 lvl="0" algn="ctr" eaLnBrk="1" hangingPunct="1">
              <a:buClr>
                <a:srgbClr val="0070C0"/>
              </a:buClr>
            </a:pPr>
            <a:endParaRPr lang="pl-PL" altLang="pl-PL" sz="2400" b="1" dirty="0">
              <a:solidFill>
                <a:srgbClr val="000000"/>
              </a:solidFill>
              <a:latin typeface="Calibri" pitchFamily="34" charset="0"/>
            </a:endParaRPr>
          </a:p>
          <a:p>
            <a:pPr marL="44450" lvl="0" algn="ctr" eaLnBrk="1" hangingPunct="1">
              <a:buClr>
                <a:srgbClr val="0070C0"/>
              </a:buClr>
            </a:pPr>
            <a:endParaRPr lang="pl-PL" altLang="pl-PL" sz="2400" b="1" dirty="0">
              <a:solidFill>
                <a:srgbClr val="000000"/>
              </a:solidFill>
              <a:latin typeface="Calibri" pitchFamily="34" charset="0"/>
            </a:endParaRPr>
          </a:p>
          <a:p>
            <a:pPr marL="44450" lvl="0" algn="ctr" eaLnBrk="1" hangingPunct="1">
              <a:buClr>
                <a:srgbClr val="0070C0"/>
              </a:buClr>
            </a:pPr>
            <a:endParaRPr lang="pl-PL" altLang="pl-PL" sz="2400" b="1" dirty="0">
              <a:solidFill>
                <a:srgbClr val="000000"/>
              </a:solidFill>
              <a:latin typeface="Calibri" pitchFamily="34" charset="0"/>
            </a:endParaRPr>
          </a:p>
          <a:p>
            <a:pPr marL="44450" lvl="0" algn="ctr" eaLnBrk="1" hangingPunct="1">
              <a:buClr>
                <a:srgbClr val="0070C0"/>
              </a:buClr>
            </a:pPr>
            <a:endParaRPr lang="pl-PL" altLang="pl-PL" sz="2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4450" lvl="0" algn="ctr" eaLnBrk="1" hangingPunct="1">
              <a:buClr>
                <a:srgbClr val="0070C0"/>
              </a:buClr>
            </a:pPr>
            <a:r>
              <a:rPr lang="pl-PL" altLang="pl-PL" sz="3200" b="1" i="1" dirty="0" smtClean="0">
                <a:solidFill>
                  <a:srgbClr val="000000"/>
                </a:solidFill>
                <a:latin typeface="Calibri" pitchFamily="34" charset="0"/>
              </a:rPr>
              <a:t>Dziękuję za uwagę</a:t>
            </a:r>
          </a:p>
          <a:p>
            <a:pPr marL="44450" lvl="0" algn="ctr" eaLnBrk="1" hangingPunct="1">
              <a:buClr>
                <a:srgbClr val="0070C0"/>
              </a:buClr>
            </a:pPr>
            <a:endParaRPr lang="pl-PL" sz="1600" dirty="0">
              <a:latin typeface="+mj-lt"/>
            </a:endParaRPr>
          </a:p>
          <a:p>
            <a:pPr marL="44450" algn="ctr" eaLnBrk="1" hangingPunct="1">
              <a:buClr>
                <a:srgbClr val="0070C0"/>
              </a:buClr>
            </a:pPr>
            <a:r>
              <a:rPr lang="pl-PL" b="1" i="1" dirty="0" smtClean="0">
                <a:latin typeface="+mj-lt"/>
              </a:rPr>
              <a:t>Łukasz Kasprzak</a:t>
            </a:r>
          </a:p>
          <a:p>
            <a:pPr marL="44450" algn="ctr" eaLnBrk="1" hangingPunct="1">
              <a:buClr>
                <a:srgbClr val="0070C0"/>
              </a:buClr>
            </a:pPr>
            <a:r>
              <a:rPr lang="pl-PL" i="1" u="sng" dirty="0" err="1" smtClean="0">
                <a:hlinkClick r:id="rId3"/>
              </a:rPr>
              <a:t>lukasz.kasprzak</a:t>
            </a:r>
            <a:r>
              <a:rPr lang="en-US" i="1" u="sng" dirty="0" smtClean="0">
                <a:hlinkClick r:id="rId3"/>
              </a:rPr>
              <a:t>@dolnyslask.pl</a:t>
            </a:r>
            <a:endParaRPr lang="pl-PL" altLang="pl-PL" b="1" dirty="0">
              <a:latin typeface="Calibri" pitchFamily="34" charset="0"/>
            </a:endParaRPr>
          </a:p>
          <a:p>
            <a:pPr marL="44450" algn="ctr" eaLnBrk="1" hangingPunct="1">
              <a:buClr>
                <a:srgbClr val="0070C0"/>
              </a:buClr>
            </a:pPr>
            <a:endParaRPr lang="pl-PL" b="1" i="1" dirty="0">
              <a:latin typeface="+mj-lt"/>
            </a:endParaRPr>
          </a:p>
          <a:p>
            <a:pPr marL="44450" algn="ctr" eaLnBrk="1" hangingPunct="1">
              <a:buClr>
                <a:srgbClr val="0070C0"/>
              </a:buClr>
            </a:pPr>
            <a:r>
              <a:rPr lang="pl-PL" altLang="pl-PL" b="1" i="1" dirty="0" smtClean="0">
                <a:solidFill>
                  <a:srgbClr val="000000"/>
                </a:solidFill>
                <a:latin typeface="Calibri" pitchFamily="34" charset="0"/>
              </a:rPr>
              <a:t>Jednostka ewaluacyjna RPO WD 2014-2020</a:t>
            </a:r>
            <a:endParaRPr lang="pl-PL" altLang="pl-PL" b="1" i="1" dirty="0">
              <a:solidFill>
                <a:srgbClr val="000000"/>
              </a:solidFill>
              <a:latin typeface="Calibri" pitchFamily="34" charset="0"/>
            </a:endParaRPr>
          </a:p>
          <a:p>
            <a:pPr marL="44450" algn="ctr" eaLnBrk="1" hangingPunct="1">
              <a:buClr>
                <a:srgbClr val="0070C0"/>
              </a:buClr>
            </a:pPr>
            <a:r>
              <a:rPr lang="pl-PL" altLang="pl-PL" b="1" i="1" dirty="0">
                <a:solidFill>
                  <a:srgbClr val="000000"/>
                </a:solidFill>
                <a:latin typeface="Calibri" pitchFamily="34" charset="0"/>
              </a:rPr>
              <a:t>Dział Programowania Funduszy Europejskich</a:t>
            </a:r>
          </a:p>
          <a:p>
            <a:pPr marL="44450" algn="ctr" eaLnBrk="1" hangingPunct="1">
              <a:buClr>
                <a:srgbClr val="0070C0"/>
              </a:buClr>
            </a:pPr>
            <a:r>
              <a:rPr lang="pl-PL" altLang="pl-PL" b="1" i="1" dirty="0">
                <a:solidFill>
                  <a:srgbClr val="000000"/>
                </a:solidFill>
                <a:latin typeface="Calibri" pitchFamily="34" charset="0"/>
              </a:rPr>
              <a:t>Wydział Koordynacji Polityki Regionalnej</a:t>
            </a:r>
          </a:p>
          <a:p>
            <a:pPr marL="44450" algn="ctr" eaLnBrk="1" hangingPunct="1">
              <a:buClr>
                <a:srgbClr val="0070C0"/>
              </a:buClr>
            </a:pPr>
            <a:r>
              <a:rPr lang="pl-PL" altLang="pl-PL" b="1" i="1" dirty="0">
                <a:solidFill>
                  <a:srgbClr val="000000"/>
                </a:solidFill>
                <a:latin typeface="Calibri" pitchFamily="34" charset="0"/>
              </a:rPr>
              <a:t>Departament Rozwoju Regionalnego</a:t>
            </a:r>
          </a:p>
          <a:p>
            <a:pPr marL="44450" algn="ctr" eaLnBrk="1" hangingPunct="1">
              <a:buClr>
                <a:srgbClr val="0070C0"/>
              </a:buClr>
            </a:pPr>
            <a:r>
              <a:rPr lang="en-US" b="1" i="1" dirty="0">
                <a:solidFill>
                  <a:srgbClr val="000000"/>
                </a:solidFill>
                <a:latin typeface="Calibri" pitchFamily="34" charset="0"/>
              </a:rPr>
              <a:t>e-mail:</a:t>
            </a:r>
            <a:r>
              <a:rPr lang="en-US" dirty="0"/>
              <a:t> </a:t>
            </a:r>
            <a:r>
              <a:rPr lang="en-US" i="1" u="sng" dirty="0">
                <a:hlinkClick r:id="rId4"/>
              </a:rPr>
              <a:t>dpf@dolnyslask.pl</a:t>
            </a:r>
            <a:endParaRPr lang="pl-PL" altLang="pl-PL" b="1" dirty="0" smtClean="0">
              <a:latin typeface="Calibri" pitchFamily="34" charset="0"/>
            </a:endParaRPr>
          </a:p>
          <a:p>
            <a:pPr marL="44450" algn="ctr" eaLnBrk="1" hangingPunct="1">
              <a:buClr>
                <a:srgbClr val="0070C0"/>
              </a:buClr>
            </a:pPr>
            <a:endParaRPr lang="pl-PL" altLang="pl-PL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4450" algn="just" eaLnBrk="1" hangingPunct="1">
              <a:buClr>
                <a:srgbClr val="0070C0"/>
              </a:buClr>
            </a:pPr>
            <a:r>
              <a:rPr lang="pl-PL" altLang="pl-PL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pl-PL" altLang="pl-PL" dirty="0" smtClean="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pl-PL" altLang="pl-PL" dirty="0">
              <a:solidFill>
                <a:srgbClr val="000000"/>
              </a:solidFill>
              <a:latin typeface="Calibri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r>
              <a:rPr lang="pl-PL" altLang="pl-PL" dirty="0" smtClean="0">
                <a:solidFill>
                  <a:srgbClr val="000000"/>
                </a:solidFill>
                <a:latin typeface="Calibri" pitchFamily="34" charset="0"/>
              </a:rPr>
              <a:t>   </a:t>
            </a:r>
          </a:p>
          <a:p>
            <a:pPr marL="44450" eaLnBrk="1" hangingPunct="1">
              <a:buClr>
                <a:srgbClr val="0070C0"/>
              </a:buClr>
            </a:pPr>
            <a:endParaRPr lang="pl-PL" altLang="pl-PL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r>
              <a:rPr lang="pl-PL" altLang="pl-PL" dirty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pl-PL" altLang="pl-PL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pl-PL" altLang="pl-PL" dirty="0">
                <a:solidFill>
                  <a:srgbClr val="000000"/>
                </a:solidFill>
                <a:latin typeface="Calibri" pitchFamily="34" charset="0"/>
              </a:rPr>
              <a:t>        </a:t>
            </a:r>
            <a:endParaRPr lang="pl-PL" altLang="pl-PL" b="1" dirty="0">
              <a:solidFill>
                <a:srgbClr val="000000"/>
              </a:solidFill>
              <a:latin typeface="Calibri" pitchFamily="34" charset="0"/>
            </a:endParaRPr>
          </a:p>
          <a:p>
            <a:pPr marL="44450" algn="ctr" eaLnBrk="1" hangingPunct="1">
              <a:buClr>
                <a:srgbClr val="0070C0"/>
              </a:buClr>
            </a:pPr>
            <a:endParaRPr lang="pl-PL" altLang="pl-PL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4450" algn="ctr" eaLnBrk="1" hangingPunct="1">
              <a:buClr>
                <a:srgbClr val="0070C0"/>
              </a:buClr>
            </a:pPr>
            <a:r>
              <a:rPr lang="pl-PL" altLang="pl-PL" dirty="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pl-PL" altLang="pl-PL" b="1" dirty="0">
              <a:solidFill>
                <a:srgbClr val="000000"/>
              </a:solidFill>
              <a:latin typeface="Calibri" pitchFamily="34" charset="0"/>
            </a:endParaRPr>
          </a:p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4450" algn="ctr" eaLnBrk="1" hangingPunct="1">
              <a:buClr>
                <a:srgbClr val="0070C0"/>
              </a:buClr>
            </a:pPr>
            <a:r>
              <a:rPr lang="pl-PL" altLang="pl-PL" sz="1400" b="1" dirty="0" smtClean="0">
                <a:solidFill>
                  <a:srgbClr val="000000"/>
                </a:solidFill>
                <a:latin typeface="Calibri" pitchFamily="34" charset="0"/>
              </a:rPr>
              <a:t>          </a:t>
            </a:r>
          </a:p>
          <a:p>
            <a:pPr marL="44450" algn="ctr" eaLnBrk="1" hangingPunct="1">
              <a:buClr>
                <a:srgbClr val="0070C0"/>
              </a:buClr>
            </a:pPr>
            <a:endParaRPr lang="pl-PL" altLang="pl-PL" sz="1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4450" algn="ctr" eaLnBrk="1" hangingPunct="1">
              <a:buClr>
                <a:srgbClr val="0070C0"/>
              </a:buClr>
            </a:pPr>
            <a:endParaRPr lang="pl-PL" altLang="pl-PL" sz="1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r>
              <a:rPr lang="pl-PL" altLang="pl-PL" sz="1400" b="1" dirty="0" smtClean="0">
                <a:solidFill>
                  <a:srgbClr val="000000"/>
                </a:solidFill>
                <a:latin typeface="Calibri" pitchFamily="34" charset="0"/>
              </a:rPr>
              <a:t>                         </a:t>
            </a:r>
            <a:r>
              <a:rPr lang="pl-PL" altLang="pl-PL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pl-PL" altLang="pl-PL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pl-PL" altLang="pl-PL" sz="1400" dirty="0" smtClean="0">
                <a:solidFill>
                  <a:srgbClr val="000000"/>
                </a:solidFill>
                <a:latin typeface="Calibri" pitchFamily="34" charset="0"/>
              </a:rPr>
              <a:t>        </a:t>
            </a:r>
            <a:endParaRPr lang="pl-PL" altLang="pl-PL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3" name="Prostokąt 1"/>
          <p:cNvSpPr>
            <a:spLocks noChangeArrowheads="1"/>
          </p:cNvSpPr>
          <p:nvPr/>
        </p:nvSpPr>
        <p:spPr bwMode="auto">
          <a:xfrm>
            <a:off x="1119732" y="1044515"/>
            <a:ext cx="6692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000" dirty="0"/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45472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0" y="972712"/>
            <a:ext cx="9144000" cy="588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514350" lvl="0" indent="-514350" algn="ctr">
              <a:spcBef>
                <a:spcPct val="20000"/>
              </a:spcBef>
              <a:defRPr/>
            </a:pPr>
            <a:r>
              <a:rPr lang="pl-PL" altLang="pl-PL" sz="3600" dirty="0" smtClean="0">
                <a:solidFill>
                  <a:prstClr val="black"/>
                </a:solidFill>
                <a:latin typeface="Calibri"/>
              </a:rPr>
              <a:t>Ewaluacja </a:t>
            </a:r>
            <a:r>
              <a:rPr lang="pl-PL" altLang="pl-PL" sz="3600" dirty="0">
                <a:solidFill>
                  <a:prstClr val="black"/>
                </a:solidFill>
                <a:latin typeface="Calibri"/>
              </a:rPr>
              <a:t>w perspektywie 2014-2020</a:t>
            </a:r>
          </a:p>
          <a:p>
            <a:pPr marL="514350" lvl="0" indent="-514350" algn="ctr">
              <a:spcBef>
                <a:spcPct val="20000"/>
              </a:spcBef>
              <a:defRPr/>
            </a:pPr>
            <a:endParaRPr lang="pl-PL" altLang="pl-PL" sz="11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l-PL" altLang="pl-PL" sz="2800" dirty="0">
                <a:solidFill>
                  <a:prstClr val="black"/>
                </a:solidFill>
                <a:latin typeface="Calibri"/>
              </a:rPr>
              <a:t>Art. 54-57, 110, 114 rozporządzenia ogólnego</a:t>
            </a:r>
            <a:r>
              <a:rPr lang="pl-PL" altLang="pl-PL" sz="28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pl-PL" altLang="pl-PL" sz="2800" dirty="0">
              <a:solidFill>
                <a:prstClr val="black"/>
              </a:solidFill>
              <a:latin typeface="Calibri"/>
            </a:endParaRP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solidFill>
                  <a:prstClr val="black"/>
                </a:solidFill>
                <a:latin typeface="Calibri"/>
              </a:rPr>
              <a:t>istotnym elementem planu ewaluacji powinny być badania dotyczące </a:t>
            </a:r>
            <a:endParaRPr lang="pl-PL" sz="2000" dirty="0" smtClean="0">
              <a:solidFill>
                <a:prstClr val="black"/>
              </a:solidFill>
              <a:latin typeface="Calibri"/>
            </a:endParaRPr>
          </a:p>
          <a:p>
            <a:pPr lvl="1" algn="just">
              <a:spcBef>
                <a:spcPct val="20000"/>
              </a:spcBef>
              <a:defRPr/>
            </a:pPr>
            <a:r>
              <a:rPr lang="pl-PL" sz="2000" dirty="0" smtClean="0">
                <a:solidFill>
                  <a:prstClr val="black"/>
                </a:solidFill>
                <a:latin typeface="Calibri"/>
              </a:rPr>
              <a:t>wpływu </a:t>
            </a:r>
            <a:r>
              <a:rPr lang="pl-PL" sz="2000" dirty="0">
                <a:solidFill>
                  <a:prstClr val="black"/>
                </a:solidFill>
                <a:latin typeface="Calibri"/>
              </a:rPr>
              <a:t>realizacji programu na osiąganie celów Strategii Europa 2020</a:t>
            </a:r>
            <a:r>
              <a:rPr lang="pl-PL" sz="2000" dirty="0" smtClean="0">
                <a:solidFill>
                  <a:prstClr val="black"/>
                </a:solidFill>
                <a:latin typeface="Calibri"/>
              </a:rPr>
              <a:t>;</a:t>
            </a:r>
          </a:p>
          <a:p>
            <a:pPr lvl="1" algn="just">
              <a:spcBef>
                <a:spcPct val="20000"/>
              </a:spcBef>
              <a:defRPr/>
            </a:pPr>
            <a:endParaRPr lang="pl-PL" sz="2000" dirty="0">
              <a:solidFill>
                <a:prstClr val="black"/>
              </a:solidFill>
              <a:latin typeface="Calibri"/>
            </a:endParaRP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solidFill>
                  <a:prstClr val="black"/>
                </a:solidFill>
                <a:latin typeface="Calibri"/>
              </a:rPr>
              <a:t>priorytetem dla okresu 2014-2020 jest badanie efektów interwencji publicznych</a:t>
            </a:r>
            <a:r>
              <a:rPr lang="pl-PL" sz="2000" dirty="0" smtClean="0">
                <a:solidFill>
                  <a:prstClr val="black"/>
                </a:solidFill>
                <a:latin typeface="Calibri"/>
              </a:rPr>
              <a:t>;</a:t>
            </a: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l-PL" sz="2000" dirty="0">
              <a:solidFill>
                <a:prstClr val="black"/>
              </a:solidFill>
              <a:latin typeface="Calibri"/>
            </a:endParaRP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solidFill>
                  <a:prstClr val="black"/>
                </a:solidFill>
                <a:latin typeface="Calibri"/>
              </a:rPr>
              <a:t>wymóg opracowania planów ewaluacji determinujący większość tematów </a:t>
            </a:r>
            <a:endParaRPr lang="pl-PL" sz="2000" dirty="0" smtClean="0">
              <a:solidFill>
                <a:prstClr val="black"/>
              </a:solidFill>
              <a:latin typeface="Calibri"/>
            </a:endParaRPr>
          </a:p>
          <a:p>
            <a:pPr lvl="1" algn="just">
              <a:spcBef>
                <a:spcPct val="20000"/>
              </a:spcBef>
              <a:defRPr/>
            </a:pPr>
            <a:r>
              <a:rPr lang="pl-PL" sz="2000" dirty="0" smtClean="0">
                <a:solidFill>
                  <a:prstClr val="black"/>
                </a:solidFill>
                <a:latin typeface="Calibri"/>
              </a:rPr>
              <a:t>badań </a:t>
            </a:r>
            <a:r>
              <a:rPr lang="pl-PL" sz="2000" dirty="0">
                <a:solidFill>
                  <a:prstClr val="black"/>
                </a:solidFill>
                <a:latin typeface="Calibri"/>
              </a:rPr>
              <a:t>objętych planem</a:t>
            </a:r>
            <a:r>
              <a:rPr lang="pl-PL" sz="2000" dirty="0" smtClean="0">
                <a:solidFill>
                  <a:prstClr val="black"/>
                </a:solidFill>
                <a:latin typeface="Calibri"/>
              </a:rPr>
              <a:t>;</a:t>
            </a:r>
          </a:p>
          <a:p>
            <a:pPr lvl="1" algn="just">
              <a:spcBef>
                <a:spcPct val="20000"/>
              </a:spcBef>
              <a:defRPr/>
            </a:pPr>
            <a:endParaRPr lang="pl-PL" sz="2000" dirty="0">
              <a:solidFill>
                <a:prstClr val="black"/>
              </a:solidFill>
              <a:latin typeface="Calibri"/>
            </a:endParaRP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solidFill>
                  <a:prstClr val="black"/>
                </a:solidFill>
                <a:latin typeface="Calibri"/>
              </a:rPr>
              <a:t>ewaluacje należy przeprowadzić obowiązkowo dla każdej osi priorytetowej.</a:t>
            </a:r>
            <a:endParaRPr lang="pl-PL" altLang="pl-PL" sz="2000" dirty="0">
              <a:solidFill>
                <a:prstClr val="black"/>
              </a:solidFill>
              <a:latin typeface="Calibri"/>
            </a:endParaRPr>
          </a:p>
          <a:p>
            <a:pPr algn="ctr" eaLnBrk="1" hangingPunct="1"/>
            <a:endParaRPr lang="pl-PL" altLang="pl-PL" sz="2400" b="1" dirty="0" smtClean="0"/>
          </a:p>
          <a:p>
            <a:pPr algn="ctr"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27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-12624" y="967032"/>
            <a:ext cx="9109075" cy="57606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2400" b="1" dirty="0" smtClean="0"/>
              <a:t>Plan Ewaluacji RPO WD 2014-2020</a:t>
            </a:r>
          </a:p>
          <a:p>
            <a:pPr algn="just"/>
            <a:endParaRPr lang="pl-PL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/>
              <a:t>Przygotowany w oparciu o wytyczne horyzontalne </a:t>
            </a:r>
            <a:r>
              <a:rPr lang="pl-PL" b="1" dirty="0"/>
              <a:t>Ministerstwa Infrastruktury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 </a:t>
            </a:r>
            <a:r>
              <a:rPr lang="pl-PL" b="1" dirty="0"/>
              <a:t>Rozwoju</a:t>
            </a:r>
            <a:r>
              <a:rPr lang="pl-PL" b="1" dirty="0" smtClean="0"/>
              <a:t> pn. </a:t>
            </a:r>
            <a:r>
              <a:rPr lang="pl-PL" b="1" i="1" dirty="0" smtClean="0"/>
              <a:t>Wytyczne w zakresie ewaluacji polityki spójności na lata 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W</a:t>
            </a:r>
            <a:r>
              <a:rPr lang="pl-PL" b="1" dirty="0" smtClean="0"/>
              <a:t>ykorzystuje </a:t>
            </a:r>
            <a:r>
              <a:rPr lang="pl-PL" b="1" dirty="0"/>
              <a:t>wnioski i rekomendacje dotyczące procesu planowania ewaluacji przygotowane na zlecenie Ministerstwa Infrastruktury i Rozwoju przez konsorcjum wykonawców: WYG/PSDB &amp; Centrum Analiz i Ewaluacji Polityk Publicznych Uniwersytetu </a:t>
            </a:r>
            <a:r>
              <a:rPr lang="pl-PL" b="1" dirty="0" smtClean="0"/>
              <a:t>Jagiellońskiego;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/>
              <a:t>Projekt </a:t>
            </a:r>
            <a:r>
              <a:rPr lang="pl-PL" b="1" i="1" dirty="0" smtClean="0"/>
              <a:t>Planu</a:t>
            </a:r>
            <a:r>
              <a:rPr lang="pl-PL" b="1" dirty="0" smtClean="0"/>
              <a:t> przedstawiany oraz konsultowany z Członkami Grupy Sterującej Ewaluacją RPO WD 2014-2020 oraz Komitetu Monitorującego RPO WD 2014-2020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/>
              <a:t>Pozytywna opinia Krajowej Jednostki Ewaluacji;</a:t>
            </a: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i="1" dirty="0"/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-12625" y="967032"/>
            <a:ext cx="9109075" cy="57606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 dirty="0" smtClean="0"/>
              <a:t>Przedstawia opis:</a:t>
            </a:r>
          </a:p>
          <a:p>
            <a:endParaRPr lang="pl-PL" sz="2400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sz="2400" b="1" dirty="0" smtClean="0"/>
              <a:t>procesu ewaluacji;</a:t>
            </a:r>
          </a:p>
          <a:p>
            <a:pPr lvl="1"/>
            <a:endParaRPr lang="pl-PL" sz="2400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sz="2400" b="1" dirty="0" smtClean="0"/>
              <a:t>działań dot. budowy potencjału;</a:t>
            </a:r>
          </a:p>
          <a:p>
            <a:pPr lvl="1"/>
            <a:endParaRPr lang="pl-PL" sz="2400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sz="2400" b="1" dirty="0" smtClean="0"/>
              <a:t>strategii rozpowszechniania i wykorzystywania wyników prac ewaluacji;</a:t>
            </a:r>
          </a:p>
          <a:p>
            <a:pPr lvl="1"/>
            <a:endParaRPr lang="pl-PL" sz="2400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sz="2400" b="1" dirty="0"/>
              <a:t>z</a:t>
            </a:r>
            <a:r>
              <a:rPr lang="pl-PL" sz="2400" b="1" dirty="0" smtClean="0"/>
              <a:t>asobów niezbędnych do realizacji procesu ewaluacji;</a:t>
            </a:r>
          </a:p>
        </p:txBody>
      </p:sp>
    </p:spTree>
    <p:extLst>
      <p:ext uri="{BB962C8B-B14F-4D97-AF65-F5344CB8AC3E}">
        <p14:creationId xmlns:p14="http://schemas.microsoft.com/office/powerpoint/2010/main" val="4264469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-12625" y="967032"/>
            <a:ext cx="9109075" cy="57606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1"/>
            <a:endParaRPr lang="pl-PL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sz="2400" b="1" dirty="0"/>
              <a:t>p</a:t>
            </a:r>
            <a:r>
              <a:rPr lang="pl-PL" sz="2400" b="1" dirty="0" smtClean="0"/>
              <a:t>lanowanych do realizacji ewaluacji: 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pl-PL" b="1" dirty="0"/>
          </a:p>
          <a:p>
            <a:pPr lvl="1"/>
            <a:r>
              <a:rPr lang="pl-PL" b="1" dirty="0" smtClean="0"/>
              <a:t>  </a:t>
            </a:r>
            <a:endParaRPr lang="pl-PL" b="1" dirty="0"/>
          </a:p>
          <a:p>
            <a:endParaRPr lang="pl-PL" b="1" dirty="0" smtClean="0"/>
          </a:p>
        </p:txBody>
      </p:sp>
      <p:sp>
        <p:nvSpPr>
          <p:cNvPr id="3" name="Prostokąt 2"/>
          <p:cNvSpPr/>
          <p:nvPr/>
        </p:nvSpPr>
        <p:spPr>
          <a:xfrm>
            <a:off x="206992" y="4256504"/>
            <a:ext cx="2996856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pl-PL" b="1" dirty="0" smtClean="0"/>
              <a:t>Badania infrastruktury dot. 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179512" y="1772816"/>
            <a:ext cx="3024336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endParaRPr lang="pl-PL" b="1" dirty="0" smtClean="0"/>
          </a:p>
          <a:p>
            <a:pPr marL="0" lvl="1" algn="ctr"/>
            <a:r>
              <a:rPr lang="pl-PL" b="1" dirty="0" smtClean="0"/>
              <a:t>Badania przekrojowe dot. </a:t>
            </a:r>
          </a:p>
          <a:p>
            <a:pPr algn="ctr"/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79512" y="2167160"/>
            <a:ext cx="8916938" cy="17658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/>
              <a:t>kryteriów i systemu wyboru projektów;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/>
              <a:t>polityk horyzontalnych;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p</a:t>
            </a:r>
            <a:r>
              <a:rPr lang="pl-PL" b="1" dirty="0" smtClean="0"/>
              <a:t>rzeglądu śródokresowego oraz postępu rzeczowego;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s</a:t>
            </a:r>
            <a:r>
              <a:rPr lang="pl-PL" b="1" dirty="0" smtClean="0"/>
              <a:t>ystemu realizacji programu;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z</a:t>
            </a:r>
            <a:r>
              <a:rPr lang="pl-PL" b="1" dirty="0" smtClean="0"/>
              <a:t>astosowania ZIT;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e</a:t>
            </a:r>
            <a:r>
              <a:rPr lang="pl-PL" b="1" dirty="0" smtClean="0"/>
              <a:t>x-</a:t>
            </a:r>
            <a:r>
              <a:rPr lang="pl-PL" b="1" dirty="0" err="1" smtClean="0"/>
              <a:t>ante</a:t>
            </a:r>
            <a:r>
              <a:rPr lang="pl-PL" b="1" dirty="0" smtClean="0"/>
              <a:t> RPO 2021+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96579" y="4797152"/>
            <a:ext cx="8890666" cy="182758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wpływu działań podejmowanych </a:t>
            </a:r>
            <a:r>
              <a:rPr lang="pl-PL" b="1" dirty="0" smtClean="0"/>
              <a:t>w </a:t>
            </a:r>
            <a:r>
              <a:rPr lang="pl-PL" b="1" dirty="0"/>
              <a:t>ramach osi </a:t>
            </a:r>
            <a:r>
              <a:rPr lang="pl-PL" b="1" dirty="0" smtClean="0"/>
              <a:t>3 na ograniczenie </a:t>
            </a:r>
            <a:r>
              <a:rPr lang="pl-PL" b="1" dirty="0"/>
              <a:t>emisji </a:t>
            </a:r>
            <a:r>
              <a:rPr lang="pl-PL" b="1" dirty="0" smtClean="0"/>
              <a:t>gazów cieplarnianych i pyłów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efektów ekologicznych, społecznych </a:t>
            </a:r>
            <a:r>
              <a:rPr lang="pl-PL" b="1" dirty="0" smtClean="0"/>
              <a:t> i </a:t>
            </a:r>
            <a:r>
              <a:rPr lang="pl-PL" b="1" dirty="0"/>
              <a:t>gospodarczych inwestycji wspartych </a:t>
            </a:r>
            <a:r>
              <a:rPr lang="pl-PL" b="1" dirty="0" smtClean="0"/>
              <a:t>w </a:t>
            </a:r>
            <a:r>
              <a:rPr lang="pl-PL" b="1" dirty="0"/>
              <a:t>ramach osi </a:t>
            </a:r>
            <a:r>
              <a:rPr lang="pl-PL" b="1" dirty="0" smtClean="0"/>
              <a:t>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efektów inwestycji transportowych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27191627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-12625" y="967032"/>
            <a:ext cx="9109075" cy="57606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1"/>
            <a:endParaRPr lang="pl-PL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sz="2400" b="1" dirty="0"/>
              <a:t>p</a:t>
            </a:r>
            <a:r>
              <a:rPr lang="pl-PL" sz="2400" b="1" dirty="0" smtClean="0"/>
              <a:t>lanowanych do realizacji ewaluacji: 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pl-PL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b="1" dirty="0" smtClean="0"/>
              <a:t>  </a:t>
            </a:r>
            <a:endParaRPr lang="pl-PL" b="1" dirty="0"/>
          </a:p>
          <a:p>
            <a:endParaRPr lang="pl-PL" b="1" dirty="0" smtClean="0"/>
          </a:p>
        </p:txBody>
      </p:sp>
      <p:sp>
        <p:nvSpPr>
          <p:cNvPr id="9" name="Prostokąt 8"/>
          <p:cNvSpPr/>
          <p:nvPr/>
        </p:nvSpPr>
        <p:spPr>
          <a:xfrm>
            <a:off x="251520" y="1789984"/>
            <a:ext cx="360040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endParaRPr lang="pl-PL" b="1" dirty="0" smtClean="0"/>
          </a:p>
          <a:p>
            <a:pPr marL="0" lvl="1" algn="ctr"/>
            <a:r>
              <a:rPr lang="pl-PL" b="1" dirty="0" smtClean="0"/>
              <a:t>Badania sfery społecznej dot. m.in. </a:t>
            </a:r>
            <a:endParaRPr lang="pl-PL" b="1" dirty="0"/>
          </a:p>
          <a:p>
            <a:pPr algn="ctr"/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96781" y="2146584"/>
            <a:ext cx="8857555" cy="45810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wpływu wsparcia kierowanego do osób w najtrudniejszej sytuacji na rynku </a:t>
            </a:r>
            <a:r>
              <a:rPr lang="pl-PL" b="1" dirty="0" smtClean="0"/>
              <a:t>pracy;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wpływu wsparcia EFS na liczbę trwałych miejsc </a:t>
            </a:r>
            <a:r>
              <a:rPr lang="pl-PL" b="1" dirty="0" smtClean="0"/>
              <a:t>pracy;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wpływu wsparcia EFS na liczbę trwałych miejsc pracy w przedsiębiorstwach </a:t>
            </a:r>
            <a:r>
              <a:rPr lang="pl-PL" b="1" dirty="0" smtClean="0"/>
              <a:t>społecznych;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wpływu wsparcia EFS na poprawę sytuacji pracowników i </a:t>
            </a:r>
            <a:r>
              <a:rPr lang="pl-PL" b="1" dirty="0" smtClean="0"/>
              <a:t>przedsiębiorstw;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/>
              <a:t>wpływu </a:t>
            </a:r>
            <a:r>
              <a:rPr lang="pl-PL" b="1" dirty="0"/>
              <a:t>inwestycji w zakresie usług społecznych </a:t>
            </a:r>
            <a:r>
              <a:rPr lang="pl-PL" b="1" dirty="0" smtClean="0"/>
              <a:t>i </a:t>
            </a:r>
            <a:r>
              <a:rPr lang="pl-PL" b="1" dirty="0"/>
              <a:t>zdrowotnych na jakość życia, poziom wykluczenia społecznego i </a:t>
            </a:r>
            <a:r>
              <a:rPr lang="pl-PL" b="1" dirty="0" smtClean="0"/>
              <a:t>ubóstwa;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/>
              <a:t>wpływu </a:t>
            </a:r>
            <a:r>
              <a:rPr lang="pl-PL" b="1" dirty="0"/>
              <a:t>działań rewitalizacyjnych </a:t>
            </a:r>
            <a:r>
              <a:rPr lang="pl-PL" b="1" dirty="0" smtClean="0"/>
              <a:t>na </a:t>
            </a:r>
            <a:r>
              <a:rPr lang="pl-PL" b="1" dirty="0"/>
              <a:t>poprawę sytuacji obszarów </a:t>
            </a:r>
            <a:r>
              <a:rPr lang="pl-PL" b="1" dirty="0" smtClean="0"/>
              <a:t>zdegradowanych;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wpływu wsparcia w zakresie kształcenia </a:t>
            </a:r>
            <a:r>
              <a:rPr lang="pl-PL" b="1" dirty="0" smtClean="0"/>
              <a:t>zawodowego;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wsparcia </a:t>
            </a:r>
            <a:r>
              <a:rPr lang="pl-PL" b="1" dirty="0" smtClean="0"/>
              <a:t>w </a:t>
            </a:r>
            <a:r>
              <a:rPr lang="pl-PL" b="1" dirty="0"/>
              <a:t>zakresie opieki nad dzieckiem do lat 3  i usług opiekuńczo – wychowawczych dla dzieci do </a:t>
            </a:r>
            <a:r>
              <a:rPr lang="pl-PL" b="1" dirty="0" smtClean="0"/>
              <a:t>lat 5;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wpływu interwencji </a:t>
            </a:r>
            <a:r>
              <a:rPr lang="pl-PL" b="1" dirty="0" smtClean="0"/>
              <a:t>w </a:t>
            </a:r>
            <a:r>
              <a:rPr lang="pl-PL" b="1" dirty="0"/>
              <a:t>zakresie wsparcia kompetencji kluczowych, języków obcych, nauk matematyczno-przyrodniczych oraz TIK w systemie </a:t>
            </a:r>
            <a:r>
              <a:rPr lang="pl-PL" b="1" dirty="0" smtClean="0"/>
              <a:t>edukacji. </a:t>
            </a:r>
          </a:p>
        </p:txBody>
      </p:sp>
    </p:spTree>
    <p:extLst>
      <p:ext uri="{BB962C8B-B14F-4D97-AF65-F5344CB8AC3E}">
        <p14:creationId xmlns:p14="http://schemas.microsoft.com/office/powerpoint/2010/main" val="26403338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-12625" y="967032"/>
            <a:ext cx="9109075" cy="57606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1"/>
            <a:endParaRPr lang="pl-PL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sz="2400" b="1" dirty="0"/>
              <a:t>p</a:t>
            </a:r>
            <a:r>
              <a:rPr lang="pl-PL" sz="2400" b="1" dirty="0" smtClean="0"/>
              <a:t>lanowanych do realizacji ewaluacji: 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pl-PL" b="1" dirty="0"/>
          </a:p>
          <a:p>
            <a:endParaRPr lang="pl-PL" b="1" dirty="0" smtClean="0"/>
          </a:p>
        </p:txBody>
      </p:sp>
      <p:sp>
        <p:nvSpPr>
          <p:cNvPr id="8" name="Prostokąt 7"/>
          <p:cNvSpPr/>
          <p:nvPr/>
        </p:nvSpPr>
        <p:spPr>
          <a:xfrm>
            <a:off x="251520" y="1772816"/>
            <a:ext cx="316835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endParaRPr lang="pl-PL" b="1" dirty="0" smtClean="0"/>
          </a:p>
          <a:p>
            <a:pPr marL="0" lvl="1" algn="ctr"/>
            <a:r>
              <a:rPr lang="pl-PL" b="1" dirty="0" smtClean="0"/>
              <a:t>Badania gospodarki dot.</a:t>
            </a:r>
            <a:endParaRPr lang="pl-PL" b="1" dirty="0"/>
          </a:p>
          <a:p>
            <a:pPr algn="ctr"/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251520" y="3974644"/>
            <a:ext cx="311236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endParaRPr lang="pl-PL" b="1" dirty="0" smtClean="0"/>
          </a:p>
          <a:p>
            <a:pPr marL="0" lvl="1" algn="ctr"/>
            <a:r>
              <a:rPr lang="pl-PL" b="1" dirty="0" smtClean="0"/>
              <a:t>Badania ad-hoc/analizy</a:t>
            </a:r>
            <a:endParaRPr lang="pl-PL" b="1" dirty="0"/>
          </a:p>
          <a:p>
            <a:pPr algn="ctr"/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251520" y="5013176"/>
            <a:ext cx="3112360" cy="7806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endParaRPr lang="pl-PL" b="1" dirty="0" smtClean="0"/>
          </a:p>
          <a:p>
            <a:pPr marL="0" lvl="1" algn="ctr"/>
            <a:r>
              <a:rPr lang="pl-PL" b="1" dirty="0" smtClean="0"/>
              <a:t>Badania na potrzeby inteligentnych specjalizacji</a:t>
            </a:r>
            <a:endParaRPr lang="pl-PL" b="1" dirty="0"/>
          </a:p>
          <a:p>
            <a:pPr algn="ctr"/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51520" y="2132856"/>
            <a:ext cx="8784976" cy="15121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postępów wsparcia </a:t>
            </a:r>
            <a:r>
              <a:rPr lang="pl-PL" dirty="0" smtClean="0"/>
              <a:t>MSP;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efektów </a:t>
            </a:r>
            <a:r>
              <a:rPr lang="pl-PL" dirty="0"/>
              <a:t>wsparcia konkurencyjności, innowacyjności i internacjonalizacji </a:t>
            </a:r>
            <a:r>
              <a:rPr lang="pl-PL" dirty="0" smtClean="0"/>
              <a:t>MSP;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efektów </a:t>
            </a:r>
            <a:r>
              <a:rPr lang="pl-PL" dirty="0"/>
              <a:t>wsparcia zastosowań TIK dla usług publicznych (e-administracja,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e-kultura i </a:t>
            </a:r>
            <a:r>
              <a:rPr lang="pl-PL" dirty="0"/>
              <a:t>e-zdrowie</a:t>
            </a:r>
            <a:r>
              <a:rPr lang="pl-PL" dirty="0" smtClean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efektów wsparcia udzielanego za pomocą instrumentów finansowych </a:t>
            </a:r>
            <a:r>
              <a:rPr lang="pl-PL" dirty="0" smtClean="0"/>
              <a:t>.  </a:t>
            </a: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33041983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Prostokąt 1"/>
          <p:cNvSpPr>
            <a:spLocks noChangeArrowheads="1"/>
          </p:cNvSpPr>
          <p:nvPr/>
        </p:nvSpPr>
        <p:spPr bwMode="auto">
          <a:xfrm>
            <a:off x="1119732" y="1044515"/>
            <a:ext cx="6692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000" dirty="0"/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-1" y="980728"/>
            <a:ext cx="91090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b="1" dirty="0" smtClean="0"/>
          </a:p>
          <a:p>
            <a:endParaRPr lang="pl-PL" sz="2400" b="1" dirty="0" smtClean="0"/>
          </a:p>
          <a:p>
            <a:pPr algn="ctr"/>
            <a:r>
              <a:rPr lang="pl-PL" sz="2400" b="1" dirty="0" smtClean="0"/>
              <a:t>Koszt </a:t>
            </a:r>
            <a:r>
              <a:rPr lang="pl-PL" sz="2400" b="1" dirty="0"/>
              <a:t>badań </a:t>
            </a:r>
            <a:r>
              <a:rPr lang="pl-PL" sz="2400" b="1" dirty="0" smtClean="0"/>
              <a:t>prowadzonych w </a:t>
            </a:r>
            <a:r>
              <a:rPr lang="pl-PL" sz="2400" b="1" dirty="0"/>
              <a:t>ramach procesu ewaluacji RPO WD 2014-2020 wyniesie ok. 9 mln zł.  </a:t>
            </a:r>
            <a:endParaRPr lang="pl-PL" sz="2400" b="1" dirty="0" smtClean="0"/>
          </a:p>
          <a:p>
            <a:pPr algn="ctr"/>
            <a:endParaRPr lang="pl-PL" sz="2400" b="1" dirty="0" smtClean="0"/>
          </a:p>
          <a:p>
            <a:pPr algn="ctr"/>
            <a:endParaRPr lang="pl-PL" sz="2400" b="1" dirty="0"/>
          </a:p>
          <a:p>
            <a:pPr algn="ctr"/>
            <a:r>
              <a:rPr lang="pl-PL" sz="2400" b="1" dirty="0" smtClean="0"/>
              <a:t>Za tę </a:t>
            </a:r>
            <a:r>
              <a:rPr lang="pl-PL" sz="2400" b="1" dirty="0"/>
              <a:t>kwotę zrealizowanych zostanie ok. 30 badań ewaluacyjnych oraz </a:t>
            </a:r>
            <a:r>
              <a:rPr lang="pl-PL" sz="2400" b="1" dirty="0" smtClean="0"/>
              <a:t>analiz, </a:t>
            </a:r>
            <a:r>
              <a:rPr lang="pl-PL" sz="2400" b="1" dirty="0"/>
              <a:t>których wyniki niewątpliwie wpłyną na jakość udzielanego wsparcia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w </a:t>
            </a:r>
            <a:r>
              <a:rPr lang="pl-PL" sz="2400" b="1" dirty="0"/>
              <a:t>ramach RPO WD </a:t>
            </a:r>
            <a:r>
              <a:rPr lang="pl-PL" sz="2400" b="1" dirty="0" smtClean="0"/>
              <a:t>2014-2020.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714635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Prostokąt 1"/>
          <p:cNvSpPr>
            <a:spLocks noChangeArrowheads="1"/>
          </p:cNvSpPr>
          <p:nvPr/>
        </p:nvSpPr>
        <p:spPr bwMode="auto">
          <a:xfrm>
            <a:off x="1119732" y="1044515"/>
            <a:ext cx="6692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000" dirty="0"/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-1" y="980728"/>
            <a:ext cx="910907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u="sng" dirty="0" smtClean="0"/>
              <a:t>Ocena jakościowa 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 smtClean="0"/>
              <a:t>Zarządzanie i planowanie</a:t>
            </a:r>
          </a:p>
          <a:p>
            <a:pPr algn="just"/>
            <a:r>
              <a:rPr lang="pl-PL" sz="2400" b="1" dirty="0" smtClean="0"/>
              <a:t>    </a:t>
            </a:r>
            <a:r>
              <a:rPr lang="pl-PL" sz="2400" dirty="0" smtClean="0"/>
              <a:t>Procedury </a:t>
            </a:r>
            <a:r>
              <a:rPr lang="pl-PL" sz="2400" dirty="0"/>
              <a:t>wspierające wykorzystanie wyników oceny opisanych w P</a:t>
            </a:r>
            <a:r>
              <a:rPr lang="pl-PL" sz="2400" dirty="0" smtClean="0"/>
              <a:t>lanie są </a:t>
            </a:r>
            <a:r>
              <a:rPr lang="pl-PL" sz="2400" dirty="0"/>
              <a:t>oparte na krajowym systemie realizacji </a:t>
            </a:r>
            <a:r>
              <a:rPr lang="pl-PL" sz="2400" dirty="0" smtClean="0"/>
              <a:t>zaleceń. Jednak </a:t>
            </a:r>
            <a:r>
              <a:rPr lang="pl-PL" sz="2400" dirty="0"/>
              <a:t>nie jest jasne, że jest to </a:t>
            </a:r>
            <a:r>
              <a:rPr lang="pl-PL" sz="2400" dirty="0" smtClean="0"/>
              <a:t>wystarczające.</a:t>
            </a:r>
          </a:p>
          <a:p>
            <a:endParaRPr lang="pl-PL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Odpowiedzialność i </a:t>
            </a:r>
            <a:r>
              <a:rPr lang="pl-PL" sz="2400" b="1" dirty="0" smtClean="0"/>
              <a:t>koordynacja</a:t>
            </a:r>
          </a:p>
          <a:p>
            <a:pPr algn="just"/>
            <a:r>
              <a:rPr lang="pl-PL" sz="2400" b="1" dirty="0"/>
              <a:t>     </a:t>
            </a:r>
            <a:r>
              <a:rPr lang="pl-PL" sz="2400" dirty="0"/>
              <a:t>P</a:t>
            </a:r>
            <a:r>
              <a:rPr lang="pl-PL" sz="2400" dirty="0" smtClean="0"/>
              <a:t>lan mógłby </a:t>
            </a:r>
            <a:r>
              <a:rPr lang="pl-PL" sz="2400" dirty="0"/>
              <a:t>zawierać informacje na temat budżetu ogólnego oceny, w tym </a:t>
            </a:r>
            <a:r>
              <a:rPr lang="pl-PL" sz="2400" dirty="0" smtClean="0"/>
              <a:t>kosztów rozwoju </a:t>
            </a:r>
            <a:r>
              <a:rPr lang="pl-PL" sz="2400" dirty="0"/>
              <a:t>umiejętności pracowników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innych elementów, takich jak rozpowszechnianie</a:t>
            </a:r>
            <a:r>
              <a:rPr lang="pl-PL" sz="2400" dirty="0" smtClean="0"/>
              <a:t>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Bardziej przydatne byłoby przedstawienie </a:t>
            </a:r>
            <a:r>
              <a:rPr lang="pl-PL" sz="2400" dirty="0"/>
              <a:t>bardziej </a:t>
            </a:r>
            <a:r>
              <a:rPr lang="pl-PL" sz="2400" dirty="0" smtClean="0"/>
              <a:t>szczegółowego opisu </a:t>
            </a:r>
            <a:r>
              <a:rPr lang="pl-PL" sz="2400" dirty="0"/>
              <a:t>środków koordynacji w ramach </a:t>
            </a:r>
            <a:r>
              <a:rPr lang="pl-PL" sz="2400" dirty="0" smtClean="0"/>
              <a:t>IZ.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531695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4866</TotalTime>
  <Words>877</Words>
  <Application>Microsoft Office PowerPoint</Application>
  <PresentationFormat>Pokaz na ekranie (4:3)</PresentationFormat>
  <Paragraphs>198</Paragraphs>
  <Slides>15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Łukasz Kasprzak</cp:lastModifiedBy>
  <cp:revision>489</cp:revision>
  <cp:lastPrinted>2015-09-17T13:52:11Z</cp:lastPrinted>
  <dcterms:created xsi:type="dcterms:W3CDTF">2010-12-31T07:04:34Z</dcterms:created>
  <dcterms:modified xsi:type="dcterms:W3CDTF">2015-12-03T12:57:07Z</dcterms:modified>
</cp:coreProperties>
</file>