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373" r:id="rId2"/>
    <p:sldId id="504" r:id="rId3"/>
    <p:sldId id="523" r:id="rId4"/>
    <p:sldId id="503" r:id="rId5"/>
    <p:sldId id="518" r:id="rId6"/>
    <p:sldId id="508" r:id="rId7"/>
    <p:sldId id="511" r:id="rId8"/>
    <p:sldId id="512" r:id="rId9"/>
    <p:sldId id="507" r:id="rId10"/>
    <p:sldId id="517" r:id="rId11"/>
    <p:sldId id="515" r:id="rId12"/>
    <p:sldId id="522" r:id="rId13"/>
    <p:sldId id="344" r:id="rId14"/>
    <p:sldId id="520" r:id="rId15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12" autoAdjust="0"/>
    <p:restoredTop sz="90295" autoAdjust="0"/>
  </p:normalViewPr>
  <p:slideViewPr>
    <p:cSldViewPr>
      <p:cViewPr varScale="1">
        <p:scale>
          <a:sx n="117" d="100"/>
          <a:sy n="117" d="100"/>
        </p:scale>
        <p:origin x="-21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Zwiększenie kompetencji osób dorosłych w szczególności osób pozostających w niekorzystnej sytuacji na rynku pracy w zakresie ICT i języków obcych.</a:t>
            </a:r>
          </a:p>
          <a:p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Wsk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rezultatu bezpośredniego: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Liczba osób w wieku 25 lat i więcej, które uzyskały kwalifikacje lub nabyły kompetencje po opuszczeniu programu.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Liczba osób w wieku 50 lat i więcej, które uzyskały kwalifikacje lub nabyły kompetencje po opuszczeniu programu.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Liczba osób o niskich kwalifikacjach, które uzyskały kwalifikacje lub nabyły kompetencje po opuszczeniu programu. </a:t>
            </a:r>
          </a:p>
          <a:p>
            <a:endParaRPr lang="pl-P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Wsk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produktu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Liczba osób w wieku 25 lat i więcej objętych wsparciem w programie.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Liczba osób w wieku 50 lat i więcej objętych wsparciem w programie.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Liczba osób o niskich kwalifikacjach objętych wsparciem w programie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 przypadku 6.3 A i 6.</a:t>
            </a:r>
            <a:r>
              <a:rPr lang="pl-PL" altLang="pl-PL" b="1" u="sng" baseline="0" dirty="0" smtClean="0"/>
              <a:t>3 B </a:t>
            </a: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 przypadku 6.3 A i 6.</a:t>
            </a:r>
            <a:r>
              <a:rPr lang="pl-PL" altLang="pl-PL" b="1" u="sng" baseline="0" dirty="0" smtClean="0"/>
              <a:t>3 B </a:t>
            </a: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2015-11-13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971600" y="1484784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000" b="1" dirty="0" smtClean="0"/>
              <a:t>Cel oraz wskaźniki dla naboru wniosków                               o dofinansowanie w trybie konkursowym  </a:t>
            </a:r>
          </a:p>
          <a:p>
            <a:pPr algn="ctr"/>
            <a:r>
              <a:rPr lang="pl-PL" sz="2000" b="1" dirty="0" smtClean="0"/>
              <a:t>dla Osi Priorytetowej 10 Edukacja </a:t>
            </a:r>
          </a:p>
          <a:p>
            <a:pPr algn="ctr"/>
            <a:endParaRPr lang="pl-PL" sz="2000" b="1" dirty="0" smtClean="0"/>
          </a:p>
          <a:p>
            <a:pPr algn="ctr"/>
            <a:r>
              <a:rPr lang="pl-PL" sz="2000" b="1" dirty="0" smtClean="0"/>
              <a:t>Działania 10.1 Zapewnienie równego dostępu do wysokiej jakości edukacji przedszkolnej. Regionalny Program Operacyjny Województwa Dolnośląskiego 2014-2020. </a:t>
            </a:r>
            <a:endParaRPr lang="pl-PL" sz="2000" dirty="0" smtClean="0"/>
          </a:p>
          <a:p>
            <a:pPr lvl="0" algn="ctr"/>
            <a:endParaRPr lang="pl-PL" sz="2000" b="1" dirty="0" smtClean="0"/>
          </a:p>
          <a:p>
            <a:pPr algn="ctr" eaLnBrk="1" hangingPunct="1"/>
            <a:endParaRPr lang="pl-PL" altLang="pl-PL" sz="2000" b="1" dirty="0" smtClean="0"/>
          </a:p>
          <a:p>
            <a:pPr algn="ctr" eaLnBrk="1" hangingPunct="1"/>
            <a:r>
              <a:rPr lang="pl-PL" altLang="pl-PL" sz="2000" b="1" dirty="0" smtClean="0"/>
              <a:t>Regionalny Program Operacyjny Województwa Dolnośląskiego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2014-2020</a:t>
            </a:r>
            <a:endParaRPr lang="pl-PL" altLang="pl-PL" sz="20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 smtClean="0"/>
              <a:t>Wrocław, 17.11.2015 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700808"/>
            <a:ext cx="8713788" cy="48245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nauczycieli, którzy uzyskali kwalifikacje lub nabyli kompetencje </a:t>
            </a:r>
            <a:r>
              <a:rPr lang="pl-PL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opuszczeniu programu [osoby].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Definicja kwalifikacji jest zgodna z definicją zawartą w części dot. wskaźników EFS monitorowanych we wszystkich priorytetach inwestycyjnych dla wskaźnika </a:t>
            </a:r>
            <a:r>
              <a:rPr lang="pl-PL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osób, które uzyskały kwalifikacje </a:t>
            </a:r>
            <a:r>
              <a:rPr lang="pl-PL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pl-PL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opuszczeniu programu.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Fakt nabycia kompetencji będzie weryfikowany w ramach czterech etapów.</a:t>
            </a: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387" y="1844824"/>
            <a:ext cx="8713788" cy="4464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Kompetencja to wyodrębniony zestaw efektów uczenia się / kształcenia. Opis kompetencji zawiera jasno określone warunki, które powinien spełniać uczestnik projektu ubiegający się o nabycie kompetencji, tj. wyczerpującą informację o efektach uczenia się dla danej kompetencji oraz kryteria i metody ich weryfikacji. 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Wykazywać należy wyłącznie kwalifikacje/kompetencje osiągnięte w wyniku interwencji Europejskiego Funduszu Społecznego.</a:t>
            </a:r>
          </a:p>
          <a:p>
            <a:pPr algn="just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10.1: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objęcie w ramach Osi priorytetowej 73% osób (szacowana wartość docelowa na 2023 r.), czyli odsetek nauczycieli, którzy w wyniku objęcia wsparciem uzyskali kwalifikacje lub nabyli kompetencje.</a:t>
            </a: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971600" y="1052736"/>
            <a:ext cx="6692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l-PL" b="1" dirty="0" smtClean="0"/>
              <a:t>Wskaźniki wspólne i wskaźniki projektowe</a:t>
            </a:r>
            <a:endParaRPr lang="pl-PL" altLang="pl-PL" b="1" dirty="0"/>
          </a:p>
        </p:txBody>
      </p:sp>
      <p:sp>
        <p:nvSpPr>
          <p:cNvPr id="8" name="Prostokąt 7"/>
          <p:cNvSpPr/>
          <p:nvPr/>
        </p:nvSpPr>
        <p:spPr>
          <a:xfrm>
            <a:off x="467544" y="1628800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algn="just"/>
            <a:r>
              <a:rPr lang="pl-PL" dirty="0" smtClean="0"/>
              <a:t>W ramach wniosku o dofinansowanie Wnioskodawca ma obowiązek uwzględnić </a:t>
            </a:r>
            <a:r>
              <a:rPr lang="pl-PL" b="1" dirty="0" smtClean="0"/>
              <a:t>wszystkie adekwatne</a:t>
            </a:r>
            <a:r>
              <a:rPr lang="pl-PL" dirty="0" smtClean="0"/>
              <a:t> wskaźniki produktu oraz rezultatu bezpośredniego z listy przedstawionej w powyższych tabelach, odpowiadające działaniom zaplanowanym w ramach projektu.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Wybór co najmniej jednego wskaźnika produktu i rezultatu jest niezbędny do zarejestrowania projektu w SL2014.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Dodatkowo w ramach wniosku o dofinansowanie Wnioskodawca może określić inne, dodatkowe wskaźniki specyficzne dla danego projektu, o ile będzie to niezbędne dla prawidłowej realizacji projektu (tzw. wskaźniki projektowe).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250825" y="126841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10" name="Prostokąt 1"/>
          <p:cNvSpPr>
            <a:spLocks noChangeArrowheads="1"/>
          </p:cNvSpPr>
          <p:nvPr/>
        </p:nvSpPr>
        <p:spPr bwMode="auto">
          <a:xfrm>
            <a:off x="467544" y="2780928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4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prawidłowe zebranie danych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 będących podstawą do monitorowania wskaźników, a następnie </a:t>
            </a: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wprowadzenie tych danych do SL2014 odpowiada Beneficjent.</a:t>
            </a:r>
            <a:endParaRPr lang="pl-PL" altLang="pl-P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865051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</a:rPr>
              <a:t>Urząd </a:t>
            </a:r>
            <a:r>
              <a:rPr lang="pl-PL" sz="1600" b="1" dirty="0">
                <a:solidFill>
                  <a:srgbClr val="000000"/>
                </a:solidFill>
              </a:rPr>
              <a:t>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</a:rPr>
              <a:t>Wydziała Zarządzania RPO</a:t>
            </a: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/>
              <a:t>rpo@dolnyslask.pl</a:t>
            </a:r>
            <a:r>
              <a:rPr lang="pl-PL" sz="1600" dirty="0"/>
              <a:t>           </a:t>
            </a:r>
            <a:r>
              <a:rPr lang="pl-PL" sz="1600" dirty="0" err="1"/>
              <a:t>www.rpo.dolnyslask.pl</a:t>
            </a:r>
            <a:r>
              <a:rPr lang="pl-PL" sz="1600" dirty="0"/>
              <a:t>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 smtClean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rgbClr val="000000"/>
                </a:solidFill>
              </a:rPr>
              <a:t>Dziękuję </a:t>
            </a:r>
            <a:r>
              <a:rPr lang="pl-PL" sz="3200" b="1" i="1" dirty="0">
                <a:solidFill>
                  <a:srgbClr val="000000"/>
                </a:solidFill>
              </a:rPr>
              <a:t>za </a:t>
            </a:r>
            <a:r>
              <a:rPr lang="pl-PL" sz="3200" b="1" i="1" dirty="0" smtClean="0">
                <a:solidFill>
                  <a:srgbClr val="000000"/>
                </a:solidFill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95536" y="126876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 dirty="0"/>
          </a:p>
        </p:txBody>
      </p:sp>
      <p:sp>
        <p:nvSpPr>
          <p:cNvPr id="7" name="Prostokąt 6"/>
          <p:cNvSpPr/>
          <p:nvPr/>
        </p:nvSpPr>
        <p:spPr>
          <a:xfrm>
            <a:off x="683568" y="1628800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Arial" pitchFamily="34" charset="0"/>
                <a:cs typeface="Arial" pitchFamily="34" charset="0"/>
              </a:rPr>
              <a:t>Umowa Partnerstwa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– określająca ramy programów operacyjnych   w perspektywie 2014 -2020 w zakresie celu tematycznego dotyczącego Edukacji wskazuje, że nacisk powinien zostać położony na </a:t>
            </a:r>
            <a:r>
              <a:rPr lang="pl-PL" dirty="0" smtClean="0"/>
              <a:t>zwiększenie kompetencji społecznych i ułatwianie dzieciom startu</a:t>
            </a:r>
          </a:p>
          <a:p>
            <a:r>
              <a:rPr lang="pl-PL" dirty="0" smtClean="0"/>
              <a:t>w systemie edukacji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Działania krajowych programów operacyjnych powinny koncentrować się na </a:t>
            </a:r>
            <a:r>
              <a:rPr lang="pl-PL" dirty="0" smtClean="0"/>
              <a:t>zmniejszaniu barier w dostępie do dobrej jakości edukacji przedszkolnej, w tym zmniejszeniu dysproporcji w jej upowszechnianiu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5201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323528" y="1166843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ostatnich latach obserwowany jest w Polsce dynamiczny wzrost liczby dzieci uczestniczących w edukacji przedszkolnej. Pomimo tych postępów uczestnictwo dzieci 3 i 4 letnich w wychowaniu przedszkolnym jest niższe niż w pozostałych krajach. </a:t>
            </a:r>
          </a:p>
          <a:p>
            <a:pPr algn="just"/>
            <a:r>
              <a:rPr lang="pl-PL" dirty="0" smtClean="0"/>
              <a:t>Trudniejsza sytuacja jest pod tym względem na obszarach wiejskich,</a:t>
            </a:r>
          </a:p>
          <a:p>
            <a:pPr algn="just"/>
            <a:r>
              <a:rPr lang="pl-PL" dirty="0" smtClean="0"/>
              <a:t>gdzie do przedszkola uczęszcza niespełna 40% dzieci.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Wyzwaniem pozostaje zatem wyrównywanie szans edukacyjnych dzieci, z wykorzystaniem różnych form edukacji przedszkolnej, w zależności od występujących uwarunkowań demograficznych i ekonomicznych.</a:t>
            </a:r>
            <a:endParaRPr lang="pl-PL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250825" y="126841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611560" y="1628800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0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pl-PL" altLang="pl-PL" sz="20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pl-PL" altLang="pl-PL" sz="2000" b="1" dirty="0" smtClean="0">
                <a:latin typeface="Arial" pitchFamily="34" charset="0"/>
                <a:cs typeface="Arial" pitchFamily="34" charset="0"/>
              </a:rPr>
              <a:t>Celem szczegółowym w Działaniu 10.1  </a:t>
            </a:r>
          </a:p>
          <a:p>
            <a:pPr algn="ctr" eaLnBrk="1" hangingPunct="1"/>
            <a:r>
              <a:rPr lang="pl-PL" altLang="pl-PL" sz="2000" b="1" dirty="0" smtClean="0">
                <a:latin typeface="Arial" pitchFamily="34" charset="0"/>
                <a:cs typeface="Arial" pitchFamily="34" charset="0"/>
              </a:rPr>
              <a:t>jest:</a:t>
            </a:r>
          </a:p>
          <a:p>
            <a:pPr algn="ctr" eaLnBrk="1" hangingPunct="1"/>
            <a:endParaRPr lang="pl-PL" altLang="pl-PL" sz="20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pl-PL" sz="2000" b="1" i="1" dirty="0" smtClean="0"/>
              <a:t>Zwiększenie liczby miejsc w edukacji przedszkolnej i podniesienie kompetencji uczniów w przedszkolach</a:t>
            </a:r>
            <a:r>
              <a:rPr lang="pl-PL" sz="20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pl-PL" sz="20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5223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387" y="1844824"/>
            <a:ext cx="8713788" cy="4464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Produkt stanowi </a:t>
            </a:r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wszystko, co zostało uzyskane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wyniku realizacji projektu.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produktu odnoszą się do osób lub podmiotów objętych wsparciem.</a:t>
            </a:r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produktu </a:t>
            </a:r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monitorowane są w momencie rozpoczęcia udziału w projekcie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co do zasady za rozpoczęcie udziału w projekcie uznaje się przystąpienie do pierwszej formy wsparcia świadczonej w ramach projektu.</a:t>
            </a:r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628800"/>
            <a:ext cx="8462268" cy="48245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900" b="1" dirty="0" smtClean="0">
              <a:solidFill>
                <a:schemeClr val="tx1"/>
              </a:solidFill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Liczba miejsc wychowania przedszkolnego dofinansowanych w programie</a:t>
            </a:r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[osoby].</a:t>
            </a:r>
          </a:p>
          <a:p>
            <a:pPr algn="just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Należy wykazać Liczbę nowoutworzonych miejsc dla dzieci w: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- ośrodkach wychowania przedszkolnego (tj. przedszkolach, oddziałach przedszkolnych przy szkołach </a:t>
            </a:r>
            <a:r>
              <a:rPr lang="pl-PL" dirty="0" err="1" smtClean="0">
                <a:solidFill>
                  <a:schemeClr val="tx1"/>
                </a:solidFill>
              </a:rPr>
              <a:t>podstawowych,innych</a:t>
            </a:r>
            <a:r>
              <a:rPr lang="pl-PL" dirty="0" smtClean="0">
                <a:solidFill>
                  <a:schemeClr val="tx1"/>
                </a:solidFill>
              </a:rPr>
              <a:t> formach wychowania przedszkolnego),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- istniejącej bazie oświatowej,</a:t>
            </a:r>
          </a:p>
          <a:p>
            <a:pPr algn="just"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nowej bazie lokalowej w wyniku wsparcia udzielonego w projekcie.</a:t>
            </a:r>
          </a:p>
          <a:p>
            <a:pPr algn="just">
              <a:buFontTx/>
              <a:buChar char="-"/>
            </a:pPr>
            <a:r>
              <a:rPr lang="pl-PL" dirty="0" smtClean="0">
                <a:solidFill>
                  <a:schemeClr val="tx1"/>
                </a:solidFill>
              </a:rPr>
              <a:t>Wsparcie polega na utworzeniu miejsca wychowania przedszkolnego i dofinansowaniu działalności bieżącej przez 12 miesięcy.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10.1:</a:t>
            </a: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3114 miejsc </a:t>
            </a:r>
            <a:r>
              <a:rPr lang="pl-PL" i="1" dirty="0" smtClean="0">
                <a:solidFill>
                  <a:schemeClr val="tx1"/>
                </a:solidFill>
              </a:rPr>
              <a:t>(wartość docelowa 2023 r.) </a:t>
            </a:r>
            <a:r>
              <a:rPr lang="pl-PL" dirty="0" smtClean="0">
                <a:solidFill>
                  <a:schemeClr val="tx1"/>
                </a:solidFill>
              </a:rPr>
              <a:t>wychowania przedszkolnego dofinansowanych w programie w tym 1160 do 2018 r.</a:t>
            </a:r>
            <a:r>
              <a:rPr lang="pl-PL" b="1" dirty="0" smtClean="0"/>
              <a:t> </a:t>
            </a: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Wskaźnik do ram wykonania dla osi priorytetowej.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Wskaźnik do ram wykonania dla osi priorytetowej.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556792"/>
            <a:ext cx="8462268" cy="49685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900" b="1" dirty="0" smtClean="0">
              <a:solidFill>
                <a:schemeClr val="tx1"/>
              </a:solidFill>
            </a:endParaRPr>
          </a:p>
          <a:p>
            <a:pPr algn="just"/>
            <a:endParaRPr lang="pl-PL" sz="900" b="1" dirty="0" smtClean="0">
              <a:solidFill>
                <a:schemeClr val="tx1"/>
              </a:solidFill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Liczba dzieci objętych w ramach programu dodatkowymi zajęciami zwiększającymi ich szanse edukacyjne w edukacji przedszkolnej [osoby].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Należy wykazać  Liczbę dzieci, które zostały objęte wsparciem bezpośrednim w postaci dodatkowych zajęć zwiększających ich szanse edukacyjne w ramach edukacji przedszkolnej. 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Wsparcie polega na rozszerzeniu oferty placówki przedszkolnej o zajęcia zwiększające szanse edukacyjne dzieci, tj. realizowane w celu wyrównania stwierdzonych deficytów (np. zajęcia z logopedą, psychologiem, pedagogiem i terapeutą itp.), a także w celu podnoszenia jakości edukacji przedszkolnej.</a:t>
            </a:r>
          </a:p>
          <a:p>
            <a:pPr algn="just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10.1:</a:t>
            </a:r>
          </a:p>
          <a:p>
            <a:pPr algn="just"/>
            <a:endParaRPr lang="pl-PL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11 720 dzieci</a:t>
            </a:r>
            <a:r>
              <a:rPr lang="pl-PL" dirty="0" smtClean="0">
                <a:solidFill>
                  <a:schemeClr val="tx1"/>
                </a:solidFill>
              </a:rPr>
              <a:t> zostanie objętych w ramach programu dodatkowymi zajęciami zwiększającymi ich szanse edukacyjne w edukacji przedszkolnej </a:t>
            </a:r>
            <a:r>
              <a:rPr lang="pl-PL" i="1" dirty="0" smtClean="0">
                <a:solidFill>
                  <a:schemeClr val="tx1"/>
                </a:solidFill>
              </a:rPr>
              <a:t> (wartość docelowa 2023 r.).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51520" y="1988840"/>
            <a:ext cx="8462268" cy="4464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nauczycieli objętych wsparciem w programie [osoby].</a:t>
            </a:r>
          </a:p>
          <a:p>
            <a:pPr algn="just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Liczba wszystkich nauczycieli wychowania przedszkolnego, szkół i placówek dla dzieci i młodzieży objętych wsparciem, w programie.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Formy wsparcia opisane w </a:t>
            </a:r>
            <a:r>
              <a:rPr lang="pl-PL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Wytycznych w zakresie zasad realizacji przedsięwzięć z udziałem środków Europejskiego Funduszu Społecznego na lata 2014-2020 w obszarze edukacji.</a:t>
            </a:r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Oczekiwany efekt realizacji Działania 10.1:</a:t>
            </a:r>
          </a:p>
          <a:p>
            <a:pPr algn="just"/>
            <a:endParaRPr lang="pl-PL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597 nauczycieli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(wartość docelowa 2023 r.) zostanie objętych wsparciem w programie w tym 223 do 2018 r.</a:t>
            </a:r>
          </a:p>
          <a:p>
            <a:pPr algn="just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 do ram wykonania dla osi priorytetowej.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z="1800">
                <a:latin typeface="Arial" pitchFamily="34" charset="0"/>
                <a:cs typeface="Arial" pitchFamily="34" charset="0"/>
              </a:rPr>
              <a:pPr/>
              <a:t>9</a:t>
            </a:fld>
            <a:endParaRPr lang="pl-PL" altLang="pl-PL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rezultatu bezpośredniego </a:t>
            </a:r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dotyczą oczekiwanych efektów wsparcia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 środków EFS.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Określają efekt bezpośrednio po zakończeniu udziału w projekcie i </a:t>
            </a:r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mierzone są do 4 tygodni        od zakończenia udziału przez uczestnika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projekcie.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celu ograniczenia wpływu czynników zewnętrznych na wartość wskaźnika rezultatu, powinien on być jak </a:t>
            </a:r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najbliżej powiązany z działaniami wdrażanymi w ramach Działania 10.1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latin typeface="Arial" pitchFamily="34" charset="0"/>
                <a:cs typeface="Arial" pitchFamily="34" charset="0"/>
              </a:rPr>
              <a:t>Wskaźniki rezultatu bezpośredniego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5248</TotalTime>
  <Words>660</Words>
  <Application>Microsoft Office PowerPoint</Application>
  <PresentationFormat>Pokaz na ekranie (4:3)</PresentationFormat>
  <Paragraphs>161</Paragraphs>
  <Slides>14</Slides>
  <Notes>13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Edyta Wójcik</cp:lastModifiedBy>
  <cp:revision>523</cp:revision>
  <cp:lastPrinted>2015-09-17T13:52:11Z</cp:lastPrinted>
  <dcterms:created xsi:type="dcterms:W3CDTF">2010-12-31T07:04:34Z</dcterms:created>
  <dcterms:modified xsi:type="dcterms:W3CDTF">2015-11-13T07:40:42Z</dcterms:modified>
</cp:coreProperties>
</file>