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93" r:id="rId3"/>
    <p:sldId id="423" r:id="rId4"/>
    <p:sldId id="374" r:id="rId5"/>
    <p:sldId id="375" r:id="rId6"/>
    <p:sldId id="376" r:id="rId7"/>
    <p:sldId id="378" r:id="rId8"/>
    <p:sldId id="377" r:id="rId9"/>
    <p:sldId id="292" r:id="rId10"/>
    <p:sldId id="379" r:id="rId11"/>
    <p:sldId id="397" r:id="rId12"/>
    <p:sldId id="410" r:id="rId13"/>
    <p:sldId id="380" r:id="rId14"/>
    <p:sldId id="398" r:id="rId15"/>
    <p:sldId id="384" r:id="rId16"/>
    <p:sldId id="399" r:id="rId17"/>
    <p:sldId id="400" r:id="rId18"/>
    <p:sldId id="287" r:id="rId19"/>
    <p:sldId id="401" r:id="rId20"/>
    <p:sldId id="315" r:id="rId21"/>
    <p:sldId id="393" r:id="rId22"/>
    <p:sldId id="420" r:id="rId23"/>
    <p:sldId id="421" r:id="rId24"/>
    <p:sldId id="276" r:id="rId25"/>
    <p:sldId id="404" r:id="rId26"/>
    <p:sldId id="405" r:id="rId27"/>
    <p:sldId id="406" r:id="rId28"/>
    <p:sldId id="407" r:id="rId29"/>
    <p:sldId id="411" r:id="rId30"/>
    <p:sldId id="412" r:id="rId31"/>
    <p:sldId id="415" r:id="rId32"/>
    <p:sldId id="416" r:id="rId33"/>
    <p:sldId id="417" r:id="rId34"/>
    <p:sldId id="418" r:id="rId35"/>
    <p:sldId id="408" r:id="rId36"/>
    <p:sldId id="325" r:id="rId37"/>
    <p:sldId id="335" r:id="rId38"/>
    <p:sldId id="336" r:id="rId39"/>
    <p:sldId id="339" r:id="rId40"/>
    <p:sldId id="337" r:id="rId41"/>
    <p:sldId id="338" r:id="rId42"/>
    <p:sldId id="340" r:id="rId43"/>
    <p:sldId id="341" r:id="rId44"/>
    <p:sldId id="342" r:id="rId45"/>
    <p:sldId id="347" r:id="rId46"/>
    <p:sldId id="348" r:id="rId47"/>
    <p:sldId id="422" r:id="rId48"/>
    <p:sldId id="346" r:id="rId49"/>
    <p:sldId id="350" r:id="rId50"/>
    <p:sldId id="370" r:id="rId51"/>
    <p:sldId id="369" r:id="rId52"/>
    <p:sldId id="355" r:id="rId53"/>
    <p:sldId id="356" r:id="rId54"/>
    <p:sldId id="357" r:id="rId55"/>
    <p:sldId id="352" r:id="rId56"/>
    <p:sldId id="358" r:id="rId57"/>
    <p:sldId id="353" r:id="rId58"/>
    <p:sldId id="360" r:id="rId59"/>
    <p:sldId id="361" r:id="rId60"/>
    <p:sldId id="362" r:id="rId61"/>
    <p:sldId id="359" r:id="rId62"/>
    <p:sldId id="364" r:id="rId63"/>
    <p:sldId id="363" r:id="rId64"/>
    <p:sldId id="365" r:id="rId65"/>
    <p:sldId id="366" r:id="rId66"/>
    <p:sldId id="419" r:id="rId67"/>
    <p:sldId id="312" r:id="rId6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kaczmarek" initials="e" lastIdx="1" clrIdx="0"/>
  <p:cmAuthor id="1" name="jcyrzan" initials="j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6600"/>
    <a:srgbClr val="FF6600"/>
    <a:srgbClr val="D6CDE1"/>
    <a:srgbClr val="B466E0"/>
    <a:srgbClr val="9966FF"/>
    <a:srgbClr val="8EFA93"/>
    <a:srgbClr val="CABED8"/>
    <a:srgbClr val="D7BCEE"/>
    <a:srgbClr val="CCCCFF"/>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4029" autoAdjust="0"/>
  </p:normalViewPr>
  <p:slideViewPr>
    <p:cSldViewPr>
      <p:cViewPr>
        <p:scale>
          <a:sx n="90" d="100"/>
          <a:sy n="90" d="100"/>
        </p:scale>
        <p:origin x="-498"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19.xml.rels><?xml version="1.0" encoding="UTF-8" standalone="yes"?>
<Relationships xmlns="http://schemas.openxmlformats.org/package/2006/relationships"><Relationship Id="rId1" Type="http://schemas.openxmlformats.org/officeDocument/2006/relationships/hyperlink" Target="http://www.rpo.dolnyslask.pl/" TargetMode="External"/></Relationships>
</file>

<file path=ppt/diagrams/_rels/drawing19.xml.rels><?xml version="1.0" encoding="UTF-8" standalone="yes"?>
<Relationships xmlns="http://schemas.openxmlformats.org/package/2006/relationships"><Relationship Id="rId1" Type="http://schemas.openxmlformats.org/officeDocument/2006/relationships/hyperlink" Target="http://www.rpo.dolnyslask.p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A9F8F-E205-448C-B7FC-5FCEDFD06310}"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pl-PL"/>
        </a:p>
      </dgm:t>
    </dgm:pt>
    <dgm:pt modelId="{60A3ABA5-1A8D-43C3-B5C7-1F7C3E4F195C}" type="pres">
      <dgm:prSet presAssocID="{2B8A9F8F-E205-448C-B7FC-5FCEDFD06310}" presName="linearFlow" presStyleCnt="0">
        <dgm:presLayoutVars>
          <dgm:resizeHandles val="exact"/>
        </dgm:presLayoutVars>
      </dgm:prSet>
      <dgm:spPr/>
      <dgm:t>
        <a:bodyPr/>
        <a:lstStyle/>
        <a:p>
          <a:endParaRPr lang="pl-PL"/>
        </a:p>
      </dgm:t>
    </dgm:pt>
  </dgm:ptLst>
  <dgm:cxnLst>
    <dgm:cxn modelId="{21F71C66-DF87-47E4-94FB-1F309AEC5573}" type="presOf" srcId="{2B8A9F8F-E205-448C-B7FC-5FCEDFD06310}" destId="{60A3ABA5-1A8D-43C3-B5C7-1F7C3E4F195C}" srcOrd="0" destOrd="0" presId="urn:microsoft.com/office/officeart/2005/8/layout/process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7BA8D8-04BB-408E-A55F-63D946D2A2D0}"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B6382D96-DD53-45F9-B205-C4EB9D102B50}">
      <dgm:prSet phldrT="[Tekst]"/>
      <dgm:spPr/>
      <dgm:t>
        <a:bodyPr/>
        <a:lstStyle/>
        <a:p>
          <a:endParaRPr lang="pl-PL" dirty="0"/>
        </a:p>
      </dgm:t>
    </dgm:pt>
    <dgm:pt modelId="{FC51A687-241D-46EF-949F-4D8E49D587C0}" type="parTrans" cxnId="{AD068418-3522-4728-9BCD-6AD2EA0F43B4}">
      <dgm:prSet/>
      <dgm:spPr/>
      <dgm:t>
        <a:bodyPr/>
        <a:lstStyle/>
        <a:p>
          <a:endParaRPr lang="pl-PL"/>
        </a:p>
      </dgm:t>
    </dgm:pt>
    <dgm:pt modelId="{5732D025-080B-4EAD-8214-A32F2301E14C}" type="sibTrans" cxnId="{AD068418-3522-4728-9BCD-6AD2EA0F43B4}">
      <dgm:prSet/>
      <dgm:spPr/>
      <dgm:t>
        <a:bodyPr/>
        <a:lstStyle/>
        <a:p>
          <a:endParaRPr lang="pl-PL"/>
        </a:p>
      </dgm:t>
    </dgm:pt>
    <dgm:pt modelId="{0E40FDD9-8807-410E-B4A4-2A5195741991}">
      <dgm:prSet phldrT="[Tekst]" custT="1"/>
      <dgm:spPr/>
      <dgm:t>
        <a:bodyPr/>
        <a:lstStyle/>
        <a:p>
          <a:pPr algn="just"/>
          <a:r>
            <a:rPr lang="pl-PL" sz="2000" dirty="0" smtClean="0"/>
            <a:t>w przypadku projektów rozliczanych kwotami ryczałtowymi </a:t>
          </a:r>
          <a:r>
            <a:rPr lang="pl-PL" sz="2000" b="1" dirty="0" smtClean="0"/>
            <a:t>jedno zadanie </a:t>
          </a:r>
          <a:r>
            <a:rPr lang="pl-PL" sz="2000" dirty="0" smtClean="0"/>
            <a:t>powinno być rozliczane </a:t>
          </a:r>
          <a:r>
            <a:rPr lang="pl-PL" sz="2000" b="1" dirty="0" smtClean="0"/>
            <a:t>jedną kwotą ryczałtową</a:t>
          </a:r>
          <a:r>
            <a:rPr lang="pl-PL" sz="2000" dirty="0" smtClean="0"/>
            <a:t>.</a:t>
          </a:r>
          <a:endParaRPr lang="pl-PL" sz="2000" dirty="0"/>
        </a:p>
      </dgm:t>
    </dgm:pt>
    <dgm:pt modelId="{70BDF71A-5E0D-487E-81C0-7EE80E9F6EFD}" type="parTrans" cxnId="{AD0F2D45-FA65-4465-BE8A-9668719D6C30}">
      <dgm:prSet/>
      <dgm:spPr/>
      <dgm:t>
        <a:bodyPr/>
        <a:lstStyle/>
        <a:p>
          <a:endParaRPr lang="pl-PL"/>
        </a:p>
      </dgm:t>
    </dgm:pt>
    <dgm:pt modelId="{A3A555EF-D496-43D7-A246-94F2729EE58B}" type="sibTrans" cxnId="{AD0F2D45-FA65-4465-BE8A-9668719D6C30}">
      <dgm:prSet/>
      <dgm:spPr/>
      <dgm:t>
        <a:bodyPr/>
        <a:lstStyle/>
        <a:p>
          <a:endParaRPr lang="pl-PL"/>
        </a:p>
      </dgm:t>
    </dgm:pt>
    <dgm:pt modelId="{1EDEC465-1E96-4E17-9063-230BBBB9A1C2}">
      <dgm:prSet phldrT="[Tekst]"/>
      <dgm:spPr/>
      <dgm:t>
        <a:bodyPr/>
        <a:lstStyle/>
        <a:p>
          <a:endParaRPr lang="pl-PL" dirty="0"/>
        </a:p>
      </dgm:t>
    </dgm:pt>
    <dgm:pt modelId="{35807431-A4AA-4D96-84FD-5860A2F324BF}" type="parTrans" cxnId="{57311CC6-085D-455B-97E6-FDFDBFC97635}">
      <dgm:prSet/>
      <dgm:spPr/>
      <dgm:t>
        <a:bodyPr/>
        <a:lstStyle/>
        <a:p>
          <a:endParaRPr lang="pl-PL"/>
        </a:p>
      </dgm:t>
    </dgm:pt>
    <dgm:pt modelId="{6E5F9D5F-FCF9-4ADE-AA27-3E6B4286C48D}" type="sibTrans" cxnId="{57311CC6-085D-455B-97E6-FDFDBFC97635}">
      <dgm:prSet/>
      <dgm:spPr/>
      <dgm:t>
        <a:bodyPr/>
        <a:lstStyle/>
        <a:p>
          <a:endParaRPr lang="pl-PL"/>
        </a:p>
      </dgm:t>
    </dgm:pt>
    <dgm:pt modelId="{9B5029E8-4180-4069-885C-230113C38E91}">
      <dgm:prSet custT="1"/>
      <dgm:spPr/>
      <dgm:t>
        <a:bodyPr/>
        <a:lstStyle/>
        <a:p>
          <a:pPr algn="just"/>
          <a:r>
            <a:rPr lang="pl-PL" sz="2000" b="1" strike="noStrike" dirty="0" smtClean="0">
              <a:solidFill>
                <a:schemeClr val="tx1"/>
              </a:solidFill>
            </a:rPr>
            <a:t>nie ma możliwości łączenia w jednym projekcie </a:t>
          </a:r>
          <a:r>
            <a:rPr lang="pl-PL" sz="2000" strike="noStrike" dirty="0" smtClean="0">
              <a:solidFill>
                <a:schemeClr val="tx1"/>
              </a:solidFill>
            </a:rPr>
            <a:t>kwot ryczałtowych i wydatków rozliczanych na podstawie rzeczywiście poniesionych kosztów. </a:t>
          </a:r>
          <a:endParaRPr lang="pl-PL" sz="2000" strike="noStrike" dirty="0">
            <a:solidFill>
              <a:schemeClr val="tx1"/>
            </a:solidFill>
          </a:endParaRPr>
        </a:p>
      </dgm:t>
    </dgm:pt>
    <dgm:pt modelId="{A3B90C93-2AF6-4839-92BD-7EBA9A95C005}" type="parTrans" cxnId="{110CD546-40CA-4612-83B9-5FD38A794EAD}">
      <dgm:prSet/>
      <dgm:spPr/>
      <dgm:t>
        <a:bodyPr/>
        <a:lstStyle/>
        <a:p>
          <a:endParaRPr lang="pl-PL"/>
        </a:p>
      </dgm:t>
    </dgm:pt>
    <dgm:pt modelId="{0D6E9E94-FA1E-486F-A896-69BEE8136F71}" type="sibTrans" cxnId="{110CD546-40CA-4612-83B9-5FD38A794EAD}">
      <dgm:prSet/>
      <dgm:spPr/>
      <dgm:t>
        <a:bodyPr/>
        <a:lstStyle/>
        <a:p>
          <a:endParaRPr lang="pl-PL"/>
        </a:p>
      </dgm:t>
    </dgm:pt>
    <dgm:pt modelId="{100BD043-E9A6-438E-96FD-81B934EAD406}" type="pres">
      <dgm:prSet presAssocID="{017BA8D8-04BB-408E-A55F-63D946D2A2D0}" presName="linearFlow" presStyleCnt="0">
        <dgm:presLayoutVars>
          <dgm:dir/>
          <dgm:animLvl val="lvl"/>
          <dgm:resizeHandles val="exact"/>
        </dgm:presLayoutVars>
      </dgm:prSet>
      <dgm:spPr/>
      <dgm:t>
        <a:bodyPr/>
        <a:lstStyle/>
        <a:p>
          <a:endParaRPr lang="pl-PL"/>
        </a:p>
      </dgm:t>
    </dgm:pt>
    <dgm:pt modelId="{DF6882F0-5C16-4FB1-A90D-3C49E304D4E5}" type="pres">
      <dgm:prSet presAssocID="{B6382D96-DD53-45F9-B205-C4EB9D102B50}" presName="composite" presStyleCnt="0"/>
      <dgm:spPr/>
    </dgm:pt>
    <dgm:pt modelId="{1F101A27-BA79-47A8-93F4-D1061F56C079}" type="pres">
      <dgm:prSet presAssocID="{B6382D96-DD53-45F9-B205-C4EB9D102B50}" presName="parentText" presStyleLbl="alignNode1" presStyleIdx="0" presStyleCnt="2">
        <dgm:presLayoutVars>
          <dgm:chMax val="1"/>
          <dgm:bulletEnabled val="1"/>
        </dgm:presLayoutVars>
      </dgm:prSet>
      <dgm:spPr/>
      <dgm:t>
        <a:bodyPr/>
        <a:lstStyle/>
        <a:p>
          <a:endParaRPr lang="pl-PL"/>
        </a:p>
      </dgm:t>
    </dgm:pt>
    <dgm:pt modelId="{605314BD-BFBD-4737-BB5F-7014A7A25B07}" type="pres">
      <dgm:prSet presAssocID="{B6382D96-DD53-45F9-B205-C4EB9D102B50}" presName="descendantText" presStyleLbl="alignAcc1" presStyleIdx="0" presStyleCnt="2" custLinFactNeighborX="0" custLinFactNeighborY="-3843">
        <dgm:presLayoutVars>
          <dgm:bulletEnabled val="1"/>
        </dgm:presLayoutVars>
      </dgm:prSet>
      <dgm:spPr/>
      <dgm:t>
        <a:bodyPr/>
        <a:lstStyle/>
        <a:p>
          <a:endParaRPr lang="pl-PL"/>
        </a:p>
      </dgm:t>
    </dgm:pt>
    <dgm:pt modelId="{399CCA19-C9DA-4B01-B5A7-E1B03614894A}" type="pres">
      <dgm:prSet presAssocID="{5732D025-080B-4EAD-8214-A32F2301E14C}" presName="sp" presStyleCnt="0"/>
      <dgm:spPr/>
    </dgm:pt>
    <dgm:pt modelId="{114952AB-F7F4-4DDA-8868-EFEB46541977}" type="pres">
      <dgm:prSet presAssocID="{1EDEC465-1E96-4E17-9063-230BBBB9A1C2}" presName="composite" presStyleCnt="0"/>
      <dgm:spPr/>
    </dgm:pt>
    <dgm:pt modelId="{050AE265-87DE-4E44-BB00-40FB55987D79}" type="pres">
      <dgm:prSet presAssocID="{1EDEC465-1E96-4E17-9063-230BBBB9A1C2}" presName="parentText" presStyleLbl="alignNode1" presStyleIdx="1" presStyleCnt="2">
        <dgm:presLayoutVars>
          <dgm:chMax val="1"/>
          <dgm:bulletEnabled val="1"/>
        </dgm:presLayoutVars>
      </dgm:prSet>
      <dgm:spPr/>
      <dgm:t>
        <a:bodyPr/>
        <a:lstStyle/>
        <a:p>
          <a:endParaRPr lang="pl-PL"/>
        </a:p>
      </dgm:t>
    </dgm:pt>
    <dgm:pt modelId="{D9596396-93DD-42FD-B62F-3FA06025ADA4}" type="pres">
      <dgm:prSet presAssocID="{1EDEC465-1E96-4E17-9063-230BBBB9A1C2}" presName="descendantText" presStyleLbl="alignAcc1" presStyleIdx="1" presStyleCnt="2" custScaleY="98741">
        <dgm:presLayoutVars>
          <dgm:bulletEnabled val="1"/>
        </dgm:presLayoutVars>
      </dgm:prSet>
      <dgm:spPr/>
      <dgm:t>
        <a:bodyPr/>
        <a:lstStyle/>
        <a:p>
          <a:endParaRPr lang="pl-PL"/>
        </a:p>
      </dgm:t>
    </dgm:pt>
  </dgm:ptLst>
  <dgm:cxnLst>
    <dgm:cxn modelId="{B5CEC9E3-8A3E-4C9C-9704-895F91627EB2}" type="presOf" srcId="{0E40FDD9-8807-410E-B4A4-2A5195741991}" destId="{605314BD-BFBD-4737-BB5F-7014A7A25B07}" srcOrd="0" destOrd="0" presId="urn:microsoft.com/office/officeart/2005/8/layout/chevron2"/>
    <dgm:cxn modelId="{7806EF14-2D2D-4950-A960-7857823B6167}" type="presOf" srcId="{1EDEC465-1E96-4E17-9063-230BBBB9A1C2}" destId="{050AE265-87DE-4E44-BB00-40FB55987D79}" srcOrd="0" destOrd="0" presId="urn:microsoft.com/office/officeart/2005/8/layout/chevron2"/>
    <dgm:cxn modelId="{3D286571-64EF-4B5F-ACA9-58D998C6960B}" type="presOf" srcId="{B6382D96-DD53-45F9-B205-C4EB9D102B50}" destId="{1F101A27-BA79-47A8-93F4-D1061F56C079}" srcOrd="0" destOrd="0" presId="urn:microsoft.com/office/officeart/2005/8/layout/chevron2"/>
    <dgm:cxn modelId="{52300FD8-7B17-45E3-A252-057110081B33}" type="presOf" srcId="{017BA8D8-04BB-408E-A55F-63D946D2A2D0}" destId="{100BD043-E9A6-438E-96FD-81B934EAD406}" srcOrd="0" destOrd="0" presId="urn:microsoft.com/office/officeart/2005/8/layout/chevron2"/>
    <dgm:cxn modelId="{110CD546-40CA-4612-83B9-5FD38A794EAD}" srcId="{1EDEC465-1E96-4E17-9063-230BBBB9A1C2}" destId="{9B5029E8-4180-4069-885C-230113C38E91}" srcOrd="0" destOrd="0" parTransId="{A3B90C93-2AF6-4839-92BD-7EBA9A95C005}" sibTransId="{0D6E9E94-FA1E-486F-A896-69BEE8136F71}"/>
    <dgm:cxn modelId="{88F7E606-AD8E-488E-952E-DEA9E69C68E0}" type="presOf" srcId="{9B5029E8-4180-4069-885C-230113C38E91}" destId="{D9596396-93DD-42FD-B62F-3FA06025ADA4}" srcOrd="0" destOrd="0" presId="urn:microsoft.com/office/officeart/2005/8/layout/chevron2"/>
    <dgm:cxn modelId="{57311CC6-085D-455B-97E6-FDFDBFC97635}" srcId="{017BA8D8-04BB-408E-A55F-63D946D2A2D0}" destId="{1EDEC465-1E96-4E17-9063-230BBBB9A1C2}" srcOrd="1" destOrd="0" parTransId="{35807431-A4AA-4D96-84FD-5860A2F324BF}" sibTransId="{6E5F9D5F-FCF9-4ADE-AA27-3E6B4286C48D}"/>
    <dgm:cxn modelId="{AD068418-3522-4728-9BCD-6AD2EA0F43B4}" srcId="{017BA8D8-04BB-408E-A55F-63D946D2A2D0}" destId="{B6382D96-DD53-45F9-B205-C4EB9D102B50}" srcOrd="0" destOrd="0" parTransId="{FC51A687-241D-46EF-949F-4D8E49D587C0}" sibTransId="{5732D025-080B-4EAD-8214-A32F2301E14C}"/>
    <dgm:cxn modelId="{AD0F2D45-FA65-4465-BE8A-9668719D6C30}" srcId="{B6382D96-DD53-45F9-B205-C4EB9D102B50}" destId="{0E40FDD9-8807-410E-B4A4-2A5195741991}" srcOrd="0" destOrd="0" parTransId="{70BDF71A-5E0D-487E-81C0-7EE80E9F6EFD}" sibTransId="{A3A555EF-D496-43D7-A246-94F2729EE58B}"/>
    <dgm:cxn modelId="{2B5E33D5-6FA4-42BB-A217-C18543C557CB}" type="presParOf" srcId="{100BD043-E9A6-438E-96FD-81B934EAD406}" destId="{DF6882F0-5C16-4FB1-A90D-3C49E304D4E5}" srcOrd="0" destOrd="0" presId="urn:microsoft.com/office/officeart/2005/8/layout/chevron2"/>
    <dgm:cxn modelId="{B2557061-C548-465B-8396-C2119F1679AA}" type="presParOf" srcId="{DF6882F0-5C16-4FB1-A90D-3C49E304D4E5}" destId="{1F101A27-BA79-47A8-93F4-D1061F56C079}" srcOrd="0" destOrd="0" presId="urn:microsoft.com/office/officeart/2005/8/layout/chevron2"/>
    <dgm:cxn modelId="{213ECF84-C29B-461F-A366-7E41AF81A183}" type="presParOf" srcId="{DF6882F0-5C16-4FB1-A90D-3C49E304D4E5}" destId="{605314BD-BFBD-4737-BB5F-7014A7A25B07}" srcOrd="1" destOrd="0" presId="urn:microsoft.com/office/officeart/2005/8/layout/chevron2"/>
    <dgm:cxn modelId="{1931F88B-214C-4696-8FF8-C8AA75F17625}" type="presParOf" srcId="{100BD043-E9A6-438E-96FD-81B934EAD406}" destId="{399CCA19-C9DA-4B01-B5A7-E1B03614894A}" srcOrd="1" destOrd="0" presId="urn:microsoft.com/office/officeart/2005/8/layout/chevron2"/>
    <dgm:cxn modelId="{96B722F9-E02E-4EB2-B2BD-922C2C16997F}" type="presParOf" srcId="{100BD043-E9A6-438E-96FD-81B934EAD406}" destId="{114952AB-F7F4-4DDA-8868-EFEB46541977}" srcOrd="2" destOrd="0" presId="urn:microsoft.com/office/officeart/2005/8/layout/chevron2"/>
    <dgm:cxn modelId="{88C624BF-3971-43D8-9110-68577B2BFA58}" type="presParOf" srcId="{114952AB-F7F4-4DDA-8868-EFEB46541977}" destId="{050AE265-87DE-4E44-BB00-40FB55987D79}" srcOrd="0" destOrd="0" presId="urn:microsoft.com/office/officeart/2005/8/layout/chevron2"/>
    <dgm:cxn modelId="{29181C8D-7097-43F3-98FA-BF26B4FCEAEE}" type="presParOf" srcId="{114952AB-F7F4-4DDA-8868-EFEB46541977}" destId="{D9596396-93DD-42FD-B62F-3FA06025ADA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7BA8D8-04BB-408E-A55F-63D946D2A2D0}"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B6382D96-DD53-45F9-B205-C4EB9D102B50}">
      <dgm:prSet phldrT="[Tekst]"/>
      <dgm:spPr/>
      <dgm:t>
        <a:bodyPr/>
        <a:lstStyle/>
        <a:p>
          <a:endParaRPr lang="pl-PL" dirty="0"/>
        </a:p>
      </dgm:t>
    </dgm:pt>
    <dgm:pt modelId="{FC51A687-241D-46EF-949F-4D8E49D587C0}" type="parTrans" cxnId="{AD068418-3522-4728-9BCD-6AD2EA0F43B4}">
      <dgm:prSet/>
      <dgm:spPr/>
      <dgm:t>
        <a:bodyPr/>
        <a:lstStyle/>
        <a:p>
          <a:endParaRPr lang="pl-PL"/>
        </a:p>
      </dgm:t>
    </dgm:pt>
    <dgm:pt modelId="{5732D025-080B-4EAD-8214-A32F2301E14C}" type="sibTrans" cxnId="{AD068418-3522-4728-9BCD-6AD2EA0F43B4}">
      <dgm:prSet/>
      <dgm:spPr/>
      <dgm:t>
        <a:bodyPr/>
        <a:lstStyle/>
        <a:p>
          <a:endParaRPr lang="pl-PL"/>
        </a:p>
      </dgm:t>
    </dgm:pt>
    <dgm:pt modelId="{0E40FDD9-8807-410E-B4A4-2A5195741991}">
      <dgm:prSet phldrT="[Tekst]" custT="1"/>
      <dgm:spPr/>
      <dgm:t>
        <a:bodyPr/>
        <a:lstStyle/>
        <a:p>
          <a:pPr algn="just"/>
          <a:r>
            <a:rPr lang="pl-PL" sz="1800" dirty="0" smtClean="0"/>
            <a:t>wydatki rozliczone uproszczoną metodą są traktowane jako </a:t>
          </a:r>
          <a:r>
            <a:rPr lang="pl-PL" sz="1800" b="1" dirty="0" smtClean="0"/>
            <a:t>wydatki poniesione</a:t>
          </a:r>
          <a:r>
            <a:rPr lang="pl-PL" sz="1800" dirty="0" smtClean="0"/>
            <a:t>, Beneficjent nie ma obowiązku gromadzenia i opisywania dokumentów księgowych;</a:t>
          </a:r>
          <a:endParaRPr lang="pl-PL" sz="1800" dirty="0"/>
        </a:p>
      </dgm:t>
    </dgm:pt>
    <dgm:pt modelId="{70BDF71A-5E0D-487E-81C0-7EE80E9F6EFD}" type="parTrans" cxnId="{AD0F2D45-FA65-4465-BE8A-9668719D6C30}">
      <dgm:prSet/>
      <dgm:spPr/>
      <dgm:t>
        <a:bodyPr/>
        <a:lstStyle/>
        <a:p>
          <a:endParaRPr lang="pl-PL"/>
        </a:p>
      </dgm:t>
    </dgm:pt>
    <dgm:pt modelId="{A3A555EF-D496-43D7-A246-94F2729EE58B}" type="sibTrans" cxnId="{AD0F2D45-FA65-4465-BE8A-9668719D6C30}">
      <dgm:prSet/>
      <dgm:spPr/>
      <dgm:t>
        <a:bodyPr/>
        <a:lstStyle/>
        <a:p>
          <a:endParaRPr lang="pl-PL"/>
        </a:p>
      </dgm:t>
    </dgm:pt>
    <dgm:pt modelId="{F9F17600-0F60-4FE7-BE6D-C8AF07690F6F}">
      <dgm:prSet phldrT="[Tekst]"/>
      <dgm:spPr/>
      <dgm:t>
        <a:bodyPr/>
        <a:lstStyle/>
        <a:p>
          <a:endParaRPr lang="pl-PL" dirty="0"/>
        </a:p>
      </dgm:t>
    </dgm:pt>
    <dgm:pt modelId="{66360286-D944-41A2-A4A2-E2AD25361DFB}" type="parTrans" cxnId="{72268DC1-FFB1-45CE-A044-4C8A0FABA5CE}">
      <dgm:prSet/>
      <dgm:spPr/>
      <dgm:t>
        <a:bodyPr/>
        <a:lstStyle/>
        <a:p>
          <a:endParaRPr lang="pl-PL"/>
        </a:p>
      </dgm:t>
    </dgm:pt>
    <dgm:pt modelId="{36F6BF97-367E-483D-9312-8A9198D647DA}" type="sibTrans" cxnId="{72268DC1-FFB1-45CE-A044-4C8A0FABA5CE}">
      <dgm:prSet/>
      <dgm:spPr/>
      <dgm:t>
        <a:bodyPr/>
        <a:lstStyle/>
        <a:p>
          <a:endParaRPr lang="pl-PL"/>
        </a:p>
      </dgm:t>
    </dgm:pt>
    <dgm:pt modelId="{13E2D881-736D-432D-97CB-92A2B4327AA8}">
      <dgm:prSet phldrT="[Tekst]" custT="1"/>
      <dgm:spPr/>
      <dgm:t>
        <a:bodyPr/>
        <a:lstStyle/>
        <a:p>
          <a:pPr algn="just"/>
          <a:r>
            <a:rPr lang="pl-PL" sz="1800" b="1" u="sng" dirty="0" smtClean="0"/>
            <a:t>w przypadku kwot ryczałtowych </a:t>
          </a:r>
          <a:r>
            <a:rPr lang="pl-PL" sz="1800" dirty="0" smtClean="0"/>
            <a:t>– weryfikacja wydatków polega na sprawdzeniu, czy działania zadeklarowane przez Wnioskodawcę zostały zrealizowane, a określone w umowie o dofinansowanie wskaźniki produktu lub rezultatu osiągnięte;</a:t>
          </a:r>
          <a:endParaRPr lang="pl-PL" sz="1800" dirty="0"/>
        </a:p>
      </dgm:t>
    </dgm:pt>
    <dgm:pt modelId="{AD5F51ED-BC6B-4F45-B4D2-D7DD4D178B21}" type="parTrans" cxnId="{1DC01132-20B0-4569-9DC3-CD2FD9212BE7}">
      <dgm:prSet/>
      <dgm:spPr/>
      <dgm:t>
        <a:bodyPr/>
        <a:lstStyle/>
        <a:p>
          <a:endParaRPr lang="pl-PL"/>
        </a:p>
      </dgm:t>
    </dgm:pt>
    <dgm:pt modelId="{7F0322AA-8516-4492-9352-7CC577F120ED}" type="sibTrans" cxnId="{1DC01132-20B0-4569-9DC3-CD2FD9212BE7}">
      <dgm:prSet/>
      <dgm:spPr/>
      <dgm:t>
        <a:bodyPr/>
        <a:lstStyle/>
        <a:p>
          <a:endParaRPr lang="pl-PL"/>
        </a:p>
      </dgm:t>
    </dgm:pt>
    <dgm:pt modelId="{4F4F0478-9BCC-4C71-AB0D-ADC0DAA25E20}">
      <dgm:prSet phldrT="[Tekst]" custT="1"/>
      <dgm:spPr/>
      <dgm:t>
        <a:bodyPr/>
        <a:lstStyle/>
        <a:p>
          <a:pPr algn="just"/>
          <a:r>
            <a:rPr lang="pl-PL" sz="1800" dirty="0" smtClean="0"/>
            <a:t>wydatki, które Beneficjent poniósł na zadanie objęte kwotą ryczałtową, która nie została uznana za rozliczoną, uznaje się za </a:t>
          </a:r>
          <a:r>
            <a:rPr lang="pl-PL" sz="1800" b="1" dirty="0" err="1" smtClean="0"/>
            <a:t>niekwalifikowalne</a:t>
          </a:r>
          <a:r>
            <a:rPr lang="pl-PL" sz="1800" dirty="0" smtClean="0"/>
            <a:t>. </a:t>
          </a:r>
          <a:endParaRPr lang="pl-PL" sz="1800" dirty="0"/>
        </a:p>
      </dgm:t>
    </dgm:pt>
    <dgm:pt modelId="{28CE969D-FF92-41C1-B0DD-79980C6728ED}" type="parTrans" cxnId="{DB77EA63-4310-4460-AF2D-446C2224A283}">
      <dgm:prSet/>
      <dgm:spPr/>
      <dgm:t>
        <a:bodyPr/>
        <a:lstStyle/>
        <a:p>
          <a:endParaRPr lang="pl-PL"/>
        </a:p>
      </dgm:t>
    </dgm:pt>
    <dgm:pt modelId="{65FF568A-2910-48C1-9206-610B9AFC9477}" type="sibTrans" cxnId="{DB77EA63-4310-4460-AF2D-446C2224A283}">
      <dgm:prSet/>
      <dgm:spPr/>
      <dgm:t>
        <a:bodyPr/>
        <a:lstStyle/>
        <a:p>
          <a:endParaRPr lang="pl-PL"/>
        </a:p>
      </dgm:t>
    </dgm:pt>
    <dgm:pt modelId="{08EE0288-6839-45DF-AFB4-0B5B11CF4A54}">
      <dgm:prSet phldrT="[Tekst]" custT="1"/>
      <dgm:spPr/>
      <dgm:t>
        <a:bodyPr/>
        <a:lstStyle/>
        <a:p>
          <a:pPr algn="just"/>
          <a:r>
            <a:rPr lang="pl-PL" sz="1800" dirty="0" smtClean="0"/>
            <a:t>w przypadku nieosiągnięcia w ramach danej kwoty ryczałtowej wskaźników, uznaje się, iż wnioskodawca nie wykonał zadania prawidłowo oraz nie rozliczył przyznanej kwoty ryczałtowej;</a:t>
          </a:r>
          <a:endParaRPr lang="pl-PL" sz="1800" dirty="0"/>
        </a:p>
      </dgm:t>
    </dgm:pt>
    <dgm:pt modelId="{08EBDF50-1449-40CB-A42B-21A41FD52DC6}" type="parTrans" cxnId="{AEE7801A-41AB-4C32-8F6E-3E05EEAC5D1E}">
      <dgm:prSet/>
      <dgm:spPr/>
    </dgm:pt>
    <dgm:pt modelId="{528AA383-3AA2-4128-80CB-468CB70E4B48}" type="sibTrans" cxnId="{AEE7801A-41AB-4C32-8F6E-3E05EEAC5D1E}">
      <dgm:prSet/>
      <dgm:spPr/>
    </dgm:pt>
    <dgm:pt modelId="{100BD043-E9A6-438E-96FD-81B934EAD406}" type="pres">
      <dgm:prSet presAssocID="{017BA8D8-04BB-408E-A55F-63D946D2A2D0}" presName="linearFlow" presStyleCnt="0">
        <dgm:presLayoutVars>
          <dgm:dir/>
          <dgm:animLvl val="lvl"/>
          <dgm:resizeHandles val="exact"/>
        </dgm:presLayoutVars>
      </dgm:prSet>
      <dgm:spPr/>
      <dgm:t>
        <a:bodyPr/>
        <a:lstStyle/>
        <a:p>
          <a:endParaRPr lang="pl-PL"/>
        </a:p>
      </dgm:t>
    </dgm:pt>
    <dgm:pt modelId="{DF6882F0-5C16-4FB1-A90D-3C49E304D4E5}" type="pres">
      <dgm:prSet presAssocID="{B6382D96-DD53-45F9-B205-C4EB9D102B50}" presName="composite" presStyleCnt="0"/>
      <dgm:spPr/>
    </dgm:pt>
    <dgm:pt modelId="{1F101A27-BA79-47A8-93F4-D1061F56C079}" type="pres">
      <dgm:prSet presAssocID="{B6382D96-DD53-45F9-B205-C4EB9D102B50}" presName="parentText" presStyleLbl="alignNode1" presStyleIdx="0" presStyleCnt="2">
        <dgm:presLayoutVars>
          <dgm:chMax val="1"/>
          <dgm:bulletEnabled val="1"/>
        </dgm:presLayoutVars>
      </dgm:prSet>
      <dgm:spPr/>
      <dgm:t>
        <a:bodyPr/>
        <a:lstStyle/>
        <a:p>
          <a:endParaRPr lang="pl-PL"/>
        </a:p>
      </dgm:t>
    </dgm:pt>
    <dgm:pt modelId="{605314BD-BFBD-4737-BB5F-7014A7A25B07}" type="pres">
      <dgm:prSet presAssocID="{B6382D96-DD53-45F9-B205-C4EB9D102B50}" presName="descendantText" presStyleLbl="alignAcc1" presStyleIdx="0" presStyleCnt="2" custScaleY="156716">
        <dgm:presLayoutVars>
          <dgm:bulletEnabled val="1"/>
        </dgm:presLayoutVars>
      </dgm:prSet>
      <dgm:spPr/>
      <dgm:t>
        <a:bodyPr/>
        <a:lstStyle/>
        <a:p>
          <a:endParaRPr lang="pl-PL"/>
        </a:p>
      </dgm:t>
    </dgm:pt>
    <dgm:pt modelId="{399CCA19-C9DA-4B01-B5A7-E1B03614894A}" type="pres">
      <dgm:prSet presAssocID="{5732D025-080B-4EAD-8214-A32F2301E14C}" presName="sp" presStyleCnt="0"/>
      <dgm:spPr/>
    </dgm:pt>
    <dgm:pt modelId="{0BD43B72-BDD6-4359-927E-20AA5399D426}" type="pres">
      <dgm:prSet presAssocID="{F9F17600-0F60-4FE7-BE6D-C8AF07690F6F}" presName="composite" presStyleCnt="0"/>
      <dgm:spPr/>
    </dgm:pt>
    <dgm:pt modelId="{4C7B5314-C0DA-4545-8E13-E63A7F0A96F7}" type="pres">
      <dgm:prSet presAssocID="{F9F17600-0F60-4FE7-BE6D-C8AF07690F6F}" presName="parentText" presStyleLbl="alignNode1" presStyleIdx="1" presStyleCnt="2">
        <dgm:presLayoutVars>
          <dgm:chMax val="1"/>
          <dgm:bulletEnabled val="1"/>
        </dgm:presLayoutVars>
      </dgm:prSet>
      <dgm:spPr/>
      <dgm:t>
        <a:bodyPr/>
        <a:lstStyle/>
        <a:p>
          <a:endParaRPr lang="pl-PL"/>
        </a:p>
      </dgm:t>
    </dgm:pt>
    <dgm:pt modelId="{4669A66B-0823-4287-856D-2524C7D33A5B}" type="pres">
      <dgm:prSet presAssocID="{F9F17600-0F60-4FE7-BE6D-C8AF07690F6F}" presName="descendantText" presStyleLbl="alignAcc1" presStyleIdx="1" presStyleCnt="2" custScaleY="155697">
        <dgm:presLayoutVars>
          <dgm:bulletEnabled val="1"/>
        </dgm:presLayoutVars>
      </dgm:prSet>
      <dgm:spPr/>
      <dgm:t>
        <a:bodyPr/>
        <a:lstStyle/>
        <a:p>
          <a:endParaRPr lang="pl-PL"/>
        </a:p>
      </dgm:t>
    </dgm:pt>
  </dgm:ptLst>
  <dgm:cxnLst>
    <dgm:cxn modelId="{AEE7801A-41AB-4C32-8F6E-3E05EEAC5D1E}" srcId="{F9F17600-0F60-4FE7-BE6D-C8AF07690F6F}" destId="{08EE0288-6839-45DF-AFB4-0B5B11CF4A54}" srcOrd="1" destOrd="0" parTransId="{08EBDF50-1449-40CB-A42B-21A41FD52DC6}" sibTransId="{528AA383-3AA2-4128-80CB-468CB70E4B48}"/>
    <dgm:cxn modelId="{DB77EA63-4310-4460-AF2D-446C2224A283}" srcId="{F9F17600-0F60-4FE7-BE6D-C8AF07690F6F}" destId="{4F4F0478-9BCC-4C71-AB0D-ADC0DAA25E20}" srcOrd="2" destOrd="0" parTransId="{28CE969D-FF92-41C1-B0DD-79980C6728ED}" sibTransId="{65FF568A-2910-48C1-9206-610B9AFC9477}"/>
    <dgm:cxn modelId="{72268DC1-FFB1-45CE-A044-4C8A0FABA5CE}" srcId="{017BA8D8-04BB-408E-A55F-63D946D2A2D0}" destId="{F9F17600-0F60-4FE7-BE6D-C8AF07690F6F}" srcOrd="1" destOrd="0" parTransId="{66360286-D944-41A2-A4A2-E2AD25361DFB}" sibTransId="{36F6BF97-367E-483D-9312-8A9198D647DA}"/>
    <dgm:cxn modelId="{F2B1F74D-6005-4EF7-BEAA-D36B6A86759C}" type="presOf" srcId="{0E40FDD9-8807-410E-B4A4-2A5195741991}" destId="{605314BD-BFBD-4737-BB5F-7014A7A25B07}" srcOrd="0" destOrd="0" presId="urn:microsoft.com/office/officeart/2005/8/layout/chevron2"/>
    <dgm:cxn modelId="{D5E46BF4-1299-446C-AA1E-4B47257DDA22}" type="presOf" srcId="{08EE0288-6839-45DF-AFB4-0B5B11CF4A54}" destId="{4669A66B-0823-4287-856D-2524C7D33A5B}" srcOrd="0" destOrd="1" presId="urn:microsoft.com/office/officeart/2005/8/layout/chevron2"/>
    <dgm:cxn modelId="{1F025117-DDDC-43CC-A978-E90CEBBCF239}" type="presOf" srcId="{017BA8D8-04BB-408E-A55F-63D946D2A2D0}" destId="{100BD043-E9A6-438E-96FD-81B934EAD406}" srcOrd="0" destOrd="0" presId="urn:microsoft.com/office/officeart/2005/8/layout/chevron2"/>
    <dgm:cxn modelId="{87E63006-1A3A-451E-B75D-0E699ED42329}" type="presOf" srcId="{4F4F0478-9BCC-4C71-AB0D-ADC0DAA25E20}" destId="{4669A66B-0823-4287-856D-2524C7D33A5B}" srcOrd="0" destOrd="2" presId="urn:microsoft.com/office/officeart/2005/8/layout/chevron2"/>
    <dgm:cxn modelId="{62A03224-C4FF-4BDE-93F2-128659FACEE9}" type="presOf" srcId="{F9F17600-0F60-4FE7-BE6D-C8AF07690F6F}" destId="{4C7B5314-C0DA-4545-8E13-E63A7F0A96F7}" srcOrd="0" destOrd="0" presId="urn:microsoft.com/office/officeart/2005/8/layout/chevron2"/>
    <dgm:cxn modelId="{48E27A90-6334-41E6-9617-EBC16F74753A}" type="presOf" srcId="{B6382D96-DD53-45F9-B205-C4EB9D102B50}" destId="{1F101A27-BA79-47A8-93F4-D1061F56C079}" srcOrd="0" destOrd="0" presId="urn:microsoft.com/office/officeart/2005/8/layout/chevron2"/>
    <dgm:cxn modelId="{229BECC5-8794-469B-A8F9-0A6637888595}" type="presOf" srcId="{13E2D881-736D-432D-97CB-92A2B4327AA8}" destId="{4669A66B-0823-4287-856D-2524C7D33A5B}" srcOrd="0" destOrd="0" presId="urn:microsoft.com/office/officeart/2005/8/layout/chevron2"/>
    <dgm:cxn modelId="{AD0F2D45-FA65-4465-BE8A-9668719D6C30}" srcId="{B6382D96-DD53-45F9-B205-C4EB9D102B50}" destId="{0E40FDD9-8807-410E-B4A4-2A5195741991}" srcOrd="0" destOrd="0" parTransId="{70BDF71A-5E0D-487E-81C0-7EE80E9F6EFD}" sibTransId="{A3A555EF-D496-43D7-A246-94F2729EE58B}"/>
    <dgm:cxn modelId="{AD068418-3522-4728-9BCD-6AD2EA0F43B4}" srcId="{017BA8D8-04BB-408E-A55F-63D946D2A2D0}" destId="{B6382D96-DD53-45F9-B205-C4EB9D102B50}" srcOrd="0" destOrd="0" parTransId="{FC51A687-241D-46EF-949F-4D8E49D587C0}" sibTransId="{5732D025-080B-4EAD-8214-A32F2301E14C}"/>
    <dgm:cxn modelId="{1DC01132-20B0-4569-9DC3-CD2FD9212BE7}" srcId="{F9F17600-0F60-4FE7-BE6D-C8AF07690F6F}" destId="{13E2D881-736D-432D-97CB-92A2B4327AA8}" srcOrd="0" destOrd="0" parTransId="{AD5F51ED-BC6B-4F45-B4D2-D7DD4D178B21}" sibTransId="{7F0322AA-8516-4492-9352-7CC577F120ED}"/>
    <dgm:cxn modelId="{A38586CF-3713-47F6-A9AE-50853CECEE06}" type="presParOf" srcId="{100BD043-E9A6-438E-96FD-81B934EAD406}" destId="{DF6882F0-5C16-4FB1-A90D-3C49E304D4E5}" srcOrd="0" destOrd="0" presId="urn:microsoft.com/office/officeart/2005/8/layout/chevron2"/>
    <dgm:cxn modelId="{3011CD16-0872-4FC4-8472-3AE82023A2AF}" type="presParOf" srcId="{DF6882F0-5C16-4FB1-A90D-3C49E304D4E5}" destId="{1F101A27-BA79-47A8-93F4-D1061F56C079}" srcOrd="0" destOrd="0" presId="urn:microsoft.com/office/officeart/2005/8/layout/chevron2"/>
    <dgm:cxn modelId="{1354EE3A-E7FE-449C-B815-306B8B5F865A}" type="presParOf" srcId="{DF6882F0-5C16-4FB1-A90D-3C49E304D4E5}" destId="{605314BD-BFBD-4737-BB5F-7014A7A25B07}" srcOrd="1" destOrd="0" presId="urn:microsoft.com/office/officeart/2005/8/layout/chevron2"/>
    <dgm:cxn modelId="{57BE7BEF-04FC-4346-84C9-85B252FE76A1}" type="presParOf" srcId="{100BD043-E9A6-438E-96FD-81B934EAD406}" destId="{399CCA19-C9DA-4B01-B5A7-E1B03614894A}" srcOrd="1" destOrd="0" presId="urn:microsoft.com/office/officeart/2005/8/layout/chevron2"/>
    <dgm:cxn modelId="{D19180B3-F958-494E-BEBB-2DC80CC5C8DF}" type="presParOf" srcId="{100BD043-E9A6-438E-96FD-81B934EAD406}" destId="{0BD43B72-BDD6-4359-927E-20AA5399D426}" srcOrd="2" destOrd="0" presId="urn:microsoft.com/office/officeart/2005/8/layout/chevron2"/>
    <dgm:cxn modelId="{D326E434-55DB-4D6F-82FC-F22755D22216}" type="presParOf" srcId="{0BD43B72-BDD6-4359-927E-20AA5399D426}" destId="{4C7B5314-C0DA-4545-8E13-E63A7F0A96F7}" srcOrd="0" destOrd="0" presId="urn:microsoft.com/office/officeart/2005/8/layout/chevron2"/>
    <dgm:cxn modelId="{FD6F7A15-F655-47A1-8BC5-9E406D0B336C}" type="presParOf" srcId="{0BD43B72-BDD6-4359-927E-20AA5399D426}" destId="{4669A66B-0823-4287-856D-2524C7D33A5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B1D29A-B642-414C-9CE0-E1C8646755C4}"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D4878718-1BE6-4C23-B670-594D42F73EA3}">
      <dgm:prSet phldrT="[Tekst]"/>
      <dgm:spPr/>
      <dgm:t>
        <a:bodyPr/>
        <a:lstStyle/>
        <a:p>
          <a:endParaRPr lang="pl-PL" dirty="0"/>
        </a:p>
      </dgm:t>
    </dgm:pt>
    <dgm:pt modelId="{130F7CB9-9F7D-43C1-8D75-FF22EB34B784}" type="parTrans" cxnId="{F807A6DB-B8C4-4E0E-89C9-F62742FCC572}">
      <dgm:prSet/>
      <dgm:spPr/>
      <dgm:t>
        <a:bodyPr/>
        <a:lstStyle/>
        <a:p>
          <a:endParaRPr lang="pl-PL"/>
        </a:p>
      </dgm:t>
    </dgm:pt>
    <dgm:pt modelId="{7EDA4B0C-4E47-4D0E-B873-55400B8F0E87}" type="sibTrans" cxnId="{F807A6DB-B8C4-4E0E-89C9-F62742FCC572}">
      <dgm:prSet/>
      <dgm:spPr/>
      <dgm:t>
        <a:bodyPr/>
        <a:lstStyle/>
        <a:p>
          <a:endParaRPr lang="pl-PL"/>
        </a:p>
      </dgm:t>
    </dgm:pt>
    <dgm:pt modelId="{39756CB2-22A3-44F2-9E5E-29B966E1A04E}">
      <dgm:prSet phldrT="[Tekst]" custT="1"/>
      <dgm:spPr/>
      <dgm:t>
        <a:bodyPr/>
        <a:lstStyle/>
        <a:p>
          <a:pPr algn="just">
            <a:lnSpc>
              <a:spcPct val="100000"/>
            </a:lnSpc>
            <a:spcAft>
              <a:spcPts val="600"/>
            </a:spcAft>
          </a:pPr>
          <a:r>
            <a:rPr lang="pl-PL" sz="1800" dirty="0" err="1" smtClean="0"/>
            <a:t>Cross-financing</a:t>
          </a:r>
          <a:r>
            <a:rPr lang="pl-PL" sz="1800" dirty="0" smtClean="0"/>
            <a:t> może dotyczyć wyłącznie takich kategorii wydatków, bez których realizacja projektu nie byłaby możliwa, w szczególności w związku z zapewnieniem realizacji zasady równości szans, a zwłaszcza potrzeb osób z </a:t>
          </a:r>
          <a:r>
            <a:rPr lang="pl-PL" sz="1800" dirty="0" err="1" smtClean="0"/>
            <a:t>niepełnosprawnościami</a:t>
          </a:r>
          <a:endParaRPr lang="pl-PL" sz="1800" dirty="0"/>
        </a:p>
      </dgm:t>
    </dgm:pt>
    <dgm:pt modelId="{EDBEBE7E-A28B-4995-8C16-816CBE53001F}" type="parTrans" cxnId="{90CBBC51-3314-46F5-B031-1803518F0BAA}">
      <dgm:prSet/>
      <dgm:spPr/>
      <dgm:t>
        <a:bodyPr/>
        <a:lstStyle/>
        <a:p>
          <a:endParaRPr lang="pl-PL"/>
        </a:p>
      </dgm:t>
    </dgm:pt>
    <dgm:pt modelId="{37C70134-B4B9-442B-AA1C-E6D7403FEE37}" type="sibTrans" cxnId="{90CBBC51-3314-46F5-B031-1803518F0BAA}">
      <dgm:prSet/>
      <dgm:spPr/>
      <dgm:t>
        <a:bodyPr/>
        <a:lstStyle/>
        <a:p>
          <a:endParaRPr lang="pl-PL"/>
        </a:p>
      </dgm:t>
    </dgm:pt>
    <dgm:pt modelId="{2EC26671-F640-4D57-93A9-84AE2C9E2EF4}">
      <dgm:prSet phldrT="[Tekst]" custT="1"/>
      <dgm:spPr/>
      <dgm:t>
        <a:bodyPr/>
        <a:lstStyle/>
        <a:p>
          <a:pPr algn="just">
            <a:lnSpc>
              <a:spcPct val="100000"/>
            </a:lnSpc>
            <a:spcAft>
              <a:spcPts val="600"/>
            </a:spcAft>
          </a:pPr>
          <a:r>
            <a:rPr lang="pl-PL" sz="1800" b="1" dirty="0" smtClean="0"/>
            <a:t>co wchodzi w skład:</a:t>
          </a:r>
          <a:endParaRPr lang="pl-PL" sz="1600" dirty="0"/>
        </a:p>
      </dgm:t>
    </dgm:pt>
    <dgm:pt modelId="{87D569E0-AF8F-4E15-8AC4-C0888EFEB5A6}" type="parTrans" cxnId="{CA741607-CD24-4DB2-B637-20AE11FC44E1}">
      <dgm:prSet/>
      <dgm:spPr/>
      <dgm:t>
        <a:bodyPr/>
        <a:lstStyle/>
        <a:p>
          <a:endParaRPr lang="pl-PL"/>
        </a:p>
      </dgm:t>
    </dgm:pt>
    <dgm:pt modelId="{E2783F7B-94B2-41E4-A7FB-0E65D5E1DA23}" type="sibTrans" cxnId="{CA741607-CD24-4DB2-B637-20AE11FC44E1}">
      <dgm:prSet/>
      <dgm:spPr/>
      <dgm:t>
        <a:bodyPr/>
        <a:lstStyle/>
        <a:p>
          <a:endParaRPr lang="pl-PL"/>
        </a:p>
      </dgm:t>
    </dgm:pt>
    <dgm:pt modelId="{10466539-8DA2-454F-A003-811A55D0F135}">
      <dgm:prSet phldrT="[Tekst]"/>
      <dgm:spPr/>
      <dgm:t>
        <a:bodyPr/>
        <a:lstStyle/>
        <a:p>
          <a:endParaRPr lang="pl-PL" dirty="0"/>
        </a:p>
      </dgm:t>
    </dgm:pt>
    <dgm:pt modelId="{2DA4EA26-1CD1-4694-A992-CA7CDA22E9DE}" type="parTrans" cxnId="{AD8EE32A-E523-4CAF-8A31-61CEA29A8090}">
      <dgm:prSet/>
      <dgm:spPr/>
      <dgm:t>
        <a:bodyPr/>
        <a:lstStyle/>
        <a:p>
          <a:endParaRPr lang="pl-PL"/>
        </a:p>
      </dgm:t>
    </dgm:pt>
    <dgm:pt modelId="{2B31EF82-E6E8-4B81-AEF7-B839DC5EC5B4}" type="sibTrans" cxnId="{AD8EE32A-E523-4CAF-8A31-61CEA29A8090}">
      <dgm:prSet/>
      <dgm:spPr/>
      <dgm:t>
        <a:bodyPr/>
        <a:lstStyle/>
        <a:p>
          <a:endParaRPr lang="pl-PL"/>
        </a:p>
      </dgm:t>
    </dgm:pt>
    <dgm:pt modelId="{2503C851-BC4F-44FB-9AA5-2434F5010226}">
      <dgm:prSet phldrT="[Tekst]" custT="1"/>
      <dgm:spPr/>
      <dgm:t>
        <a:bodyPr/>
        <a:lstStyle/>
        <a:p>
          <a:r>
            <a:rPr lang="pl-PL" sz="1800" b="1" dirty="0" smtClean="0">
              <a:solidFill>
                <a:srgbClr val="FF0000"/>
              </a:solidFill>
            </a:rPr>
            <a:t>limit – 10 %</a:t>
          </a:r>
          <a:endParaRPr lang="pl-PL" sz="1800" b="1" dirty="0">
            <a:solidFill>
              <a:srgbClr val="FF0000"/>
            </a:solidFill>
          </a:endParaRPr>
        </a:p>
      </dgm:t>
    </dgm:pt>
    <dgm:pt modelId="{CEF53257-BEC4-447F-93B5-CC7CBA0F45EF}" type="parTrans" cxnId="{118C3D93-E5DE-41C0-8F77-DB215198E585}">
      <dgm:prSet/>
      <dgm:spPr/>
      <dgm:t>
        <a:bodyPr/>
        <a:lstStyle/>
        <a:p>
          <a:endParaRPr lang="pl-PL"/>
        </a:p>
      </dgm:t>
    </dgm:pt>
    <dgm:pt modelId="{42C444BB-EF4C-459C-9034-1E5C0BB58AB2}" type="sibTrans" cxnId="{118C3D93-E5DE-41C0-8F77-DB215198E585}">
      <dgm:prSet/>
      <dgm:spPr/>
      <dgm:t>
        <a:bodyPr/>
        <a:lstStyle/>
        <a:p>
          <a:endParaRPr lang="pl-PL"/>
        </a:p>
      </dgm:t>
    </dgm:pt>
    <dgm:pt modelId="{C6E52BB1-0BEE-40B2-93C1-ED91BD116B61}">
      <dgm:prSet phldrT="[Tekst]"/>
      <dgm:spPr/>
      <dgm:t>
        <a:bodyPr/>
        <a:lstStyle/>
        <a:p>
          <a:endParaRPr lang="pl-PL" dirty="0"/>
        </a:p>
      </dgm:t>
    </dgm:pt>
    <dgm:pt modelId="{B5C6D6D8-37C9-4694-ADDC-1DC7EAF01B04}" type="sibTrans" cxnId="{01D6CCC0-53F0-4189-B53C-4084DF76DBE3}">
      <dgm:prSet/>
      <dgm:spPr/>
      <dgm:t>
        <a:bodyPr/>
        <a:lstStyle/>
        <a:p>
          <a:endParaRPr lang="pl-PL"/>
        </a:p>
      </dgm:t>
    </dgm:pt>
    <dgm:pt modelId="{475D4195-E0E8-4313-AA05-BDA1655DE18A}" type="parTrans" cxnId="{01D6CCC0-53F0-4189-B53C-4084DF76DBE3}">
      <dgm:prSet/>
      <dgm:spPr/>
      <dgm:t>
        <a:bodyPr/>
        <a:lstStyle/>
        <a:p>
          <a:endParaRPr lang="pl-PL"/>
        </a:p>
      </dgm:t>
    </dgm:pt>
    <dgm:pt modelId="{02AD4F4C-AF24-4F0B-819B-469DD178BAF5}">
      <dgm:prSet phldrT="[Tekst]" custT="1"/>
      <dgm:spPr/>
      <dgm:t>
        <a:bodyPr/>
        <a:lstStyle/>
        <a:p>
          <a:pPr algn="just">
            <a:lnSpc>
              <a:spcPct val="100000"/>
            </a:lnSpc>
            <a:spcAft>
              <a:spcPts val="600"/>
            </a:spcAft>
          </a:pPr>
          <a:r>
            <a:rPr lang="pl-PL" sz="1800" dirty="0" err="1" smtClean="0"/>
            <a:t>cross-financing</a:t>
          </a:r>
          <a:r>
            <a:rPr lang="pl-PL" sz="1800" dirty="0" smtClean="0"/>
            <a:t> powinien być </a:t>
          </a:r>
          <a:r>
            <a:rPr lang="pl-PL" sz="1800" b="1" dirty="0" smtClean="0"/>
            <a:t>powiązany</a:t>
          </a:r>
          <a:r>
            <a:rPr lang="pl-PL" sz="1800" dirty="0" smtClean="0"/>
            <a:t> wprost z głównymi zadaniami realizowanymi w ramach danego projektu</a:t>
          </a:r>
          <a:endParaRPr lang="pl-PL" sz="1800" dirty="0"/>
        </a:p>
      </dgm:t>
    </dgm:pt>
    <dgm:pt modelId="{C547C4DE-D04C-439A-A0F6-7D20DBAD7CBA}" type="parTrans" cxnId="{A4195F0F-EBDE-452D-BE1B-853B5AB52D5B}">
      <dgm:prSet/>
      <dgm:spPr/>
      <dgm:t>
        <a:bodyPr/>
        <a:lstStyle/>
        <a:p>
          <a:endParaRPr lang="pl-PL"/>
        </a:p>
      </dgm:t>
    </dgm:pt>
    <dgm:pt modelId="{C5EE6AA7-BE97-4838-9EED-72DF8B8CE69D}" type="sibTrans" cxnId="{A4195F0F-EBDE-452D-BE1B-853B5AB52D5B}">
      <dgm:prSet/>
      <dgm:spPr/>
      <dgm:t>
        <a:bodyPr/>
        <a:lstStyle/>
        <a:p>
          <a:endParaRPr lang="pl-PL"/>
        </a:p>
      </dgm:t>
    </dgm:pt>
    <dgm:pt modelId="{664CCBCA-9A31-4A4B-88C4-EA1B3A8F7791}">
      <dgm:prSet custT="1"/>
      <dgm:spPr/>
      <dgm:t>
        <a:bodyPr/>
        <a:lstStyle/>
        <a:p>
          <a:pPr algn="l">
            <a:lnSpc>
              <a:spcPct val="100000"/>
            </a:lnSpc>
            <a:spcAft>
              <a:spcPts val="600"/>
            </a:spcAft>
          </a:pPr>
          <a:r>
            <a:rPr lang="pl-PL" sz="1800" dirty="0" err="1" smtClean="0"/>
            <a:t>cross-financing</a:t>
          </a:r>
          <a:r>
            <a:rPr lang="pl-PL" sz="1800" dirty="0" smtClean="0"/>
            <a:t> </a:t>
          </a:r>
          <a:r>
            <a:rPr lang="pl-PL" sz="1800" b="1" dirty="0" smtClean="0"/>
            <a:t>nie może </a:t>
          </a:r>
          <a:r>
            <a:rPr lang="pl-PL" sz="1800" dirty="0" smtClean="0"/>
            <a:t>dotyczyć kosztów pośrednich</a:t>
          </a:r>
          <a:endParaRPr lang="pl-PL" sz="1800" dirty="0"/>
        </a:p>
      </dgm:t>
    </dgm:pt>
    <dgm:pt modelId="{C1E810CE-D5E4-4441-9F16-BAE948FBFD71}" type="parTrans" cxnId="{CE4E3EDB-0BAA-4964-9AEC-DA11A0EB2BC2}">
      <dgm:prSet/>
      <dgm:spPr/>
      <dgm:t>
        <a:bodyPr/>
        <a:lstStyle/>
        <a:p>
          <a:endParaRPr lang="pl-PL"/>
        </a:p>
      </dgm:t>
    </dgm:pt>
    <dgm:pt modelId="{B72453FF-83F0-484F-968D-29E757D26DA3}" type="sibTrans" cxnId="{CE4E3EDB-0BAA-4964-9AEC-DA11A0EB2BC2}">
      <dgm:prSet/>
      <dgm:spPr/>
      <dgm:t>
        <a:bodyPr/>
        <a:lstStyle/>
        <a:p>
          <a:endParaRPr lang="pl-PL"/>
        </a:p>
      </dgm:t>
    </dgm:pt>
    <dgm:pt modelId="{66B71A91-A095-4C01-BD5B-68D0A6AE7BFF}">
      <dgm:prSet custT="1"/>
      <dgm:spPr/>
      <dgm:t>
        <a:bodyPr/>
        <a:lstStyle/>
        <a:p>
          <a:pPr algn="l"/>
          <a:r>
            <a:rPr lang="pl-PL" sz="1800" b="0" dirty="0" smtClean="0"/>
            <a:t>zakup nieruchomości</a:t>
          </a:r>
          <a:endParaRPr lang="pl-PL" sz="1800" b="0" dirty="0"/>
        </a:p>
      </dgm:t>
    </dgm:pt>
    <dgm:pt modelId="{9F62FE09-B3A8-416E-B836-AE42F4071913}" type="parTrans" cxnId="{A9370E2A-089B-4E45-A5D8-C4CDD86328C3}">
      <dgm:prSet/>
      <dgm:spPr/>
      <dgm:t>
        <a:bodyPr/>
        <a:lstStyle/>
        <a:p>
          <a:endParaRPr lang="pl-PL"/>
        </a:p>
      </dgm:t>
    </dgm:pt>
    <dgm:pt modelId="{38550B5C-EBCA-47AF-9D4D-CF15CFF39614}" type="sibTrans" cxnId="{A9370E2A-089B-4E45-A5D8-C4CDD86328C3}">
      <dgm:prSet/>
      <dgm:spPr/>
      <dgm:t>
        <a:bodyPr/>
        <a:lstStyle/>
        <a:p>
          <a:endParaRPr lang="pl-PL"/>
        </a:p>
      </dgm:t>
    </dgm:pt>
    <dgm:pt modelId="{98675DA4-590F-4C15-8B0F-0CAE12D1CB81}">
      <dgm:prSet custT="1"/>
      <dgm:spPr/>
      <dgm:t>
        <a:bodyPr/>
        <a:lstStyle/>
        <a:p>
          <a:pPr algn="just"/>
          <a:r>
            <a:rPr lang="pl-PL" sz="1800" b="0" dirty="0" smtClean="0"/>
            <a:t>zakup infrastruktury (elementy nieprzenośne, na stałe przytwierdzone do nieruchomości)</a:t>
          </a:r>
          <a:endParaRPr lang="pl-PL" sz="1800" b="0" dirty="0"/>
        </a:p>
      </dgm:t>
    </dgm:pt>
    <dgm:pt modelId="{BDE69215-7115-4C30-BCE4-0F2335BD68C7}" type="parTrans" cxnId="{AABF5831-8BC0-42F8-9FF0-B5925F098B23}">
      <dgm:prSet/>
      <dgm:spPr/>
      <dgm:t>
        <a:bodyPr/>
        <a:lstStyle/>
        <a:p>
          <a:endParaRPr lang="pl-PL"/>
        </a:p>
      </dgm:t>
    </dgm:pt>
    <dgm:pt modelId="{CBA7BDCB-2C3C-4888-B7AE-425E9D483C2D}" type="sibTrans" cxnId="{AABF5831-8BC0-42F8-9FF0-B5925F098B23}">
      <dgm:prSet/>
      <dgm:spPr/>
      <dgm:t>
        <a:bodyPr/>
        <a:lstStyle/>
        <a:p>
          <a:endParaRPr lang="pl-PL"/>
        </a:p>
      </dgm:t>
    </dgm:pt>
    <dgm:pt modelId="{713E3C9C-39D4-47C1-B4F7-48823F5CC6E9}">
      <dgm:prSet custT="1"/>
      <dgm:spPr/>
      <dgm:t>
        <a:bodyPr/>
        <a:lstStyle/>
        <a:p>
          <a:pPr algn="l"/>
          <a:r>
            <a:rPr lang="pl-PL" sz="1800" b="0" dirty="0" smtClean="0"/>
            <a:t>dostosowanie lub adaptacja budynków lub pomieszczeń</a:t>
          </a:r>
          <a:endParaRPr lang="pl-PL" sz="1800" b="0" dirty="0"/>
        </a:p>
      </dgm:t>
    </dgm:pt>
    <dgm:pt modelId="{60BF2C09-D9FC-44F0-9375-2F59E3560BDB}" type="parTrans" cxnId="{68C88AD0-A1B3-423B-AED9-6D0D6D875C56}">
      <dgm:prSet/>
      <dgm:spPr/>
      <dgm:t>
        <a:bodyPr/>
        <a:lstStyle/>
        <a:p>
          <a:endParaRPr lang="pl-PL"/>
        </a:p>
      </dgm:t>
    </dgm:pt>
    <dgm:pt modelId="{A716580A-3069-48C5-8983-40C908300C73}" type="sibTrans" cxnId="{68C88AD0-A1B3-423B-AED9-6D0D6D875C56}">
      <dgm:prSet/>
      <dgm:spPr/>
      <dgm:t>
        <a:bodyPr/>
        <a:lstStyle/>
        <a:p>
          <a:endParaRPr lang="pl-PL"/>
        </a:p>
      </dgm:t>
    </dgm:pt>
    <dgm:pt modelId="{AB6B6B2B-2C75-4ACA-BC11-FA5105E102FC}" type="pres">
      <dgm:prSet presAssocID="{ECB1D29A-B642-414C-9CE0-E1C8646755C4}" presName="linearFlow" presStyleCnt="0">
        <dgm:presLayoutVars>
          <dgm:dir/>
          <dgm:animLvl val="lvl"/>
          <dgm:resizeHandles val="exact"/>
        </dgm:presLayoutVars>
      </dgm:prSet>
      <dgm:spPr/>
      <dgm:t>
        <a:bodyPr/>
        <a:lstStyle/>
        <a:p>
          <a:endParaRPr lang="pl-PL"/>
        </a:p>
      </dgm:t>
    </dgm:pt>
    <dgm:pt modelId="{875C5956-C9E2-4519-BC12-6155E393518C}" type="pres">
      <dgm:prSet presAssocID="{D4878718-1BE6-4C23-B670-594D42F73EA3}" presName="composite" presStyleCnt="0"/>
      <dgm:spPr/>
    </dgm:pt>
    <dgm:pt modelId="{912D054C-A3E8-4CF3-834A-D4416EDA95BC}" type="pres">
      <dgm:prSet presAssocID="{D4878718-1BE6-4C23-B670-594D42F73EA3}" presName="parentText" presStyleLbl="alignNode1" presStyleIdx="0" presStyleCnt="3">
        <dgm:presLayoutVars>
          <dgm:chMax val="1"/>
          <dgm:bulletEnabled val="1"/>
        </dgm:presLayoutVars>
      </dgm:prSet>
      <dgm:spPr/>
      <dgm:t>
        <a:bodyPr/>
        <a:lstStyle/>
        <a:p>
          <a:endParaRPr lang="pl-PL"/>
        </a:p>
      </dgm:t>
    </dgm:pt>
    <dgm:pt modelId="{A059F464-BBEB-4F96-972E-A9999A8522FC}" type="pres">
      <dgm:prSet presAssocID="{D4878718-1BE6-4C23-B670-594D42F73EA3}" presName="descendantText" presStyleLbl="alignAcc1" presStyleIdx="0" presStyleCnt="3" custScaleY="244075" custLinFactNeighborX="-109" custLinFactNeighborY="1833">
        <dgm:presLayoutVars>
          <dgm:bulletEnabled val="1"/>
        </dgm:presLayoutVars>
      </dgm:prSet>
      <dgm:spPr/>
      <dgm:t>
        <a:bodyPr/>
        <a:lstStyle/>
        <a:p>
          <a:endParaRPr lang="pl-PL"/>
        </a:p>
      </dgm:t>
    </dgm:pt>
    <dgm:pt modelId="{4D455AD7-2354-4387-A46A-3E9EFE0AA549}" type="pres">
      <dgm:prSet presAssocID="{7EDA4B0C-4E47-4D0E-B873-55400B8F0E87}" presName="sp" presStyleCnt="0"/>
      <dgm:spPr/>
    </dgm:pt>
    <dgm:pt modelId="{BAD1BA41-6230-4F34-B764-015EAC8E189A}" type="pres">
      <dgm:prSet presAssocID="{C6E52BB1-0BEE-40B2-93C1-ED91BD116B61}" presName="composite" presStyleCnt="0"/>
      <dgm:spPr/>
    </dgm:pt>
    <dgm:pt modelId="{564853C5-913F-4F40-B02E-5A19A3890C88}" type="pres">
      <dgm:prSet presAssocID="{C6E52BB1-0BEE-40B2-93C1-ED91BD116B61}" presName="parentText" presStyleLbl="alignNode1" presStyleIdx="1" presStyleCnt="3" custLinFactNeighborX="3414" custLinFactNeighborY="11116">
        <dgm:presLayoutVars>
          <dgm:chMax val="1"/>
          <dgm:bulletEnabled val="1"/>
        </dgm:presLayoutVars>
      </dgm:prSet>
      <dgm:spPr/>
      <dgm:t>
        <a:bodyPr/>
        <a:lstStyle/>
        <a:p>
          <a:endParaRPr lang="pl-PL"/>
        </a:p>
      </dgm:t>
    </dgm:pt>
    <dgm:pt modelId="{93596A2B-69A6-4D7E-9E89-E0FAD5559B2E}" type="pres">
      <dgm:prSet presAssocID="{C6E52BB1-0BEE-40B2-93C1-ED91BD116B61}" presName="descendantText" presStyleLbl="alignAcc1" presStyleIdx="1" presStyleCnt="3" custScaleY="168548" custLinFactNeighborX="0" custLinFactNeighborY="26589">
        <dgm:presLayoutVars>
          <dgm:bulletEnabled val="1"/>
        </dgm:presLayoutVars>
      </dgm:prSet>
      <dgm:spPr/>
      <dgm:t>
        <a:bodyPr/>
        <a:lstStyle/>
        <a:p>
          <a:endParaRPr lang="pl-PL"/>
        </a:p>
      </dgm:t>
    </dgm:pt>
    <dgm:pt modelId="{F0870F47-EA79-441E-B65E-1B73329874B8}" type="pres">
      <dgm:prSet presAssocID="{B5C6D6D8-37C9-4694-ADDC-1DC7EAF01B04}" presName="sp" presStyleCnt="0"/>
      <dgm:spPr/>
    </dgm:pt>
    <dgm:pt modelId="{A07A0F78-72FA-4DCF-83AD-F530EACE659B}" type="pres">
      <dgm:prSet presAssocID="{10466539-8DA2-454F-A003-811A55D0F135}" presName="composite" presStyleCnt="0"/>
      <dgm:spPr/>
    </dgm:pt>
    <dgm:pt modelId="{113BCC6C-881D-4598-83E2-04F1F85B7D6E}" type="pres">
      <dgm:prSet presAssocID="{10466539-8DA2-454F-A003-811A55D0F135}" presName="parentText" presStyleLbl="alignNode1" presStyleIdx="2" presStyleCnt="3" custLinFactNeighborX="0" custLinFactNeighborY="10477">
        <dgm:presLayoutVars>
          <dgm:chMax val="1"/>
          <dgm:bulletEnabled val="1"/>
        </dgm:presLayoutVars>
      </dgm:prSet>
      <dgm:spPr/>
      <dgm:t>
        <a:bodyPr/>
        <a:lstStyle/>
        <a:p>
          <a:endParaRPr lang="pl-PL"/>
        </a:p>
      </dgm:t>
    </dgm:pt>
    <dgm:pt modelId="{3E039699-D70E-4C66-801A-F384E15421DF}" type="pres">
      <dgm:prSet presAssocID="{10466539-8DA2-454F-A003-811A55D0F135}" presName="descendantText" presStyleLbl="alignAcc1" presStyleIdx="2" presStyleCnt="3" custScaleY="58044" custLinFactNeighborX="0" custLinFactNeighborY="16118">
        <dgm:presLayoutVars>
          <dgm:bulletEnabled val="1"/>
        </dgm:presLayoutVars>
      </dgm:prSet>
      <dgm:spPr/>
      <dgm:t>
        <a:bodyPr/>
        <a:lstStyle/>
        <a:p>
          <a:endParaRPr lang="pl-PL"/>
        </a:p>
      </dgm:t>
    </dgm:pt>
  </dgm:ptLst>
  <dgm:cxnLst>
    <dgm:cxn modelId="{9BB4F99A-0F81-415B-B631-4D6D8EBD9870}" type="presOf" srcId="{10466539-8DA2-454F-A003-811A55D0F135}" destId="{113BCC6C-881D-4598-83E2-04F1F85B7D6E}" srcOrd="0" destOrd="0" presId="urn:microsoft.com/office/officeart/2005/8/layout/chevron2"/>
    <dgm:cxn modelId="{CE4E3EDB-0BAA-4964-9AEC-DA11A0EB2BC2}" srcId="{D4878718-1BE6-4C23-B670-594D42F73EA3}" destId="{664CCBCA-9A31-4A4B-88C4-EA1B3A8F7791}" srcOrd="2" destOrd="0" parTransId="{C1E810CE-D5E4-4441-9F16-BAE948FBFD71}" sibTransId="{B72453FF-83F0-484F-968D-29E757D26DA3}"/>
    <dgm:cxn modelId="{68C88AD0-A1B3-423B-AED9-6D0D6D875C56}" srcId="{C6E52BB1-0BEE-40B2-93C1-ED91BD116B61}" destId="{713E3C9C-39D4-47C1-B4F7-48823F5CC6E9}" srcOrd="3" destOrd="0" parTransId="{60BF2C09-D9FC-44F0-9375-2F59E3560BDB}" sibTransId="{A716580A-3069-48C5-8983-40C908300C73}"/>
    <dgm:cxn modelId="{90CBBC51-3314-46F5-B031-1803518F0BAA}" srcId="{D4878718-1BE6-4C23-B670-594D42F73EA3}" destId="{39756CB2-22A3-44F2-9E5E-29B966E1A04E}" srcOrd="0" destOrd="0" parTransId="{EDBEBE7E-A28B-4995-8C16-816CBE53001F}" sibTransId="{37C70134-B4B9-442B-AA1C-E6D7403FEE37}"/>
    <dgm:cxn modelId="{C0B6C5B1-4D4D-489B-B809-F26A0317F067}" type="presOf" srcId="{02AD4F4C-AF24-4F0B-819B-469DD178BAF5}" destId="{A059F464-BBEB-4F96-972E-A9999A8522FC}" srcOrd="0" destOrd="1" presId="urn:microsoft.com/office/officeart/2005/8/layout/chevron2"/>
    <dgm:cxn modelId="{AD8EE32A-E523-4CAF-8A31-61CEA29A8090}" srcId="{ECB1D29A-B642-414C-9CE0-E1C8646755C4}" destId="{10466539-8DA2-454F-A003-811A55D0F135}" srcOrd="2" destOrd="0" parTransId="{2DA4EA26-1CD1-4694-A992-CA7CDA22E9DE}" sibTransId="{2B31EF82-E6E8-4B81-AEF7-B839DC5EC5B4}"/>
    <dgm:cxn modelId="{B03B640C-B5F1-431E-B5F7-927EECD1C155}" type="presOf" srcId="{664CCBCA-9A31-4A4B-88C4-EA1B3A8F7791}" destId="{A059F464-BBEB-4F96-972E-A9999A8522FC}" srcOrd="0" destOrd="2" presId="urn:microsoft.com/office/officeart/2005/8/layout/chevron2"/>
    <dgm:cxn modelId="{CA741607-CD24-4DB2-B637-20AE11FC44E1}" srcId="{C6E52BB1-0BEE-40B2-93C1-ED91BD116B61}" destId="{2EC26671-F640-4D57-93A9-84AE2C9E2EF4}" srcOrd="0" destOrd="0" parTransId="{87D569E0-AF8F-4E15-8AC4-C0888EFEB5A6}" sibTransId="{E2783F7B-94B2-41E4-A7FB-0E65D5E1DA23}"/>
    <dgm:cxn modelId="{BA0F85C2-E91A-482A-B90D-1EAC6E3D1279}" type="presOf" srcId="{C6E52BB1-0BEE-40B2-93C1-ED91BD116B61}" destId="{564853C5-913F-4F40-B02E-5A19A3890C88}" srcOrd="0" destOrd="0" presId="urn:microsoft.com/office/officeart/2005/8/layout/chevron2"/>
    <dgm:cxn modelId="{E5991308-9451-468E-81B4-A045986E97C1}" type="presOf" srcId="{39756CB2-22A3-44F2-9E5E-29B966E1A04E}" destId="{A059F464-BBEB-4F96-972E-A9999A8522FC}" srcOrd="0" destOrd="0" presId="urn:microsoft.com/office/officeart/2005/8/layout/chevron2"/>
    <dgm:cxn modelId="{5CA66B41-2635-40D3-B914-1FB893DBA3CB}" type="presOf" srcId="{2EC26671-F640-4D57-93A9-84AE2C9E2EF4}" destId="{93596A2B-69A6-4D7E-9E89-E0FAD5559B2E}" srcOrd="0" destOrd="0" presId="urn:microsoft.com/office/officeart/2005/8/layout/chevron2"/>
    <dgm:cxn modelId="{A4195F0F-EBDE-452D-BE1B-853B5AB52D5B}" srcId="{D4878718-1BE6-4C23-B670-594D42F73EA3}" destId="{02AD4F4C-AF24-4F0B-819B-469DD178BAF5}" srcOrd="1" destOrd="0" parTransId="{C547C4DE-D04C-439A-A0F6-7D20DBAD7CBA}" sibTransId="{C5EE6AA7-BE97-4838-9EED-72DF8B8CE69D}"/>
    <dgm:cxn modelId="{A9370E2A-089B-4E45-A5D8-C4CDD86328C3}" srcId="{C6E52BB1-0BEE-40B2-93C1-ED91BD116B61}" destId="{66B71A91-A095-4C01-BD5B-68D0A6AE7BFF}" srcOrd="1" destOrd="0" parTransId="{9F62FE09-B3A8-416E-B836-AE42F4071913}" sibTransId="{38550B5C-EBCA-47AF-9D4D-CF15CFF39614}"/>
    <dgm:cxn modelId="{118C3D93-E5DE-41C0-8F77-DB215198E585}" srcId="{10466539-8DA2-454F-A003-811A55D0F135}" destId="{2503C851-BC4F-44FB-9AA5-2434F5010226}" srcOrd="0" destOrd="0" parTransId="{CEF53257-BEC4-447F-93B5-CC7CBA0F45EF}" sibTransId="{42C444BB-EF4C-459C-9034-1E5C0BB58AB2}"/>
    <dgm:cxn modelId="{5429DE97-5EC2-4CBC-91EF-85FEB8DD26EE}" type="presOf" srcId="{2503C851-BC4F-44FB-9AA5-2434F5010226}" destId="{3E039699-D70E-4C66-801A-F384E15421DF}" srcOrd="0" destOrd="0" presId="urn:microsoft.com/office/officeart/2005/8/layout/chevron2"/>
    <dgm:cxn modelId="{CC908493-7058-4597-AC69-F8404846780E}" type="presOf" srcId="{D4878718-1BE6-4C23-B670-594D42F73EA3}" destId="{912D054C-A3E8-4CF3-834A-D4416EDA95BC}" srcOrd="0" destOrd="0" presId="urn:microsoft.com/office/officeart/2005/8/layout/chevron2"/>
    <dgm:cxn modelId="{F807A6DB-B8C4-4E0E-89C9-F62742FCC572}" srcId="{ECB1D29A-B642-414C-9CE0-E1C8646755C4}" destId="{D4878718-1BE6-4C23-B670-594D42F73EA3}" srcOrd="0" destOrd="0" parTransId="{130F7CB9-9F7D-43C1-8D75-FF22EB34B784}" sibTransId="{7EDA4B0C-4E47-4D0E-B873-55400B8F0E87}"/>
    <dgm:cxn modelId="{037205D9-E28D-4386-9940-806855A2A1EB}" type="presOf" srcId="{66B71A91-A095-4C01-BD5B-68D0A6AE7BFF}" destId="{93596A2B-69A6-4D7E-9E89-E0FAD5559B2E}" srcOrd="0" destOrd="1" presId="urn:microsoft.com/office/officeart/2005/8/layout/chevron2"/>
    <dgm:cxn modelId="{01D6CCC0-53F0-4189-B53C-4084DF76DBE3}" srcId="{ECB1D29A-B642-414C-9CE0-E1C8646755C4}" destId="{C6E52BB1-0BEE-40B2-93C1-ED91BD116B61}" srcOrd="1" destOrd="0" parTransId="{475D4195-E0E8-4313-AA05-BDA1655DE18A}" sibTransId="{B5C6D6D8-37C9-4694-ADDC-1DC7EAF01B04}"/>
    <dgm:cxn modelId="{AABF5831-8BC0-42F8-9FF0-B5925F098B23}" srcId="{C6E52BB1-0BEE-40B2-93C1-ED91BD116B61}" destId="{98675DA4-590F-4C15-8B0F-0CAE12D1CB81}" srcOrd="2" destOrd="0" parTransId="{BDE69215-7115-4C30-BCE4-0F2335BD68C7}" sibTransId="{CBA7BDCB-2C3C-4888-B7AE-425E9D483C2D}"/>
    <dgm:cxn modelId="{E05B71A3-E3B9-451A-9613-83F90B6D1871}" type="presOf" srcId="{98675DA4-590F-4C15-8B0F-0CAE12D1CB81}" destId="{93596A2B-69A6-4D7E-9E89-E0FAD5559B2E}" srcOrd="0" destOrd="2" presId="urn:microsoft.com/office/officeart/2005/8/layout/chevron2"/>
    <dgm:cxn modelId="{D18E3460-21B3-4EAD-9B53-BFD7708E4794}" type="presOf" srcId="{ECB1D29A-B642-414C-9CE0-E1C8646755C4}" destId="{AB6B6B2B-2C75-4ACA-BC11-FA5105E102FC}" srcOrd="0" destOrd="0" presId="urn:microsoft.com/office/officeart/2005/8/layout/chevron2"/>
    <dgm:cxn modelId="{B5477B82-005D-43B4-BC99-27C0CD59BE49}" type="presOf" srcId="{713E3C9C-39D4-47C1-B4F7-48823F5CC6E9}" destId="{93596A2B-69A6-4D7E-9E89-E0FAD5559B2E}" srcOrd="0" destOrd="3" presId="urn:microsoft.com/office/officeart/2005/8/layout/chevron2"/>
    <dgm:cxn modelId="{6235217B-6D72-484F-BF2D-DBC528DBC2AB}" type="presParOf" srcId="{AB6B6B2B-2C75-4ACA-BC11-FA5105E102FC}" destId="{875C5956-C9E2-4519-BC12-6155E393518C}" srcOrd="0" destOrd="0" presId="urn:microsoft.com/office/officeart/2005/8/layout/chevron2"/>
    <dgm:cxn modelId="{0CE336A1-064D-4BAB-9190-D726F0A03C1D}" type="presParOf" srcId="{875C5956-C9E2-4519-BC12-6155E393518C}" destId="{912D054C-A3E8-4CF3-834A-D4416EDA95BC}" srcOrd="0" destOrd="0" presId="urn:microsoft.com/office/officeart/2005/8/layout/chevron2"/>
    <dgm:cxn modelId="{B3FD36D0-5C2C-474A-ADC3-71C62BE420C1}" type="presParOf" srcId="{875C5956-C9E2-4519-BC12-6155E393518C}" destId="{A059F464-BBEB-4F96-972E-A9999A8522FC}" srcOrd="1" destOrd="0" presId="urn:microsoft.com/office/officeart/2005/8/layout/chevron2"/>
    <dgm:cxn modelId="{63A2ABFF-DA07-44E3-81BD-5D5B25903B6E}" type="presParOf" srcId="{AB6B6B2B-2C75-4ACA-BC11-FA5105E102FC}" destId="{4D455AD7-2354-4387-A46A-3E9EFE0AA549}" srcOrd="1" destOrd="0" presId="urn:microsoft.com/office/officeart/2005/8/layout/chevron2"/>
    <dgm:cxn modelId="{0E2271B4-2570-438C-A1C6-5D7424EA4E9D}" type="presParOf" srcId="{AB6B6B2B-2C75-4ACA-BC11-FA5105E102FC}" destId="{BAD1BA41-6230-4F34-B764-015EAC8E189A}" srcOrd="2" destOrd="0" presId="urn:microsoft.com/office/officeart/2005/8/layout/chevron2"/>
    <dgm:cxn modelId="{648FF358-D7EE-45EA-98D8-180C1ACB50A1}" type="presParOf" srcId="{BAD1BA41-6230-4F34-B764-015EAC8E189A}" destId="{564853C5-913F-4F40-B02E-5A19A3890C88}" srcOrd="0" destOrd="0" presId="urn:microsoft.com/office/officeart/2005/8/layout/chevron2"/>
    <dgm:cxn modelId="{34C21677-7946-44AF-941D-9E97510458A7}" type="presParOf" srcId="{BAD1BA41-6230-4F34-B764-015EAC8E189A}" destId="{93596A2B-69A6-4D7E-9E89-E0FAD5559B2E}" srcOrd="1" destOrd="0" presId="urn:microsoft.com/office/officeart/2005/8/layout/chevron2"/>
    <dgm:cxn modelId="{BF0FB78C-D0A6-46FF-A5FB-F280897893DD}" type="presParOf" srcId="{AB6B6B2B-2C75-4ACA-BC11-FA5105E102FC}" destId="{F0870F47-EA79-441E-B65E-1B73329874B8}" srcOrd="3" destOrd="0" presId="urn:microsoft.com/office/officeart/2005/8/layout/chevron2"/>
    <dgm:cxn modelId="{027BA794-9705-40F7-843C-35172EFDDF25}" type="presParOf" srcId="{AB6B6B2B-2C75-4ACA-BC11-FA5105E102FC}" destId="{A07A0F78-72FA-4DCF-83AD-F530EACE659B}" srcOrd="4" destOrd="0" presId="urn:microsoft.com/office/officeart/2005/8/layout/chevron2"/>
    <dgm:cxn modelId="{04FAF76D-45B7-4785-902E-4CA1218D01F0}" type="presParOf" srcId="{A07A0F78-72FA-4DCF-83AD-F530EACE659B}" destId="{113BCC6C-881D-4598-83E2-04F1F85B7D6E}" srcOrd="0" destOrd="0" presId="urn:microsoft.com/office/officeart/2005/8/layout/chevron2"/>
    <dgm:cxn modelId="{91BEFF4C-E833-43F7-B78E-9E2F0B66FD99}" type="presParOf" srcId="{A07A0F78-72FA-4DCF-83AD-F530EACE659B}" destId="{3E039699-D70E-4C66-801A-F384E15421D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B1D29A-B642-414C-9CE0-E1C8646755C4}"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2EC26671-F640-4D57-93A9-84AE2C9E2EF4}">
      <dgm:prSet phldrT="[Tekst]" custT="1"/>
      <dgm:spPr/>
      <dgm:t>
        <a:bodyPr/>
        <a:lstStyle/>
        <a:p>
          <a:pPr algn="just"/>
          <a:endParaRPr lang="pl-PL" sz="2000" b="0" dirty="0">
            <a:solidFill>
              <a:srgbClr val="FF0000"/>
            </a:solidFill>
          </a:endParaRPr>
        </a:p>
      </dgm:t>
    </dgm:pt>
    <dgm:pt modelId="{87D569E0-AF8F-4E15-8AC4-C0888EFEB5A6}" type="parTrans" cxnId="{CA741607-CD24-4DB2-B637-20AE11FC44E1}">
      <dgm:prSet/>
      <dgm:spPr/>
      <dgm:t>
        <a:bodyPr/>
        <a:lstStyle/>
        <a:p>
          <a:endParaRPr lang="pl-PL"/>
        </a:p>
      </dgm:t>
    </dgm:pt>
    <dgm:pt modelId="{E2783F7B-94B2-41E4-A7FB-0E65D5E1DA23}" type="sibTrans" cxnId="{CA741607-CD24-4DB2-B637-20AE11FC44E1}">
      <dgm:prSet/>
      <dgm:spPr/>
      <dgm:t>
        <a:bodyPr/>
        <a:lstStyle/>
        <a:p>
          <a:endParaRPr lang="pl-PL"/>
        </a:p>
      </dgm:t>
    </dgm:pt>
    <dgm:pt modelId="{10466539-8DA2-454F-A003-811A55D0F135}">
      <dgm:prSet phldrT="[Tekst]"/>
      <dgm:spPr/>
      <dgm:t>
        <a:bodyPr/>
        <a:lstStyle/>
        <a:p>
          <a:endParaRPr lang="pl-PL" dirty="0"/>
        </a:p>
      </dgm:t>
    </dgm:pt>
    <dgm:pt modelId="{2DA4EA26-1CD1-4694-A992-CA7CDA22E9DE}" type="parTrans" cxnId="{AD8EE32A-E523-4CAF-8A31-61CEA29A8090}">
      <dgm:prSet/>
      <dgm:spPr/>
      <dgm:t>
        <a:bodyPr/>
        <a:lstStyle/>
        <a:p>
          <a:endParaRPr lang="pl-PL"/>
        </a:p>
      </dgm:t>
    </dgm:pt>
    <dgm:pt modelId="{2B31EF82-E6E8-4B81-AEF7-B839DC5EC5B4}" type="sibTrans" cxnId="{AD8EE32A-E523-4CAF-8A31-61CEA29A8090}">
      <dgm:prSet/>
      <dgm:spPr/>
      <dgm:t>
        <a:bodyPr/>
        <a:lstStyle/>
        <a:p>
          <a:endParaRPr lang="pl-PL"/>
        </a:p>
      </dgm:t>
    </dgm:pt>
    <dgm:pt modelId="{2503C851-BC4F-44FB-9AA5-2434F5010226}">
      <dgm:prSet phldrT="[Tekst]" custT="1"/>
      <dgm:spPr/>
      <dgm:t>
        <a:bodyPr/>
        <a:lstStyle/>
        <a:p>
          <a:pPr algn="just"/>
          <a:r>
            <a:rPr lang="pl-PL" sz="2000" dirty="0" smtClean="0">
              <a:solidFill>
                <a:schemeClr val="tx1"/>
              </a:solidFill>
            </a:rPr>
            <a:t>wartość wydatków poniesionych na zakup środków trwałych o wartości jednostkowej równej i wyższej niż 350 PLN netto w ramach kosztów bezpośrednich projektu oraz wydatków w ramach </a:t>
          </a:r>
          <a:r>
            <a:rPr lang="pl-PL" sz="2000" dirty="0" err="1" smtClean="0">
              <a:solidFill>
                <a:schemeClr val="tx1"/>
              </a:solidFill>
            </a:rPr>
            <a:t>cross-financingu</a:t>
          </a:r>
          <a:r>
            <a:rPr lang="pl-PL" sz="2000" dirty="0" smtClean="0">
              <a:solidFill>
                <a:schemeClr val="tx1"/>
              </a:solidFill>
            </a:rPr>
            <a:t> nie może łącznie przekroczyć </a:t>
          </a:r>
          <a:r>
            <a:rPr lang="pl-PL" sz="2000" b="1" dirty="0" smtClean="0">
              <a:solidFill>
                <a:schemeClr val="tx1"/>
              </a:solidFill>
            </a:rPr>
            <a:t>30%</a:t>
          </a:r>
          <a:r>
            <a:rPr lang="pl-PL" sz="2000" dirty="0" smtClean="0">
              <a:solidFill>
                <a:schemeClr val="tx1"/>
              </a:solidFill>
            </a:rPr>
            <a:t> wydatków projektu</a:t>
          </a:r>
          <a:endParaRPr lang="pl-PL" sz="2000" dirty="0">
            <a:solidFill>
              <a:schemeClr val="tx1"/>
            </a:solidFill>
          </a:endParaRPr>
        </a:p>
      </dgm:t>
    </dgm:pt>
    <dgm:pt modelId="{CEF53257-BEC4-447F-93B5-CC7CBA0F45EF}" type="parTrans" cxnId="{118C3D93-E5DE-41C0-8F77-DB215198E585}">
      <dgm:prSet/>
      <dgm:spPr/>
      <dgm:t>
        <a:bodyPr/>
        <a:lstStyle/>
        <a:p>
          <a:endParaRPr lang="pl-PL"/>
        </a:p>
      </dgm:t>
    </dgm:pt>
    <dgm:pt modelId="{42C444BB-EF4C-459C-9034-1E5C0BB58AB2}" type="sibTrans" cxnId="{118C3D93-E5DE-41C0-8F77-DB215198E585}">
      <dgm:prSet/>
      <dgm:spPr/>
      <dgm:t>
        <a:bodyPr/>
        <a:lstStyle/>
        <a:p>
          <a:endParaRPr lang="pl-PL"/>
        </a:p>
      </dgm:t>
    </dgm:pt>
    <dgm:pt modelId="{C6E52BB1-0BEE-40B2-93C1-ED91BD116B61}">
      <dgm:prSet phldrT="[Tekst]"/>
      <dgm:spPr/>
      <dgm:t>
        <a:bodyPr/>
        <a:lstStyle/>
        <a:p>
          <a:endParaRPr lang="pl-PL" dirty="0"/>
        </a:p>
      </dgm:t>
    </dgm:pt>
    <dgm:pt modelId="{B5C6D6D8-37C9-4694-ADDC-1DC7EAF01B04}" type="sibTrans" cxnId="{01D6CCC0-53F0-4189-B53C-4084DF76DBE3}">
      <dgm:prSet/>
      <dgm:spPr/>
      <dgm:t>
        <a:bodyPr/>
        <a:lstStyle/>
        <a:p>
          <a:endParaRPr lang="pl-PL"/>
        </a:p>
      </dgm:t>
    </dgm:pt>
    <dgm:pt modelId="{475D4195-E0E8-4313-AA05-BDA1655DE18A}" type="parTrans" cxnId="{01D6CCC0-53F0-4189-B53C-4084DF76DBE3}">
      <dgm:prSet/>
      <dgm:spPr/>
      <dgm:t>
        <a:bodyPr/>
        <a:lstStyle/>
        <a:p>
          <a:endParaRPr lang="pl-PL"/>
        </a:p>
      </dgm:t>
    </dgm:pt>
    <dgm:pt modelId="{4ADA99E8-0EB6-4377-BD3D-6F50EFB4B76B}">
      <dgm:prSet phldrT="[Tekst]" custT="1"/>
      <dgm:spPr/>
      <dgm:t>
        <a:bodyPr/>
        <a:lstStyle/>
        <a:p>
          <a:pPr algn="just"/>
          <a:r>
            <a:rPr lang="pl-PL" sz="2000" b="1" dirty="0" smtClean="0">
              <a:solidFill>
                <a:schemeClr val="tx1"/>
              </a:solidFill>
            </a:rPr>
            <a:t>zakup środków trwałych</a:t>
          </a:r>
          <a:r>
            <a:rPr lang="pl-PL" sz="2000" b="0" dirty="0" smtClean="0">
              <a:solidFill>
                <a:schemeClr val="tx1"/>
              </a:solidFill>
            </a:rPr>
            <a:t>, za wyjątkiem zakupu nieruchomości, infrastruktury i środków trwałych przeznaczonych na dostosowanie lub adaptację, </a:t>
          </a:r>
          <a:r>
            <a:rPr lang="pl-PL" sz="2000" b="1" dirty="0" smtClean="0">
              <a:solidFill>
                <a:schemeClr val="tx1"/>
              </a:solidFill>
            </a:rPr>
            <a:t>nie stanowi wydatku w ramach </a:t>
          </a:r>
          <a:r>
            <a:rPr lang="pl-PL" sz="2000" b="1" dirty="0" err="1" smtClean="0">
              <a:solidFill>
                <a:schemeClr val="tx1"/>
              </a:solidFill>
            </a:rPr>
            <a:t>cross-financingu</a:t>
          </a:r>
          <a:endParaRPr lang="pl-PL" sz="2000" b="1" dirty="0">
            <a:solidFill>
              <a:srgbClr val="FF0000"/>
            </a:solidFill>
          </a:endParaRPr>
        </a:p>
      </dgm:t>
    </dgm:pt>
    <dgm:pt modelId="{93D24F0A-F4AC-4F0F-B925-F523C14B2179}" type="parTrans" cxnId="{102EBA84-688F-4EA5-A243-0B94C2E9170A}">
      <dgm:prSet/>
      <dgm:spPr/>
      <dgm:t>
        <a:bodyPr/>
        <a:lstStyle/>
        <a:p>
          <a:endParaRPr lang="pl-PL"/>
        </a:p>
      </dgm:t>
    </dgm:pt>
    <dgm:pt modelId="{8474D78A-549E-4FF3-AC2D-7680431D2B2F}" type="sibTrans" cxnId="{102EBA84-688F-4EA5-A243-0B94C2E9170A}">
      <dgm:prSet/>
      <dgm:spPr/>
      <dgm:t>
        <a:bodyPr/>
        <a:lstStyle/>
        <a:p>
          <a:endParaRPr lang="pl-PL"/>
        </a:p>
      </dgm:t>
    </dgm:pt>
    <dgm:pt modelId="{AB6B6B2B-2C75-4ACA-BC11-FA5105E102FC}" type="pres">
      <dgm:prSet presAssocID="{ECB1D29A-B642-414C-9CE0-E1C8646755C4}" presName="linearFlow" presStyleCnt="0">
        <dgm:presLayoutVars>
          <dgm:dir/>
          <dgm:animLvl val="lvl"/>
          <dgm:resizeHandles val="exact"/>
        </dgm:presLayoutVars>
      </dgm:prSet>
      <dgm:spPr/>
      <dgm:t>
        <a:bodyPr/>
        <a:lstStyle/>
        <a:p>
          <a:endParaRPr lang="pl-PL"/>
        </a:p>
      </dgm:t>
    </dgm:pt>
    <dgm:pt modelId="{BAD1BA41-6230-4F34-B764-015EAC8E189A}" type="pres">
      <dgm:prSet presAssocID="{C6E52BB1-0BEE-40B2-93C1-ED91BD116B61}" presName="composite" presStyleCnt="0"/>
      <dgm:spPr/>
    </dgm:pt>
    <dgm:pt modelId="{564853C5-913F-4F40-B02E-5A19A3890C88}" type="pres">
      <dgm:prSet presAssocID="{C6E52BB1-0BEE-40B2-93C1-ED91BD116B61}" presName="parentText" presStyleLbl="alignNode1" presStyleIdx="0" presStyleCnt="2">
        <dgm:presLayoutVars>
          <dgm:chMax val="1"/>
          <dgm:bulletEnabled val="1"/>
        </dgm:presLayoutVars>
      </dgm:prSet>
      <dgm:spPr/>
      <dgm:t>
        <a:bodyPr/>
        <a:lstStyle/>
        <a:p>
          <a:endParaRPr lang="pl-PL"/>
        </a:p>
      </dgm:t>
    </dgm:pt>
    <dgm:pt modelId="{93596A2B-69A6-4D7E-9E89-E0FAD5559B2E}" type="pres">
      <dgm:prSet presAssocID="{C6E52BB1-0BEE-40B2-93C1-ED91BD116B61}" presName="descendantText" presStyleLbl="alignAcc1" presStyleIdx="0" presStyleCnt="2" custScaleY="159371">
        <dgm:presLayoutVars>
          <dgm:bulletEnabled val="1"/>
        </dgm:presLayoutVars>
      </dgm:prSet>
      <dgm:spPr/>
      <dgm:t>
        <a:bodyPr/>
        <a:lstStyle/>
        <a:p>
          <a:endParaRPr lang="pl-PL"/>
        </a:p>
      </dgm:t>
    </dgm:pt>
    <dgm:pt modelId="{F0870F47-EA79-441E-B65E-1B73329874B8}" type="pres">
      <dgm:prSet presAssocID="{B5C6D6D8-37C9-4694-ADDC-1DC7EAF01B04}" presName="sp" presStyleCnt="0"/>
      <dgm:spPr/>
    </dgm:pt>
    <dgm:pt modelId="{A07A0F78-72FA-4DCF-83AD-F530EACE659B}" type="pres">
      <dgm:prSet presAssocID="{10466539-8DA2-454F-A003-811A55D0F135}" presName="composite" presStyleCnt="0"/>
      <dgm:spPr/>
    </dgm:pt>
    <dgm:pt modelId="{113BCC6C-881D-4598-83E2-04F1F85B7D6E}" type="pres">
      <dgm:prSet presAssocID="{10466539-8DA2-454F-A003-811A55D0F135}" presName="parentText" presStyleLbl="alignNode1" presStyleIdx="1" presStyleCnt="2">
        <dgm:presLayoutVars>
          <dgm:chMax val="1"/>
          <dgm:bulletEnabled val="1"/>
        </dgm:presLayoutVars>
      </dgm:prSet>
      <dgm:spPr/>
      <dgm:t>
        <a:bodyPr/>
        <a:lstStyle/>
        <a:p>
          <a:endParaRPr lang="pl-PL"/>
        </a:p>
      </dgm:t>
    </dgm:pt>
    <dgm:pt modelId="{3E039699-D70E-4C66-801A-F384E15421DF}" type="pres">
      <dgm:prSet presAssocID="{10466539-8DA2-454F-A003-811A55D0F135}" presName="descendantText" presStyleLbl="alignAcc1" presStyleIdx="1" presStyleCnt="2">
        <dgm:presLayoutVars>
          <dgm:bulletEnabled val="1"/>
        </dgm:presLayoutVars>
      </dgm:prSet>
      <dgm:spPr/>
      <dgm:t>
        <a:bodyPr/>
        <a:lstStyle/>
        <a:p>
          <a:endParaRPr lang="pl-PL"/>
        </a:p>
      </dgm:t>
    </dgm:pt>
  </dgm:ptLst>
  <dgm:cxnLst>
    <dgm:cxn modelId="{ECEADB58-AB85-44D8-A0FE-F5E09506F147}" type="presOf" srcId="{4ADA99E8-0EB6-4377-BD3D-6F50EFB4B76B}" destId="{93596A2B-69A6-4D7E-9E89-E0FAD5559B2E}" srcOrd="0" destOrd="1" presId="urn:microsoft.com/office/officeart/2005/8/layout/chevron2"/>
    <dgm:cxn modelId="{AD8EE32A-E523-4CAF-8A31-61CEA29A8090}" srcId="{ECB1D29A-B642-414C-9CE0-E1C8646755C4}" destId="{10466539-8DA2-454F-A003-811A55D0F135}" srcOrd="1" destOrd="0" parTransId="{2DA4EA26-1CD1-4694-A992-CA7CDA22E9DE}" sibTransId="{2B31EF82-E6E8-4B81-AEF7-B839DC5EC5B4}"/>
    <dgm:cxn modelId="{118C3D93-E5DE-41C0-8F77-DB215198E585}" srcId="{10466539-8DA2-454F-A003-811A55D0F135}" destId="{2503C851-BC4F-44FB-9AA5-2434F5010226}" srcOrd="0" destOrd="0" parTransId="{CEF53257-BEC4-447F-93B5-CC7CBA0F45EF}" sibTransId="{42C444BB-EF4C-459C-9034-1E5C0BB58AB2}"/>
    <dgm:cxn modelId="{E1694350-F790-493D-A3B3-3416EB029D11}" type="presOf" srcId="{2503C851-BC4F-44FB-9AA5-2434F5010226}" destId="{3E039699-D70E-4C66-801A-F384E15421DF}" srcOrd="0" destOrd="0" presId="urn:microsoft.com/office/officeart/2005/8/layout/chevron2"/>
    <dgm:cxn modelId="{CBEB1F1B-8476-4696-B785-8880C45D7041}" type="presOf" srcId="{C6E52BB1-0BEE-40B2-93C1-ED91BD116B61}" destId="{564853C5-913F-4F40-B02E-5A19A3890C88}" srcOrd="0" destOrd="0" presId="urn:microsoft.com/office/officeart/2005/8/layout/chevron2"/>
    <dgm:cxn modelId="{90A2AD39-20FD-4DB9-B865-B778932677B4}" type="presOf" srcId="{ECB1D29A-B642-414C-9CE0-E1C8646755C4}" destId="{AB6B6B2B-2C75-4ACA-BC11-FA5105E102FC}" srcOrd="0" destOrd="0" presId="urn:microsoft.com/office/officeart/2005/8/layout/chevron2"/>
    <dgm:cxn modelId="{CA741607-CD24-4DB2-B637-20AE11FC44E1}" srcId="{C6E52BB1-0BEE-40B2-93C1-ED91BD116B61}" destId="{2EC26671-F640-4D57-93A9-84AE2C9E2EF4}" srcOrd="0" destOrd="0" parTransId="{87D569E0-AF8F-4E15-8AC4-C0888EFEB5A6}" sibTransId="{E2783F7B-94B2-41E4-A7FB-0E65D5E1DA23}"/>
    <dgm:cxn modelId="{102EBA84-688F-4EA5-A243-0B94C2E9170A}" srcId="{C6E52BB1-0BEE-40B2-93C1-ED91BD116B61}" destId="{4ADA99E8-0EB6-4377-BD3D-6F50EFB4B76B}" srcOrd="1" destOrd="0" parTransId="{93D24F0A-F4AC-4F0F-B925-F523C14B2179}" sibTransId="{8474D78A-549E-4FF3-AC2D-7680431D2B2F}"/>
    <dgm:cxn modelId="{7809B5CC-F252-456B-B3D6-DE94320CFB22}" type="presOf" srcId="{2EC26671-F640-4D57-93A9-84AE2C9E2EF4}" destId="{93596A2B-69A6-4D7E-9E89-E0FAD5559B2E}" srcOrd="0" destOrd="0" presId="urn:microsoft.com/office/officeart/2005/8/layout/chevron2"/>
    <dgm:cxn modelId="{01D6CCC0-53F0-4189-B53C-4084DF76DBE3}" srcId="{ECB1D29A-B642-414C-9CE0-E1C8646755C4}" destId="{C6E52BB1-0BEE-40B2-93C1-ED91BD116B61}" srcOrd="0" destOrd="0" parTransId="{475D4195-E0E8-4313-AA05-BDA1655DE18A}" sibTransId="{B5C6D6D8-37C9-4694-ADDC-1DC7EAF01B04}"/>
    <dgm:cxn modelId="{DAE42588-7D6F-40B3-8C2B-B1E925CA695B}" type="presOf" srcId="{10466539-8DA2-454F-A003-811A55D0F135}" destId="{113BCC6C-881D-4598-83E2-04F1F85B7D6E}" srcOrd="0" destOrd="0" presId="urn:microsoft.com/office/officeart/2005/8/layout/chevron2"/>
    <dgm:cxn modelId="{35962969-1DCE-451D-805B-EE1349519B71}" type="presParOf" srcId="{AB6B6B2B-2C75-4ACA-BC11-FA5105E102FC}" destId="{BAD1BA41-6230-4F34-B764-015EAC8E189A}" srcOrd="0" destOrd="0" presId="urn:microsoft.com/office/officeart/2005/8/layout/chevron2"/>
    <dgm:cxn modelId="{C998861F-C713-47A1-B188-F72A4D8DA797}" type="presParOf" srcId="{BAD1BA41-6230-4F34-B764-015EAC8E189A}" destId="{564853C5-913F-4F40-B02E-5A19A3890C88}" srcOrd="0" destOrd="0" presId="urn:microsoft.com/office/officeart/2005/8/layout/chevron2"/>
    <dgm:cxn modelId="{6EC79115-77ED-4CF0-B19B-24DECB2EFBC5}" type="presParOf" srcId="{BAD1BA41-6230-4F34-B764-015EAC8E189A}" destId="{93596A2B-69A6-4D7E-9E89-E0FAD5559B2E}" srcOrd="1" destOrd="0" presId="urn:microsoft.com/office/officeart/2005/8/layout/chevron2"/>
    <dgm:cxn modelId="{E7972B1C-FD7B-4C76-8A08-E29D7DD8C5EA}" type="presParOf" srcId="{AB6B6B2B-2C75-4ACA-BC11-FA5105E102FC}" destId="{F0870F47-EA79-441E-B65E-1B73329874B8}" srcOrd="1" destOrd="0" presId="urn:microsoft.com/office/officeart/2005/8/layout/chevron2"/>
    <dgm:cxn modelId="{C0AFD76E-CF03-4217-8B24-86838B81C9AD}" type="presParOf" srcId="{AB6B6B2B-2C75-4ACA-BC11-FA5105E102FC}" destId="{A07A0F78-72FA-4DCF-83AD-F530EACE659B}" srcOrd="2" destOrd="0" presId="urn:microsoft.com/office/officeart/2005/8/layout/chevron2"/>
    <dgm:cxn modelId="{D9D4B74B-A512-4C7D-82E2-73475B5FB013}" type="presParOf" srcId="{A07A0F78-72FA-4DCF-83AD-F530EACE659B}" destId="{113BCC6C-881D-4598-83E2-04F1F85B7D6E}" srcOrd="0" destOrd="0" presId="urn:microsoft.com/office/officeart/2005/8/layout/chevron2"/>
    <dgm:cxn modelId="{366A4629-0FD8-49DE-A3F5-1FFAAF579242}" type="presParOf" srcId="{A07A0F78-72FA-4DCF-83AD-F530EACE659B}" destId="{3E039699-D70E-4C66-801A-F384E15421D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CC5106-3880-4FA6-83DE-573A20643B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0300D936-8921-4F59-8B46-768B660D4654}">
      <dgm:prSet phldrT="[Tekst]"/>
      <dgm:spPr/>
      <dgm:t>
        <a:bodyPr/>
        <a:lstStyle/>
        <a:p>
          <a:r>
            <a:rPr lang="pl-PL" dirty="0" smtClean="0"/>
            <a:t>Weryfikacja techniczna wniosku</a:t>
          </a:r>
          <a:endParaRPr lang="pl-PL" dirty="0"/>
        </a:p>
      </dgm:t>
    </dgm:pt>
    <dgm:pt modelId="{5F441A0D-4A5C-4591-A7E2-58BCD4DF1986}" type="parTrans" cxnId="{2412B177-19A5-48D9-BE1C-44FCF4A89AA5}">
      <dgm:prSet/>
      <dgm:spPr/>
      <dgm:t>
        <a:bodyPr/>
        <a:lstStyle/>
        <a:p>
          <a:endParaRPr lang="pl-PL"/>
        </a:p>
      </dgm:t>
    </dgm:pt>
    <dgm:pt modelId="{1A3AE35B-E420-4AE8-ACBA-01E537E73E8D}" type="sibTrans" cxnId="{2412B177-19A5-48D9-BE1C-44FCF4A89AA5}">
      <dgm:prSet/>
      <dgm:spPr/>
      <dgm:t>
        <a:bodyPr/>
        <a:lstStyle/>
        <a:p>
          <a:endParaRPr lang="pl-PL"/>
        </a:p>
      </dgm:t>
    </dgm:pt>
    <dgm:pt modelId="{AD84162B-2113-42E1-9B3E-0595D905F66D}">
      <dgm:prSet phldrT="[Tekst]"/>
      <dgm:spPr/>
      <dgm:t>
        <a:bodyPr/>
        <a:lstStyle/>
        <a:p>
          <a:r>
            <a:rPr lang="pl-PL" dirty="0" smtClean="0"/>
            <a:t>Ocena formalno – merytoryczna </a:t>
          </a:r>
          <a:endParaRPr lang="pl-PL" dirty="0"/>
        </a:p>
      </dgm:t>
    </dgm:pt>
    <dgm:pt modelId="{857C79F2-9B3C-4C29-9683-649ABA29BCFA}" type="parTrans" cxnId="{0BF37EB6-C653-46F3-944E-9E0030407DA7}">
      <dgm:prSet/>
      <dgm:spPr/>
      <dgm:t>
        <a:bodyPr/>
        <a:lstStyle/>
        <a:p>
          <a:endParaRPr lang="pl-PL"/>
        </a:p>
      </dgm:t>
    </dgm:pt>
    <dgm:pt modelId="{AB69CB71-7325-4B09-8270-DF859E28D352}" type="sibTrans" cxnId="{0BF37EB6-C653-46F3-944E-9E0030407DA7}">
      <dgm:prSet/>
      <dgm:spPr/>
      <dgm:t>
        <a:bodyPr/>
        <a:lstStyle/>
        <a:p>
          <a:endParaRPr lang="pl-PL"/>
        </a:p>
      </dgm:t>
    </dgm:pt>
    <dgm:pt modelId="{7AC4D07E-349D-4255-86CA-2649AB6B9E25}">
      <dgm:prSet phldrT="[Tekst]"/>
      <dgm:spPr/>
      <dgm:t>
        <a:bodyPr/>
        <a:lstStyle/>
        <a:p>
          <a:r>
            <a:rPr lang="pl-PL" dirty="0" smtClean="0"/>
            <a:t>Negocjacje </a:t>
          </a:r>
          <a:r>
            <a:rPr lang="pl-PL" b="1" dirty="0" smtClean="0">
              <a:solidFill>
                <a:srgbClr val="00B050"/>
              </a:solidFill>
            </a:rPr>
            <a:t>(w trakcie oceny formalno – merytorycznej) </a:t>
          </a:r>
          <a:endParaRPr lang="pl-PL" b="1" dirty="0">
            <a:solidFill>
              <a:srgbClr val="00B050"/>
            </a:solidFill>
          </a:endParaRPr>
        </a:p>
      </dgm:t>
    </dgm:pt>
    <dgm:pt modelId="{B7478F7F-C787-4586-ADFC-D19654549D87}" type="parTrans" cxnId="{9872C2A3-D71E-436A-84F6-F0402229D2AA}">
      <dgm:prSet/>
      <dgm:spPr/>
      <dgm:t>
        <a:bodyPr/>
        <a:lstStyle/>
        <a:p>
          <a:endParaRPr lang="pl-PL"/>
        </a:p>
      </dgm:t>
    </dgm:pt>
    <dgm:pt modelId="{395BF5C7-3A93-4449-A54F-CA5F79295518}" type="sibTrans" cxnId="{9872C2A3-D71E-436A-84F6-F0402229D2AA}">
      <dgm:prSet/>
      <dgm:spPr/>
      <dgm:t>
        <a:bodyPr/>
        <a:lstStyle/>
        <a:p>
          <a:endParaRPr lang="pl-PL"/>
        </a:p>
      </dgm:t>
    </dgm:pt>
    <dgm:pt modelId="{1BE4402B-9EA1-4E78-9F55-463810356FFC}">
      <dgm:prSet/>
      <dgm:spPr/>
      <dgm:t>
        <a:bodyPr/>
        <a:lstStyle/>
        <a:p>
          <a:r>
            <a:rPr lang="pl-PL" dirty="0" smtClean="0"/>
            <a:t>Podpisanie umowy </a:t>
          </a:r>
          <a:br>
            <a:rPr lang="pl-PL" dirty="0" smtClean="0"/>
          </a:br>
          <a:r>
            <a:rPr lang="pl-PL" dirty="0" smtClean="0"/>
            <a:t>o dofinansowanie</a:t>
          </a:r>
          <a:endParaRPr lang="pl-PL" dirty="0"/>
        </a:p>
      </dgm:t>
    </dgm:pt>
    <dgm:pt modelId="{0661D11F-F854-4DDD-974D-58B92D952222}" type="parTrans" cxnId="{689B7698-9020-496A-8709-349393ABEE7A}">
      <dgm:prSet/>
      <dgm:spPr/>
      <dgm:t>
        <a:bodyPr/>
        <a:lstStyle/>
        <a:p>
          <a:endParaRPr lang="pl-PL"/>
        </a:p>
      </dgm:t>
    </dgm:pt>
    <dgm:pt modelId="{C37170ED-1939-480F-B5AF-42D7794BB873}" type="sibTrans" cxnId="{689B7698-9020-496A-8709-349393ABEE7A}">
      <dgm:prSet/>
      <dgm:spPr/>
      <dgm:t>
        <a:bodyPr/>
        <a:lstStyle/>
        <a:p>
          <a:endParaRPr lang="pl-PL"/>
        </a:p>
      </dgm:t>
    </dgm:pt>
    <dgm:pt modelId="{F74006A1-AA13-47D1-9027-00CBBEB8C44B}" type="pres">
      <dgm:prSet presAssocID="{6BCC5106-3880-4FA6-83DE-573A20643BE5}" presName="outerComposite" presStyleCnt="0">
        <dgm:presLayoutVars>
          <dgm:chMax val="5"/>
          <dgm:dir/>
          <dgm:resizeHandles val="exact"/>
        </dgm:presLayoutVars>
      </dgm:prSet>
      <dgm:spPr/>
      <dgm:t>
        <a:bodyPr/>
        <a:lstStyle/>
        <a:p>
          <a:endParaRPr lang="pl-PL"/>
        </a:p>
      </dgm:t>
    </dgm:pt>
    <dgm:pt modelId="{A9C90F15-0013-46CC-B03C-E7CFE02898F7}" type="pres">
      <dgm:prSet presAssocID="{6BCC5106-3880-4FA6-83DE-573A20643BE5}" presName="dummyMaxCanvas" presStyleCnt="0">
        <dgm:presLayoutVars/>
      </dgm:prSet>
      <dgm:spPr/>
    </dgm:pt>
    <dgm:pt modelId="{93153AD1-1E44-49ED-9EDE-5D0E2A29A7CD}" type="pres">
      <dgm:prSet presAssocID="{6BCC5106-3880-4FA6-83DE-573A20643BE5}" presName="FourNodes_1" presStyleLbl="node1" presStyleIdx="0" presStyleCnt="4">
        <dgm:presLayoutVars>
          <dgm:bulletEnabled val="1"/>
        </dgm:presLayoutVars>
      </dgm:prSet>
      <dgm:spPr/>
      <dgm:t>
        <a:bodyPr/>
        <a:lstStyle/>
        <a:p>
          <a:endParaRPr lang="pl-PL"/>
        </a:p>
      </dgm:t>
    </dgm:pt>
    <dgm:pt modelId="{F0AA5700-958E-4F31-9A4A-2741BB40CB76}" type="pres">
      <dgm:prSet presAssocID="{6BCC5106-3880-4FA6-83DE-573A20643BE5}" presName="FourNodes_2" presStyleLbl="node1" presStyleIdx="1" presStyleCnt="4">
        <dgm:presLayoutVars>
          <dgm:bulletEnabled val="1"/>
        </dgm:presLayoutVars>
      </dgm:prSet>
      <dgm:spPr/>
      <dgm:t>
        <a:bodyPr/>
        <a:lstStyle/>
        <a:p>
          <a:endParaRPr lang="pl-PL"/>
        </a:p>
      </dgm:t>
    </dgm:pt>
    <dgm:pt modelId="{ECB1A480-6879-4EA7-A947-97AFC67E118A}" type="pres">
      <dgm:prSet presAssocID="{6BCC5106-3880-4FA6-83DE-573A20643BE5}" presName="FourNodes_3" presStyleLbl="node1" presStyleIdx="2" presStyleCnt="4">
        <dgm:presLayoutVars>
          <dgm:bulletEnabled val="1"/>
        </dgm:presLayoutVars>
      </dgm:prSet>
      <dgm:spPr/>
      <dgm:t>
        <a:bodyPr/>
        <a:lstStyle/>
        <a:p>
          <a:endParaRPr lang="pl-PL"/>
        </a:p>
      </dgm:t>
    </dgm:pt>
    <dgm:pt modelId="{7470CFE3-82BD-47F5-8F7D-7CDA5FD9AB8B}" type="pres">
      <dgm:prSet presAssocID="{6BCC5106-3880-4FA6-83DE-573A20643BE5}" presName="FourNodes_4" presStyleLbl="node1" presStyleIdx="3" presStyleCnt="4">
        <dgm:presLayoutVars>
          <dgm:bulletEnabled val="1"/>
        </dgm:presLayoutVars>
      </dgm:prSet>
      <dgm:spPr/>
      <dgm:t>
        <a:bodyPr/>
        <a:lstStyle/>
        <a:p>
          <a:endParaRPr lang="pl-PL"/>
        </a:p>
      </dgm:t>
    </dgm:pt>
    <dgm:pt modelId="{5D5934EB-E3C9-48F3-908A-46AFAE87464B}" type="pres">
      <dgm:prSet presAssocID="{6BCC5106-3880-4FA6-83DE-573A20643BE5}" presName="FourConn_1-2" presStyleLbl="fgAccFollowNode1" presStyleIdx="0" presStyleCnt="3">
        <dgm:presLayoutVars>
          <dgm:bulletEnabled val="1"/>
        </dgm:presLayoutVars>
      </dgm:prSet>
      <dgm:spPr/>
      <dgm:t>
        <a:bodyPr/>
        <a:lstStyle/>
        <a:p>
          <a:endParaRPr lang="pl-PL"/>
        </a:p>
      </dgm:t>
    </dgm:pt>
    <dgm:pt modelId="{0A6B1689-7292-47E6-ADBB-F254DB41BEF4}" type="pres">
      <dgm:prSet presAssocID="{6BCC5106-3880-4FA6-83DE-573A20643BE5}" presName="FourConn_2-3" presStyleLbl="fgAccFollowNode1" presStyleIdx="1" presStyleCnt="3">
        <dgm:presLayoutVars>
          <dgm:bulletEnabled val="1"/>
        </dgm:presLayoutVars>
      </dgm:prSet>
      <dgm:spPr/>
      <dgm:t>
        <a:bodyPr/>
        <a:lstStyle/>
        <a:p>
          <a:endParaRPr lang="pl-PL"/>
        </a:p>
      </dgm:t>
    </dgm:pt>
    <dgm:pt modelId="{79C84764-10BC-4344-B2BC-ABF4A687E368}" type="pres">
      <dgm:prSet presAssocID="{6BCC5106-3880-4FA6-83DE-573A20643BE5}" presName="FourConn_3-4" presStyleLbl="fgAccFollowNode1" presStyleIdx="2" presStyleCnt="3">
        <dgm:presLayoutVars>
          <dgm:bulletEnabled val="1"/>
        </dgm:presLayoutVars>
      </dgm:prSet>
      <dgm:spPr/>
      <dgm:t>
        <a:bodyPr/>
        <a:lstStyle/>
        <a:p>
          <a:endParaRPr lang="pl-PL"/>
        </a:p>
      </dgm:t>
    </dgm:pt>
    <dgm:pt modelId="{3785A65E-9443-44B5-AE26-A203AE081EFC}" type="pres">
      <dgm:prSet presAssocID="{6BCC5106-3880-4FA6-83DE-573A20643BE5}" presName="FourNodes_1_text" presStyleLbl="node1" presStyleIdx="3" presStyleCnt="4">
        <dgm:presLayoutVars>
          <dgm:bulletEnabled val="1"/>
        </dgm:presLayoutVars>
      </dgm:prSet>
      <dgm:spPr/>
      <dgm:t>
        <a:bodyPr/>
        <a:lstStyle/>
        <a:p>
          <a:endParaRPr lang="pl-PL"/>
        </a:p>
      </dgm:t>
    </dgm:pt>
    <dgm:pt modelId="{BFF4369F-73A1-4977-A302-3028CDC95770}" type="pres">
      <dgm:prSet presAssocID="{6BCC5106-3880-4FA6-83DE-573A20643BE5}" presName="FourNodes_2_text" presStyleLbl="node1" presStyleIdx="3" presStyleCnt="4">
        <dgm:presLayoutVars>
          <dgm:bulletEnabled val="1"/>
        </dgm:presLayoutVars>
      </dgm:prSet>
      <dgm:spPr/>
      <dgm:t>
        <a:bodyPr/>
        <a:lstStyle/>
        <a:p>
          <a:endParaRPr lang="pl-PL"/>
        </a:p>
      </dgm:t>
    </dgm:pt>
    <dgm:pt modelId="{FB5AB6BD-E290-46F0-9DAC-4137C6C967B0}" type="pres">
      <dgm:prSet presAssocID="{6BCC5106-3880-4FA6-83DE-573A20643BE5}" presName="FourNodes_3_text" presStyleLbl="node1" presStyleIdx="3" presStyleCnt="4">
        <dgm:presLayoutVars>
          <dgm:bulletEnabled val="1"/>
        </dgm:presLayoutVars>
      </dgm:prSet>
      <dgm:spPr/>
      <dgm:t>
        <a:bodyPr/>
        <a:lstStyle/>
        <a:p>
          <a:endParaRPr lang="pl-PL"/>
        </a:p>
      </dgm:t>
    </dgm:pt>
    <dgm:pt modelId="{ADEEAF63-2514-45EF-B176-457108A6A7E4}" type="pres">
      <dgm:prSet presAssocID="{6BCC5106-3880-4FA6-83DE-573A20643BE5}" presName="FourNodes_4_text" presStyleLbl="node1" presStyleIdx="3" presStyleCnt="4">
        <dgm:presLayoutVars>
          <dgm:bulletEnabled val="1"/>
        </dgm:presLayoutVars>
      </dgm:prSet>
      <dgm:spPr/>
      <dgm:t>
        <a:bodyPr/>
        <a:lstStyle/>
        <a:p>
          <a:endParaRPr lang="pl-PL"/>
        </a:p>
      </dgm:t>
    </dgm:pt>
  </dgm:ptLst>
  <dgm:cxnLst>
    <dgm:cxn modelId="{2412B177-19A5-48D9-BE1C-44FCF4A89AA5}" srcId="{6BCC5106-3880-4FA6-83DE-573A20643BE5}" destId="{0300D936-8921-4F59-8B46-768B660D4654}" srcOrd="0" destOrd="0" parTransId="{5F441A0D-4A5C-4591-A7E2-58BCD4DF1986}" sibTransId="{1A3AE35B-E420-4AE8-ACBA-01E537E73E8D}"/>
    <dgm:cxn modelId="{50365B78-38DC-4C81-AFAC-0EF05BBEC47E}" type="presOf" srcId="{1BE4402B-9EA1-4E78-9F55-463810356FFC}" destId="{ADEEAF63-2514-45EF-B176-457108A6A7E4}" srcOrd="1" destOrd="0" presId="urn:microsoft.com/office/officeart/2005/8/layout/vProcess5"/>
    <dgm:cxn modelId="{689B7698-9020-496A-8709-349393ABEE7A}" srcId="{6BCC5106-3880-4FA6-83DE-573A20643BE5}" destId="{1BE4402B-9EA1-4E78-9F55-463810356FFC}" srcOrd="3" destOrd="0" parTransId="{0661D11F-F854-4DDD-974D-58B92D952222}" sibTransId="{C37170ED-1939-480F-B5AF-42D7794BB873}"/>
    <dgm:cxn modelId="{0BF37EB6-C653-46F3-944E-9E0030407DA7}" srcId="{6BCC5106-3880-4FA6-83DE-573A20643BE5}" destId="{AD84162B-2113-42E1-9B3E-0595D905F66D}" srcOrd="1" destOrd="0" parTransId="{857C79F2-9B3C-4C29-9683-649ABA29BCFA}" sibTransId="{AB69CB71-7325-4B09-8270-DF859E28D352}"/>
    <dgm:cxn modelId="{0AC97752-A2C0-49A0-BA42-777F9DDC7335}" type="presOf" srcId="{AD84162B-2113-42E1-9B3E-0595D905F66D}" destId="{BFF4369F-73A1-4977-A302-3028CDC95770}" srcOrd="1" destOrd="0" presId="urn:microsoft.com/office/officeart/2005/8/layout/vProcess5"/>
    <dgm:cxn modelId="{A888091D-85CE-406F-91F2-B31827AA3364}" type="presOf" srcId="{0300D936-8921-4F59-8B46-768B660D4654}" destId="{3785A65E-9443-44B5-AE26-A203AE081EFC}" srcOrd="1" destOrd="0" presId="urn:microsoft.com/office/officeart/2005/8/layout/vProcess5"/>
    <dgm:cxn modelId="{1F4E21C5-4C05-4A37-8B6F-6F8386CC356B}" type="presOf" srcId="{0300D936-8921-4F59-8B46-768B660D4654}" destId="{93153AD1-1E44-49ED-9EDE-5D0E2A29A7CD}" srcOrd="0" destOrd="0" presId="urn:microsoft.com/office/officeart/2005/8/layout/vProcess5"/>
    <dgm:cxn modelId="{9E9D4692-84AC-4D12-8411-F3917BA45D46}" type="presOf" srcId="{6BCC5106-3880-4FA6-83DE-573A20643BE5}" destId="{F74006A1-AA13-47D1-9027-00CBBEB8C44B}" srcOrd="0" destOrd="0" presId="urn:microsoft.com/office/officeart/2005/8/layout/vProcess5"/>
    <dgm:cxn modelId="{EC9ACBF6-0B7D-425A-BAF0-87B4F986DFCA}" type="presOf" srcId="{7AC4D07E-349D-4255-86CA-2649AB6B9E25}" destId="{FB5AB6BD-E290-46F0-9DAC-4137C6C967B0}" srcOrd="1" destOrd="0" presId="urn:microsoft.com/office/officeart/2005/8/layout/vProcess5"/>
    <dgm:cxn modelId="{6948A688-748B-42F1-B683-B436BDB3AAF8}" type="presOf" srcId="{7AC4D07E-349D-4255-86CA-2649AB6B9E25}" destId="{ECB1A480-6879-4EA7-A947-97AFC67E118A}" srcOrd="0" destOrd="0" presId="urn:microsoft.com/office/officeart/2005/8/layout/vProcess5"/>
    <dgm:cxn modelId="{67B44259-BA34-4722-A4F5-B9860D9E0F86}" type="presOf" srcId="{1BE4402B-9EA1-4E78-9F55-463810356FFC}" destId="{7470CFE3-82BD-47F5-8F7D-7CDA5FD9AB8B}" srcOrd="0" destOrd="0" presId="urn:microsoft.com/office/officeart/2005/8/layout/vProcess5"/>
    <dgm:cxn modelId="{9872C2A3-D71E-436A-84F6-F0402229D2AA}" srcId="{6BCC5106-3880-4FA6-83DE-573A20643BE5}" destId="{7AC4D07E-349D-4255-86CA-2649AB6B9E25}" srcOrd="2" destOrd="0" parTransId="{B7478F7F-C787-4586-ADFC-D19654549D87}" sibTransId="{395BF5C7-3A93-4449-A54F-CA5F79295518}"/>
    <dgm:cxn modelId="{97B1ABDB-0025-42FB-8932-69D7FCF045E2}" type="presOf" srcId="{395BF5C7-3A93-4449-A54F-CA5F79295518}" destId="{79C84764-10BC-4344-B2BC-ABF4A687E368}" srcOrd="0" destOrd="0" presId="urn:microsoft.com/office/officeart/2005/8/layout/vProcess5"/>
    <dgm:cxn modelId="{0CAB4E25-F622-4ACA-9FF1-9FBFE843FB80}" type="presOf" srcId="{AD84162B-2113-42E1-9B3E-0595D905F66D}" destId="{F0AA5700-958E-4F31-9A4A-2741BB40CB76}" srcOrd="0" destOrd="0" presId="urn:microsoft.com/office/officeart/2005/8/layout/vProcess5"/>
    <dgm:cxn modelId="{761E7271-0757-40DD-B884-5908D9A64E59}" type="presOf" srcId="{AB69CB71-7325-4B09-8270-DF859E28D352}" destId="{0A6B1689-7292-47E6-ADBB-F254DB41BEF4}" srcOrd="0" destOrd="0" presId="urn:microsoft.com/office/officeart/2005/8/layout/vProcess5"/>
    <dgm:cxn modelId="{267F86BB-7EEF-4D2E-92AC-11B5B4976769}" type="presOf" srcId="{1A3AE35B-E420-4AE8-ACBA-01E537E73E8D}" destId="{5D5934EB-E3C9-48F3-908A-46AFAE87464B}" srcOrd="0" destOrd="0" presId="urn:microsoft.com/office/officeart/2005/8/layout/vProcess5"/>
    <dgm:cxn modelId="{17BB80D4-53E6-4D8B-A01C-3F3BA0203BB9}" type="presParOf" srcId="{F74006A1-AA13-47D1-9027-00CBBEB8C44B}" destId="{A9C90F15-0013-46CC-B03C-E7CFE02898F7}" srcOrd="0" destOrd="0" presId="urn:microsoft.com/office/officeart/2005/8/layout/vProcess5"/>
    <dgm:cxn modelId="{5EB9E7AE-B4DF-4E52-833B-89796C71126C}" type="presParOf" srcId="{F74006A1-AA13-47D1-9027-00CBBEB8C44B}" destId="{93153AD1-1E44-49ED-9EDE-5D0E2A29A7CD}" srcOrd="1" destOrd="0" presId="urn:microsoft.com/office/officeart/2005/8/layout/vProcess5"/>
    <dgm:cxn modelId="{F29BBFA6-C622-41E6-860D-7F1E50812967}" type="presParOf" srcId="{F74006A1-AA13-47D1-9027-00CBBEB8C44B}" destId="{F0AA5700-958E-4F31-9A4A-2741BB40CB76}" srcOrd="2" destOrd="0" presId="urn:microsoft.com/office/officeart/2005/8/layout/vProcess5"/>
    <dgm:cxn modelId="{495A85C5-B341-4F37-9DC8-9CCDBC5AEF39}" type="presParOf" srcId="{F74006A1-AA13-47D1-9027-00CBBEB8C44B}" destId="{ECB1A480-6879-4EA7-A947-97AFC67E118A}" srcOrd="3" destOrd="0" presId="urn:microsoft.com/office/officeart/2005/8/layout/vProcess5"/>
    <dgm:cxn modelId="{AAD55991-D472-4A98-A21D-EFA544CAAE34}" type="presParOf" srcId="{F74006A1-AA13-47D1-9027-00CBBEB8C44B}" destId="{7470CFE3-82BD-47F5-8F7D-7CDA5FD9AB8B}" srcOrd="4" destOrd="0" presId="urn:microsoft.com/office/officeart/2005/8/layout/vProcess5"/>
    <dgm:cxn modelId="{E639A0C6-4D0C-4128-9218-E739C6876A9A}" type="presParOf" srcId="{F74006A1-AA13-47D1-9027-00CBBEB8C44B}" destId="{5D5934EB-E3C9-48F3-908A-46AFAE87464B}" srcOrd="5" destOrd="0" presId="urn:microsoft.com/office/officeart/2005/8/layout/vProcess5"/>
    <dgm:cxn modelId="{BE368E2B-C952-4BEB-B44C-5D44FEC32C52}" type="presParOf" srcId="{F74006A1-AA13-47D1-9027-00CBBEB8C44B}" destId="{0A6B1689-7292-47E6-ADBB-F254DB41BEF4}" srcOrd="6" destOrd="0" presId="urn:microsoft.com/office/officeart/2005/8/layout/vProcess5"/>
    <dgm:cxn modelId="{BDA5670C-EDEE-42D3-B574-50E9BDED0C96}" type="presParOf" srcId="{F74006A1-AA13-47D1-9027-00CBBEB8C44B}" destId="{79C84764-10BC-4344-B2BC-ABF4A687E368}" srcOrd="7" destOrd="0" presId="urn:microsoft.com/office/officeart/2005/8/layout/vProcess5"/>
    <dgm:cxn modelId="{BBD666A7-E09B-426A-95B3-1F35CA8639D9}" type="presParOf" srcId="{F74006A1-AA13-47D1-9027-00CBBEB8C44B}" destId="{3785A65E-9443-44B5-AE26-A203AE081EFC}" srcOrd="8" destOrd="0" presId="urn:microsoft.com/office/officeart/2005/8/layout/vProcess5"/>
    <dgm:cxn modelId="{506C14B0-3E6F-4B84-BE21-75095A65853F}" type="presParOf" srcId="{F74006A1-AA13-47D1-9027-00CBBEB8C44B}" destId="{BFF4369F-73A1-4977-A302-3028CDC95770}" srcOrd="9" destOrd="0" presId="urn:microsoft.com/office/officeart/2005/8/layout/vProcess5"/>
    <dgm:cxn modelId="{C1D0C11F-792E-481D-B9E6-3B4216358EA8}" type="presParOf" srcId="{F74006A1-AA13-47D1-9027-00CBBEB8C44B}" destId="{FB5AB6BD-E290-46F0-9DAC-4137C6C967B0}" srcOrd="10" destOrd="0" presId="urn:microsoft.com/office/officeart/2005/8/layout/vProcess5"/>
    <dgm:cxn modelId="{4530E097-051C-401D-B3E0-E565E504FA38}" type="presParOf" srcId="{F74006A1-AA13-47D1-9027-00CBBEB8C44B}" destId="{ADEEAF63-2514-45EF-B176-457108A6A7E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AE49AC-5F1A-4B8A-B394-3B16FB24365E}"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8643D466-DB57-4DB1-8E1B-9FCC997B20AD}">
      <dgm:prSet phldrT="[Tekst]"/>
      <dgm:spPr/>
      <dgm:t>
        <a:bodyPr/>
        <a:lstStyle/>
        <a:p>
          <a:endParaRPr lang="pl-PL" dirty="0"/>
        </a:p>
      </dgm:t>
    </dgm:pt>
    <dgm:pt modelId="{47A9CFC3-B08B-4149-BF8B-982BCB892B9C}" type="parTrans" cxnId="{91751B3E-AEF0-4950-8275-E83A71A80D74}">
      <dgm:prSet/>
      <dgm:spPr/>
      <dgm:t>
        <a:bodyPr/>
        <a:lstStyle/>
        <a:p>
          <a:endParaRPr lang="pl-PL"/>
        </a:p>
      </dgm:t>
    </dgm:pt>
    <dgm:pt modelId="{46F2A432-1BAA-48E2-93C5-BAB293CA7CAD}" type="sibTrans" cxnId="{91751B3E-AEF0-4950-8275-E83A71A80D74}">
      <dgm:prSet/>
      <dgm:spPr/>
      <dgm:t>
        <a:bodyPr/>
        <a:lstStyle/>
        <a:p>
          <a:endParaRPr lang="pl-PL"/>
        </a:p>
      </dgm:t>
    </dgm:pt>
    <dgm:pt modelId="{A1C75FB1-4187-4DB0-A870-DC60A34B2E8A}">
      <dgm:prSet phldrT="[Tekst]" custT="1"/>
      <dgm:spPr/>
      <dgm:t>
        <a:bodyPr/>
        <a:lstStyle/>
        <a:p>
          <a:pPr algn="just"/>
          <a:r>
            <a:rPr lang="pl-PL" sz="2000" dirty="0" smtClean="0"/>
            <a:t>ocena w ramach etapu oceny formalno-merytorycznej dokonywanej przez Komisję Oceny Projektów (pracownicy IZ RPO WD oraz eksperci);</a:t>
          </a:r>
          <a:endParaRPr lang="pl-PL" sz="2000" dirty="0"/>
        </a:p>
      </dgm:t>
    </dgm:pt>
    <dgm:pt modelId="{ADD80049-B420-407F-9DC9-D298CD12A8D7}" type="parTrans" cxnId="{AA66767A-8326-4A8A-A06A-FF15BA245B45}">
      <dgm:prSet/>
      <dgm:spPr/>
      <dgm:t>
        <a:bodyPr/>
        <a:lstStyle/>
        <a:p>
          <a:endParaRPr lang="pl-PL"/>
        </a:p>
      </dgm:t>
    </dgm:pt>
    <dgm:pt modelId="{295AD954-F2CA-49CF-8DB2-A99B225DFAA4}" type="sibTrans" cxnId="{AA66767A-8326-4A8A-A06A-FF15BA245B45}">
      <dgm:prSet/>
      <dgm:spPr/>
      <dgm:t>
        <a:bodyPr/>
        <a:lstStyle/>
        <a:p>
          <a:endParaRPr lang="pl-PL"/>
        </a:p>
      </dgm:t>
    </dgm:pt>
    <dgm:pt modelId="{24EEBD3E-16B6-4199-A6FC-BCC59300C2F6}">
      <dgm:prSet phldrT="[Tekst]"/>
      <dgm:spPr/>
      <dgm:t>
        <a:bodyPr/>
        <a:lstStyle/>
        <a:p>
          <a:endParaRPr lang="pl-PL" dirty="0"/>
        </a:p>
      </dgm:t>
    </dgm:pt>
    <dgm:pt modelId="{AC55A2EC-92D7-4E0D-AD4E-2AC1B6458AA2}" type="parTrans" cxnId="{E37DDCCF-FEE9-4270-AB21-CC80D7703F8A}">
      <dgm:prSet/>
      <dgm:spPr/>
      <dgm:t>
        <a:bodyPr/>
        <a:lstStyle/>
        <a:p>
          <a:endParaRPr lang="pl-PL"/>
        </a:p>
      </dgm:t>
    </dgm:pt>
    <dgm:pt modelId="{B1C00747-489A-44C8-91EA-7E4A353C8022}" type="sibTrans" cxnId="{E37DDCCF-FEE9-4270-AB21-CC80D7703F8A}">
      <dgm:prSet/>
      <dgm:spPr/>
      <dgm:t>
        <a:bodyPr/>
        <a:lstStyle/>
        <a:p>
          <a:endParaRPr lang="pl-PL"/>
        </a:p>
      </dgm:t>
    </dgm:pt>
    <dgm:pt modelId="{BF777ACB-1D9A-40E3-BD1C-CCA06ECB5155}">
      <dgm:prSet phldrT="[Tekst]" custT="1"/>
      <dgm:spPr/>
      <dgm:t>
        <a:bodyPr/>
        <a:lstStyle/>
        <a:p>
          <a:pPr algn="just"/>
          <a:r>
            <a:rPr lang="pl-PL" sz="2000" dirty="0" smtClean="0"/>
            <a:t>obejmuje sprawdzenie, czy wniosek spełnia </a:t>
          </a:r>
          <a:r>
            <a:rPr lang="pl-PL" sz="2000" b="1" dirty="0" smtClean="0"/>
            <a:t>ogólne kryteria formalne </a:t>
          </a:r>
          <a:r>
            <a:rPr lang="pl-PL" sz="2000" dirty="0" smtClean="0"/>
            <a:t>oraz </a:t>
          </a:r>
          <a:r>
            <a:rPr lang="pl-PL" sz="2000" b="1" dirty="0" smtClean="0"/>
            <a:t>kryteria dostępu;</a:t>
          </a:r>
          <a:endParaRPr lang="pl-PL" sz="2000" b="1" dirty="0"/>
        </a:p>
      </dgm:t>
    </dgm:pt>
    <dgm:pt modelId="{B2654C0D-3EA8-4E40-BF85-75DD1A963717}" type="parTrans" cxnId="{F0A2B4F1-910E-4C9A-842A-B5D745CD95FA}">
      <dgm:prSet/>
      <dgm:spPr/>
      <dgm:t>
        <a:bodyPr/>
        <a:lstStyle/>
        <a:p>
          <a:endParaRPr lang="pl-PL"/>
        </a:p>
      </dgm:t>
    </dgm:pt>
    <dgm:pt modelId="{54B738FF-BE19-4297-BCEF-8CB7C7CCE4E1}" type="sibTrans" cxnId="{F0A2B4F1-910E-4C9A-842A-B5D745CD95FA}">
      <dgm:prSet/>
      <dgm:spPr/>
      <dgm:t>
        <a:bodyPr/>
        <a:lstStyle/>
        <a:p>
          <a:endParaRPr lang="pl-PL"/>
        </a:p>
      </dgm:t>
    </dgm:pt>
    <dgm:pt modelId="{95105249-1A1F-40F0-972E-9EEE1D35DDC1}">
      <dgm:prSet phldrT="[Tekst]"/>
      <dgm:spPr/>
      <dgm:t>
        <a:bodyPr/>
        <a:lstStyle/>
        <a:p>
          <a:endParaRPr lang="pl-PL" dirty="0"/>
        </a:p>
      </dgm:t>
    </dgm:pt>
    <dgm:pt modelId="{33C3E521-A7C0-4645-A857-BCA686284706}" type="parTrans" cxnId="{0F987E6A-64AC-4D65-ACFF-E851A7489AFA}">
      <dgm:prSet/>
      <dgm:spPr/>
      <dgm:t>
        <a:bodyPr/>
        <a:lstStyle/>
        <a:p>
          <a:endParaRPr lang="pl-PL"/>
        </a:p>
      </dgm:t>
    </dgm:pt>
    <dgm:pt modelId="{3FF860E1-40EC-40A9-9D7D-4F896F86C961}" type="sibTrans" cxnId="{0F987E6A-64AC-4D65-ACFF-E851A7489AFA}">
      <dgm:prSet/>
      <dgm:spPr/>
      <dgm:t>
        <a:bodyPr/>
        <a:lstStyle/>
        <a:p>
          <a:endParaRPr lang="pl-PL"/>
        </a:p>
      </dgm:t>
    </dgm:pt>
    <dgm:pt modelId="{39C06BFA-6D99-4E3E-BC7F-FABA068A3EB8}">
      <dgm:prSet phldrT="[Tekst]" custT="1"/>
      <dgm:spPr/>
      <dgm:t>
        <a:bodyPr/>
        <a:lstStyle/>
        <a:p>
          <a:pPr algn="just"/>
          <a:r>
            <a:rPr lang="pl-PL" sz="2000" dirty="0" smtClean="0"/>
            <a:t>w przypadku </a:t>
          </a:r>
          <a:r>
            <a:rPr lang="pl-PL" sz="2000" b="1" dirty="0" smtClean="0"/>
            <a:t>niespełnienia</a:t>
          </a:r>
          <a:r>
            <a:rPr lang="pl-PL" sz="2000" dirty="0" smtClean="0"/>
            <a:t> któregokolwiek kryterium projekt zostaje </a:t>
          </a:r>
          <a:r>
            <a:rPr lang="pl-PL" sz="2000" b="1" dirty="0" smtClean="0"/>
            <a:t>odrzucony</a:t>
          </a:r>
          <a:r>
            <a:rPr lang="pl-PL" sz="2000" dirty="0" smtClean="0"/>
            <a:t> i nie podlega dalszej ocenie.</a:t>
          </a:r>
          <a:endParaRPr lang="pl-PL" sz="2000" dirty="0"/>
        </a:p>
      </dgm:t>
    </dgm:pt>
    <dgm:pt modelId="{A20DAEA6-5460-46A4-97DE-8E146B181F49}" type="parTrans" cxnId="{D4F61C32-1C28-45E5-9783-4A70789A3F98}">
      <dgm:prSet/>
      <dgm:spPr/>
      <dgm:t>
        <a:bodyPr/>
        <a:lstStyle/>
        <a:p>
          <a:endParaRPr lang="pl-PL"/>
        </a:p>
      </dgm:t>
    </dgm:pt>
    <dgm:pt modelId="{E6657B8F-1EF2-4E81-B07A-3577E208D72F}" type="sibTrans" cxnId="{D4F61C32-1C28-45E5-9783-4A70789A3F98}">
      <dgm:prSet/>
      <dgm:spPr/>
      <dgm:t>
        <a:bodyPr/>
        <a:lstStyle/>
        <a:p>
          <a:endParaRPr lang="pl-PL"/>
        </a:p>
      </dgm:t>
    </dgm:pt>
    <dgm:pt modelId="{3D072755-498C-4A33-AB2A-FC4EAC8EFAFB}" type="pres">
      <dgm:prSet presAssocID="{8CAE49AC-5F1A-4B8A-B394-3B16FB24365E}" presName="linearFlow" presStyleCnt="0">
        <dgm:presLayoutVars>
          <dgm:dir/>
          <dgm:animLvl val="lvl"/>
          <dgm:resizeHandles val="exact"/>
        </dgm:presLayoutVars>
      </dgm:prSet>
      <dgm:spPr/>
      <dgm:t>
        <a:bodyPr/>
        <a:lstStyle/>
        <a:p>
          <a:endParaRPr lang="pl-PL"/>
        </a:p>
      </dgm:t>
    </dgm:pt>
    <dgm:pt modelId="{1610C1C5-C596-4DBB-935E-330F9D37B71E}" type="pres">
      <dgm:prSet presAssocID="{8643D466-DB57-4DB1-8E1B-9FCC997B20AD}" presName="composite" presStyleCnt="0"/>
      <dgm:spPr/>
    </dgm:pt>
    <dgm:pt modelId="{B95ABC78-388E-400B-AC4F-D9015CEF06C5}" type="pres">
      <dgm:prSet presAssocID="{8643D466-DB57-4DB1-8E1B-9FCC997B20AD}" presName="parentText" presStyleLbl="alignNode1" presStyleIdx="0" presStyleCnt="3">
        <dgm:presLayoutVars>
          <dgm:chMax val="1"/>
          <dgm:bulletEnabled val="1"/>
        </dgm:presLayoutVars>
      </dgm:prSet>
      <dgm:spPr/>
      <dgm:t>
        <a:bodyPr/>
        <a:lstStyle/>
        <a:p>
          <a:endParaRPr lang="pl-PL"/>
        </a:p>
      </dgm:t>
    </dgm:pt>
    <dgm:pt modelId="{D165C7CE-2DF5-410E-B1C8-8A8623A7F02C}" type="pres">
      <dgm:prSet presAssocID="{8643D466-DB57-4DB1-8E1B-9FCC997B20AD}" presName="descendantText" presStyleLbl="alignAcc1" presStyleIdx="0" presStyleCnt="3" custScaleY="159645" custLinFactNeighborX="0" custLinFactNeighborY="-1678">
        <dgm:presLayoutVars>
          <dgm:bulletEnabled val="1"/>
        </dgm:presLayoutVars>
      </dgm:prSet>
      <dgm:spPr/>
      <dgm:t>
        <a:bodyPr/>
        <a:lstStyle/>
        <a:p>
          <a:endParaRPr lang="pl-PL"/>
        </a:p>
      </dgm:t>
    </dgm:pt>
    <dgm:pt modelId="{1B109755-743E-404D-9142-6CFCC621981B}" type="pres">
      <dgm:prSet presAssocID="{46F2A432-1BAA-48E2-93C5-BAB293CA7CAD}" presName="sp" presStyleCnt="0"/>
      <dgm:spPr/>
    </dgm:pt>
    <dgm:pt modelId="{F290588D-8617-4E9E-8283-1AED1A17B59F}" type="pres">
      <dgm:prSet presAssocID="{24EEBD3E-16B6-4199-A6FC-BCC59300C2F6}" presName="composite" presStyleCnt="0"/>
      <dgm:spPr/>
    </dgm:pt>
    <dgm:pt modelId="{E52859C0-1B40-4D32-8D40-8C0F0A7DF932}" type="pres">
      <dgm:prSet presAssocID="{24EEBD3E-16B6-4199-A6FC-BCC59300C2F6}" presName="parentText" presStyleLbl="alignNode1" presStyleIdx="1" presStyleCnt="3">
        <dgm:presLayoutVars>
          <dgm:chMax val="1"/>
          <dgm:bulletEnabled val="1"/>
        </dgm:presLayoutVars>
      </dgm:prSet>
      <dgm:spPr/>
      <dgm:t>
        <a:bodyPr/>
        <a:lstStyle/>
        <a:p>
          <a:endParaRPr lang="pl-PL"/>
        </a:p>
      </dgm:t>
    </dgm:pt>
    <dgm:pt modelId="{D0397195-E1F9-4CCD-8D80-3268231DDB86}" type="pres">
      <dgm:prSet presAssocID="{24EEBD3E-16B6-4199-A6FC-BCC59300C2F6}" presName="descendantText" presStyleLbl="alignAcc1" presStyleIdx="1" presStyleCnt="3" custScaleY="169474" custLinFactNeighborX="0" custLinFactNeighborY="-5424">
        <dgm:presLayoutVars>
          <dgm:bulletEnabled val="1"/>
        </dgm:presLayoutVars>
      </dgm:prSet>
      <dgm:spPr/>
      <dgm:t>
        <a:bodyPr/>
        <a:lstStyle/>
        <a:p>
          <a:endParaRPr lang="pl-PL"/>
        </a:p>
      </dgm:t>
    </dgm:pt>
    <dgm:pt modelId="{4F157AE7-EB24-433F-95D2-7C0C764F2F78}" type="pres">
      <dgm:prSet presAssocID="{B1C00747-489A-44C8-91EA-7E4A353C8022}" presName="sp" presStyleCnt="0"/>
      <dgm:spPr/>
    </dgm:pt>
    <dgm:pt modelId="{EA9408E1-5EEB-4979-93B8-9DC0B5F6C167}" type="pres">
      <dgm:prSet presAssocID="{95105249-1A1F-40F0-972E-9EEE1D35DDC1}" presName="composite" presStyleCnt="0"/>
      <dgm:spPr/>
    </dgm:pt>
    <dgm:pt modelId="{06E13A47-2C81-4F03-8B40-C6AEC0021DA5}" type="pres">
      <dgm:prSet presAssocID="{95105249-1A1F-40F0-972E-9EEE1D35DDC1}" presName="parentText" presStyleLbl="alignNode1" presStyleIdx="2" presStyleCnt="3">
        <dgm:presLayoutVars>
          <dgm:chMax val="1"/>
          <dgm:bulletEnabled val="1"/>
        </dgm:presLayoutVars>
      </dgm:prSet>
      <dgm:spPr/>
      <dgm:t>
        <a:bodyPr/>
        <a:lstStyle/>
        <a:p>
          <a:endParaRPr lang="pl-PL"/>
        </a:p>
      </dgm:t>
    </dgm:pt>
    <dgm:pt modelId="{385D12D7-E808-4429-BB41-F0E25963B04E}" type="pres">
      <dgm:prSet presAssocID="{95105249-1A1F-40F0-972E-9EEE1D35DDC1}" presName="descendantText" presStyleLbl="alignAcc1" presStyleIdx="2" presStyleCnt="3" custScaleY="191560">
        <dgm:presLayoutVars>
          <dgm:bulletEnabled val="1"/>
        </dgm:presLayoutVars>
      </dgm:prSet>
      <dgm:spPr/>
      <dgm:t>
        <a:bodyPr/>
        <a:lstStyle/>
        <a:p>
          <a:endParaRPr lang="pl-PL"/>
        </a:p>
      </dgm:t>
    </dgm:pt>
  </dgm:ptLst>
  <dgm:cxnLst>
    <dgm:cxn modelId="{6A7749C5-B09B-41F5-A766-4EA18BADDFB7}" type="presOf" srcId="{39C06BFA-6D99-4E3E-BC7F-FABA068A3EB8}" destId="{385D12D7-E808-4429-BB41-F0E25963B04E}" srcOrd="0" destOrd="0" presId="urn:microsoft.com/office/officeart/2005/8/layout/chevron2"/>
    <dgm:cxn modelId="{F0A2B4F1-910E-4C9A-842A-B5D745CD95FA}" srcId="{24EEBD3E-16B6-4199-A6FC-BCC59300C2F6}" destId="{BF777ACB-1D9A-40E3-BD1C-CCA06ECB5155}" srcOrd="0" destOrd="0" parTransId="{B2654C0D-3EA8-4E40-BF85-75DD1A963717}" sibTransId="{54B738FF-BE19-4297-BCEF-8CB7C7CCE4E1}"/>
    <dgm:cxn modelId="{E37DDCCF-FEE9-4270-AB21-CC80D7703F8A}" srcId="{8CAE49AC-5F1A-4B8A-B394-3B16FB24365E}" destId="{24EEBD3E-16B6-4199-A6FC-BCC59300C2F6}" srcOrd="1" destOrd="0" parTransId="{AC55A2EC-92D7-4E0D-AD4E-2AC1B6458AA2}" sibTransId="{B1C00747-489A-44C8-91EA-7E4A353C8022}"/>
    <dgm:cxn modelId="{0F987E6A-64AC-4D65-ACFF-E851A7489AFA}" srcId="{8CAE49AC-5F1A-4B8A-B394-3B16FB24365E}" destId="{95105249-1A1F-40F0-972E-9EEE1D35DDC1}" srcOrd="2" destOrd="0" parTransId="{33C3E521-A7C0-4645-A857-BCA686284706}" sibTransId="{3FF860E1-40EC-40A9-9D7D-4F896F86C961}"/>
    <dgm:cxn modelId="{AA66767A-8326-4A8A-A06A-FF15BA245B45}" srcId="{8643D466-DB57-4DB1-8E1B-9FCC997B20AD}" destId="{A1C75FB1-4187-4DB0-A870-DC60A34B2E8A}" srcOrd="0" destOrd="0" parTransId="{ADD80049-B420-407F-9DC9-D298CD12A8D7}" sibTransId="{295AD954-F2CA-49CF-8DB2-A99B225DFAA4}"/>
    <dgm:cxn modelId="{91751B3E-AEF0-4950-8275-E83A71A80D74}" srcId="{8CAE49AC-5F1A-4B8A-B394-3B16FB24365E}" destId="{8643D466-DB57-4DB1-8E1B-9FCC997B20AD}" srcOrd="0" destOrd="0" parTransId="{47A9CFC3-B08B-4149-BF8B-982BCB892B9C}" sibTransId="{46F2A432-1BAA-48E2-93C5-BAB293CA7CAD}"/>
    <dgm:cxn modelId="{32D207DC-AD19-474C-B68D-EB6E2A1553DE}" type="presOf" srcId="{BF777ACB-1D9A-40E3-BD1C-CCA06ECB5155}" destId="{D0397195-E1F9-4CCD-8D80-3268231DDB86}" srcOrd="0" destOrd="0" presId="urn:microsoft.com/office/officeart/2005/8/layout/chevron2"/>
    <dgm:cxn modelId="{58E3AD3E-0E09-4213-AF9F-E76257F66C95}" type="presOf" srcId="{95105249-1A1F-40F0-972E-9EEE1D35DDC1}" destId="{06E13A47-2C81-4F03-8B40-C6AEC0021DA5}" srcOrd="0" destOrd="0" presId="urn:microsoft.com/office/officeart/2005/8/layout/chevron2"/>
    <dgm:cxn modelId="{5E166325-7795-4917-A2E7-A49F4CD1FC37}" type="presOf" srcId="{8CAE49AC-5F1A-4B8A-B394-3B16FB24365E}" destId="{3D072755-498C-4A33-AB2A-FC4EAC8EFAFB}" srcOrd="0" destOrd="0" presId="urn:microsoft.com/office/officeart/2005/8/layout/chevron2"/>
    <dgm:cxn modelId="{F08B2B85-AEAF-45D2-A8AD-791669B0AEAB}" type="presOf" srcId="{24EEBD3E-16B6-4199-A6FC-BCC59300C2F6}" destId="{E52859C0-1B40-4D32-8D40-8C0F0A7DF932}" srcOrd="0" destOrd="0" presId="urn:microsoft.com/office/officeart/2005/8/layout/chevron2"/>
    <dgm:cxn modelId="{306D8F75-36C0-4550-93CE-908F83F5A990}" type="presOf" srcId="{A1C75FB1-4187-4DB0-A870-DC60A34B2E8A}" destId="{D165C7CE-2DF5-410E-B1C8-8A8623A7F02C}" srcOrd="0" destOrd="0" presId="urn:microsoft.com/office/officeart/2005/8/layout/chevron2"/>
    <dgm:cxn modelId="{55AC8705-87A3-4472-B9DF-29BB7B28B3C8}" type="presOf" srcId="{8643D466-DB57-4DB1-8E1B-9FCC997B20AD}" destId="{B95ABC78-388E-400B-AC4F-D9015CEF06C5}" srcOrd="0" destOrd="0" presId="urn:microsoft.com/office/officeart/2005/8/layout/chevron2"/>
    <dgm:cxn modelId="{D4F61C32-1C28-45E5-9783-4A70789A3F98}" srcId="{95105249-1A1F-40F0-972E-9EEE1D35DDC1}" destId="{39C06BFA-6D99-4E3E-BC7F-FABA068A3EB8}" srcOrd="0" destOrd="0" parTransId="{A20DAEA6-5460-46A4-97DE-8E146B181F49}" sibTransId="{E6657B8F-1EF2-4E81-B07A-3577E208D72F}"/>
    <dgm:cxn modelId="{3E39BEE0-281E-447D-91A3-156783E573A4}" type="presParOf" srcId="{3D072755-498C-4A33-AB2A-FC4EAC8EFAFB}" destId="{1610C1C5-C596-4DBB-935E-330F9D37B71E}" srcOrd="0" destOrd="0" presId="urn:microsoft.com/office/officeart/2005/8/layout/chevron2"/>
    <dgm:cxn modelId="{BAA13C63-6647-4F90-AECF-DAEEC59C2F7B}" type="presParOf" srcId="{1610C1C5-C596-4DBB-935E-330F9D37B71E}" destId="{B95ABC78-388E-400B-AC4F-D9015CEF06C5}" srcOrd="0" destOrd="0" presId="urn:microsoft.com/office/officeart/2005/8/layout/chevron2"/>
    <dgm:cxn modelId="{CB69BA2A-03ED-4BAE-BF4C-CFEC96348D53}" type="presParOf" srcId="{1610C1C5-C596-4DBB-935E-330F9D37B71E}" destId="{D165C7CE-2DF5-410E-B1C8-8A8623A7F02C}" srcOrd="1" destOrd="0" presId="urn:microsoft.com/office/officeart/2005/8/layout/chevron2"/>
    <dgm:cxn modelId="{4D5C0637-F638-43DB-A42B-700ED08174CF}" type="presParOf" srcId="{3D072755-498C-4A33-AB2A-FC4EAC8EFAFB}" destId="{1B109755-743E-404D-9142-6CFCC621981B}" srcOrd="1" destOrd="0" presId="urn:microsoft.com/office/officeart/2005/8/layout/chevron2"/>
    <dgm:cxn modelId="{7C10EEA7-3785-4188-A865-25534CA0DD5B}" type="presParOf" srcId="{3D072755-498C-4A33-AB2A-FC4EAC8EFAFB}" destId="{F290588D-8617-4E9E-8283-1AED1A17B59F}" srcOrd="2" destOrd="0" presId="urn:microsoft.com/office/officeart/2005/8/layout/chevron2"/>
    <dgm:cxn modelId="{CA621DE7-2554-44BB-AC50-391106BF53B3}" type="presParOf" srcId="{F290588D-8617-4E9E-8283-1AED1A17B59F}" destId="{E52859C0-1B40-4D32-8D40-8C0F0A7DF932}" srcOrd="0" destOrd="0" presId="urn:microsoft.com/office/officeart/2005/8/layout/chevron2"/>
    <dgm:cxn modelId="{10676913-2F1E-410A-B483-CAEEE8E784A0}" type="presParOf" srcId="{F290588D-8617-4E9E-8283-1AED1A17B59F}" destId="{D0397195-E1F9-4CCD-8D80-3268231DDB86}" srcOrd="1" destOrd="0" presId="urn:microsoft.com/office/officeart/2005/8/layout/chevron2"/>
    <dgm:cxn modelId="{6D35F9C8-3126-415E-B73F-F86F0BEB6366}" type="presParOf" srcId="{3D072755-498C-4A33-AB2A-FC4EAC8EFAFB}" destId="{4F157AE7-EB24-433F-95D2-7C0C764F2F78}" srcOrd="3" destOrd="0" presId="urn:microsoft.com/office/officeart/2005/8/layout/chevron2"/>
    <dgm:cxn modelId="{6FF05EE0-1B29-44C0-8374-6E3D25ABE2BB}" type="presParOf" srcId="{3D072755-498C-4A33-AB2A-FC4EAC8EFAFB}" destId="{EA9408E1-5EEB-4979-93B8-9DC0B5F6C167}" srcOrd="4" destOrd="0" presId="urn:microsoft.com/office/officeart/2005/8/layout/chevron2"/>
    <dgm:cxn modelId="{8A395F2B-1608-40C5-88B4-CEF928F6B7CD}" type="presParOf" srcId="{EA9408E1-5EEB-4979-93B8-9DC0B5F6C167}" destId="{06E13A47-2C81-4F03-8B40-C6AEC0021DA5}" srcOrd="0" destOrd="0" presId="urn:microsoft.com/office/officeart/2005/8/layout/chevron2"/>
    <dgm:cxn modelId="{A8B1D8E8-13F1-445D-B251-BB9F4B8CFCBF}" type="presParOf" srcId="{EA9408E1-5EEB-4979-93B8-9DC0B5F6C167}" destId="{385D12D7-E808-4429-BB41-F0E25963B04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AE49AC-5F1A-4B8A-B394-3B16FB24365E}"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8643D466-DB57-4DB1-8E1B-9FCC997B20AD}">
      <dgm:prSet phldrT="[Tekst]"/>
      <dgm:spPr/>
      <dgm:t>
        <a:bodyPr/>
        <a:lstStyle/>
        <a:p>
          <a:endParaRPr lang="pl-PL" dirty="0"/>
        </a:p>
      </dgm:t>
    </dgm:pt>
    <dgm:pt modelId="{47A9CFC3-B08B-4149-BF8B-982BCB892B9C}" type="parTrans" cxnId="{91751B3E-AEF0-4950-8275-E83A71A80D74}">
      <dgm:prSet/>
      <dgm:spPr/>
      <dgm:t>
        <a:bodyPr/>
        <a:lstStyle/>
        <a:p>
          <a:endParaRPr lang="pl-PL"/>
        </a:p>
      </dgm:t>
    </dgm:pt>
    <dgm:pt modelId="{46F2A432-1BAA-48E2-93C5-BAB293CA7CAD}" type="sibTrans" cxnId="{91751B3E-AEF0-4950-8275-E83A71A80D74}">
      <dgm:prSet/>
      <dgm:spPr/>
      <dgm:t>
        <a:bodyPr/>
        <a:lstStyle/>
        <a:p>
          <a:endParaRPr lang="pl-PL"/>
        </a:p>
      </dgm:t>
    </dgm:pt>
    <dgm:pt modelId="{A1C75FB1-4187-4DB0-A870-DC60A34B2E8A}">
      <dgm:prSet phldrT="[Tekst]" custT="1"/>
      <dgm:spPr/>
      <dgm:t>
        <a:bodyPr/>
        <a:lstStyle/>
        <a:p>
          <a:pPr algn="just"/>
          <a:r>
            <a:rPr lang="pl-PL" sz="1600" dirty="0" smtClean="0"/>
            <a:t>ocena w ramach etapu oceny formalno-merytorycznej dokonywanej przez Komisję Oceny Projektów (pracownicy IZ RPO WD oraz eksperci);</a:t>
          </a:r>
          <a:endParaRPr lang="pl-PL" sz="1600" dirty="0"/>
        </a:p>
      </dgm:t>
    </dgm:pt>
    <dgm:pt modelId="{ADD80049-B420-407F-9DC9-D298CD12A8D7}" type="parTrans" cxnId="{AA66767A-8326-4A8A-A06A-FF15BA245B45}">
      <dgm:prSet/>
      <dgm:spPr/>
      <dgm:t>
        <a:bodyPr/>
        <a:lstStyle/>
        <a:p>
          <a:endParaRPr lang="pl-PL"/>
        </a:p>
      </dgm:t>
    </dgm:pt>
    <dgm:pt modelId="{295AD954-F2CA-49CF-8DB2-A99B225DFAA4}" type="sibTrans" cxnId="{AA66767A-8326-4A8A-A06A-FF15BA245B45}">
      <dgm:prSet/>
      <dgm:spPr/>
      <dgm:t>
        <a:bodyPr/>
        <a:lstStyle/>
        <a:p>
          <a:endParaRPr lang="pl-PL"/>
        </a:p>
      </dgm:t>
    </dgm:pt>
    <dgm:pt modelId="{24EEBD3E-16B6-4199-A6FC-BCC59300C2F6}">
      <dgm:prSet phldrT="[Tekst]"/>
      <dgm:spPr/>
      <dgm:t>
        <a:bodyPr/>
        <a:lstStyle/>
        <a:p>
          <a:endParaRPr lang="pl-PL" dirty="0"/>
        </a:p>
      </dgm:t>
    </dgm:pt>
    <dgm:pt modelId="{AC55A2EC-92D7-4E0D-AD4E-2AC1B6458AA2}" type="parTrans" cxnId="{E37DDCCF-FEE9-4270-AB21-CC80D7703F8A}">
      <dgm:prSet/>
      <dgm:spPr/>
      <dgm:t>
        <a:bodyPr/>
        <a:lstStyle/>
        <a:p>
          <a:endParaRPr lang="pl-PL"/>
        </a:p>
      </dgm:t>
    </dgm:pt>
    <dgm:pt modelId="{B1C00747-489A-44C8-91EA-7E4A353C8022}" type="sibTrans" cxnId="{E37DDCCF-FEE9-4270-AB21-CC80D7703F8A}">
      <dgm:prSet/>
      <dgm:spPr/>
      <dgm:t>
        <a:bodyPr/>
        <a:lstStyle/>
        <a:p>
          <a:endParaRPr lang="pl-PL"/>
        </a:p>
      </dgm:t>
    </dgm:pt>
    <dgm:pt modelId="{BF777ACB-1D9A-40E3-BD1C-CCA06ECB5155}">
      <dgm:prSet phldrT="[Tekst]" custT="1"/>
      <dgm:spPr/>
      <dgm:t>
        <a:bodyPr/>
        <a:lstStyle/>
        <a:p>
          <a:pPr algn="just"/>
          <a:r>
            <a:rPr lang="pl-PL" sz="1600" dirty="0" smtClean="0"/>
            <a:t>obejmuje sprawdzenie, czy wniosek spełnia </a:t>
          </a:r>
          <a:r>
            <a:rPr lang="pl-PL" sz="1600" b="1" dirty="0" smtClean="0"/>
            <a:t>kryteria obligatoryjne i punktowe</a:t>
          </a:r>
          <a:r>
            <a:rPr lang="pl-PL" sz="1600" dirty="0" smtClean="0"/>
            <a:t>;</a:t>
          </a:r>
          <a:endParaRPr lang="pl-PL" sz="1600" dirty="0"/>
        </a:p>
      </dgm:t>
    </dgm:pt>
    <dgm:pt modelId="{B2654C0D-3EA8-4E40-BF85-75DD1A963717}" type="parTrans" cxnId="{F0A2B4F1-910E-4C9A-842A-B5D745CD95FA}">
      <dgm:prSet/>
      <dgm:spPr/>
      <dgm:t>
        <a:bodyPr/>
        <a:lstStyle/>
        <a:p>
          <a:endParaRPr lang="pl-PL"/>
        </a:p>
      </dgm:t>
    </dgm:pt>
    <dgm:pt modelId="{54B738FF-BE19-4297-BCEF-8CB7C7CCE4E1}" type="sibTrans" cxnId="{F0A2B4F1-910E-4C9A-842A-B5D745CD95FA}">
      <dgm:prSet/>
      <dgm:spPr/>
      <dgm:t>
        <a:bodyPr/>
        <a:lstStyle/>
        <a:p>
          <a:endParaRPr lang="pl-PL"/>
        </a:p>
      </dgm:t>
    </dgm:pt>
    <dgm:pt modelId="{95105249-1A1F-40F0-972E-9EEE1D35DDC1}">
      <dgm:prSet phldrT="[Tekst]"/>
      <dgm:spPr/>
      <dgm:t>
        <a:bodyPr/>
        <a:lstStyle/>
        <a:p>
          <a:endParaRPr lang="pl-PL" dirty="0"/>
        </a:p>
      </dgm:t>
    </dgm:pt>
    <dgm:pt modelId="{33C3E521-A7C0-4645-A857-BCA686284706}" type="parTrans" cxnId="{0F987E6A-64AC-4D65-ACFF-E851A7489AFA}">
      <dgm:prSet/>
      <dgm:spPr/>
      <dgm:t>
        <a:bodyPr/>
        <a:lstStyle/>
        <a:p>
          <a:endParaRPr lang="pl-PL"/>
        </a:p>
      </dgm:t>
    </dgm:pt>
    <dgm:pt modelId="{3FF860E1-40EC-40A9-9D7D-4F896F86C961}" type="sibTrans" cxnId="{0F987E6A-64AC-4D65-ACFF-E851A7489AFA}">
      <dgm:prSet/>
      <dgm:spPr/>
      <dgm:t>
        <a:bodyPr/>
        <a:lstStyle/>
        <a:p>
          <a:endParaRPr lang="pl-PL"/>
        </a:p>
      </dgm:t>
    </dgm:pt>
    <dgm:pt modelId="{0AEB87D8-DCA1-4682-A56A-9542E933B12D}">
      <dgm:prSet custT="1"/>
      <dgm:spPr/>
      <dgm:t>
        <a:bodyPr/>
        <a:lstStyle/>
        <a:p>
          <a:pPr algn="just"/>
          <a:r>
            <a:rPr lang="pl-PL" sz="1600" dirty="0" smtClean="0">
              <a:solidFill>
                <a:schemeClr val="tx1"/>
              </a:solidFill>
            </a:rPr>
            <a:t>część kryteriów obligatoryjnych może być </a:t>
          </a:r>
          <a:r>
            <a:rPr lang="pl-PL" sz="1600" b="1" dirty="0" smtClean="0">
              <a:solidFill>
                <a:schemeClr val="tx1"/>
              </a:solidFill>
            </a:rPr>
            <a:t>oceniona warunkowo</a:t>
          </a:r>
          <a:r>
            <a:rPr lang="pl-PL" sz="1600" dirty="0" smtClean="0">
              <a:solidFill>
                <a:schemeClr val="tx1"/>
              </a:solidFill>
            </a:rPr>
            <a:t>;</a:t>
          </a:r>
          <a:endParaRPr lang="pl-PL" sz="1600" dirty="0">
            <a:solidFill>
              <a:schemeClr val="tx1"/>
            </a:solidFill>
          </a:endParaRPr>
        </a:p>
      </dgm:t>
    </dgm:pt>
    <dgm:pt modelId="{26D9A648-CCBC-43E7-92CA-293EE7D22F77}" type="parTrans" cxnId="{13B76C8B-4037-4171-A562-C9DCE7CCBCC6}">
      <dgm:prSet/>
      <dgm:spPr/>
      <dgm:t>
        <a:bodyPr/>
        <a:lstStyle/>
        <a:p>
          <a:endParaRPr lang="pl-PL"/>
        </a:p>
      </dgm:t>
    </dgm:pt>
    <dgm:pt modelId="{41D4D98E-3C59-408A-85FD-55347755CA42}" type="sibTrans" cxnId="{13B76C8B-4037-4171-A562-C9DCE7CCBCC6}">
      <dgm:prSet/>
      <dgm:spPr/>
      <dgm:t>
        <a:bodyPr/>
        <a:lstStyle/>
        <a:p>
          <a:endParaRPr lang="pl-PL"/>
        </a:p>
      </dgm:t>
    </dgm:pt>
    <dgm:pt modelId="{A650F98E-3FD0-4F60-ACED-A0DF667BE938}">
      <dgm:prSet custT="1"/>
      <dgm:spPr/>
      <dgm:t>
        <a:bodyPr/>
        <a:lstStyle/>
        <a:p>
          <a:pPr algn="just"/>
          <a:r>
            <a:rPr lang="pl-PL" sz="1600" dirty="0" smtClean="0">
              <a:solidFill>
                <a:schemeClr val="tx1"/>
              </a:solidFill>
            </a:rPr>
            <a:t>oceniający może przyznać </a:t>
          </a:r>
          <a:r>
            <a:rPr lang="pl-PL" sz="1600" b="1" dirty="0" smtClean="0">
              <a:solidFill>
                <a:schemeClr val="tx1"/>
              </a:solidFill>
            </a:rPr>
            <a:t>bezwarunkową</a:t>
          </a:r>
          <a:r>
            <a:rPr lang="pl-PL" sz="1600" dirty="0" smtClean="0">
              <a:solidFill>
                <a:schemeClr val="tx1"/>
              </a:solidFill>
            </a:rPr>
            <a:t> oraz </a:t>
          </a:r>
          <a:r>
            <a:rPr lang="pl-PL" sz="1600" b="1" dirty="0" smtClean="0">
              <a:solidFill>
                <a:schemeClr val="tx1"/>
              </a:solidFill>
            </a:rPr>
            <a:t>warunkową</a:t>
          </a:r>
          <a:r>
            <a:rPr lang="pl-PL" sz="1600" dirty="0" smtClean="0">
              <a:solidFill>
                <a:schemeClr val="tx1"/>
              </a:solidFill>
            </a:rPr>
            <a:t> liczbę punktów za spełnianie danego kryterium merytorycznego;</a:t>
          </a:r>
          <a:endParaRPr lang="pl-PL" sz="1600" dirty="0">
            <a:solidFill>
              <a:schemeClr val="tx1"/>
            </a:solidFill>
          </a:endParaRPr>
        </a:p>
      </dgm:t>
    </dgm:pt>
    <dgm:pt modelId="{202AED6F-9CEA-4ABE-87B5-5FD2FE436E20}" type="parTrans" cxnId="{0292CBA3-321B-4F34-BD80-9688D3FD72E0}">
      <dgm:prSet/>
      <dgm:spPr/>
      <dgm:t>
        <a:bodyPr/>
        <a:lstStyle/>
        <a:p>
          <a:endParaRPr lang="pl-PL"/>
        </a:p>
      </dgm:t>
    </dgm:pt>
    <dgm:pt modelId="{B5764BB5-88AE-49B8-952D-88FD5C03923B}" type="sibTrans" cxnId="{0292CBA3-321B-4F34-BD80-9688D3FD72E0}">
      <dgm:prSet/>
      <dgm:spPr/>
      <dgm:t>
        <a:bodyPr/>
        <a:lstStyle/>
        <a:p>
          <a:endParaRPr lang="pl-PL"/>
        </a:p>
      </dgm:t>
    </dgm:pt>
    <dgm:pt modelId="{39C06BFA-6D99-4E3E-BC7F-FABA068A3EB8}">
      <dgm:prSet phldrT="[Tekst]" custT="1"/>
      <dgm:spPr/>
      <dgm:t>
        <a:bodyPr/>
        <a:lstStyle/>
        <a:p>
          <a:pPr algn="just"/>
          <a:r>
            <a:rPr lang="pl-PL" sz="1600" dirty="0" smtClean="0">
              <a:solidFill>
                <a:schemeClr val="tx1"/>
              </a:solidFill>
            </a:rPr>
            <a:t>wnioski spełniające </a:t>
          </a:r>
          <a:r>
            <a:rPr lang="pl-PL" sz="1600" b="1" dirty="0" smtClean="0">
              <a:solidFill>
                <a:schemeClr val="tx1"/>
              </a:solidFill>
            </a:rPr>
            <a:t>kryteria</a:t>
          </a:r>
          <a:r>
            <a:rPr lang="pl-PL" sz="1600" dirty="0" smtClean="0">
              <a:solidFill>
                <a:schemeClr val="tx1"/>
              </a:solidFill>
            </a:rPr>
            <a:t> </a:t>
          </a:r>
          <a:r>
            <a:rPr lang="pl-PL" sz="1600" b="1" dirty="0" smtClean="0">
              <a:solidFill>
                <a:schemeClr val="tx1"/>
              </a:solidFill>
            </a:rPr>
            <a:t>premiujące</a:t>
          </a:r>
          <a:r>
            <a:rPr lang="pl-PL" sz="1600" dirty="0" smtClean="0">
              <a:solidFill>
                <a:schemeClr val="tx1"/>
              </a:solidFill>
            </a:rPr>
            <a:t> mogą otrzymać dodatkowe punkty;</a:t>
          </a:r>
          <a:endParaRPr lang="pl-PL" sz="1600" dirty="0">
            <a:solidFill>
              <a:schemeClr val="tx1"/>
            </a:solidFill>
          </a:endParaRPr>
        </a:p>
      </dgm:t>
    </dgm:pt>
    <dgm:pt modelId="{E6657B8F-1EF2-4E81-B07A-3577E208D72F}" type="sibTrans" cxnId="{D4F61C32-1C28-45E5-9783-4A70789A3F98}">
      <dgm:prSet/>
      <dgm:spPr/>
      <dgm:t>
        <a:bodyPr/>
        <a:lstStyle/>
        <a:p>
          <a:endParaRPr lang="pl-PL"/>
        </a:p>
      </dgm:t>
    </dgm:pt>
    <dgm:pt modelId="{A20DAEA6-5460-46A4-97DE-8E146B181F49}" type="parTrans" cxnId="{D4F61C32-1C28-45E5-9783-4A70789A3F98}">
      <dgm:prSet/>
      <dgm:spPr/>
      <dgm:t>
        <a:bodyPr/>
        <a:lstStyle/>
        <a:p>
          <a:endParaRPr lang="pl-PL"/>
        </a:p>
      </dgm:t>
    </dgm:pt>
    <dgm:pt modelId="{A91ECA89-0457-4085-BB07-2CD75EF194FE}">
      <dgm:prSet custT="1"/>
      <dgm:spPr/>
      <dgm:t>
        <a:bodyPr/>
        <a:lstStyle/>
        <a:p>
          <a:pPr algn="just"/>
          <a:r>
            <a:rPr lang="pl-PL" sz="1600" dirty="0" smtClean="0">
              <a:solidFill>
                <a:schemeClr val="tx1"/>
              </a:solidFill>
            </a:rPr>
            <a:t>projekt </a:t>
          </a:r>
          <a:r>
            <a:rPr lang="pl-PL" sz="1600" b="1" dirty="0" smtClean="0">
              <a:solidFill>
                <a:schemeClr val="tx1"/>
              </a:solidFill>
            </a:rPr>
            <a:t>otrzyma punkty za spełnienie kryteriów premiujących </a:t>
          </a:r>
          <a:r>
            <a:rPr lang="pl-PL" sz="1600" dirty="0" smtClean="0">
              <a:solidFill>
                <a:schemeClr val="tx1"/>
              </a:solidFill>
            </a:rPr>
            <a:t>wyłącznie, jeśli średnia punktów z jego dwóch ocen spełni wymagane minimum punktowe. </a:t>
          </a:r>
          <a:endParaRPr lang="pl-PL" sz="1600" dirty="0">
            <a:solidFill>
              <a:schemeClr val="tx1"/>
            </a:solidFill>
          </a:endParaRPr>
        </a:p>
      </dgm:t>
    </dgm:pt>
    <dgm:pt modelId="{521333D1-42DD-4700-BBBA-774CD40173BD}" type="parTrans" cxnId="{0DEB00E5-5B35-4DEF-99DA-5B21679844F1}">
      <dgm:prSet/>
      <dgm:spPr/>
      <dgm:t>
        <a:bodyPr/>
        <a:lstStyle/>
        <a:p>
          <a:endParaRPr lang="pl-PL"/>
        </a:p>
      </dgm:t>
    </dgm:pt>
    <dgm:pt modelId="{771C36B1-D660-4B60-85D6-E531CBE1A60A}" type="sibTrans" cxnId="{0DEB00E5-5B35-4DEF-99DA-5B21679844F1}">
      <dgm:prSet/>
      <dgm:spPr/>
      <dgm:t>
        <a:bodyPr/>
        <a:lstStyle/>
        <a:p>
          <a:endParaRPr lang="pl-PL"/>
        </a:p>
      </dgm:t>
    </dgm:pt>
    <dgm:pt modelId="{21783129-83B8-496F-B04D-F8E3729E58A9}">
      <dgm:prSet phldrT="[Tekst]" custT="1"/>
      <dgm:spPr/>
      <dgm:t>
        <a:bodyPr/>
        <a:lstStyle/>
        <a:p>
          <a:pPr algn="just"/>
          <a:r>
            <a:rPr lang="pl-PL" sz="1600" b="1" dirty="0" smtClean="0">
              <a:solidFill>
                <a:schemeClr val="tx1"/>
              </a:solidFill>
            </a:rPr>
            <a:t>ocena spełniania kryteriów premiujących</a:t>
          </a:r>
          <a:r>
            <a:rPr lang="pl-PL" sz="1600" dirty="0" smtClean="0">
              <a:solidFill>
                <a:schemeClr val="tx1"/>
              </a:solidFill>
            </a:rPr>
            <a:t>: 0 </a:t>
          </a:r>
          <a:r>
            <a:rPr lang="pl-PL" sz="1600" dirty="0" err="1" smtClean="0">
              <a:solidFill>
                <a:schemeClr val="tx1"/>
              </a:solidFill>
            </a:rPr>
            <a:t>pkt</a:t>
          </a:r>
          <a:r>
            <a:rPr lang="pl-PL" sz="1600" dirty="0" smtClean="0">
              <a:solidFill>
                <a:schemeClr val="tx1"/>
              </a:solidFill>
            </a:rPr>
            <a:t>, jeśli projekt nie spełnia danego kryterium albo zdefiniowanej z góry liczby punktów równej wadze punktowej, jeśli projekt spełnia kryterium;</a:t>
          </a:r>
          <a:endParaRPr lang="pl-PL" sz="1600" dirty="0">
            <a:solidFill>
              <a:schemeClr val="tx1"/>
            </a:solidFill>
          </a:endParaRPr>
        </a:p>
      </dgm:t>
    </dgm:pt>
    <dgm:pt modelId="{15AAA0CF-4839-43F3-968B-5FDA616E4A2F}" type="parTrans" cxnId="{5B291BB7-E1A4-40E7-B57A-044899FDCDF4}">
      <dgm:prSet/>
      <dgm:spPr/>
      <dgm:t>
        <a:bodyPr/>
        <a:lstStyle/>
        <a:p>
          <a:endParaRPr lang="pl-PL"/>
        </a:p>
      </dgm:t>
    </dgm:pt>
    <dgm:pt modelId="{E05DA241-F819-4930-85ED-BC78113C0F68}" type="sibTrans" cxnId="{5B291BB7-E1A4-40E7-B57A-044899FDCDF4}">
      <dgm:prSet/>
      <dgm:spPr/>
      <dgm:t>
        <a:bodyPr/>
        <a:lstStyle/>
        <a:p>
          <a:endParaRPr lang="pl-PL"/>
        </a:p>
      </dgm:t>
    </dgm:pt>
    <dgm:pt modelId="{D21864F1-2822-49BB-9633-4629849EADCC}">
      <dgm:prSet phldrT="[Tekst]" custT="1"/>
      <dgm:spPr/>
      <dgm:t>
        <a:bodyPr/>
        <a:lstStyle/>
        <a:p>
          <a:pPr algn="just"/>
          <a:r>
            <a:rPr lang="pl-PL" sz="1600" dirty="0" smtClean="0">
              <a:solidFill>
                <a:schemeClr val="tx1"/>
              </a:solidFill>
            </a:rPr>
            <a:t>spełnienie kryteriów premiujących </a:t>
          </a:r>
          <a:r>
            <a:rPr lang="pl-PL" sz="1600" b="1" dirty="0" smtClean="0">
              <a:solidFill>
                <a:schemeClr val="tx1"/>
              </a:solidFill>
            </a:rPr>
            <a:t>nie jest obligatoryjne</a:t>
          </a:r>
          <a:r>
            <a:rPr lang="pl-PL" sz="1600" dirty="0" smtClean="0">
              <a:solidFill>
                <a:schemeClr val="tx1"/>
              </a:solidFill>
            </a:rPr>
            <a:t>, aby wniosek mógł zostać oceniony pozytywnie pod względem merytorycznym;</a:t>
          </a:r>
          <a:endParaRPr lang="pl-PL" sz="1600" dirty="0">
            <a:solidFill>
              <a:schemeClr val="tx1"/>
            </a:solidFill>
          </a:endParaRPr>
        </a:p>
      </dgm:t>
    </dgm:pt>
    <dgm:pt modelId="{74768774-8A36-428B-B73A-79AD39C54273}" type="parTrans" cxnId="{FE45F8EA-694C-4DE6-9BEA-13B73FBF43A4}">
      <dgm:prSet/>
      <dgm:spPr/>
      <dgm:t>
        <a:bodyPr/>
        <a:lstStyle/>
        <a:p>
          <a:endParaRPr lang="pl-PL"/>
        </a:p>
      </dgm:t>
    </dgm:pt>
    <dgm:pt modelId="{BEFE01E1-CB38-4D07-AB83-20833D46C4FB}" type="sibTrans" cxnId="{FE45F8EA-694C-4DE6-9BEA-13B73FBF43A4}">
      <dgm:prSet/>
      <dgm:spPr/>
      <dgm:t>
        <a:bodyPr/>
        <a:lstStyle/>
        <a:p>
          <a:endParaRPr lang="pl-PL"/>
        </a:p>
      </dgm:t>
    </dgm:pt>
    <dgm:pt modelId="{3D072755-498C-4A33-AB2A-FC4EAC8EFAFB}" type="pres">
      <dgm:prSet presAssocID="{8CAE49AC-5F1A-4B8A-B394-3B16FB24365E}" presName="linearFlow" presStyleCnt="0">
        <dgm:presLayoutVars>
          <dgm:dir/>
          <dgm:animLvl val="lvl"/>
          <dgm:resizeHandles val="exact"/>
        </dgm:presLayoutVars>
      </dgm:prSet>
      <dgm:spPr/>
      <dgm:t>
        <a:bodyPr/>
        <a:lstStyle/>
        <a:p>
          <a:endParaRPr lang="pl-PL"/>
        </a:p>
      </dgm:t>
    </dgm:pt>
    <dgm:pt modelId="{1610C1C5-C596-4DBB-935E-330F9D37B71E}" type="pres">
      <dgm:prSet presAssocID="{8643D466-DB57-4DB1-8E1B-9FCC997B20AD}" presName="composite" presStyleCnt="0"/>
      <dgm:spPr/>
    </dgm:pt>
    <dgm:pt modelId="{B95ABC78-388E-400B-AC4F-D9015CEF06C5}" type="pres">
      <dgm:prSet presAssocID="{8643D466-DB57-4DB1-8E1B-9FCC997B20AD}" presName="parentText" presStyleLbl="alignNode1" presStyleIdx="0" presStyleCnt="3">
        <dgm:presLayoutVars>
          <dgm:chMax val="1"/>
          <dgm:bulletEnabled val="1"/>
        </dgm:presLayoutVars>
      </dgm:prSet>
      <dgm:spPr/>
      <dgm:t>
        <a:bodyPr/>
        <a:lstStyle/>
        <a:p>
          <a:endParaRPr lang="pl-PL"/>
        </a:p>
      </dgm:t>
    </dgm:pt>
    <dgm:pt modelId="{D165C7CE-2DF5-410E-B1C8-8A8623A7F02C}" type="pres">
      <dgm:prSet presAssocID="{8643D466-DB57-4DB1-8E1B-9FCC997B20AD}" presName="descendantText" presStyleLbl="alignAcc1" presStyleIdx="0" presStyleCnt="3" custScaleY="103737" custLinFactNeighborX="0" custLinFactNeighborY="5416">
        <dgm:presLayoutVars>
          <dgm:bulletEnabled val="1"/>
        </dgm:presLayoutVars>
      </dgm:prSet>
      <dgm:spPr/>
      <dgm:t>
        <a:bodyPr/>
        <a:lstStyle/>
        <a:p>
          <a:endParaRPr lang="pl-PL"/>
        </a:p>
      </dgm:t>
    </dgm:pt>
    <dgm:pt modelId="{1B109755-743E-404D-9142-6CFCC621981B}" type="pres">
      <dgm:prSet presAssocID="{46F2A432-1BAA-48E2-93C5-BAB293CA7CAD}" presName="sp" presStyleCnt="0"/>
      <dgm:spPr/>
    </dgm:pt>
    <dgm:pt modelId="{F290588D-8617-4E9E-8283-1AED1A17B59F}" type="pres">
      <dgm:prSet presAssocID="{24EEBD3E-16B6-4199-A6FC-BCC59300C2F6}" presName="composite" presStyleCnt="0"/>
      <dgm:spPr/>
    </dgm:pt>
    <dgm:pt modelId="{E52859C0-1B40-4D32-8D40-8C0F0A7DF932}" type="pres">
      <dgm:prSet presAssocID="{24EEBD3E-16B6-4199-A6FC-BCC59300C2F6}" presName="parentText" presStyleLbl="alignNode1" presStyleIdx="1" presStyleCnt="3">
        <dgm:presLayoutVars>
          <dgm:chMax val="1"/>
          <dgm:bulletEnabled val="1"/>
        </dgm:presLayoutVars>
      </dgm:prSet>
      <dgm:spPr/>
      <dgm:t>
        <a:bodyPr/>
        <a:lstStyle/>
        <a:p>
          <a:endParaRPr lang="pl-PL"/>
        </a:p>
      </dgm:t>
    </dgm:pt>
    <dgm:pt modelId="{D0397195-E1F9-4CCD-8D80-3268231DDB86}" type="pres">
      <dgm:prSet presAssocID="{24EEBD3E-16B6-4199-A6FC-BCC59300C2F6}" presName="descendantText" presStyleLbl="alignAcc1" presStyleIdx="1" presStyleCnt="3" custScaleY="190745" custLinFactNeighborX="0" custLinFactNeighborY="-19062">
        <dgm:presLayoutVars>
          <dgm:bulletEnabled val="1"/>
        </dgm:presLayoutVars>
      </dgm:prSet>
      <dgm:spPr/>
      <dgm:t>
        <a:bodyPr/>
        <a:lstStyle/>
        <a:p>
          <a:endParaRPr lang="pl-PL"/>
        </a:p>
      </dgm:t>
    </dgm:pt>
    <dgm:pt modelId="{4F157AE7-EB24-433F-95D2-7C0C764F2F78}" type="pres">
      <dgm:prSet presAssocID="{B1C00747-489A-44C8-91EA-7E4A353C8022}" presName="sp" presStyleCnt="0"/>
      <dgm:spPr/>
    </dgm:pt>
    <dgm:pt modelId="{EA9408E1-5EEB-4979-93B8-9DC0B5F6C167}" type="pres">
      <dgm:prSet presAssocID="{95105249-1A1F-40F0-972E-9EEE1D35DDC1}" presName="composite" presStyleCnt="0"/>
      <dgm:spPr/>
    </dgm:pt>
    <dgm:pt modelId="{06E13A47-2C81-4F03-8B40-C6AEC0021DA5}" type="pres">
      <dgm:prSet presAssocID="{95105249-1A1F-40F0-972E-9EEE1D35DDC1}" presName="parentText" presStyleLbl="alignNode1" presStyleIdx="2" presStyleCnt="3">
        <dgm:presLayoutVars>
          <dgm:chMax val="1"/>
          <dgm:bulletEnabled val="1"/>
        </dgm:presLayoutVars>
      </dgm:prSet>
      <dgm:spPr/>
      <dgm:t>
        <a:bodyPr/>
        <a:lstStyle/>
        <a:p>
          <a:endParaRPr lang="pl-PL"/>
        </a:p>
      </dgm:t>
    </dgm:pt>
    <dgm:pt modelId="{385D12D7-E808-4429-BB41-F0E25963B04E}" type="pres">
      <dgm:prSet presAssocID="{95105249-1A1F-40F0-972E-9EEE1D35DDC1}" presName="descendantText" presStyleLbl="alignAcc1" presStyleIdx="2" presStyleCnt="3" custScaleY="261811" custLinFactNeighborX="0" custLinFactNeighborY="1155">
        <dgm:presLayoutVars>
          <dgm:bulletEnabled val="1"/>
        </dgm:presLayoutVars>
      </dgm:prSet>
      <dgm:spPr/>
      <dgm:t>
        <a:bodyPr/>
        <a:lstStyle/>
        <a:p>
          <a:endParaRPr lang="pl-PL"/>
        </a:p>
      </dgm:t>
    </dgm:pt>
  </dgm:ptLst>
  <dgm:cxnLst>
    <dgm:cxn modelId="{91751B3E-AEF0-4950-8275-E83A71A80D74}" srcId="{8CAE49AC-5F1A-4B8A-B394-3B16FB24365E}" destId="{8643D466-DB57-4DB1-8E1B-9FCC997B20AD}" srcOrd="0" destOrd="0" parTransId="{47A9CFC3-B08B-4149-BF8B-982BCB892B9C}" sibTransId="{46F2A432-1BAA-48E2-93C5-BAB293CA7CAD}"/>
    <dgm:cxn modelId="{9AA8C370-CBCE-4CF0-80D8-628AC2AF9EE4}" type="presOf" srcId="{95105249-1A1F-40F0-972E-9EEE1D35DDC1}" destId="{06E13A47-2C81-4F03-8B40-C6AEC0021DA5}" srcOrd="0" destOrd="0" presId="urn:microsoft.com/office/officeart/2005/8/layout/chevron2"/>
    <dgm:cxn modelId="{E37DDCCF-FEE9-4270-AB21-CC80D7703F8A}" srcId="{8CAE49AC-5F1A-4B8A-B394-3B16FB24365E}" destId="{24EEBD3E-16B6-4199-A6FC-BCC59300C2F6}" srcOrd="1" destOrd="0" parTransId="{AC55A2EC-92D7-4E0D-AD4E-2AC1B6458AA2}" sibTransId="{B1C00747-489A-44C8-91EA-7E4A353C8022}"/>
    <dgm:cxn modelId="{A8BA9D45-50CA-4853-B387-9E6EC6BFB507}" type="presOf" srcId="{BF777ACB-1D9A-40E3-BD1C-CCA06ECB5155}" destId="{D0397195-E1F9-4CCD-8D80-3268231DDB86}" srcOrd="0" destOrd="0" presId="urn:microsoft.com/office/officeart/2005/8/layout/chevron2"/>
    <dgm:cxn modelId="{9F30355A-658A-44D4-9A50-41EA153E642C}" type="presOf" srcId="{24EEBD3E-16B6-4199-A6FC-BCC59300C2F6}" destId="{E52859C0-1B40-4D32-8D40-8C0F0A7DF932}" srcOrd="0" destOrd="0" presId="urn:microsoft.com/office/officeart/2005/8/layout/chevron2"/>
    <dgm:cxn modelId="{5AEC9583-4FA9-452A-A714-A92D35BF4F0C}" type="presOf" srcId="{0AEB87D8-DCA1-4682-A56A-9542E933B12D}" destId="{D0397195-E1F9-4CCD-8D80-3268231DDB86}" srcOrd="0" destOrd="1" presId="urn:microsoft.com/office/officeart/2005/8/layout/chevron2"/>
    <dgm:cxn modelId="{51264AF6-009B-42C6-8044-ECCD8DF722CF}" type="presOf" srcId="{D21864F1-2822-49BB-9633-4629849EADCC}" destId="{385D12D7-E808-4429-BB41-F0E25963B04E}" srcOrd="0" destOrd="1" presId="urn:microsoft.com/office/officeart/2005/8/layout/chevron2"/>
    <dgm:cxn modelId="{6F37FCDE-BBEC-4594-8A42-D1F8CC817E9B}" type="presOf" srcId="{8CAE49AC-5F1A-4B8A-B394-3B16FB24365E}" destId="{3D072755-498C-4A33-AB2A-FC4EAC8EFAFB}" srcOrd="0" destOrd="0" presId="urn:microsoft.com/office/officeart/2005/8/layout/chevron2"/>
    <dgm:cxn modelId="{0292CBA3-321B-4F34-BD80-9688D3FD72E0}" srcId="{24EEBD3E-16B6-4199-A6FC-BCC59300C2F6}" destId="{A650F98E-3FD0-4F60-ACED-A0DF667BE938}" srcOrd="2" destOrd="0" parTransId="{202AED6F-9CEA-4ABE-87B5-5FD2FE436E20}" sibTransId="{B5764BB5-88AE-49B8-952D-88FD5C03923B}"/>
    <dgm:cxn modelId="{4041A04C-181E-477F-9AFE-F07132D23227}" type="presOf" srcId="{39C06BFA-6D99-4E3E-BC7F-FABA068A3EB8}" destId="{385D12D7-E808-4429-BB41-F0E25963B04E}" srcOrd="0" destOrd="0" presId="urn:microsoft.com/office/officeart/2005/8/layout/chevron2"/>
    <dgm:cxn modelId="{87021B0D-ED34-41E2-9394-D7FB234EF1FC}" type="presOf" srcId="{A91ECA89-0457-4085-BB07-2CD75EF194FE}" destId="{385D12D7-E808-4429-BB41-F0E25963B04E}" srcOrd="0" destOrd="3" presId="urn:microsoft.com/office/officeart/2005/8/layout/chevron2"/>
    <dgm:cxn modelId="{13B76C8B-4037-4171-A562-C9DCE7CCBCC6}" srcId="{24EEBD3E-16B6-4199-A6FC-BCC59300C2F6}" destId="{0AEB87D8-DCA1-4682-A56A-9542E933B12D}" srcOrd="1" destOrd="0" parTransId="{26D9A648-CCBC-43E7-92CA-293EE7D22F77}" sibTransId="{41D4D98E-3C59-408A-85FD-55347755CA42}"/>
    <dgm:cxn modelId="{8B823347-0251-4101-BF5D-FCA204BBAEA8}" type="presOf" srcId="{8643D466-DB57-4DB1-8E1B-9FCC997B20AD}" destId="{B95ABC78-388E-400B-AC4F-D9015CEF06C5}" srcOrd="0" destOrd="0" presId="urn:microsoft.com/office/officeart/2005/8/layout/chevron2"/>
    <dgm:cxn modelId="{F0A2B4F1-910E-4C9A-842A-B5D745CD95FA}" srcId="{24EEBD3E-16B6-4199-A6FC-BCC59300C2F6}" destId="{BF777ACB-1D9A-40E3-BD1C-CCA06ECB5155}" srcOrd="0" destOrd="0" parTransId="{B2654C0D-3EA8-4E40-BF85-75DD1A963717}" sibTransId="{54B738FF-BE19-4297-BCEF-8CB7C7CCE4E1}"/>
    <dgm:cxn modelId="{5B291BB7-E1A4-40E7-B57A-044899FDCDF4}" srcId="{95105249-1A1F-40F0-972E-9EEE1D35DDC1}" destId="{21783129-83B8-496F-B04D-F8E3729E58A9}" srcOrd="2" destOrd="0" parTransId="{15AAA0CF-4839-43F3-968B-5FDA616E4A2F}" sibTransId="{E05DA241-F819-4930-85ED-BC78113C0F68}"/>
    <dgm:cxn modelId="{F7B654EE-874E-4EDB-85F9-B1EDDEBF279B}" type="presOf" srcId="{21783129-83B8-496F-B04D-F8E3729E58A9}" destId="{385D12D7-E808-4429-BB41-F0E25963B04E}" srcOrd="0" destOrd="2" presId="urn:microsoft.com/office/officeart/2005/8/layout/chevron2"/>
    <dgm:cxn modelId="{FE45F8EA-694C-4DE6-9BEA-13B73FBF43A4}" srcId="{95105249-1A1F-40F0-972E-9EEE1D35DDC1}" destId="{D21864F1-2822-49BB-9633-4629849EADCC}" srcOrd="1" destOrd="0" parTransId="{74768774-8A36-428B-B73A-79AD39C54273}" sibTransId="{BEFE01E1-CB38-4D07-AB83-20833D46C4FB}"/>
    <dgm:cxn modelId="{CAF13CDC-513E-457A-813F-6B865C8504E0}" type="presOf" srcId="{A650F98E-3FD0-4F60-ACED-A0DF667BE938}" destId="{D0397195-E1F9-4CCD-8D80-3268231DDB86}" srcOrd="0" destOrd="2" presId="urn:microsoft.com/office/officeart/2005/8/layout/chevron2"/>
    <dgm:cxn modelId="{D4F61C32-1C28-45E5-9783-4A70789A3F98}" srcId="{95105249-1A1F-40F0-972E-9EEE1D35DDC1}" destId="{39C06BFA-6D99-4E3E-BC7F-FABA068A3EB8}" srcOrd="0" destOrd="0" parTransId="{A20DAEA6-5460-46A4-97DE-8E146B181F49}" sibTransId="{E6657B8F-1EF2-4E81-B07A-3577E208D72F}"/>
    <dgm:cxn modelId="{0DEB00E5-5B35-4DEF-99DA-5B21679844F1}" srcId="{95105249-1A1F-40F0-972E-9EEE1D35DDC1}" destId="{A91ECA89-0457-4085-BB07-2CD75EF194FE}" srcOrd="3" destOrd="0" parTransId="{521333D1-42DD-4700-BBBA-774CD40173BD}" sibTransId="{771C36B1-D660-4B60-85D6-E531CBE1A60A}"/>
    <dgm:cxn modelId="{774DC0C3-36E8-4D98-B79A-B652414BE9F7}" type="presOf" srcId="{A1C75FB1-4187-4DB0-A870-DC60A34B2E8A}" destId="{D165C7CE-2DF5-410E-B1C8-8A8623A7F02C}" srcOrd="0" destOrd="0" presId="urn:microsoft.com/office/officeart/2005/8/layout/chevron2"/>
    <dgm:cxn modelId="{AA66767A-8326-4A8A-A06A-FF15BA245B45}" srcId="{8643D466-DB57-4DB1-8E1B-9FCC997B20AD}" destId="{A1C75FB1-4187-4DB0-A870-DC60A34B2E8A}" srcOrd="0" destOrd="0" parTransId="{ADD80049-B420-407F-9DC9-D298CD12A8D7}" sibTransId="{295AD954-F2CA-49CF-8DB2-A99B225DFAA4}"/>
    <dgm:cxn modelId="{0F987E6A-64AC-4D65-ACFF-E851A7489AFA}" srcId="{8CAE49AC-5F1A-4B8A-B394-3B16FB24365E}" destId="{95105249-1A1F-40F0-972E-9EEE1D35DDC1}" srcOrd="2" destOrd="0" parTransId="{33C3E521-A7C0-4645-A857-BCA686284706}" sibTransId="{3FF860E1-40EC-40A9-9D7D-4F896F86C961}"/>
    <dgm:cxn modelId="{6114706D-F796-454F-9FAC-CC20A0774B5F}" type="presParOf" srcId="{3D072755-498C-4A33-AB2A-FC4EAC8EFAFB}" destId="{1610C1C5-C596-4DBB-935E-330F9D37B71E}" srcOrd="0" destOrd="0" presId="urn:microsoft.com/office/officeart/2005/8/layout/chevron2"/>
    <dgm:cxn modelId="{C72B3371-8A37-41F4-9090-0897464B8307}" type="presParOf" srcId="{1610C1C5-C596-4DBB-935E-330F9D37B71E}" destId="{B95ABC78-388E-400B-AC4F-D9015CEF06C5}" srcOrd="0" destOrd="0" presId="urn:microsoft.com/office/officeart/2005/8/layout/chevron2"/>
    <dgm:cxn modelId="{864975ED-8AC5-4D56-98C0-CD8EB200EDB7}" type="presParOf" srcId="{1610C1C5-C596-4DBB-935E-330F9D37B71E}" destId="{D165C7CE-2DF5-410E-B1C8-8A8623A7F02C}" srcOrd="1" destOrd="0" presId="urn:microsoft.com/office/officeart/2005/8/layout/chevron2"/>
    <dgm:cxn modelId="{E2F3B170-A03B-48FD-85EA-23CA69F106CD}" type="presParOf" srcId="{3D072755-498C-4A33-AB2A-FC4EAC8EFAFB}" destId="{1B109755-743E-404D-9142-6CFCC621981B}" srcOrd="1" destOrd="0" presId="urn:microsoft.com/office/officeart/2005/8/layout/chevron2"/>
    <dgm:cxn modelId="{FAE2C240-CFE7-49C7-AA02-03FE8C540AE9}" type="presParOf" srcId="{3D072755-498C-4A33-AB2A-FC4EAC8EFAFB}" destId="{F290588D-8617-4E9E-8283-1AED1A17B59F}" srcOrd="2" destOrd="0" presId="urn:microsoft.com/office/officeart/2005/8/layout/chevron2"/>
    <dgm:cxn modelId="{40D198D3-5A26-46A7-9535-E2F9FFC97278}" type="presParOf" srcId="{F290588D-8617-4E9E-8283-1AED1A17B59F}" destId="{E52859C0-1B40-4D32-8D40-8C0F0A7DF932}" srcOrd="0" destOrd="0" presId="urn:microsoft.com/office/officeart/2005/8/layout/chevron2"/>
    <dgm:cxn modelId="{9A6B0A13-EEFF-4C92-AC81-99BCF2ADBD7F}" type="presParOf" srcId="{F290588D-8617-4E9E-8283-1AED1A17B59F}" destId="{D0397195-E1F9-4CCD-8D80-3268231DDB86}" srcOrd="1" destOrd="0" presId="urn:microsoft.com/office/officeart/2005/8/layout/chevron2"/>
    <dgm:cxn modelId="{5A80BC96-20C2-45E4-9612-7DE0BDA27E91}" type="presParOf" srcId="{3D072755-498C-4A33-AB2A-FC4EAC8EFAFB}" destId="{4F157AE7-EB24-433F-95D2-7C0C764F2F78}" srcOrd="3" destOrd="0" presId="urn:microsoft.com/office/officeart/2005/8/layout/chevron2"/>
    <dgm:cxn modelId="{ADAC1209-671B-4D4E-A535-C39E06A4DA59}" type="presParOf" srcId="{3D072755-498C-4A33-AB2A-FC4EAC8EFAFB}" destId="{EA9408E1-5EEB-4979-93B8-9DC0B5F6C167}" srcOrd="4" destOrd="0" presId="urn:microsoft.com/office/officeart/2005/8/layout/chevron2"/>
    <dgm:cxn modelId="{2D988F33-A963-41EC-A3D4-F80ED8844835}" type="presParOf" srcId="{EA9408E1-5EEB-4979-93B8-9DC0B5F6C167}" destId="{06E13A47-2C81-4F03-8B40-C6AEC0021DA5}" srcOrd="0" destOrd="0" presId="urn:microsoft.com/office/officeart/2005/8/layout/chevron2"/>
    <dgm:cxn modelId="{8F30DF45-7993-47B2-B32B-CD6B71DBDDBD}" type="presParOf" srcId="{EA9408E1-5EEB-4979-93B8-9DC0B5F6C167}" destId="{385D12D7-E808-4429-BB41-F0E25963B04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687556-A245-4ABE-8C51-8646FB1E9AAB}"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5360A5BD-A669-4A0B-8CFB-600F7942B568}">
      <dgm:prSet phldrT="[Tekst]"/>
      <dgm:spPr/>
      <dgm:t>
        <a:bodyPr/>
        <a:lstStyle/>
        <a:p>
          <a:endParaRPr lang="pl-PL" dirty="0"/>
        </a:p>
      </dgm:t>
    </dgm:pt>
    <dgm:pt modelId="{E23F93D3-D0B2-4389-9388-C986A73427AB}" type="parTrans" cxnId="{08388D0B-CBD5-4BAA-8B0B-F2D40FD6D22A}">
      <dgm:prSet/>
      <dgm:spPr/>
      <dgm:t>
        <a:bodyPr/>
        <a:lstStyle/>
        <a:p>
          <a:endParaRPr lang="pl-PL"/>
        </a:p>
      </dgm:t>
    </dgm:pt>
    <dgm:pt modelId="{DBDB7E1E-5236-4492-B661-8FAA5BB25C6C}" type="sibTrans" cxnId="{08388D0B-CBD5-4BAA-8B0B-F2D40FD6D22A}">
      <dgm:prSet/>
      <dgm:spPr/>
      <dgm:t>
        <a:bodyPr/>
        <a:lstStyle/>
        <a:p>
          <a:endParaRPr lang="pl-PL"/>
        </a:p>
      </dgm:t>
    </dgm:pt>
    <dgm:pt modelId="{07AE5A66-4C22-48FC-B0DD-E808E60381C4}">
      <dgm:prSet phldrT="[Tekst]" custT="1"/>
      <dgm:spPr/>
      <dgm:t>
        <a:bodyPr/>
        <a:lstStyle/>
        <a:p>
          <a:pPr algn="just">
            <a:lnSpc>
              <a:spcPct val="100000"/>
            </a:lnSpc>
            <a:spcAft>
              <a:spcPts val="600"/>
            </a:spcAft>
          </a:pPr>
          <a:r>
            <a:rPr lang="pl-PL" sz="1600" dirty="0" smtClean="0"/>
            <a:t>Negocjacjom będą podlegały te projekty, które otrzymają, co najmniej </a:t>
          </a:r>
          <a:r>
            <a:rPr lang="pl-PL" sz="1600" b="1" dirty="0" smtClean="0"/>
            <a:t>60 punktów ogółem </a:t>
          </a:r>
          <a:r>
            <a:rPr lang="pl-PL" sz="1600" dirty="0" smtClean="0"/>
            <a:t>oraz co najmniej </a:t>
          </a:r>
          <a:r>
            <a:rPr lang="pl-PL" sz="1600" b="1" dirty="0" smtClean="0"/>
            <a:t>60% punktów </a:t>
          </a:r>
          <a:r>
            <a:rPr lang="pl-PL" sz="1600" dirty="0" smtClean="0"/>
            <a:t>w każdej części oceny merytorycznej wyliczanej ze średniej arytmetycznej punktów przyznanych </a:t>
          </a:r>
          <a:r>
            <a:rPr lang="pl-PL" sz="1600" b="1" dirty="0" smtClean="0"/>
            <a:t>bezwarunkowo</a:t>
          </a:r>
          <a:r>
            <a:rPr lang="pl-PL" sz="1600" dirty="0" smtClean="0"/>
            <a:t> przez obu oceniających.</a:t>
          </a:r>
          <a:endParaRPr lang="pl-PL" sz="1600" dirty="0"/>
        </a:p>
      </dgm:t>
    </dgm:pt>
    <dgm:pt modelId="{6339811E-60E0-4F06-B6CF-BDE9FF53050D}" type="parTrans" cxnId="{D3DADA36-F147-45E7-B728-78B0DCB7EA54}">
      <dgm:prSet/>
      <dgm:spPr/>
      <dgm:t>
        <a:bodyPr/>
        <a:lstStyle/>
        <a:p>
          <a:endParaRPr lang="pl-PL"/>
        </a:p>
      </dgm:t>
    </dgm:pt>
    <dgm:pt modelId="{ECFCA347-E05E-4456-9C9E-4449543BEAC1}" type="sibTrans" cxnId="{D3DADA36-F147-45E7-B728-78B0DCB7EA54}">
      <dgm:prSet/>
      <dgm:spPr/>
      <dgm:t>
        <a:bodyPr/>
        <a:lstStyle/>
        <a:p>
          <a:endParaRPr lang="pl-PL"/>
        </a:p>
      </dgm:t>
    </dgm:pt>
    <dgm:pt modelId="{3964E319-70B0-4FC9-BBE2-13D64A45D07C}">
      <dgm:prSet phldrT="[Tekst]"/>
      <dgm:spPr/>
      <dgm:t>
        <a:bodyPr/>
        <a:lstStyle/>
        <a:p>
          <a:endParaRPr lang="pl-PL" dirty="0"/>
        </a:p>
      </dgm:t>
    </dgm:pt>
    <dgm:pt modelId="{0DB38722-729A-439C-A8B8-528D31833C83}" type="parTrans" cxnId="{977777EE-70B9-46BA-B9CD-23427A967CF9}">
      <dgm:prSet/>
      <dgm:spPr/>
      <dgm:t>
        <a:bodyPr/>
        <a:lstStyle/>
        <a:p>
          <a:endParaRPr lang="pl-PL"/>
        </a:p>
      </dgm:t>
    </dgm:pt>
    <dgm:pt modelId="{A7607573-9F24-48C7-A544-366EFD648D4E}" type="sibTrans" cxnId="{977777EE-70B9-46BA-B9CD-23427A967CF9}">
      <dgm:prSet/>
      <dgm:spPr/>
      <dgm:t>
        <a:bodyPr/>
        <a:lstStyle/>
        <a:p>
          <a:endParaRPr lang="pl-PL"/>
        </a:p>
      </dgm:t>
    </dgm:pt>
    <dgm:pt modelId="{AF8CBDA7-DE35-412F-AD6E-C8BB7F1B3592}">
      <dgm:prSet phldrT="[Tekst]" custT="1"/>
      <dgm:spPr/>
      <dgm:t>
        <a:bodyPr/>
        <a:lstStyle/>
        <a:p>
          <a:pPr algn="just">
            <a:lnSpc>
              <a:spcPct val="100000"/>
            </a:lnSpc>
            <a:spcAft>
              <a:spcPts val="600"/>
            </a:spcAft>
          </a:pPr>
          <a:r>
            <a:rPr lang="pl-PL" sz="1600" dirty="0" smtClean="0"/>
            <a:t>Negocjacje obejmują wszystkie kwestie wskazane przez oceniających w wypełnionych przez nich kartach oceny.</a:t>
          </a:r>
          <a:endParaRPr lang="pl-PL" sz="1600" dirty="0"/>
        </a:p>
      </dgm:t>
    </dgm:pt>
    <dgm:pt modelId="{4B363D53-74CC-4846-BBC4-E696F4C3A03F}" type="parTrans" cxnId="{2E3FCC41-0699-4640-B8F2-51044946DAFA}">
      <dgm:prSet/>
      <dgm:spPr/>
      <dgm:t>
        <a:bodyPr/>
        <a:lstStyle/>
        <a:p>
          <a:endParaRPr lang="pl-PL"/>
        </a:p>
      </dgm:t>
    </dgm:pt>
    <dgm:pt modelId="{2F9F622B-42DC-4BCE-A29E-603804E34341}" type="sibTrans" cxnId="{2E3FCC41-0699-4640-B8F2-51044946DAFA}">
      <dgm:prSet/>
      <dgm:spPr/>
      <dgm:t>
        <a:bodyPr/>
        <a:lstStyle/>
        <a:p>
          <a:endParaRPr lang="pl-PL"/>
        </a:p>
      </dgm:t>
    </dgm:pt>
    <dgm:pt modelId="{D20E5DD0-6312-40BE-9F22-D6B3F8E030D5}">
      <dgm:prSet phldrT="[Tekst]"/>
      <dgm:spPr/>
      <dgm:t>
        <a:bodyPr/>
        <a:lstStyle/>
        <a:p>
          <a:endParaRPr lang="pl-PL" dirty="0"/>
        </a:p>
      </dgm:t>
    </dgm:pt>
    <dgm:pt modelId="{2BF18A69-4B42-4A16-A3DC-2AE1FF10F15B}" type="parTrans" cxnId="{45955FB3-EE45-4D69-A84B-42B61A81A880}">
      <dgm:prSet/>
      <dgm:spPr/>
      <dgm:t>
        <a:bodyPr/>
        <a:lstStyle/>
        <a:p>
          <a:endParaRPr lang="pl-PL"/>
        </a:p>
      </dgm:t>
    </dgm:pt>
    <dgm:pt modelId="{12FB4479-BA85-40AA-80CF-A4EF1E936ECE}" type="sibTrans" cxnId="{45955FB3-EE45-4D69-A84B-42B61A81A880}">
      <dgm:prSet/>
      <dgm:spPr/>
      <dgm:t>
        <a:bodyPr/>
        <a:lstStyle/>
        <a:p>
          <a:endParaRPr lang="pl-PL"/>
        </a:p>
      </dgm:t>
    </dgm:pt>
    <dgm:pt modelId="{7AC289D9-4C4C-4FB8-A33A-D633A1C4F7B9}">
      <dgm:prSet phldrT="[Tekst]" custT="1"/>
      <dgm:spPr/>
      <dgm:t>
        <a:bodyPr/>
        <a:lstStyle/>
        <a:p>
          <a:pPr algn="just"/>
          <a:r>
            <a:rPr lang="pl-PL" sz="1600" b="1" dirty="0" smtClean="0"/>
            <a:t>Negatywny wynik negocjacji </a:t>
          </a:r>
          <a:r>
            <a:rPr lang="pl-PL" sz="1600" dirty="0" smtClean="0"/>
            <a:t>oznacza uznanie warunkowo uznanych za spełnione kryteriów za niespełnione lub przyznanie mniejszej, wskazanej przez oceniających w kartach oceny, liczby punktów.</a:t>
          </a:r>
          <a:endParaRPr lang="pl-PL" sz="1600" dirty="0"/>
        </a:p>
      </dgm:t>
    </dgm:pt>
    <dgm:pt modelId="{1E2898E6-327D-4730-9329-362D88BB4FCC}" type="parTrans" cxnId="{DD783663-F9E1-49CA-A2E3-6DFF47B9D909}">
      <dgm:prSet/>
      <dgm:spPr/>
      <dgm:t>
        <a:bodyPr/>
        <a:lstStyle/>
        <a:p>
          <a:endParaRPr lang="pl-PL"/>
        </a:p>
      </dgm:t>
    </dgm:pt>
    <dgm:pt modelId="{5EE3FD18-379E-4439-B2A1-B327AB88F04E}" type="sibTrans" cxnId="{DD783663-F9E1-49CA-A2E3-6DFF47B9D909}">
      <dgm:prSet/>
      <dgm:spPr/>
      <dgm:t>
        <a:bodyPr/>
        <a:lstStyle/>
        <a:p>
          <a:endParaRPr lang="pl-PL"/>
        </a:p>
      </dgm:t>
    </dgm:pt>
    <dgm:pt modelId="{F7618D7B-C6DF-4B0D-8011-E495BB9EEF40}">
      <dgm:prSet phldrT="[Tekst]" custT="1"/>
      <dgm:spPr/>
      <dgm:t>
        <a:bodyPr/>
        <a:lstStyle/>
        <a:p>
          <a:pPr algn="just">
            <a:lnSpc>
              <a:spcPct val="100000"/>
            </a:lnSpc>
            <a:spcAft>
              <a:spcPts val="600"/>
            </a:spcAft>
          </a:pPr>
          <a:r>
            <a:rPr lang="pl-PL" sz="1600" dirty="0" smtClean="0"/>
            <a:t>Negocjacje projektów są przeprowadzane </a:t>
          </a:r>
          <a:r>
            <a:rPr lang="pl-PL" sz="1600" b="1" dirty="0" smtClean="0"/>
            <a:t>w formie pisemnej </a:t>
          </a:r>
          <a:r>
            <a:rPr lang="pl-PL" sz="1600" dirty="0" smtClean="0"/>
            <a:t>(w tym z wykorzystaniem elektronicznych kanałów komunikacji).</a:t>
          </a:r>
          <a:endParaRPr lang="pl-PL" sz="1600" dirty="0"/>
        </a:p>
      </dgm:t>
    </dgm:pt>
    <dgm:pt modelId="{F527E034-89E4-4A20-9E47-86858AD42E6C}" type="parTrans" cxnId="{9F86420C-BAC8-4D75-B5ED-FEE9416262AA}">
      <dgm:prSet/>
      <dgm:spPr/>
      <dgm:t>
        <a:bodyPr/>
        <a:lstStyle/>
        <a:p>
          <a:endParaRPr lang="pl-PL"/>
        </a:p>
      </dgm:t>
    </dgm:pt>
    <dgm:pt modelId="{509C6F58-64C6-4954-8B9B-A8665880923F}" type="sibTrans" cxnId="{9F86420C-BAC8-4D75-B5ED-FEE9416262AA}">
      <dgm:prSet/>
      <dgm:spPr/>
      <dgm:t>
        <a:bodyPr/>
        <a:lstStyle/>
        <a:p>
          <a:endParaRPr lang="pl-PL"/>
        </a:p>
      </dgm:t>
    </dgm:pt>
    <dgm:pt modelId="{64C56C90-67EA-4E78-BDDF-9D446AC7A3D5}">
      <dgm:prSet phldrT="[Tekst]" custT="1"/>
      <dgm:spPr/>
      <dgm:t>
        <a:bodyPr/>
        <a:lstStyle/>
        <a:p>
          <a:pPr algn="just">
            <a:lnSpc>
              <a:spcPct val="100000"/>
            </a:lnSpc>
            <a:spcAft>
              <a:spcPts val="600"/>
            </a:spcAft>
          </a:pPr>
          <a:r>
            <a:rPr lang="pl-PL" sz="1600" dirty="0" smtClean="0"/>
            <a:t>Negocjacje są prowadzone do wyczerpania kwoty przeznaczonej na dofinansowanie projektów w konkursie z podziałem na konkurs horyzontalny i poszczególne OSI – poczynając od projektu, który uzyskałby najlepszą ocenę, gdyby spełnianie przez niego kryteriów nie zostało zweryfikowane warunkowo.</a:t>
          </a:r>
          <a:endParaRPr lang="pl-PL" sz="1600" dirty="0"/>
        </a:p>
      </dgm:t>
    </dgm:pt>
    <dgm:pt modelId="{D38A4C4F-8DC1-4B3F-97E9-1B2335B75423}" type="sibTrans" cxnId="{5EEA8C01-ECC9-4467-B613-DE5FBED0C98B}">
      <dgm:prSet/>
      <dgm:spPr/>
      <dgm:t>
        <a:bodyPr/>
        <a:lstStyle/>
        <a:p>
          <a:endParaRPr lang="pl-PL"/>
        </a:p>
      </dgm:t>
    </dgm:pt>
    <dgm:pt modelId="{DF5FCEFC-23F9-47DC-A812-EBF5EE202E83}" type="parTrans" cxnId="{5EEA8C01-ECC9-4467-B613-DE5FBED0C98B}">
      <dgm:prSet/>
      <dgm:spPr/>
      <dgm:t>
        <a:bodyPr/>
        <a:lstStyle/>
        <a:p>
          <a:endParaRPr lang="pl-PL"/>
        </a:p>
      </dgm:t>
    </dgm:pt>
    <dgm:pt modelId="{A54F4CD6-951C-441D-94F4-BA40C9B56BA4}">
      <dgm:prSet phldrT="[Tekst]" custT="1"/>
      <dgm:spPr/>
      <dgm:t>
        <a:bodyPr/>
        <a:lstStyle/>
        <a:p>
          <a:pPr algn="just">
            <a:lnSpc>
              <a:spcPct val="100000"/>
            </a:lnSpc>
            <a:spcAft>
              <a:spcPts val="600"/>
            </a:spcAft>
          </a:pPr>
          <a:r>
            <a:rPr lang="pl-PL" sz="1600" b="1" dirty="0" smtClean="0"/>
            <a:t>7 dni kalendarzowych </a:t>
          </a:r>
          <a:r>
            <a:rPr lang="pl-PL" sz="1600" dirty="0" smtClean="0"/>
            <a:t>na odpowiedź, w tym na poprawę wniosku o dofinansowanie.</a:t>
          </a:r>
          <a:endParaRPr lang="pl-PL" sz="1600" dirty="0"/>
        </a:p>
      </dgm:t>
    </dgm:pt>
    <dgm:pt modelId="{896E4551-A634-4790-9585-A01FEB4A525F}" type="parTrans" cxnId="{6FFF594E-B10F-4A21-A5A6-E8D134504DAE}">
      <dgm:prSet/>
      <dgm:spPr/>
      <dgm:t>
        <a:bodyPr/>
        <a:lstStyle/>
        <a:p>
          <a:endParaRPr lang="pl-PL"/>
        </a:p>
      </dgm:t>
    </dgm:pt>
    <dgm:pt modelId="{9037BC0F-117F-431C-A14E-7CB63DDB8CB7}" type="sibTrans" cxnId="{6FFF594E-B10F-4A21-A5A6-E8D134504DAE}">
      <dgm:prSet/>
      <dgm:spPr/>
      <dgm:t>
        <a:bodyPr/>
        <a:lstStyle/>
        <a:p>
          <a:endParaRPr lang="pl-PL"/>
        </a:p>
      </dgm:t>
    </dgm:pt>
    <dgm:pt modelId="{5C6295DD-7AE2-4356-8E2A-5897BFE878D6}" type="pres">
      <dgm:prSet presAssocID="{41687556-A245-4ABE-8C51-8646FB1E9AAB}" presName="linearFlow" presStyleCnt="0">
        <dgm:presLayoutVars>
          <dgm:dir/>
          <dgm:animLvl val="lvl"/>
          <dgm:resizeHandles val="exact"/>
        </dgm:presLayoutVars>
      </dgm:prSet>
      <dgm:spPr/>
      <dgm:t>
        <a:bodyPr/>
        <a:lstStyle/>
        <a:p>
          <a:endParaRPr lang="pl-PL"/>
        </a:p>
      </dgm:t>
    </dgm:pt>
    <dgm:pt modelId="{D6A96CCF-7DA4-4A99-94FB-79C1CF638C1F}" type="pres">
      <dgm:prSet presAssocID="{5360A5BD-A669-4A0B-8CFB-600F7942B568}" presName="composite" presStyleCnt="0"/>
      <dgm:spPr/>
    </dgm:pt>
    <dgm:pt modelId="{6C9D487C-4FE7-491C-B829-1566D9B8E466}" type="pres">
      <dgm:prSet presAssocID="{5360A5BD-A669-4A0B-8CFB-600F7942B568}" presName="parentText" presStyleLbl="alignNode1" presStyleIdx="0" presStyleCnt="3">
        <dgm:presLayoutVars>
          <dgm:chMax val="1"/>
          <dgm:bulletEnabled val="1"/>
        </dgm:presLayoutVars>
      </dgm:prSet>
      <dgm:spPr/>
      <dgm:t>
        <a:bodyPr/>
        <a:lstStyle/>
        <a:p>
          <a:endParaRPr lang="pl-PL"/>
        </a:p>
      </dgm:t>
    </dgm:pt>
    <dgm:pt modelId="{4387C936-1A1D-40FE-B071-779B14C00F96}" type="pres">
      <dgm:prSet presAssocID="{5360A5BD-A669-4A0B-8CFB-600F7942B568}" presName="descendantText" presStyleLbl="alignAcc1" presStyleIdx="0" presStyleCnt="3" custScaleY="197215">
        <dgm:presLayoutVars>
          <dgm:bulletEnabled val="1"/>
        </dgm:presLayoutVars>
      </dgm:prSet>
      <dgm:spPr/>
      <dgm:t>
        <a:bodyPr/>
        <a:lstStyle/>
        <a:p>
          <a:endParaRPr lang="pl-PL"/>
        </a:p>
      </dgm:t>
    </dgm:pt>
    <dgm:pt modelId="{BCB71388-18A8-497F-BC57-9510D8CBACD4}" type="pres">
      <dgm:prSet presAssocID="{DBDB7E1E-5236-4492-B661-8FAA5BB25C6C}" presName="sp" presStyleCnt="0"/>
      <dgm:spPr/>
    </dgm:pt>
    <dgm:pt modelId="{F9A92359-6936-4976-B2F2-AB7565267BBB}" type="pres">
      <dgm:prSet presAssocID="{3964E319-70B0-4FC9-BBE2-13D64A45D07C}" presName="composite" presStyleCnt="0"/>
      <dgm:spPr/>
    </dgm:pt>
    <dgm:pt modelId="{153ADDFB-902E-4E3F-90B6-1D40EE318251}" type="pres">
      <dgm:prSet presAssocID="{3964E319-70B0-4FC9-BBE2-13D64A45D07C}" presName="parentText" presStyleLbl="alignNode1" presStyleIdx="1" presStyleCnt="3" custLinFactNeighborX="-215" custLinFactNeighborY="8847">
        <dgm:presLayoutVars>
          <dgm:chMax val="1"/>
          <dgm:bulletEnabled val="1"/>
        </dgm:presLayoutVars>
      </dgm:prSet>
      <dgm:spPr/>
      <dgm:t>
        <a:bodyPr/>
        <a:lstStyle/>
        <a:p>
          <a:endParaRPr lang="pl-PL"/>
        </a:p>
      </dgm:t>
    </dgm:pt>
    <dgm:pt modelId="{4ECA7C65-2180-4E52-85C2-98E852964C2D}" type="pres">
      <dgm:prSet presAssocID="{3964E319-70B0-4FC9-BBE2-13D64A45D07C}" presName="descendantText" presStyleLbl="alignAcc1" presStyleIdx="1" presStyleCnt="3" custScaleY="161487" custLinFactNeighborY="33840">
        <dgm:presLayoutVars>
          <dgm:bulletEnabled val="1"/>
        </dgm:presLayoutVars>
      </dgm:prSet>
      <dgm:spPr/>
      <dgm:t>
        <a:bodyPr/>
        <a:lstStyle/>
        <a:p>
          <a:endParaRPr lang="pl-PL"/>
        </a:p>
      </dgm:t>
    </dgm:pt>
    <dgm:pt modelId="{3C3598A8-82F5-48AE-80D6-06E3ABBD7D81}" type="pres">
      <dgm:prSet presAssocID="{A7607573-9F24-48C7-A544-366EFD648D4E}" presName="sp" presStyleCnt="0"/>
      <dgm:spPr/>
    </dgm:pt>
    <dgm:pt modelId="{BCFF9E82-7CA3-4817-BD6A-249715F0613A}" type="pres">
      <dgm:prSet presAssocID="{D20E5DD0-6312-40BE-9F22-D6B3F8E030D5}" presName="composite" presStyleCnt="0"/>
      <dgm:spPr/>
    </dgm:pt>
    <dgm:pt modelId="{C709E4B9-F680-4F3F-AC4E-7AD6D5EB507E}" type="pres">
      <dgm:prSet presAssocID="{D20E5DD0-6312-40BE-9F22-D6B3F8E030D5}" presName="parentText" presStyleLbl="alignNode1" presStyleIdx="2" presStyleCnt="3" custScaleY="88533" custLinFactNeighborY="19514">
        <dgm:presLayoutVars>
          <dgm:chMax val="1"/>
          <dgm:bulletEnabled val="1"/>
        </dgm:presLayoutVars>
      </dgm:prSet>
      <dgm:spPr/>
      <dgm:t>
        <a:bodyPr/>
        <a:lstStyle/>
        <a:p>
          <a:endParaRPr lang="pl-PL"/>
        </a:p>
      </dgm:t>
    </dgm:pt>
    <dgm:pt modelId="{F24E24FA-BD83-4E5B-B885-7396CF09BF14}" type="pres">
      <dgm:prSet presAssocID="{D20E5DD0-6312-40BE-9F22-D6B3F8E030D5}" presName="descendantText" presStyleLbl="alignAcc1" presStyleIdx="2" presStyleCnt="3" custScaleY="107326" custLinFactNeighborX="0" custLinFactNeighborY="42033">
        <dgm:presLayoutVars>
          <dgm:bulletEnabled val="1"/>
        </dgm:presLayoutVars>
      </dgm:prSet>
      <dgm:spPr/>
      <dgm:t>
        <a:bodyPr/>
        <a:lstStyle/>
        <a:p>
          <a:endParaRPr lang="pl-PL"/>
        </a:p>
      </dgm:t>
    </dgm:pt>
  </dgm:ptLst>
  <dgm:cxnLst>
    <dgm:cxn modelId="{977777EE-70B9-46BA-B9CD-23427A967CF9}" srcId="{41687556-A245-4ABE-8C51-8646FB1E9AAB}" destId="{3964E319-70B0-4FC9-BBE2-13D64A45D07C}" srcOrd="1" destOrd="0" parTransId="{0DB38722-729A-439C-A8B8-528D31833C83}" sibTransId="{A7607573-9F24-48C7-A544-366EFD648D4E}"/>
    <dgm:cxn modelId="{6BF8AB1C-F67A-4AB7-8997-28DBAC871F74}" type="presOf" srcId="{A54F4CD6-951C-441D-94F4-BA40C9B56BA4}" destId="{4ECA7C65-2180-4E52-85C2-98E852964C2D}" srcOrd="0" destOrd="2" presId="urn:microsoft.com/office/officeart/2005/8/layout/chevron2"/>
    <dgm:cxn modelId="{85F2EA79-B7AB-4AF8-A500-CD46337DA04C}" type="presOf" srcId="{5360A5BD-A669-4A0B-8CFB-600F7942B568}" destId="{6C9D487C-4FE7-491C-B829-1566D9B8E466}" srcOrd="0" destOrd="0" presId="urn:microsoft.com/office/officeart/2005/8/layout/chevron2"/>
    <dgm:cxn modelId="{88021A7A-A46C-4ACE-BE4C-0848C7AD6D04}" type="presOf" srcId="{64C56C90-67EA-4E78-BDDF-9D446AC7A3D5}" destId="{4387C936-1A1D-40FE-B071-779B14C00F96}" srcOrd="0" destOrd="1" presId="urn:microsoft.com/office/officeart/2005/8/layout/chevron2"/>
    <dgm:cxn modelId="{9F86420C-BAC8-4D75-B5ED-FEE9416262AA}" srcId="{3964E319-70B0-4FC9-BBE2-13D64A45D07C}" destId="{F7618D7B-C6DF-4B0D-8011-E495BB9EEF40}" srcOrd="1" destOrd="0" parTransId="{F527E034-89E4-4A20-9E47-86858AD42E6C}" sibTransId="{509C6F58-64C6-4954-8B9B-A8665880923F}"/>
    <dgm:cxn modelId="{08388D0B-CBD5-4BAA-8B0B-F2D40FD6D22A}" srcId="{41687556-A245-4ABE-8C51-8646FB1E9AAB}" destId="{5360A5BD-A669-4A0B-8CFB-600F7942B568}" srcOrd="0" destOrd="0" parTransId="{E23F93D3-D0B2-4389-9388-C986A73427AB}" sibTransId="{DBDB7E1E-5236-4492-B661-8FAA5BB25C6C}"/>
    <dgm:cxn modelId="{CA8F64B7-86E5-458B-825B-485BF9D68879}" type="presOf" srcId="{07AE5A66-4C22-48FC-B0DD-E808E60381C4}" destId="{4387C936-1A1D-40FE-B071-779B14C00F96}" srcOrd="0" destOrd="0" presId="urn:microsoft.com/office/officeart/2005/8/layout/chevron2"/>
    <dgm:cxn modelId="{DD783663-F9E1-49CA-A2E3-6DFF47B9D909}" srcId="{D20E5DD0-6312-40BE-9F22-D6B3F8E030D5}" destId="{7AC289D9-4C4C-4FB8-A33A-D633A1C4F7B9}" srcOrd="0" destOrd="0" parTransId="{1E2898E6-327D-4730-9329-362D88BB4FCC}" sibTransId="{5EE3FD18-379E-4439-B2A1-B327AB88F04E}"/>
    <dgm:cxn modelId="{D3DADA36-F147-45E7-B728-78B0DCB7EA54}" srcId="{5360A5BD-A669-4A0B-8CFB-600F7942B568}" destId="{07AE5A66-4C22-48FC-B0DD-E808E60381C4}" srcOrd="0" destOrd="0" parTransId="{6339811E-60E0-4F06-B6CF-BDE9FF53050D}" sibTransId="{ECFCA347-E05E-4456-9C9E-4449543BEAC1}"/>
    <dgm:cxn modelId="{5EEA8C01-ECC9-4467-B613-DE5FBED0C98B}" srcId="{5360A5BD-A669-4A0B-8CFB-600F7942B568}" destId="{64C56C90-67EA-4E78-BDDF-9D446AC7A3D5}" srcOrd="1" destOrd="0" parTransId="{DF5FCEFC-23F9-47DC-A812-EBF5EE202E83}" sibTransId="{D38A4C4F-8DC1-4B3F-97E9-1B2335B75423}"/>
    <dgm:cxn modelId="{155DEEE2-10A4-4FD6-BE98-18F2A8BC2246}" type="presOf" srcId="{7AC289D9-4C4C-4FB8-A33A-D633A1C4F7B9}" destId="{F24E24FA-BD83-4E5B-B885-7396CF09BF14}" srcOrd="0" destOrd="0" presId="urn:microsoft.com/office/officeart/2005/8/layout/chevron2"/>
    <dgm:cxn modelId="{C2AD66D2-428D-46E0-967A-C98443D18F9A}" type="presOf" srcId="{AF8CBDA7-DE35-412F-AD6E-C8BB7F1B3592}" destId="{4ECA7C65-2180-4E52-85C2-98E852964C2D}" srcOrd="0" destOrd="0" presId="urn:microsoft.com/office/officeart/2005/8/layout/chevron2"/>
    <dgm:cxn modelId="{3E9635EC-8B32-4E90-B955-95A80D732777}" type="presOf" srcId="{3964E319-70B0-4FC9-BBE2-13D64A45D07C}" destId="{153ADDFB-902E-4E3F-90B6-1D40EE318251}" srcOrd="0" destOrd="0" presId="urn:microsoft.com/office/officeart/2005/8/layout/chevron2"/>
    <dgm:cxn modelId="{54553829-82CC-47E9-8B0B-030EC0BE7A26}" type="presOf" srcId="{D20E5DD0-6312-40BE-9F22-D6B3F8E030D5}" destId="{C709E4B9-F680-4F3F-AC4E-7AD6D5EB507E}" srcOrd="0" destOrd="0" presId="urn:microsoft.com/office/officeart/2005/8/layout/chevron2"/>
    <dgm:cxn modelId="{AF032FEC-87B3-4F76-92BF-43A951B61928}" type="presOf" srcId="{41687556-A245-4ABE-8C51-8646FB1E9AAB}" destId="{5C6295DD-7AE2-4356-8E2A-5897BFE878D6}" srcOrd="0" destOrd="0" presId="urn:microsoft.com/office/officeart/2005/8/layout/chevron2"/>
    <dgm:cxn modelId="{A16F01CE-BB3F-4C63-AAF7-2900CAECB54F}" type="presOf" srcId="{F7618D7B-C6DF-4B0D-8011-E495BB9EEF40}" destId="{4ECA7C65-2180-4E52-85C2-98E852964C2D}" srcOrd="0" destOrd="1" presId="urn:microsoft.com/office/officeart/2005/8/layout/chevron2"/>
    <dgm:cxn modelId="{6FFF594E-B10F-4A21-A5A6-E8D134504DAE}" srcId="{3964E319-70B0-4FC9-BBE2-13D64A45D07C}" destId="{A54F4CD6-951C-441D-94F4-BA40C9B56BA4}" srcOrd="2" destOrd="0" parTransId="{896E4551-A634-4790-9585-A01FEB4A525F}" sibTransId="{9037BC0F-117F-431C-A14E-7CB63DDB8CB7}"/>
    <dgm:cxn modelId="{45955FB3-EE45-4D69-A84B-42B61A81A880}" srcId="{41687556-A245-4ABE-8C51-8646FB1E9AAB}" destId="{D20E5DD0-6312-40BE-9F22-D6B3F8E030D5}" srcOrd="2" destOrd="0" parTransId="{2BF18A69-4B42-4A16-A3DC-2AE1FF10F15B}" sibTransId="{12FB4479-BA85-40AA-80CF-A4EF1E936ECE}"/>
    <dgm:cxn modelId="{2E3FCC41-0699-4640-B8F2-51044946DAFA}" srcId="{3964E319-70B0-4FC9-BBE2-13D64A45D07C}" destId="{AF8CBDA7-DE35-412F-AD6E-C8BB7F1B3592}" srcOrd="0" destOrd="0" parTransId="{4B363D53-74CC-4846-BBC4-E696F4C3A03F}" sibTransId="{2F9F622B-42DC-4BCE-A29E-603804E34341}"/>
    <dgm:cxn modelId="{99EBBBBF-6D71-4005-9F4C-D52E7D963DB7}" type="presParOf" srcId="{5C6295DD-7AE2-4356-8E2A-5897BFE878D6}" destId="{D6A96CCF-7DA4-4A99-94FB-79C1CF638C1F}" srcOrd="0" destOrd="0" presId="urn:microsoft.com/office/officeart/2005/8/layout/chevron2"/>
    <dgm:cxn modelId="{5AA776C1-D9B4-4D0C-8E22-98C3DCE24431}" type="presParOf" srcId="{D6A96CCF-7DA4-4A99-94FB-79C1CF638C1F}" destId="{6C9D487C-4FE7-491C-B829-1566D9B8E466}" srcOrd="0" destOrd="0" presId="urn:microsoft.com/office/officeart/2005/8/layout/chevron2"/>
    <dgm:cxn modelId="{A9F5DC4F-9B78-4A2A-BCB0-0FE83FB43423}" type="presParOf" srcId="{D6A96CCF-7DA4-4A99-94FB-79C1CF638C1F}" destId="{4387C936-1A1D-40FE-B071-779B14C00F96}" srcOrd="1" destOrd="0" presId="urn:microsoft.com/office/officeart/2005/8/layout/chevron2"/>
    <dgm:cxn modelId="{F004D7C3-83E2-4FD9-A8AD-751B84BDE6D2}" type="presParOf" srcId="{5C6295DD-7AE2-4356-8E2A-5897BFE878D6}" destId="{BCB71388-18A8-497F-BC57-9510D8CBACD4}" srcOrd="1" destOrd="0" presId="urn:microsoft.com/office/officeart/2005/8/layout/chevron2"/>
    <dgm:cxn modelId="{495F2C5B-4759-4791-BB62-FF05220F8B3F}" type="presParOf" srcId="{5C6295DD-7AE2-4356-8E2A-5897BFE878D6}" destId="{F9A92359-6936-4976-B2F2-AB7565267BBB}" srcOrd="2" destOrd="0" presId="urn:microsoft.com/office/officeart/2005/8/layout/chevron2"/>
    <dgm:cxn modelId="{1B947199-3989-4A9A-AB3C-F48691CA47EE}" type="presParOf" srcId="{F9A92359-6936-4976-B2F2-AB7565267BBB}" destId="{153ADDFB-902E-4E3F-90B6-1D40EE318251}" srcOrd="0" destOrd="0" presId="urn:microsoft.com/office/officeart/2005/8/layout/chevron2"/>
    <dgm:cxn modelId="{CD915CA9-2BAB-4748-8844-D823C621B49D}" type="presParOf" srcId="{F9A92359-6936-4976-B2F2-AB7565267BBB}" destId="{4ECA7C65-2180-4E52-85C2-98E852964C2D}" srcOrd="1" destOrd="0" presId="urn:microsoft.com/office/officeart/2005/8/layout/chevron2"/>
    <dgm:cxn modelId="{2C827811-72A1-4BB9-B7FE-1C041AD0A44A}" type="presParOf" srcId="{5C6295DD-7AE2-4356-8E2A-5897BFE878D6}" destId="{3C3598A8-82F5-48AE-80D6-06E3ABBD7D81}" srcOrd="3" destOrd="0" presId="urn:microsoft.com/office/officeart/2005/8/layout/chevron2"/>
    <dgm:cxn modelId="{885FEAD9-3E4A-4EA7-B5C2-2E3FB79D2DC1}" type="presParOf" srcId="{5C6295DD-7AE2-4356-8E2A-5897BFE878D6}" destId="{BCFF9E82-7CA3-4817-BD6A-249715F0613A}" srcOrd="4" destOrd="0" presId="urn:microsoft.com/office/officeart/2005/8/layout/chevron2"/>
    <dgm:cxn modelId="{002BEB27-C4EC-468C-A992-ABEE927A3679}" type="presParOf" srcId="{BCFF9E82-7CA3-4817-BD6A-249715F0613A}" destId="{C709E4B9-F680-4F3F-AC4E-7AD6D5EB507E}" srcOrd="0" destOrd="0" presId="urn:microsoft.com/office/officeart/2005/8/layout/chevron2"/>
    <dgm:cxn modelId="{58CCECF4-21C6-43A1-B872-0E027796C125}" type="presParOf" srcId="{BCFF9E82-7CA3-4817-BD6A-249715F0613A}" destId="{F24E24FA-BD83-4E5B-B885-7396CF09BF1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128E67-5D4D-443A-909C-E8CCF1B642E4}"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397EC23-D42A-4B6D-A312-F7CA167443EE}">
      <dgm:prSet phldrT="[Tekst]" custT="1"/>
      <dgm:spPr/>
      <dgm:t>
        <a:bodyPr/>
        <a:lstStyle/>
        <a:p>
          <a:pPr>
            <a:spcAft>
              <a:spcPts val="0"/>
            </a:spcAft>
          </a:pPr>
          <a:r>
            <a:rPr lang="pl-PL" sz="1400" b="1" dirty="0" smtClean="0"/>
            <a:t>Średnia arytmetyczna punktów ogółem </a:t>
          </a:r>
        </a:p>
        <a:p>
          <a:pPr>
            <a:spcAft>
              <a:spcPts val="0"/>
            </a:spcAft>
          </a:pPr>
          <a:r>
            <a:rPr lang="pl-PL" sz="1400" b="1" dirty="0" smtClean="0"/>
            <a:t>z dwóch ocen wniosku za spełnianie ogólnych kryteriów merytorycznych przyznanych bezwarunkowo i warunkowo (gdy przeprowadzane były negocjacje)</a:t>
          </a:r>
        </a:p>
        <a:p>
          <a:pPr>
            <a:spcAft>
              <a:spcPts val="0"/>
            </a:spcAft>
          </a:pPr>
          <a:endParaRPr lang="pl-PL" sz="1400" b="1" dirty="0" smtClean="0"/>
        </a:p>
        <a:p>
          <a:pPr>
            <a:spcAft>
              <a:spcPts val="0"/>
            </a:spcAft>
          </a:pPr>
          <a:r>
            <a:rPr lang="pl-PL" sz="1400" b="1" u="sng" dirty="0" err="1" smtClean="0"/>
            <a:t>max</a:t>
          </a:r>
          <a:r>
            <a:rPr lang="pl-PL" sz="1400" b="1" u="sng" dirty="0" smtClean="0"/>
            <a:t>. 100 pkt.</a:t>
          </a:r>
          <a:endParaRPr lang="pl-PL" sz="1400" b="1" u="sng" dirty="0"/>
        </a:p>
      </dgm:t>
    </dgm:pt>
    <dgm:pt modelId="{4F2B0C6A-4EF7-4EF9-AF4F-76207ABDDE32}" type="parTrans" cxnId="{5F963314-1CFC-4192-9898-59F88A52F03D}">
      <dgm:prSet/>
      <dgm:spPr/>
      <dgm:t>
        <a:bodyPr/>
        <a:lstStyle/>
        <a:p>
          <a:endParaRPr lang="pl-PL"/>
        </a:p>
      </dgm:t>
    </dgm:pt>
    <dgm:pt modelId="{AF61EF18-FA4B-4EFB-AFBF-8207AED929B7}" type="sibTrans" cxnId="{5F963314-1CFC-4192-9898-59F88A52F03D}">
      <dgm:prSet/>
      <dgm:spPr/>
      <dgm:t>
        <a:bodyPr/>
        <a:lstStyle/>
        <a:p>
          <a:endParaRPr lang="pl-PL"/>
        </a:p>
      </dgm:t>
    </dgm:pt>
    <dgm:pt modelId="{EA25FF17-3D17-4A6D-B2FB-576FE6D29964}">
      <dgm:prSet phldrT="[Tekst]" custT="1"/>
      <dgm:spPr/>
      <dgm:t>
        <a:bodyPr/>
        <a:lstStyle/>
        <a:p>
          <a:pPr>
            <a:spcAft>
              <a:spcPts val="0"/>
            </a:spcAft>
          </a:pPr>
          <a:r>
            <a:rPr lang="pl-PL" sz="1400" b="1" dirty="0" smtClean="0"/>
            <a:t>Premia </a:t>
          </a:r>
          <a:br>
            <a:rPr lang="pl-PL" sz="1400" b="1" dirty="0" smtClean="0"/>
          </a:br>
          <a:r>
            <a:rPr lang="pl-PL" sz="1400" b="1" dirty="0" smtClean="0"/>
            <a:t>punktowa  za spełnianie kryteriów premiujących (przyznawanych, gdy są one spełnione i jeśli średnia arytmetyczna punktów przyznanych </a:t>
          </a:r>
          <a:r>
            <a:rPr lang="pl-PL" sz="1400" b="1" dirty="0" smtClean="0">
              <a:solidFill>
                <a:schemeClr val="bg1"/>
              </a:solidFill>
            </a:rPr>
            <a:t>bezwarunkowo i warunkowo </a:t>
          </a:r>
          <a:r>
            <a:rPr lang="pl-PL" sz="1400" b="1" dirty="0" smtClean="0"/>
            <a:t>za ogólne kryteria merytoryczne od dwóch oceniających spełni wymagane minimum punktowe)</a:t>
          </a:r>
        </a:p>
        <a:p>
          <a:pPr>
            <a:spcAft>
              <a:spcPts val="0"/>
            </a:spcAft>
          </a:pPr>
          <a:endParaRPr lang="pl-PL" sz="1400" b="1" dirty="0" smtClean="0"/>
        </a:p>
        <a:p>
          <a:pPr>
            <a:spcAft>
              <a:spcPts val="0"/>
            </a:spcAft>
          </a:pPr>
          <a:r>
            <a:rPr lang="pl-PL" sz="1400" b="1" u="sng" dirty="0" err="1" smtClean="0"/>
            <a:t>max</a:t>
          </a:r>
          <a:r>
            <a:rPr lang="pl-PL" sz="1400" b="1" u="sng" dirty="0" smtClean="0"/>
            <a:t>. 40 pkt.</a:t>
          </a:r>
          <a:endParaRPr lang="pl-PL" sz="1400" b="1" u="sng" dirty="0"/>
        </a:p>
      </dgm:t>
    </dgm:pt>
    <dgm:pt modelId="{9F48A751-78FD-402F-9774-8820F86440A3}" type="parTrans" cxnId="{2F7B7CD8-4228-4A88-B296-4DAED2ECE2A6}">
      <dgm:prSet/>
      <dgm:spPr/>
      <dgm:t>
        <a:bodyPr/>
        <a:lstStyle/>
        <a:p>
          <a:endParaRPr lang="pl-PL"/>
        </a:p>
      </dgm:t>
    </dgm:pt>
    <dgm:pt modelId="{DFD142BE-FBB9-4808-91BA-36DDC4D501A9}" type="sibTrans" cxnId="{2F7B7CD8-4228-4A88-B296-4DAED2ECE2A6}">
      <dgm:prSet/>
      <dgm:spPr/>
      <dgm:t>
        <a:bodyPr/>
        <a:lstStyle/>
        <a:p>
          <a:endParaRPr lang="pl-PL"/>
        </a:p>
      </dgm:t>
    </dgm:pt>
    <dgm:pt modelId="{42C9BBF4-D2E2-40D1-873C-023BE2562D0A}">
      <dgm:prSet phldrT="[Tekst]" custT="1"/>
      <dgm:spPr/>
      <dgm:t>
        <a:bodyPr/>
        <a:lstStyle/>
        <a:p>
          <a:r>
            <a:rPr lang="pl-PL" sz="1400" b="1" dirty="0" smtClean="0"/>
            <a:t>Projekt, który uzyskał w trakcie oceny merytorycznej maksymalną liczbę punktów za spełnianie wszystkich kryteriów</a:t>
          </a:r>
        </a:p>
        <a:p>
          <a:endParaRPr lang="pl-PL" sz="1400" b="1" dirty="0" smtClean="0"/>
        </a:p>
        <a:p>
          <a:r>
            <a:rPr lang="pl-PL" sz="1400" b="1" u="sng" dirty="0" smtClean="0"/>
            <a:t>max. 140 pkt.</a:t>
          </a:r>
          <a:endParaRPr lang="pl-PL" sz="1400" dirty="0"/>
        </a:p>
      </dgm:t>
    </dgm:pt>
    <dgm:pt modelId="{F9CB0907-5247-4D1D-8177-D244ECDB1C22}" type="parTrans" cxnId="{B04E5AF0-4D96-421D-BAEE-AD21822D8705}">
      <dgm:prSet/>
      <dgm:spPr/>
      <dgm:t>
        <a:bodyPr/>
        <a:lstStyle/>
        <a:p>
          <a:endParaRPr lang="pl-PL"/>
        </a:p>
      </dgm:t>
    </dgm:pt>
    <dgm:pt modelId="{328E3C73-18E3-474C-9F33-BC61DB95D48C}" type="sibTrans" cxnId="{B04E5AF0-4D96-421D-BAEE-AD21822D8705}">
      <dgm:prSet/>
      <dgm:spPr/>
      <dgm:t>
        <a:bodyPr/>
        <a:lstStyle/>
        <a:p>
          <a:endParaRPr lang="pl-PL"/>
        </a:p>
      </dgm:t>
    </dgm:pt>
    <dgm:pt modelId="{2BF1C008-E7D6-40B7-BD72-60D67E56C3F5}" type="pres">
      <dgm:prSet presAssocID="{42128E67-5D4D-443A-909C-E8CCF1B642E4}" presName="linearFlow" presStyleCnt="0">
        <dgm:presLayoutVars>
          <dgm:dir/>
          <dgm:resizeHandles val="exact"/>
        </dgm:presLayoutVars>
      </dgm:prSet>
      <dgm:spPr/>
    </dgm:pt>
    <dgm:pt modelId="{0BC37FB2-A568-45A9-BDB7-45ED17E8AC3A}" type="pres">
      <dgm:prSet presAssocID="{C397EC23-D42A-4B6D-A312-F7CA167443EE}" presName="node" presStyleLbl="node1" presStyleIdx="0" presStyleCnt="3" custScaleY="183712" custLinFactNeighborX="-929" custLinFactNeighborY="-42395">
        <dgm:presLayoutVars>
          <dgm:bulletEnabled val="1"/>
        </dgm:presLayoutVars>
      </dgm:prSet>
      <dgm:spPr/>
      <dgm:t>
        <a:bodyPr/>
        <a:lstStyle/>
        <a:p>
          <a:endParaRPr lang="pl-PL"/>
        </a:p>
      </dgm:t>
    </dgm:pt>
    <dgm:pt modelId="{378890EA-4081-4BC1-A79F-D5A078F351F4}" type="pres">
      <dgm:prSet presAssocID="{AF61EF18-FA4B-4EFB-AFBF-8207AED929B7}" presName="spacerL" presStyleCnt="0"/>
      <dgm:spPr/>
    </dgm:pt>
    <dgm:pt modelId="{D2F1F20C-0856-4E98-9FBA-F0D8D44075A7}" type="pres">
      <dgm:prSet presAssocID="{AF61EF18-FA4B-4EFB-AFBF-8207AED929B7}" presName="sibTrans" presStyleLbl="sibTrans2D1" presStyleIdx="0" presStyleCnt="2" custScaleX="81498" custScaleY="58094" custLinFactNeighborX="-49251" custLinFactNeighborY="-84007"/>
      <dgm:spPr/>
      <dgm:t>
        <a:bodyPr/>
        <a:lstStyle/>
        <a:p>
          <a:endParaRPr lang="pl-PL"/>
        </a:p>
      </dgm:t>
    </dgm:pt>
    <dgm:pt modelId="{CF39194A-1CE3-4B3A-B420-69DAE835C245}" type="pres">
      <dgm:prSet presAssocID="{AF61EF18-FA4B-4EFB-AFBF-8207AED929B7}" presName="spacerR" presStyleCnt="0"/>
      <dgm:spPr/>
    </dgm:pt>
    <dgm:pt modelId="{E825109F-4CB9-4778-BB64-7FC8F19BCEB5}" type="pres">
      <dgm:prSet presAssocID="{EA25FF17-3D17-4A6D-B2FB-576FE6D29964}" presName="node" presStyleLbl="node1" presStyleIdx="1" presStyleCnt="3" custScaleX="118952" custScaleY="183712" custLinFactNeighborX="-36869" custLinFactNeighborY="-42395">
        <dgm:presLayoutVars>
          <dgm:bulletEnabled val="1"/>
        </dgm:presLayoutVars>
      </dgm:prSet>
      <dgm:spPr/>
      <dgm:t>
        <a:bodyPr/>
        <a:lstStyle/>
        <a:p>
          <a:endParaRPr lang="pl-PL"/>
        </a:p>
      </dgm:t>
    </dgm:pt>
    <dgm:pt modelId="{41821EBA-197B-4F2F-90ED-370A758BEB5E}" type="pres">
      <dgm:prSet presAssocID="{DFD142BE-FBB9-4808-91BA-36DDC4D501A9}" presName="spacerL" presStyleCnt="0"/>
      <dgm:spPr/>
    </dgm:pt>
    <dgm:pt modelId="{A2B69AA7-01C1-4053-B368-B907E97EE868}" type="pres">
      <dgm:prSet presAssocID="{DFD142BE-FBB9-4808-91BA-36DDC4D501A9}" presName="sibTrans" presStyleLbl="sibTrans2D1" presStyleIdx="1" presStyleCnt="2" custScaleX="63265" custScaleY="64653" custLinFactNeighborX="-63130" custLinFactNeighborY="-77916"/>
      <dgm:spPr/>
      <dgm:t>
        <a:bodyPr/>
        <a:lstStyle/>
        <a:p>
          <a:endParaRPr lang="pl-PL"/>
        </a:p>
      </dgm:t>
    </dgm:pt>
    <dgm:pt modelId="{E579C00D-9428-4BE0-A717-A24AD41E9848}" type="pres">
      <dgm:prSet presAssocID="{DFD142BE-FBB9-4808-91BA-36DDC4D501A9}" presName="spacerR" presStyleCnt="0"/>
      <dgm:spPr/>
    </dgm:pt>
    <dgm:pt modelId="{A293F95B-7C3D-4AE3-95D7-9C9F48AC2FFC}" type="pres">
      <dgm:prSet presAssocID="{42C9BBF4-D2E2-40D1-873C-023BE2562D0A}" presName="node" presStyleLbl="node1" presStyleIdx="2" presStyleCnt="3" custScaleX="112050" custScaleY="183712" custLinFactNeighborX="929" custLinFactNeighborY="-45928">
        <dgm:presLayoutVars>
          <dgm:bulletEnabled val="1"/>
        </dgm:presLayoutVars>
      </dgm:prSet>
      <dgm:spPr/>
      <dgm:t>
        <a:bodyPr/>
        <a:lstStyle/>
        <a:p>
          <a:endParaRPr lang="pl-PL"/>
        </a:p>
      </dgm:t>
    </dgm:pt>
  </dgm:ptLst>
  <dgm:cxnLst>
    <dgm:cxn modelId="{F3CABA4F-18F2-4238-A119-FAE271C6A671}" type="presOf" srcId="{42C9BBF4-D2E2-40D1-873C-023BE2562D0A}" destId="{A293F95B-7C3D-4AE3-95D7-9C9F48AC2FFC}" srcOrd="0" destOrd="0" presId="urn:microsoft.com/office/officeart/2005/8/layout/equation1"/>
    <dgm:cxn modelId="{C4D188C6-FAEB-4E29-B7C5-D0C2828A764A}" type="presOf" srcId="{42128E67-5D4D-443A-909C-E8CCF1B642E4}" destId="{2BF1C008-E7D6-40B7-BD72-60D67E56C3F5}" srcOrd="0" destOrd="0" presId="urn:microsoft.com/office/officeart/2005/8/layout/equation1"/>
    <dgm:cxn modelId="{B04E5AF0-4D96-421D-BAEE-AD21822D8705}" srcId="{42128E67-5D4D-443A-909C-E8CCF1B642E4}" destId="{42C9BBF4-D2E2-40D1-873C-023BE2562D0A}" srcOrd="2" destOrd="0" parTransId="{F9CB0907-5247-4D1D-8177-D244ECDB1C22}" sibTransId="{328E3C73-18E3-474C-9F33-BC61DB95D48C}"/>
    <dgm:cxn modelId="{61E1B35F-7F08-4C66-93FC-E112B9CAA811}" type="presOf" srcId="{C397EC23-D42A-4B6D-A312-F7CA167443EE}" destId="{0BC37FB2-A568-45A9-BDB7-45ED17E8AC3A}" srcOrd="0" destOrd="0" presId="urn:microsoft.com/office/officeart/2005/8/layout/equation1"/>
    <dgm:cxn modelId="{D3EFAFDA-A235-4D25-9E32-A9231852FD32}" type="presOf" srcId="{AF61EF18-FA4B-4EFB-AFBF-8207AED929B7}" destId="{D2F1F20C-0856-4E98-9FBA-F0D8D44075A7}" srcOrd="0" destOrd="0" presId="urn:microsoft.com/office/officeart/2005/8/layout/equation1"/>
    <dgm:cxn modelId="{CDC692DA-C5A0-4FDD-8491-1969CB5738C8}" type="presOf" srcId="{DFD142BE-FBB9-4808-91BA-36DDC4D501A9}" destId="{A2B69AA7-01C1-4053-B368-B907E97EE868}" srcOrd="0" destOrd="0" presId="urn:microsoft.com/office/officeart/2005/8/layout/equation1"/>
    <dgm:cxn modelId="{5F963314-1CFC-4192-9898-59F88A52F03D}" srcId="{42128E67-5D4D-443A-909C-E8CCF1B642E4}" destId="{C397EC23-D42A-4B6D-A312-F7CA167443EE}" srcOrd="0" destOrd="0" parTransId="{4F2B0C6A-4EF7-4EF9-AF4F-76207ABDDE32}" sibTransId="{AF61EF18-FA4B-4EFB-AFBF-8207AED929B7}"/>
    <dgm:cxn modelId="{2F7B7CD8-4228-4A88-B296-4DAED2ECE2A6}" srcId="{42128E67-5D4D-443A-909C-E8CCF1B642E4}" destId="{EA25FF17-3D17-4A6D-B2FB-576FE6D29964}" srcOrd="1" destOrd="0" parTransId="{9F48A751-78FD-402F-9774-8820F86440A3}" sibTransId="{DFD142BE-FBB9-4808-91BA-36DDC4D501A9}"/>
    <dgm:cxn modelId="{29D87EE2-CC03-4727-BA0F-45435371A2E0}" type="presOf" srcId="{EA25FF17-3D17-4A6D-B2FB-576FE6D29964}" destId="{E825109F-4CB9-4778-BB64-7FC8F19BCEB5}" srcOrd="0" destOrd="0" presId="urn:microsoft.com/office/officeart/2005/8/layout/equation1"/>
    <dgm:cxn modelId="{2872B0EE-23FE-45D4-8B5F-2C497DA28A03}" type="presParOf" srcId="{2BF1C008-E7D6-40B7-BD72-60D67E56C3F5}" destId="{0BC37FB2-A568-45A9-BDB7-45ED17E8AC3A}" srcOrd="0" destOrd="0" presId="urn:microsoft.com/office/officeart/2005/8/layout/equation1"/>
    <dgm:cxn modelId="{A8FA3A19-26A5-49A3-8C42-130F675CB32F}" type="presParOf" srcId="{2BF1C008-E7D6-40B7-BD72-60D67E56C3F5}" destId="{378890EA-4081-4BC1-A79F-D5A078F351F4}" srcOrd="1" destOrd="0" presId="urn:microsoft.com/office/officeart/2005/8/layout/equation1"/>
    <dgm:cxn modelId="{36A7BDCD-2542-42F9-8D26-16D6988C02E9}" type="presParOf" srcId="{2BF1C008-E7D6-40B7-BD72-60D67E56C3F5}" destId="{D2F1F20C-0856-4E98-9FBA-F0D8D44075A7}" srcOrd="2" destOrd="0" presId="urn:microsoft.com/office/officeart/2005/8/layout/equation1"/>
    <dgm:cxn modelId="{99A13EDA-C702-45C0-B83E-DD37074D406E}" type="presParOf" srcId="{2BF1C008-E7D6-40B7-BD72-60D67E56C3F5}" destId="{CF39194A-1CE3-4B3A-B420-69DAE835C245}" srcOrd="3" destOrd="0" presId="urn:microsoft.com/office/officeart/2005/8/layout/equation1"/>
    <dgm:cxn modelId="{BC6219D1-7FE1-43AE-8581-D7D2787DF66B}" type="presParOf" srcId="{2BF1C008-E7D6-40B7-BD72-60D67E56C3F5}" destId="{E825109F-4CB9-4778-BB64-7FC8F19BCEB5}" srcOrd="4" destOrd="0" presId="urn:microsoft.com/office/officeart/2005/8/layout/equation1"/>
    <dgm:cxn modelId="{2EB5E37D-2CE1-4EC6-9886-A136CCEB0ACC}" type="presParOf" srcId="{2BF1C008-E7D6-40B7-BD72-60D67E56C3F5}" destId="{41821EBA-197B-4F2F-90ED-370A758BEB5E}" srcOrd="5" destOrd="0" presId="urn:microsoft.com/office/officeart/2005/8/layout/equation1"/>
    <dgm:cxn modelId="{C03A5375-E7C4-408B-9CAA-49B0BD295895}" type="presParOf" srcId="{2BF1C008-E7D6-40B7-BD72-60D67E56C3F5}" destId="{A2B69AA7-01C1-4053-B368-B907E97EE868}" srcOrd="6" destOrd="0" presId="urn:microsoft.com/office/officeart/2005/8/layout/equation1"/>
    <dgm:cxn modelId="{A6E01996-AFC3-433A-BDF8-8EFD2438ECB8}" type="presParOf" srcId="{2BF1C008-E7D6-40B7-BD72-60D67E56C3F5}" destId="{E579C00D-9428-4BE0-A717-A24AD41E9848}" srcOrd="7" destOrd="0" presId="urn:microsoft.com/office/officeart/2005/8/layout/equation1"/>
    <dgm:cxn modelId="{FAE9CDCA-20E6-4678-999E-1FFD73B13D30}" type="presParOf" srcId="{2BF1C008-E7D6-40B7-BD72-60D67E56C3F5}" destId="{A293F95B-7C3D-4AE3-95D7-9C9F48AC2FFC}"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1687556-A245-4ABE-8C51-8646FB1E9AAB}"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5360A5BD-A669-4A0B-8CFB-600F7942B568}">
      <dgm:prSet phldrT="[Tekst]"/>
      <dgm:spPr/>
      <dgm:t>
        <a:bodyPr/>
        <a:lstStyle/>
        <a:p>
          <a:endParaRPr lang="pl-PL" dirty="0"/>
        </a:p>
      </dgm:t>
    </dgm:pt>
    <dgm:pt modelId="{E23F93D3-D0B2-4389-9388-C986A73427AB}" type="parTrans" cxnId="{08388D0B-CBD5-4BAA-8B0B-F2D40FD6D22A}">
      <dgm:prSet/>
      <dgm:spPr/>
      <dgm:t>
        <a:bodyPr/>
        <a:lstStyle/>
        <a:p>
          <a:endParaRPr lang="pl-PL"/>
        </a:p>
      </dgm:t>
    </dgm:pt>
    <dgm:pt modelId="{DBDB7E1E-5236-4492-B661-8FAA5BB25C6C}" type="sibTrans" cxnId="{08388D0B-CBD5-4BAA-8B0B-F2D40FD6D22A}">
      <dgm:prSet/>
      <dgm:spPr/>
      <dgm:t>
        <a:bodyPr/>
        <a:lstStyle/>
        <a:p>
          <a:endParaRPr lang="pl-PL"/>
        </a:p>
      </dgm:t>
    </dgm:pt>
    <dgm:pt modelId="{3964E319-70B0-4FC9-BBE2-13D64A45D07C}">
      <dgm:prSet phldrT="[Tekst]"/>
      <dgm:spPr/>
      <dgm:t>
        <a:bodyPr/>
        <a:lstStyle/>
        <a:p>
          <a:endParaRPr lang="pl-PL" dirty="0"/>
        </a:p>
      </dgm:t>
    </dgm:pt>
    <dgm:pt modelId="{0DB38722-729A-439C-A8B8-528D31833C83}" type="parTrans" cxnId="{977777EE-70B9-46BA-B9CD-23427A967CF9}">
      <dgm:prSet/>
      <dgm:spPr/>
      <dgm:t>
        <a:bodyPr/>
        <a:lstStyle/>
        <a:p>
          <a:endParaRPr lang="pl-PL"/>
        </a:p>
      </dgm:t>
    </dgm:pt>
    <dgm:pt modelId="{A7607573-9F24-48C7-A544-366EFD648D4E}" type="sibTrans" cxnId="{977777EE-70B9-46BA-B9CD-23427A967CF9}">
      <dgm:prSet/>
      <dgm:spPr/>
      <dgm:t>
        <a:bodyPr/>
        <a:lstStyle/>
        <a:p>
          <a:endParaRPr lang="pl-PL"/>
        </a:p>
      </dgm:t>
    </dgm:pt>
    <dgm:pt modelId="{AF8CBDA7-DE35-412F-AD6E-C8BB7F1B3592}">
      <dgm:prSet phldrT="[Tekst]" custT="1"/>
      <dgm:spPr/>
      <dgm:t>
        <a:bodyPr/>
        <a:lstStyle/>
        <a:p>
          <a:pPr algn="just">
            <a:lnSpc>
              <a:spcPct val="100000"/>
            </a:lnSpc>
            <a:spcAft>
              <a:spcPts val="600"/>
            </a:spcAft>
          </a:pPr>
          <a:r>
            <a:rPr lang="pl-PL" sz="1600" dirty="0" smtClean="0"/>
            <a:t>W ciągu 7 dni kalendarzowych od dnia zatwierdzenia list na stronie internetowej </a:t>
          </a:r>
          <a:r>
            <a:rPr lang="pl-PL" sz="1600" b="1" dirty="0" err="1" smtClean="0">
              <a:hlinkClick xmlns:r="http://schemas.openxmlformats.org/officeDocument/2006/relationships" r:id="rId1"/>
            </a:rPr>
            <a:t>www.rpo.dolnyslask.pl</a:t>
          </a:r>
          <a:r>
            <a:rPr lang="pl-PL" sz="1600" b="1" dirty="0" smtClean="0"/>
            <a:t> </a:t>
          </a:r>
          <a:r>
            <a:rPr lang="pl-PL" sz="1600" dirty="0" smtClean="0"/>
            <a:t>oraz na portalu Funduszy Europejskich zamieszczana są listy projektów, które uzyskały wymaganą liczbę punktów, </a:t>
          </a:r>
          <a:r>
            <a:rPr lang="pl-PL" sz="1600" b="1" dirty="0" smtClean="0"/>
            <a:t>z wyróżnieniem projektów wybranych do dofinansowania.</a:t>
          </a:r>
          <a:endParaRPr lang="pl-PL" sz="1600" dirty="0"/>
        </a:p>
      </dgm:t>
    </dgm:pt>
    <dgm:pt modelId="{4B363D53-74CC-4846-BBC4-E696F4C3A03F}" type="parTrans" cxnId="{2E3FCC41-0699-4640-B8F2-51044946DAFA}">
      <dgm:prSet/>
      <dgm:spPr/>
      <dgm:t>
        <a:bodyPr/>
        <a:lstStyle/>
        <a:p>
          <a:endParaRPr lang="pl-PL"/>
        </a:p>
      </dgm:t>
    </dgm:pt>
    <dgm:pt modelId="{2F9F622B-42DC-4BCE-A29E-603804E34341}" type="sibTrans" cxnId="{2E3FCC41-0699-4640-B8F2-51044946DAFA}">
      <dgm:prSet/>
      <dgm:spPr/>
      <dgm:t>
        <a:bodyPr/>
        <a:lstStyle/>
        <a:p>
          <a:endParaRPr lang="pl-PL"/>
        </a:p>
      </dgm:t>
    </dgm:pt>
    <dgm:pt modelId="{D20E5DD0-6312-40BE-9F22-D6B3F8E030D5}">
      <dgm:prSet phldrT="[Tekst]"/>
      <dgm:spPr/>
      <dgm:t>
        <a:bodyPr/>
        <a:lstStyle/>
        <a:p>
          <a:endParaRPr lang="pl-PL" dirty="0"/>
        </a:p>
      </dgm:t>
    </dgm:pt>
    <dgm:pt modelId="{2BF18A69-4B42-4A16-A3DC-2AE1FF10F15B}" type="parTrans" cxnId="{45955FB3-EE45-4D69-A84B-42B61A81A880}">
      <dgm:prSet/>
      <dgm:spPr/>
      <dgm:t>
        <a:bodyPr/>
        <a:lstStyle/>
        <a:p>
          <a:endParaRPr lang="pl-PL"/>
        </a:p>
      </dgm:t>
    </dgm:pt>
    <dgm:pt modelId="{12FB4479-BA85-40AA-80CF-A4EF1E936ECE}" type="sibTrans" cxnId="{45955FB3-EE45-4D69-A84B-42B61A81A880}">
      <dgm:prSet/>
      <dgm:spPr/>
      <dgm:t>
        <a:bodyPr/>
        <a:lstStyle/>
        <a:p>
          <a:endParaRPr lang="pl-PL"/>
        </a:p>
      </dgm:t>
    </dgm:pt>
    <dgm:pt modelId="{7AC289D9-4C4C-4FB8-A33A-D633A1C4F7B9}">
      <dgm:prSet phldrT="[Tekst]" custT="1"/>
      <dgm:spPr/>
      <dgm:t>
        <a:bodyPr/>
        <a:lstStyle/>
        <a:p>
          <a:pPr algn="just">
            <a:lnSpc>
              <a:spcPct val="100000"/>
            </a:lnSpc>
            <a:spcAft>
              <a:spcPts val="600"/>
            </a:spcAft>
          </a:pPr>
          <a:r>
            <a:rPr lang="pl-PL" sz="1600" dirty="0" smtClean="0"/>
            <a:t>Po zatwierdzeniu list projektów przekazywana jest pisemna informacja o zakończeniu oceny jego projektu oraz:</a:t>
          </a:r>
          <a:endParaRPr lang="pl-PL" sz="1600" dirty="0"/>
        </a:p>
      </dgm:t>
    </dgm:pt>
    <dgm:pt modelId="{1E2898E6-327D-4730-9329-362D88BB4FCC}" type="parTrans" cxnId="{DD783663-F9E1-49CA-A2E3-6DFF47B9D909}">
      <dgm:prSet/>
      <dgm:spPr/>
      <dgm:t>
        <a:bodyPr/>
        <a:lstStyle/>
        <a:p>
          <a:endParaRPr lang="pl-PL"/>
        </a:p>
      </dgm:t>
    </dgm:pt>
    <dgm:pt modelId="{5EE3FD18-379E-4439-B2A1-B327AB88F04E}" type="sibTrans" cxnId="{DD783663-F9E1-49CA-A2E3-6DFF47B9D909}">
      <dgm:prSet/>
      <dgm:spPr/>
      <dgm:t>
        <a:bodyPr/>
        <a:lstStyle/>
        <a:p>
          <a:endParaRPr lang="pl-PL"/>
        </a:p>
      </dgm:t>
    </dgm:pt>
    <dgm:pt modelId="{D2EADA30-0CF9-49A2-8CC4-B2328B92E0A0}">
      <dgm:prSet custT="1"/>
      <dgm:spPr/>
      <dgm:t>
        <a:bodyPr/>
        <a:lstStyle/>
        <a:p>
          <a:pPr algn="just">
            <a:lnSpc>
              <a:spcPct val="100000"/>
            </a:lnSpc>
            <a:spcAft>
              <a:spcPts val="600"/>
            </a:spcAft>
          </a:pPr>
          <a:r>
            <a:rPr lang="pl-PL" sz="1600" b="0" dirty="0" smtClean="0"/>
            <a:t>b) </a:t>
          </a:r>
          <a:r>
            <a:rPr lang="pl-PL" sz="1600" b="1" dirty="0" smtClean="0"/>
            <a:t>negatywnej ocenie projektu i niewybraniu go do dofinansowania wraz ze zgodnym z art. 46 ust. 5 Ustawy pouczeniem o możliwości wniesienia protestu, o którym mowa w art. 53 ust. 1 Ustawy. </a:t>
          </a:r>
        </a:p>
      </dgm:t>
    </dgm:pt>
    <dgm:pt modelId="{B5DF139D-FF27-4734-98E5-BDFB2B1D5C87}" type="parTrans" cxnId="{0AE882C6-06C4-411B-946B-61F0AA62D96A}">
      <dgm:prSet/>
      <dgm:spPr/>
      <dgm:t>
        <a:bodyPr/>
        <a:lstStyle/>
        <a:p>
          <a:endParaRPr lang="pl-PL"/>
        </a:p>
      </dgm:t>
    </dgm:pt>
    <dgm:pt modelId="{B93208B5-1664-452B-94C1-193869B4E0EC}" type="sibTrans" cxnId="{0AE882C6-06C4-411B-946B-61F0AA62D96A}">
      <dgm:prSet/>
      <dgm:spPr/>
      <dgm:t>
        <a:bodyPr/>
        <a:lstStyle/>
        <a:p>
          <a:endParaRPr lang="pl-PL"/>
        </a:p>
      </dgm:t>
    </dgm:pt>
    <dgm:pt modelId="{09B34003-84C5-456F-AC21-C23BB8ECE903}">
      <dgm:prSet phldrT="[Tekst]" custT="1"/>
      <dgm:spPr/>
      <dgm:t>
        <a:bodyPr/>
        <a:lstStyle/>
        <a:p>
          <a:pPr algn="just">
            <a:lnSpc>
              <a:spcPct val="100000"/>
            </a:lnSpc>
            <a:spcAft>
              <a:spcPts val="600"/>
            </a:spcAft>
          </a:pPr>
          <a:r>
            <a:rPr lang="pl-PL" sz="1600" dirty="0" smtClean="0"/>
            <a:t>a) </a:t>
          </a:r>
          <a:r>
            <a:rPr lang="pl-PL" sz="1600" b="1" dirty="0" smtClean="0"/>
            <a:t>pozytywnej ocenie projektu oraz wybraniu go do dofinansowania wraz z prośbą </a:t>
          </a:r>
          <a:br>
            <a:rPr lang="pl-PL" sz="1600" b="1" dirty="0" smtClean="0"/>
          </a:br>
          <a:r>
            <a:rPr lang="pl-PL" sz="1600" b="1" dirty="0" smtClean="0"/>
            <a:t>o złożenie załączników niezbędnych do podpisania umowy albo</a:t>
          </a:r>
          <a:endParaRPr lang="pl-PL" sz="1600" b="1" dirty="0"/>
        </a:p>
      </dgm:t>
    </dgm:pt>
    <dgm:pt modelId="{7921DB16-BFC3-4C17-BFDF-7702EEF3C547}" type="parTrans" cxnId="{41C8D477-F1A7-42E8-9BDC-C84165DBAB09}">
      <dgm:prSet/>
      <dgm:spPr/>
      <dgm:t>
        <a:bodyPr/>
        <a:lstStyle/>
        <a:p>
          <a:endParaRPr lang="pl-PL"/>
        </a:p>
      </dgm:t>
    </dgm:pt>
    <dgm:pt modelId="{630B33B1-5389-414E-A81C-0B82B2770F3D}" type="sibTrans" cxnId="{41C8D477-F1A7-42E8-9BDC-C84165DBAB09}">
      <dgm:prSet/>
      <dgm:spPr/>
      <dgm:t>
        <a:bodyPr/>
        <a:lstStyle/>
        <a:p>
          <a:endParaRPr lang="pl-PL"/>
        </a:p>
      </dgm:t>
    </dgm:pt>
    <dgm:pt modelId="{3C0856DD-8D58-431A-8D75-404898998297}">
      <dgm:prSet phldrT="[Tekst]" custT="1"/>
      <dgm:spPr/>
      <dgm:t>
        <a:bodyPr/>
        <a:lstStyle/>
        <a:p>
          <a:pPr algn="just"/>
          <a:r>
            <a:rPr lang="pl-PL" sz="1600" dirty="0" smtClean="0"/>
            <a:t>IZ RPO WD rozstrzyga konkurs, zatwierdzając listy ocenionych projektów. </a:t>
          </a:r>
          <a:r>
            <a:rPr lang="pl-PL" sz="1600" b="1" dirty="0" smtClean="0"/>
            <a:t>O kolejności projektów na liście, w tym osobno dla konkursu horyzontalnego i poszczególnych OSI, decyduje liczba punktów przyznana danemu projektowi bezwarunkowo albo liczba punktów przyznana danemu projektowi w wyniku negocjacji. </a:t>
          </a:r>
          <a:endParaRPr lang="pl-PL" sz="1600" b="1" dirty="0"/>
        </a:p>
      </dgm:t>
    </dgm:pt>
    <dgm:pt modelId="{73BC5F1C-4905-4390-9C85-BBB11E6B2AA4}" type="parTrans" cxnId="{1B9B1CEC-0C7B-4C29-B6FE-5010A85A6101}">
      <dgm:prSet/>
      <dgm:spPr/>
      <dgm:t>
        <a:bodyPr/>
        <a:lstStyle/>
        <a:p>
          <a:endParaRPr lang="pl-PL"/>
        </a:p>
      </dgm:t>
    </dgm:pt>
    <dgm:pt modelId="{6FF671B7-1793-4EA3-8379-CEE7A67EAEB6}" type="sibTrans" cxnId="{1B9B1CEC-0C7B-4C29-B6FE-5010A85A6101}">
      <dgm:prSet/>
      <dgm:spPr/>
      <dgm:t>
        <a:bodyPr/>
        <a:lstStyle/>
        <a:p>
          <a:endParaRPr lang="pl-PL"/>
        </a:p>
      </dgm:t>
    </dgm:pt>
    <dgm:pt modelId="{5C6295DD-7AE2-4356-8E2A-5897BFE878D6}" type="pres">
      <dgm:prSet presAssocID="{41687556-A245-4ABE-8C51-8646FB1E9AAB}" presName="linearFlow" presStyleCnt="0">
        <dgm:presLayoutVars>
          <dgm:dir/>
          <dgm:animLvl val="lvl"/>
          <dgm:resizeHandles val="exact"/>
        </dgm:presLayoutVars>
      </dgm:prSet>
      <dgm:spPr/>
      <dgm:t>
        <a:bodyPr/>
        <a:lstStyle/>
        <a:p>
          <a:endParaRPr lang="pl-PL"/>
        </a:p>
      </dgm:t>
    </dgm:pt>
    <dgm:pt modelId="{D6A96CCF-7DA4-4A99-94FB-79C1CF638C1F}" type="pres">
      <dgm:prSet presAssocID="{5360A5BD-A669-4A0B-8CFB-600F7942B568}" presName="composite" presStyleCnt="0"/>
      <dgm:spPr/>
    </dgm:pt>
    <dgm:pt modelId="{6C9D487C-4FE7-491C-B829-1566D9B8E466}" type="pres">
      <dgm:prSet presAssocID="{5360A5BD-A669-4A0B-8CFB-600F7942B568}" presName="parentText" presStyleLbl="alignNode1" presStyleIdx="0" presStyleCnt="3">
        <dgm:presLayoutVars>
          <dgm:chMax val="1"/>
          <dgm:bulletEnabled val="1"/>
        </dgm:presLayoutVars>
      </dgm:prSet>
      <dgm:spPr/>
      <dgm:t>
        <a:bodyPr/>
        <a:lstStyle/>
        <a:p>
          <a:endParaRPr lang="pl-PL"/>
        </a:p>
      </dgm:t>
    </dgm:pt>
    <dgm:pt modelId="{4387C936-1A1D-40FE-B071-779B14C00F96}" type="pres">
      <dgm:prSet presAssocID="{5360A5BD-A669-4A0B-8CFB-600F7942B568}" presName="descendantText" presStyleLbl="alignAcc1" presStyleIdx="0" presStyleCnt="3" custScaleY="142443">
        <dgm:presLayoutVars>
          <dgm:bulletEnabled val="1"/>
        </dgm:presLayoutVars>
      </dgm:prSet>
      <dgm:spPr/>
      <dgm:t>
        <a:bodyPr/>
        <a:lstStyle/>
        <a:p>
          <a:endParaRPr lang="pl-PL"/>
        </a:p>
      </dgm:t>
    </dgm:pt>
    <dgm:pt modelId="{BCB71388-18A8-497F-BC57-9510D8CBACD4}" type="pres">
      <dgm:prSet presAssocID="{DBDB7E1E-5236-4492-B661-8FAA5BB25C6C}" presName="sp" presStyleCnt="0"/>
      <dgm:spPr/>
    </dgm:pt>
    <dgm:pt modelId="{F9A92359-6936-4976-B2F2-AB7565267BBB}" type="pres">
      <dgm:prSet presAssocID="{3964E319-70B0-4FC9-BBE2-13D64A45D07C}" presName="composite" presStyleCnt="0"/>
      <dgm:spPr/>
    </dgm:pt>
    <dgm:pt modelId="{153ADDFB-902E-4E3F-90B6-1D40EE318251}" type="pres">
      <dgm:prSet presAssocID="{3964E319-70B0-4FC9-BBE2-13D64A45D07C}" presName="parentText" presStyleLbl="alignNode1" presStyleIdx="1" presStyleCnt="3">
        <dgm:presLayoutVars>
          <dgm:chMax val="1"/>
          <dgm:bulletEnabled val="1"/>
        </dgm:presLayoutVars>
      </dgm:prSet>
      <dgm:spPr/>
      <dgm:t>
        <a:bodyPr/>
        <a:lstStyle/>
        <a:p>
          <a:endParaRPr lang="pl-PL"/>
        </a:p>
      </dgm:t>
    </dgm:pt>
    <dgm:pt modelId="{4ECA7C65-2180-4E52-85C2-98E852964C2D}" type="pres">
      <dgm:prSet presAssocID="{3964E319-70B0-4FC9-BBE2-13D64A45D07C}" presName="descendantText" presStyleLbl="alignAcc1" presStyleIdx="1" presStyleCnt="3" custScaleY="135663">
        <dgm:presLayoutVars>
          <dgm:bulletEnabled val="1"/>
        </dgm:presLayoutVars>
      </dgm:prSet>
      <dgm:spPr/>
      <dgm:t>
        <a:bodyPr/>
        <a:lstStyle/>
        <a:p>
          <a:endParaRPr lang="pl-PL"/>
        </a:p>
      </dgm:t>
    </dgm:pt>
    <dgm:pt modelId="{3C3598A8-82F5-48AE-80D6-06E3ABBD7D81}" type="pres">
      <dgm:prSet presAssocID="{A7607573-9F24-48C7-A544-366EFD648D4E}" presName="sp" presStyleCnt="0"/>
      <dgm:spPr/>
    </dgm:pt>
    <dgm:pt modelId="{BCFF9E82-7CA3-4817-BD6A-249715F0613A}" type="pres">
      <dgm:prSet presAssocID="{D20E5DD0-6312-40BE-9F22-D6B3F8E030D5}" presName="composite" presStyleCnt="0"/>
      <dgm:spPr/>
    </dgm:pt>
    <dgm:pt modelId="{C709E4B9-F680-4F3F-AC4E-7AD6D5EB507E}" type="pres">
      <dgm:prSet presAssocID="{D20E5DD0-6312-40BE-9F22-D6B3F8E030D5}" presName="parentText" presStyleLbl="alignNode1" presStyleIdx="2" presStyleCnt="3">
        <dgm:presLayoutVars>
          <dgm:chMax val="1"/>
          <dgm:bulletEnabled val="1"/>
        </dgm:presLayoutVars>
      </dgm:prSet>
      <dgm:spPr/>
      <dgm:t>
        <a:bodyPr/>
        <a:lstStyle/>
        <a:p>
          <a:endParaRPr lang="pl-PL"/>
        </a:p>
      </dgm:t>
    </dgm:pt>
    <dgm:pt modelId="{F24E24FA-BD83-4E5B-B885-7396CF09BF14}" type="pres">
      <dgm:prSet presAssocID="{D20E5DD0-6312-40BE-9F22-D6B3F8E030D5}" presName="descendantText" presStyleLbl="alignAcc1" presStyleIdx="2" presStyleCnt="3" custScaleY="211295">
        <dgm:presLayoutVars>
          <dgm:bulletEnabled val="1"/>
        </dgm:presLayoutVars>
      </dgm:prSet>
      <dgm:spPr/>
      <dgm:t>
        <a:bodyPr/>
        <a:lstStyle/>
        <a:p>
          <a:endParaRPr lang="pl-PL"/>
        </a:p>
      </dgm:t>
    </dgm:pt>
  </dgm:ptLst>
  <dgm:cxnLst>
    <dgm:cxn modelId="{977777EE-70B9-46BA-B9CD-23427A967CF9}" srcId="{41687556-A245-4ABE-8C51-8646FB1E9AAB}" destId="{3964E319-70B0-4FC9-BBE2-13D64A45D07C}" srcOrd="1" destOrd="0" parTransId="{0DB38722-729A-439C-A8B8-528D31833C83}" sibTransId="{A7607573-9F24-48C7-A544-366EFD648D4E}"/>
    <dgm:cxn modelId="{D4697972-712A-4264-81E0-ED73D02FD54B}" type="presOf" srcId="{3964E319-70B0-4FC9-BBE2-13D64A45D07C}" destId="{153ADDFB-902E-4E3F-90B6-1D40EE318251}" srcOrd="0" destOrd="0" presId="urn:microsoft.com/office/officeart/2005/8/layout/chevron2"/>
    <dgm:cxn modelId="{1B9B1CEC-0C7B-4C29-B6FE-5010A85A6101}" srcId="{5360A5BD-A669-4A0B-8CFB-600F7942B568}" destId="{3C0856DD-8D58-431A-8D75-404898998297}" srcOrd="0" destOrd="0" parTransId="{73BC5F1C-4905-4390-9C85-BBB11E6B2AA4}" sibTransId="{6FF671B7-1793-4EA3-8379-CEE7A67EAEB6}"/>
    <dgm:cxn modelId="{8ECE15D9-4186-466B-BEE6-3DF22A576B55}" type="presOf" srcId="{D20E5DD0-6312-40BE-9F22-D6B3F8E030D5}" destId="{C709E4B9-F680-4F3F-AC4E-7AD6D5EB507E}" srcOrd="0" destOrd="0" presId="urn:microsoft.com/office/officeart/2005/8/layout/chevron2"/>
    <dgm:cxn modelId="{0AE882C6-06C4-411B-946B-61F0AA62D96A}" srcId="{D20E5DD0-6312-40BE-9F22-D6B3F8E030D5}" destId="{D2EADA30-0CF9-49A2-8CC4-B2328B92E0A0}" srcOrd="2" destOrd="0" parTransId="{B5DF139D-FF27-4734-98E5-BDFB2B1D5C87}" sibTransId="{B93208B5-1664-452B-94C1-193869B4E0EC}"/>
    <dgm:cxn modelId="{08388D0B-CBD5-4BAA-8B0B-F2D40FD6D22A}" srcId="{41687556-A245-4ABE-8C51-8646FB1E9AAB}" destId="{5360A5BD-A669-4A0B-8CFB-600F7942B568}" srcOrd="0" destOrd="0" parTransId="{E23F93D3-D0B2-4389-9388-C986A73427AB}" sibTransId="{DBDB7E1E-5236-4492-B661-8FAA5BB25C6C}"/>
    <dgm:cxn modelId="{005807A9-6E90-41A8-A96C-D89728E1D8F1}" type="presOf" srcId="{D2EADA30-0CF9-49A2-8CC4-B2328B92E0A0}" destId="{F24E24FA-BD83-4E5B-B885-7396CF09BF14}" srcOrd="0" destOrd="2" presId="urn:microsoft.com/office/officeart/2005/8/layout/chevron2"/>
    <dgm:cxn modelId="{8FFA2B8D-FAC9-4892-BED4-CE93EA8842DD}" type="presOf" srcId="{5360A5BD-A669-4A0B-8CFB-600F7942B568}" destId="{6C9D487C-4FE7-491C-B829-1566D9B8E466}" srcOrd="0" destOrd="0" presId="urn:microsoft.com/office/officeart/2005/8/layout/chevron2"/>
    <dgm:cxn modelId="{DD783663-F9E1-49CA-A2E3-6DFF47B9D909}" srcId="{D20E5DD0-6312-40BE-9F22-D6B3F8E030D5}" destId="{7AC289D9-4C4C-4FB8-A33A-D633A1C4F7B9}" srcOrd="0" destOrd="0" parTransId="{1E2898E6-327D-4730-9329-362D88BB4FCC}" sibTransId="{5EE3FD18-379E-4439-B2A1-B327AB88F04E}"/>
    <dgm:cxn modelId="{4F456456-4ECF-4778-8E84-43D4D88E33AB}" type="presOf" srcId="{41687556-A245-4ABE-8C51-8646FB1E9AAB}" destId="{5C6295DD-7AE2-4356-8E2A-5897BFE878D6}" srcOrd="0" destOrd="0" presId="urn:microsoft.com/office/officeart/2005/8/layout/chevron2"/>
    <dgm:cxn modelId="{4A1427BD-1268-4F95-9A95-C6ACFD3540D3}" type="presOf" srcId="{09B34003-84C5-456F-AC21-C23BB8ECE903}" destId="{F24E24FA-BD83-4E5B-B885-7396CF09BF14}" srcOrd="0" destOrd="1" presId="urn:microsoft.com/office/officeart/2005/8/layout/chevron2"/>
    <dgm:cxn modelId="{41C8D477-F1A7-42E8-9BDC-C84165DBAB09}" srcId="{D20E5DD0-6312-40BE-9F22-D6B3F8E030D5}" destId="{09B34003-84C5-456F-AC21-C23BB8ECE903}" srcOrd="1" destOrd="0" parTransId="{7921DB16-BFC3-4C17-BFDF-7702EEF3C547}" sibTransId="{630B33B1-5389-414E-A81C-0B82B2770F3D}"/>
    <dgm:cxn modelId="{2257C1B0-63F3-4CC4-A6E7-1AA93DD49519}" type="presOf" srcId="{AF8CBDA7-DE35-412F-AD6E-C8BB7F1B3592}" destId="{4ECA7C65-2180-4E52-85C2-98E852964C2D}" srcOrd="0" destOrd="0" presId="urn:microsoft.com/office/officeart/2005/8/layout/chevron2"/>
    <dgm:cxn modelId="{45955FB3-EE45-4D69-A84B-42B61A81A880}" srcId="{41687556-A245-4ABE-8C51-8646FB1E9AAB}" destId="{D20E5DD0-6312-40BE-9F22-D6B3F8E030D5}" srcOrd="2" destOrd="0" parTransId="{2BF18A69-4B42-4A16-A3DC-2AE1FF10F15B}" sibTransId="{12FB4479-BA85-40AA-80CF-A4EF1E936ECE}"/>
    <dgm:cxn modelId="{037D08C9-53D3-469B-947C-ABC42073ABF0}" type="presOf" srcId="{7AC289D9-4C4C-4FB8-A33A-D633A1C4F7B9}" destId="{F24E24FA-BD83-4E5B-B885-7396CF09BF14}" srcOrd="0" destOrd="0" presId="urn:microsoft.com/office/officeart/2005/8/layout/chevron2"/>
    <dgm:cxn modelId="{B873AE59-CC95-41FB-A864-E173D60378AF}" type="presOf" srcId="{3C0856DD-8D58-431A-8D75-404898998297}" destId="{4387C936-1A1D-40FE-B071-779B14C00F96}" srcOrd="0" destOrd="0" presId="urn:microsoft.com/office/officeart/2005/8/layout/chevron2"/>
    <dgm:cxn modelId="{2E3FCC41-0699-4640-B8F2-51044946DAFA}" srcId="{3964E319-70B0-4FC9-BBE2-13D64A45D07C}" destId="{AF8CBDA7-DE35-412F-AD6E-C8BB7F1B3592}" srcOrd="0" destOrd="0" parTransId="{4B363D53-74CC-4846-BBC4-E696F4C3A03F}" sibTransId="{2F9F622B-42DC-4BCE-A29E-603804E34341}"/>
    <dgm:cxn modelId="{6A803B11-6B3B-4559-82C8-10B8330FC197}" type="presParOf" srcId="{5C6295DD-7AE2-4356-8E2A-5897BFE878D6}" destId="{D6A96CCF-7DA4-4A99-94FB-79C1CF638C1F}" srcOrd="0" destOrd="0" presId="urn:microsoft.com/office/officeart/2005/8/layout/chevron2"/>
    <dgm:cxn modelId="{64CA3844-847F-456C-AD8E-A1197C48FAFF}" type="presParOf" srcId="{D6A96CCF-7DA4-4A99-94FB-79C1CF638C1F}" destId="{6C9D487C-4FE7-491C-B829-1566D9B8E466}" srcOrd="0" destOrd="0" presId="urn:microsoft.com/office/officeart/2005/8/layout/chevron2"/>
    <dgm:cxn modelId="{92387388-8DAD-4B72-AB2B-7A0A125D76B4}" type="presParOf" srcId="{D6A96CCF-7DA4-4A99-94FB-79C1CF638C1F}" destId="{4387C936-1A1D-40FE-B071-779B14C00F96}" srcOrd="1" destOrd="0" presId="urn:microsoft.com/office/officeart/2005/8/layout/chevron2"/>
    <dgm:cxn modelId="{AFB0134D-8149-43B3-A4CD-9275BDDFD442}" type="presParOf" srcId="{5C6295DD-7AE2-4356-8E2A-5897BFE878D6}" destId="{BCB71388-18A8-497F-BC57-9510D8CBACD4}" srcOrd="1" destOrd="0" presId="urn:microsoft.com/office/officeart/2005/8/layout/chevron2"/>
    <dgm:cxn modelId="{C42D8CAC-90F0-4915-89D1-3F785CCDC90D}" type="presParOf" srcId="{5C6295DD-7AE2-4356-8E2A-5897BFE878D6}" destId="{F9A92359-6936-4976-B2F2-AB7565267BBB}" srcOrd="2" destOrd="0" presId="urn:microsoft.com/office/officeart/2005/8/layout/chevron2"/>
    <dgm:cxn modelId="{E3383434-4568-438C-B1BE-0375CBC428C6}" type="presParOf" srcId="{F9A92359-6936-4976-B2F2-AB7565267BBB}" destId="{153ADDFB-902E-4E3F-90B6-1D40EE318251}" srcOrd="0" destOrd="0" presId="urn:microsoft.com/office/officeart/2005/8/layout/chevron2"/>
    <dgm:cxn modelId="{18268D28-7C67-45CA-8991-37C27E9C292C}" type="presParOf" srcId="{F9A92359-6936-4976-B2F2-AB7565267BBB}" destId="{4ECA7C65-2180-4E52-85C2-98E852964C2D}" srcOrd="1" destOrd="0" presId="urn:microsoft.com/office/officeart/2005/8/layout/chevron2"/>
    <dgm:cxn modelId="{11B37E44-7324-422A-94BF-2DCCAA23B293}" type="presParOf" srcId="{5C6295DD-7AE2-4356-8E2A-5897BFE878D6}" destId="{3C3598A8-82F5-48AE-80D6-06E3ABBD7D81}" srcOrd="3" destOrd="0" presId="urn:microsoft.com/office/officeart/2005/8/layout/chevron2"/>
    <dgm:cxn modelId="{AEE17427-4682-4BDB-85E7-5BF6D7F0D8D1}" type="presParOf" srcId="{5C6295DD-7AE2-4356-8E2A-5897BFE878D6}" destId="{BCFF9E82-7CA3-4817-BD6A-249715F0613A}" srcOrd="4" destOrd="0" presId="urn:microsoft.com/office/officeart/2005/8/layout/chevron2"/>
    <dgm:cxn modelId="{B09E46E2-E2FC-4F08-9C29-EE52F4389165}" type="presParOf" srcId="{BCFF9E82-7CA3-4817-BD6A-249715F0613A}" destId="{C709E4B9-F680-4F3F-AC4E-7AD6D5EB507E}" srcOrd="0" destOrd="0" presId="urn:microsoft.com/office/officeart/2005/8/layout/chevron2"/>
    <dgm:cxn modelId="{C7F99E72-E949-443E-8258-9BD2502F6DB1}" type="presParOf" srcId="{BCFF9E82-7CA3-4817-BD6A-249715F0613A}" destId="{F24E24FA-BD83-4E5B-B885-7396CF09BF1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A9F8F-E205-448C-B7FC-5FCEDFD06310}" type="doc">
      <dgm:prSet loTypeId="urn:microsoft.com/office/officeart/2005/8/layout/process2" loCatId="process" qsTypeId="urn:microsoft.com/office/officeart/2005/8/quickstyle/3d1" qsCatId="3D" csTypeId="urn:microsoft.com/office/officeart/2005/8/colors/accent1_2" csCatId="accent1" phldr="1"/>
      <dgm:spPr/>
    </dgm:pt>
    <dgm:pt modelId="{42E3DCB4-1804-4D21-9C00-434E1190AEB7}">
      <dgm:prSet phldrT="[Tekst]" custT="1"/>
      <dgm:spPr/>
      <dgm:t>
        <a:bodyPr/>
        <a:lstStyle/>
        <a:p>
          <a:r>
            <a:rPr lang="pl-PL" sz="1800" b="0" u="sng" dirty="0" smtClean="0"/>
            <a:t>Alokacja (budżet środków europejskich) </a:t>
          </a:r>
          <a:r>
            <a:rPr lang="pl-PL" sz="1800" u="sng" dirty="0" smtClean="0"/>
            <a:t>na konkurs horyzontalny wynosi:</a:t>
          </a:r>
          <a:r>
            <a:rPr lang="pl-PL" sz="1800" dirty="0" smtClean="0"/>
            <a:t> </a:t>
          </a:r>
          <a:br>
            <a:rPr lang="pl-PL" sz="1800" dirty="0" smtClean="0"/>
          </a:br>
          <a:r>
            <a:rPr lang="pl-PL" sz="1800" b="1" dirty="0" smtClean="0"/>
            <a:t>1 755 457,00 PLN</a:t>
          </a:r>
        </a:p>
      </dgm:t>
    </dgm:pt>
    <dgm:pt modelId="{8C86AED0-1416-432E-BD2F-DE6E55244F50}" type="parTrans" cxnId="{ADCC31FD-CF09-489F-8445-69A749C30325}">
      <dgm:prSet/>
      <dgm:spPr/>
      <dgm:t>
        <a:bodyPr/>
        <a:lstStyle/>
        <a:p>
          <a:endParaRPr lang="pl-PL"/>
        </a:p>
      </dgm:t>
    </dgm:pt>
    <dgm:pt modelId="{44DF08ED-D3EC-4F1B-BB39-23F1706EEF76}" type="sibTrans" cxnId="{ADCC31FD-CF09-489F-8445-69A749C30325}">
      <dgm:prSet/>
      <dgm:spPr/>
      <dgm:t>
        <a:bodyPr/>
        <a:lstStyle/>
        <a:p>
          <a:endParaRPr lang="pl-PL"/>
        </a:p>
      </dgm:t>
    </dgm:pt>
    <dgm:pt modelId="{DF8F1FDB-02BD-433C-9469-E9973171030B}">
      <dgm:prSet phldrT="[Tekst]" custT="1"/>
      <dgm:spPr/>
      <dgm:t>
        <a:bodyPr/>
        <a:lstStyle/>
        <a:p>
          <a:r>
            <a:rPr lang="pl-PL" sz="1800" dirty="0" smtClean="0"/>
            <a:t>W ramach danej alokacji mogą zostać dofinansowane projekty wykraczające swoim obszarem realizacji poza jedną OSI i </a:t>
          </a:r>
          <a:r>
            <a:rPr lang="pl-PL" sz="1800" dirty="0" smtClean="0">
              <a:solidFill>
                <a:schemeClr val="bg1"/>
              </a:solidFill>
            </a:rPr>
            <a:t>ZIT </a:t>
          </a:r>
        </a:p>
      </dgm:t>
    </dgm:pt>
    <dgm:pt modelId="{8F17879A-D377-4E92-8CCD-8CCF29A9E66E}" type="parTrans" cxnId="{BCECDF17-DE21-4CCF-BB6B-0F3E22208D28}">
      <dgm:prSet/>
      <dgm:spPr/>
      <dgm:t>
        <a:bodyPr/>
        <a:lstStyle/>
        <a:p>
          <a:endParaRPr lang="pl-PL"/>
        </a:p>
      </dgm:t>
    </dgm:pt>
    <dgm:pt modelId="{31D7112C-B736-4F53-8295-7C74C2C9F4E9}" type="sibTrans" cxnId="{BCECDF17-DE21-4CCF-BB6B-0F3E22208D28}">
      <dgm:prSet/>
      <dgm:spPr/>
      <dgm:t>
        <a:bodyPr/>
        <a:lstStyle/>
        <a:p>
          <a:endParaRPr lang="pl-PL"/>
        </a:p>
      </dgm:t>
    </dgm:pt>
    <dgm:pt modelId="{5316C9CA-D8EF-44D7-8A9C-EB9844E9BE32}">
      <dgm:prSet custT="1"/>
      <dgm:spPr/>
      <dgm:t>
        <a:bodyPr/>
        <a:lstStyle/>
        <a:p>
          <a:r>
            <a:rPr lang="pl-PL" sz="1800" b="0" dirty="0" smtClean="0">
              <a:solidFill>
                <a:schemeClr val="bg1"/>
              </a:solidFill>
            </a:rPr>
            <a:t>Alokacja może zostać zwiększona między innymi w celu dofinansowania projektów wyłonionych w procedurze odwoławczej</a:t>
          </a:r>
        </a:p>
      </dgm:t>
    </dgm:pt>
    <dgm:pt modelId="{E5EAE3F4-2ACB-4046-8E89-2BA8E553C750}" type="parTrans" cxnId="{65A483C4-CAE7-478C-932A-97F41E879DED}">
      <dgm:prSet/>
      <dgm:spPr/>
      <dgm:t>
        <a:bodyPr/>
        <a:lstStyle/>
        <a:p>
          <a:endParaRPr lang="pl-PL"/>
        </a:p>
      </dgm:t>
    </dgm:pt>
    <dgm:pt modelId="{A3E9D3E1-7380-475E-B055-76D7664CD18A}" type="sibTrans" cxnId="{65A483C4-CAE7-478C-932A-97F41E879DED}">
      <dgm:prSet/>
      <dgm:spPr/>
      <dgm:t>
        <a:bodyPr/>
        <a:lstStyle/>
        <a:p>
          <a:endParaRPr lang="pl-PL"/>
        </a:p>
      </dgm:t>
    </dgm:pt>
    <dgm:pt modelId="{60A3ABA5-1A8D-43C3-B5C7-1F7C3E4F195C}" type="pres">
      <dgm:prSet presAssocID="{2B8A9F8F-E205-448C-B7FC-5FCEDFD06310}" presName="linearFlow" presStyleCnt="0">
        <dgm:presLayoutVars>
          <dgm:resizeHandles val="exact"/>
        </dgm:presLayoutVars>
      </dgm:prSet>
      <dgm:spPr/>
    </dgm:pt>
    <dgm:pt modelId="{910A597B-C3FF-446B-996E-DA74B8627725}" type="pres">
      <dgm:prSet presAssocID="{42E3DCB4-1804-4D21-9C00-434E1190AEB7}" presName="node" presStyleLbl="node1" presStyleIdx="0" presStyleCnt="3" custScaleX="308938" custScaleY="92979" custLinFactNeighborY="438">
        <dgm:presLayoutVars>
          <dgm:bulletEnabled val="1"/>
        </dgm:presLayoutVars>
      </dgm:prSet>
      <dgm:spPr/>
      <dgm:t>
        <a:bodyPr/>
        <a:lstStyle/>
        <a:p>
          <a:endParaRPr lang="pl-PL"/>
        </a:p>
      </dgm:t>
    </dgm:pt>
    <dgm:pt modelId="{07321A33-64D7-4452-9CED-BBA654188605}" type="pres">
      <dgm:prSet presAssocID="{44DF08ED-D3EC-4F1B-BB39-23F1706EEF76}" presName="sibTrans" presStyleLbl="sibTrans2D1" presStyleIdx="0" presStyleCnt="2"/>
      <dgm:spPr/>
      <dgm:t>
        <a:bodyPr/>
        <a:lstStyle/>
        <a:p>
          <a:endParaRPr lang="pl-PL"/>
        </a:p>
      </dgm:t>
    </dgm:pt>
    <dgm:pt modelId="{A44ED05E-219C-4009-AE3A-E8F8FD7C10A0}" type="pres">
      <dgm:prSet presAssocID="{44DF08ED-D3EC-4F1B-BB39-23F1706EEF76}" presName="connectorText" presStyleLbl="sibTrans2D1" presStyleIdx="0" presStyleCnt="2"/>
      <dgm:spPr/>
      <dgm:t>
        <a:bodyPr/>
        <a:lstStyle/>
        <a:p>
          <a:endParaRPr lang="pl-PL"/>
        </a:p>
      </dgm:t>
    </dgm:pt>
    <dgm:pt modelId="{355C01F5-68D8-42C8-A093-343521004F0A}" type="pres">
      <dgm:prSet presAssocID="{DF8F1FDB-02BD-433C-9469-E9973171030B}" presName="node" presStyleLbl="node1" presStyleIdx="1" presStyleCnt="3" custScaleX="308938" custScaleY="120418" custLinFactNeighborY="-6109">
        <dgm:presLayoutVars>
          <dgm:bulletEnabled val="1"/>
        </dgm:presLayoutVars>
      </dgm:prSet>
      <dgm:spPr/>
      <dgm:t>
        <a:bodyPr/>
        <a:lstStyle/>
        <a:p>
          <a:endParaRPr lang="pl-PL"/>
        </a:p>
      </dgm:t>
    </dgm:pt>
    <dgm:pt modelId="{B28079FC-2F05-40C4-8A9F-299A14D2AE17}" type="pres">
      <dgm:prSet presAssocID="{31D7112C-B736-4F53-8295-7C74C2C9F4E9}" presName="sibTrans" presStyleLbl="sibTrans2D1" presStyleIdx="1" presStyleCnt="2"/>
      <dgm:spPr/>
      <dgm:t>
        <a:bodyPr/>
        <a:lstStyle/>
        <a:p>
          <a:endParaRPr lang="pl-PL"/>
        </a:p>
      </dgm:t>
    </dgm:pt>
    <dgm:pt modelId="{B29C68FE-E24F-44FC-A1F2-0F06F98AC51A}" type="pres">
      <dgm:prSet presAssocID="{31D7112C-B736-4F53-8295-7C74C2C9F4E9}" presName="connectorText" presStyleLbl="sibTrans2D1" presStyleIdx="1" presStyleCnt="2"/>
      <dgm:spPr/>
      <dgm:t>
        <a:bodyPr/>
        <a:lstStyle/>
        <a:p>
          <a:endParaRPr lang="pl-PL"/>
        </a:p>
      </dgm:t>
    </dgm:pt>
    <dgm:pt modelId="{904F8E11-BAF9-460A-985F-62BF39A4C547}" type="pres">
      <dgm:prSet presAssocID="{5316C9CA-D8EF-44D7-8A9C-EB9844E9BE32}" presName="node" presStyleLbl="node1" presStyleIdx="2" presStyleCnt="3" custScaleX="308938" custScaleY="70623" custLinFactNeighborX="0" custLinFactNeighborY="-33477">
        <dgm:presLayoutVars>
          <dgm:bulletEnabled val="1"/>
        </dgm:presLayoutVars>
      </dgm:prSet>
      <dgm:spPr/>
      <dgm:t>
        <a:bodyPr/>
        <a:lstStyle/>
        <a:p>
          <a:endParaRPr lang="pl-PL"/>
        </a:p>
      </dgm:t>
    </dgm:pt>
  </dgm:ptLst>
  <dgm:cxnLst>
    <dgm:cxn modelId="{EF7CC957-AEA6-4E31-8206-6B4950F2AEE3}" type="presOf" srcId="{31D7112C-B736-4F53-8295-7C74C2C9F4E9}" destId="{B28079FC-2F05-40C4-8A9F-299A14D2AE17}" srcOrd="0" destOrd="0" presId="urn:microsoft.com/office/officeart/2005/8/layout/process2"/>
    <dgm:cxn modelId="{BCECDF17-DE21-4CCF-BB6B-0F3E22208D28}" srcId="{2B8A9F8F-E205-448C-B7FC-5FCEDFD06310}" destId="{DF8F1FDB-02BD-433C-9469-E9973171030B}" srcOrd="1" destOrd="0" parTransId="{8F17879A-D377-4E92-8CCD-8CCF29A9E66E}" sibTransId="{31D7112C-B736-4F53-8295-7C74C2C9F4E9}"/>
    <dgm:cxn modelId="{59507C1B-2D11-4CA7-98C8-6373752C9A9B}" type="presOf" srcId="{44DF08ED-D3EC-4F1B-BB39-23F1706EEF76}" destId="{07321A33-64D7-4452-9CED-BBA654188605}" srcOrd="0" destOrd="0" presId="urn:microsoft.com/office/officeart/2005/8/layout/process2"/>
    <dgm:cxn modelId="{080A1394-A55B-4D8D-8766-4C89992C0844}" type="presOf" srcId="{44DF08ED-D3EC-4F1B-BB39-23F1706EEF76}" destId="{A44ED05E-219C-4009-AE3A-E8F8FD7C10A0}" srcOrd="1" destOrd="0" presId="urn:microsoft.com/office/officeart/2005/8/layout/process2"/>
    <dgm:cxn modelId="{8E979E2B-7F1B-403F-A972-5A18CADBE890}" type="presOf" srcId="{2B8A9F8F-E205-448C-B7FC-5FCEDFD06310}" destId="{60A3ABA5-1A8D-43C3-B5C7-1F7C3E4F195C}" srcOrd="0" destOrd="0" presId="urn:microsoft.com/office/officeart/2005/8/layout/process2"/>
    <dgm:cxn modelId="{ADCC31FD-CF09-489F-8445-69A749C30325}" srcId="{2B8A9F8F-E205-448C-B7FC-5FCEDFD06310}" destId="{42E3DCB4-1804-4D21-9C00-434E1190AEB7}" srcOrd="0" destOrd="0" parTransId="{8C86AED0-1416-432E-BD2F-DE6E55244F50}" sibTransId="{44DF08ED-D3EC-4F1B-BB39-23F1706EEF76}"/>
    <dgm:cxn modelId="{65A483C4-CAE7-478C-932A-97F41E879DED}" srcId="{2B8A9F8F-E205-448C-B7FC-5FCEDFD06310}" destId="{5316C9CA-D8EF-44D7-8A9C-EB9844E9BE32}" srcOrd="2" destOrd="0" parTransId="{E5EAE3F4-2ACB-4046-8E89-2BA8E553C750}" sibTransId="{A3E9D3E1-7380-475E-B055-76D7664CD18A}"/>
    <dgm:cxn modelId="{44DA091F-4423-4236-99B8-D495CBF99340}" type="presOf" srcId="{DF8F1FDB-02BD-433C-9469-E9973171030B}" destId="{355C01F5-68D8-42C8-A093-343521004F0A}" srcOrd="0" destOrd="0" presId="urn:microsoft.com/office/officeart/2005/8/layout/process2"/>
    <dgm:cxn modelId="{84164646-E973-41DB-8D4C-78B5E8525854}" type="presOf" srcId="{31D7112C-B736-4F53-8295-7C74C2C9F4E9}" destId="{B29C68FE-E24F-44FC-A1F2-0F06F98AC51A}" srcOrd="1" destOrd="0" presId="urn:microsoft.com/office/officeart/2005/8/layout/process2"/>
    <dgm:cxn modelId="{48D75BED-4F21-4F1D-BA62-DEAF93159F26}" type="presOf" srcId="{5316C9CA-D8EF-44D7-8A9C-EB9844E9BE32}" destId="{904F8E11-BAF9-460A-985F-62BF39A4C547}" srcOrd="0" destOrd="0" presId="urn:microsoft.com/office/officeart/2005/8/layout/process2"/>
    <dgm:cxn modelId="{0EFA9B22-C08A-49F0-B672-274262EEC6C2}" type="presOf" srcId="{42E3DCB4-1804-4D21-9C00-434E1190AEB7}" destId="{910A597B-C3FF-446B-996E-DA74B8627725}" srcOrd="0" destOrd="0" presId="urn:microsoft.com/office/officeart/2005/8/layout/process2"/>
    <dgm:cxn modelId="{0D152408-37B0-40D9-B08F-70C79A2A02ED}" type="presParOf" srcId="{60A3ABA5-1A8D-43C3-B5C7-1F7C3E4F195C}" destId="{910A597B-C3FF-446B-996E-DA74B8627725}" srcOrd="0" destOrd="0" presId="urn:microsoft.com/office/officeart/2005/8/layout/process2"/>
    <dgm:cxn modelId="{E7F192BF-7CFA-4013-92D4-7B282C344989}" type="presParOf" srcId="{60A3ABA5-1A8D-43C3-B5C7-1F7C3E4F195C}" destId="{07321A33-64D7-4452-9CED-BBA654188605}" srcOrd="1" destOrd="0" presId="urn:microsoft.com/office/officeart/2005/8/layout/process2"/>
    <dgm:cxn modelId="{DCC56C84-84BB-43C4-B74B-AFF1BA4FDD96}" type="presParOf" srcId="{07321A33-64D7-4452-9CED-BBA654188605}" destId="{A44ED05E-219C-4009-AE3A-E8F8FD7C10A0}" srcOrd="0" destOrd="0" presId="urn:microsoft.com/office/officeart/2005/8/layout/process2"/>
    <dgm:cxn modelId="{790624EF-8C71-47BA-B735-555E4409A18F}" type="presParOf" srcId="{60A3ABA5-1A8D-43C3-B5C7-1F7C3E4F195C}" destId="{355C01F5-68D8-42C8-A093-343521004F0A}" srcOrd="2" destOrd="0" presId="urn:microsoft.com/office/officeart/2005/8/layout/process2"/>
    <dgm:cxn modelId="{9E0000B3-FE8F-438F-B51C-47BB0EECDDFF}" type="presParOf" srcId="{60A3ABA5-1A8D-43C3-B5C7-1F7C3E4F195C}" destId="{B28079FC-2F05-40C4-8A9F-299A14D2AE17}" srcOrd="3" destOrd="0" presId="urn:microsoft.com/office/officeart/2005/8/layout/process2"/>
    <dgm:cxn modelId="{B13B9EA4-5F35-40A1-BF2F-2FF1C039D2D5}" type="presParOf" srcId="{B28079FC-2F05-40C4-8A9F-299A14D2AE17}" destId="{B29C68FE-E24F-44FC-A1F2-0F06F98AC51A}" srcOrd="0" destOrd="0" presId="urn:microsoft.com/office/officeart/2005/8/layout/process2"/>
    <dgm:cxn modelId="{2B45501E-3BC5-4A0F-993F-3F4F9DA1BF27}" type="presParOf" srcId="{60A3ABA5-1A8D-43C3-B5C7-1F7C3E4F195C}" destId="{904F8E11-BAF9-460A-985F-62BF39A4C547}"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3A7919C-40F7-4936-980D-229FB40C77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5E63459B-D57B-4140-9EE7-8B4070D36083}">
      <dgm:prSet phldrT="[Tekst]"/>
      <dgm:spPr/>
      <dgm:t>
        <a:bodyPr/>
        <a:lstStyle/>
        <a:p>
          <a:endParaRPr lang="pl-PL" dirty="0"/>
        </a:p>
      </dgm:t>
    </dgm:pt>
    <dgm:pt modelId="{7457AB65-F2EB-4BBD-B74A-CB422224FF55}" type="parTrans" cxnId="{C9B65C54-4E02-4193-A96E-4E424572DD1E}">
      <dgm:prSet/>
      <dgm:spPr/>
      <dgm:t>
        <a:bodyPr/>
        <a:lstStyle/>
        <a:p>
          <a:endParaRPr lang="pl-PL"/>
        </a:p>
      </dgm:t>
    </dgm:pt>
    <dgm:pt modelId="{87F03A19-829A-42A3-A675-D8B7F8EC453D}" type="sibTrans" cxnId="{C9B65C54-4E02-4193-A96E-4E424572DD1E}">
      <dgm:prSet/>
      <dgm:spPr/>
      <dgm:t>
        <a:bodyPr/>
        <a:lstStyle/>
        <a:p>
          <a:endParaRPr lang="pl-PL"/>
        </a:p>
      </dgm:t>
    </dgm:pt>
    <dgm:pt modelId="{4260E855-4379-406A-A186-2BB9CF624D88}">
      <dgm:prSet phldrT="[Tekst]" custT="1"/>
      <dgm:spPr/>
      <dgm:t>
        <a:bodyPr/>
        <a:lstStyle/>
        <a:p>
          <a:pPr algn="just">
            <a:lnSpc>
              <a:spcPct val="100000"/>
            </a:lnSpc>
            <a:spcAft>
              <a:spcPts val="0"/>
            </a:spcAft>
          </a:pPr>
          <a:r>
            <a:rPr lang="pl-PL" sz="1600" dirty="0" smtClean="0"/>
            <a:t>Wnioskodawcy, którego wniosek uzyskał ocenę negatywną, przysługuje prawo wniesienia protestu w ciągu </a:t>
          </a:r>
          <a:r>
            <a:rPr lang="pl-PL" sz="1600" b="1" dirty="0" smtClean="0"/>
            <a:t>14 dni </a:t>
          </a:r>
          <a:r>
            <a:rPr lang="pl-PL" sz="1600" dirty="0" smtClean="0"/>
            <a:t>od dnia doręczenia pisemnej informacji o wyniku oceny.</a:t>
          </a:r>
          <a:endParaRPr lang="pl-PL" sz="1600" dirty="0"/>
        </a:p>
      </dgm:t>
    </dgm:pt>
    <dgm:pt modelId="{02A34AF8-7C55-485A-AB9A-996CC7805C43}" type="parTrans" cxnId="{F5AD96CD-9241-4EE4-8337-E254FD55739C}">
      <dgm:prSet/>
      <dgm:spPr/>
      <dgm:t>
        <a:bodyPr/>
        <a:lstStyle/>
        <a:p>
          <a:endParaRPr lang="pl-PL"/>
        </a:p>
      </dgm:t>
    </dgm:pt>
    <dgm:pt modelId="{67053E77-29AA-419B-A043-568F3F39DA5D}" type="sibTrans" cxnId="{F5AD96CD-9241-4EE4-8337-E254FD55739C}">
      <dgm:prSet/>
      <dgm:spPr/>
      <dgm:t>
        <a:bodyPr/>
        <a:lstStyle/>
        <a:p>
          <a:endParaRPr lang="pl-PL"/>
        </a:p>
      </dgm:t>
    </dgm:pt>
    <dgm:pt modelId="{F453C8E5-3710-46DD-84E3-F534A5D91B58}">
      <dgm:prSet phldrT="[Tekst]"/>
      <dgm:spPr/>
      <dgm:t>
        <a:bodyPr/>
        <a:lstStyle/>
        <a:p>
          <a:endParaRPr lang="pl-PL" dirty="0"/>
        </a:p>
      </dgm:t>
    </dgm:pt>
    <dgm:pt modelId="{C87100CE-95E7-4EBB-B69D-439846086EFF}" type="parTrans" cxnId="{6C28D956-C8AE-4BC7-A7EB-CB9EE68D1DE2}">
      <dgm:prSet/>
      <dgm:spPr/>
      <dgm:t>
        <a:bodyPr/>
        <a:lstStyle/>
        <a:p>
          <a:endParaRPr lang="pl-PL"/>
        </a:p>
      </dgm:t>
    </dgm:pt>
    <dgm:pt modelId="{9B95DEA7-3293-4CA9-8521-008553A22A27}" type="sibTrans" cxnId="{6C28D956-C8AE-4BC7-A7EB-CB9EE68D1DE2}">
      <dgm:prSet/>
      <dgm:spPr/>
      <dgm:t>
        <a:bodyPr/>
        <a:lstStyle/>
        <a:p>
          <a:endParaRPr lang="pl-PL"/>
        </a:p>
      </dgm:t>
    </dgm:pt>
    <dgm:pt modelId="{A947AB17-F653-411B-8395-24E73A94C5FA}">
      <dgm:prSet phldrT="[Tekst]" custT="1"/>
      <dgm:spPr/>
      <dgm:t>
        <a:bodyPr/>
        <a:lstStyle/>
        <a:p>
          <a:pPr algn="just">
            <a:lnSpc>
              <a:spcPct val="100000"/>
            </a:lnSpc>
          </a:pPr>
          <a:r>
            <a:rPr lang="pl-PL" sz="1600" dirty="0" smtClean="0"/>
            <a:t>W przypadku uwzględnienia protestu przez IZ RPO WD, IOK może skierować wniosek do kolejnego etapu oceny albo umieścić wniosek na liście projektów wybranych do dofinansowania w wyniku przeprowadzenia procedury odwoławczej.</a:t>
          </a:r>
          <a:endParaRPr lang="pl-PL" sz="1600" u="sng" dirty="0">
            <a:solidFill>
              <a:srgbClr val="FF0000"/>
            </a:solidFill>
          </a:endParaRPr>
        </a:p>
      </dgm:t>
    </dgm:pt>
    <dgm:pt modelId="{51803F0A-69A9-482D-B398-34B6EA892A4D}" type="parTrans" cxnId="{C4BF175B-D007-47F7-9062-DD97A06CB08A}">
      <dgm:prSet/>
      <dgm:spPr/>
      <dgm:t>
        <a:bodyPr/>
        <a:lstStyle/>
        <a:p>
          <a:endParaRPr lang="pl-PL"/>
        </a:p>
      </dgm:t>
    </dgm:pt>
    <dgm:pt modelId="{5ED3A383-C989-4B7F-9570-EDD737C39BE6}" type="sibTrans" cxnId="{C4BF175B-D007-47F7-9062-DD97A06CB08A}">
      <dgm:prSet/>
      <dgm:spPr/>
      <dgm:t>
        <a:bodyPr/>
        <a:lstStyle/>
        <a:p>
          <a:endParaRPr lang="pl-PL"/>
        </a:p>
      </dgm:t>
    </dgm:pt>
    <dgm:pt modelId="{C4A3FDD7-F4EC-48E6-8533-0A2C380E159E}">
      <dgm:prSet phldrT="[Tekst]" custT="1"/>
      <dgm:spPr/>
      <dgm:t>
        <a:bodyPr/>
        <a:lstStyle/>
        <a:p>
          <a:pPr algn="just">
            <a:lnSpc>
              <a:spcPct val="100000"/>
            </a:lnSpc>
            <a:spcAft>
              <a:spcPts val="0"/>
            </a:spcAft>
          </a:pPr>
          <a:r>
            <a:rPr lang="pl-PL" sz="1600" dirty="0" smtClean="0"/>
            <a:t>Protest może dotyczyć każdego etapu oceny skutkującego możliwością odrzucenia wniosku, a także sposobu dokonania oceny (w zakresie ewentualnych naruszeń proceduralnych).</a:t>
          </a:r>
          <a:endParaRPr lang="pl-PL" sz="1600" dirty="0"/>
        </a:p>
      </dgm:t>
    </dgm:pt>
    <dgm:pt modelId="{859B3CC8-EF22-4102-8476-ADFCB033D68F}" type="parTrans" cxnId="{20EB4F16-9383-4C79-AC8F-B85BDC9A863F}">
      <dgm:prSet/>
      <dgm:spPr/>
      <dgm:t>
        <a:bodyPr/>
        <a:lstStyle/>
        <a:p>
          <a:endParaRPr lang="pl-PL"/>
        </a:p>
      </dgm:t>
    </dgm:pt>
    <dgm:pt modelId="{24F4CC78-F7A2-4C97-81A3-3FD3864F9078}" type="sibTrans" cxnId="{20EB4F16-9383-4C79-AC8F-B85BDC9A863F}">
      <dgm:prSet/>
      <dgm:spPr/>
      <dgm:t>
        <a:bodyPr/>
        <a:lstStyle/>
        <a:p>
          <a:endParaRPr lang="pl-PL"/>
        </a:p>
      </dgm:t>
    </dgm:pt>
    <dgm:pt modelId="{7B6A8154-D075-49E2-A7A8-D96A4B1D48ED}">
      <dgm:prSet phldrT="[Tekst]" custT="1"/>
      <dgm:spPr/>
      <dgm:t>
        <a:bodyPr/>
        <a:lstStyle/>
        <a:p>
          <a:pPr algn="just">
            <a:lnSpc>
              <a:spcPct val="90000"/>
            </a:lnSpc>
          </a:pPr>
          <a:endParaRPr lang="pl-PL" sz="1600" dirty="0">
            <a:solidFill>
              <a:srgbClr val="FF0000"/>
            </a:solidFill>
          </a:endParaRPr>
        </a:p>
      </dgm:t>
    </dgm:pt>
    <dgm:pt modelId="{A0DBF187-21A5-4756-8E79-C9D0CA3C9051}" type="parTrans" cxnId="{8AC16625-2B72-4EF7-BCD4-610DC80807BC}">
      <dgm:prSet/>
      <dgm:spPr/>
      <dgm:t>
        <a:bodyPr/>
        <a:lstStyle/>
        <a:p>
          <a:endParaRPr lang="pl-PL"/>
        </a:p>
      </dgm:t>
    </dgm:pt>
    <dgm:pt modelId="{F3A967DF-8092-4EE3-B3AD-DA0CDF80C3E7}" type="sibTrans" cxnId="{8AC16625-2B72-4EF7-BCD4-610DC80807BC}">
      <dgm:prSet/>
      <dgm:spPr/>
      <dgm:t>
        <a:bodyPr/>
        <a:lstStyle/>
        <a:p>
          <a:endParaRPr lang="pl-PL"/>
        </a:p>
      </dgm:t>
    </dgm:pt>
    <dgm:pt modelId="{5408745C-C12C-4057-B5DC-D7151A5BC18F}">
      <dgm:prSet custT="1"/>
      <dgm:spPr/>
      <dgm:t>
        <a:bodyPr/>
        <a:lstStyle/>
        <a:p>
          <a:pPr algn="just">
            <a:lnSpc>
              <a:spcPct val="100000"/>
            </a:lnSpc>
            <a:spcAft>
              <a:spcPct val="15000"/>
            </a:spcAft>
          </a:pPr>
          <a:r>
            <a:rPr lang="pl-PL" sz="1600" dirty="0" smtClean="0"/>
            <a:t>IZ RPO WD rozpatruje protest w terminie </a:t>
          </a:r>
          <a:r>
            <a:rPr lang="pl-PL" sz="1600" b="1" dirty="0" smtClean="0"/>
            <a:t>nie dłuższym niż 30 dni</a:t>
          </a:r>
          <a:r>
            <a:rPr lang="pl-PL" sz="1600" dirty="0" smtClean="0"/>
            <a:t>, licząc od dnia jego otrzymania. W uzasadnionych przypadkach, w szczególności, gdy w trakcie rozpatrywania protestu konieczne jest skorzystanie z pomocy ekspertów, termin rozpatrzenia protestu </a:t>
          </a:r>
          <a:r>
            <a:rPr lang="pl-PL" sz="1600" b="1" dirty="0" smtClean="0"/>
            <a:t>może być przedłużony o kolejne 30 dni (maksymalny termin rozpatrzenia protestu nie może przekroczyć łącznie 60 dni).</a:t>
          </a:r>
          <a:endParaRPr lang="pl-PL" sz="1600" dirty="0">
            <a:solidFill>
              <a:srgbClr val="FF0000"/>
            </a:solidFill>
          </a:endParaRPr>
        </a:p>
      </dgm:t>
    </dgm:pt>
    <dgm:pt modelId="{E1C393E0-0315-46B4-8C20-243027E5B56C}" type="parTrans" cxnId="{261673D9-0231-4074-943C-AE9CA4DB523A}">
      <dgm:prSet/>
      <dgm:spPr/>
      <dgm:t>
        <a:bodyPr/>
        <a:lstStyle/>
        <a:p>
          <a:endParaRPr lang="pl-PL"/>
        </a:p>
      </dgm:t>
    </dgm:pt>
    <dgm:pt modelId="{DC664084-C5F3-48FF-8DB8-488BFA04B9A8}" type="sibTrans" cxnId="{261673D9-0231-4074-943C-AE9CA4DB523A}">
      <dgm:prSet/>
      <dgm:spPr/>
      <dgm:t>
        <a:bodyPr/>
        <a:lstStyle/>
        <a:p>
          <a:endParaRPr lang="pl-PL"/>
        </a:p>
      </dgm:t>
    </dgm:pt>
    <dgm:pt modelId="{6D99BEA3-FA2A-4061-BA76-B825FC6E15F9}">
      <dgm:prSet phldrT="[Tekst]" custT="1"/>
      <dgm:spPr/>
      <dgm:t>
        <a:bodyPr/>
        <a:lstStyle/>
        <a:p>
          <a:pPr algn="just">
            <a:lnSpc>
              <a:spcPct val="100000"/>
            </a:lnSpc>
            <a:spcAft>
              <a:spcPts val="600"/>
            </a:spcAft>
          </a:pPr>
          <a:endParaRPr lang="pl-PL" sz="1600" dirty="0"/>
        </a:p>
      </dgm:t>
    </dgm:pt>
    <dgm:pt modelId="{335F710E-3523-42C4-962B-A717C60932ED}" type="parTrans" cxnId="{AC86CD7A-C610-43EE-A6E1-849833232003}">
      <dgm:prSet/>
      <dgm:spPr/>
    </dgm:pt>
    <dgm:pt modelId="{9D43B06C-2ED8-4A7C-BD07-C8CE9B56048D}" type="sibTrans" cxnId="{AC86CD7A-C610-43EE-A6E1-849833232003}">
      <dgm:prSet/>
      <dgm:spPr/>
    </dgm:pt>
    <dgm:pt modelId="{5BA58C36-9076-4A42-8E54-CC0323E057CA}">
      <dgm:prSet phldrT="[Tekst]" custT="1"/>
      <dgm:spPr/>
      <dgm:t>
        <a:bodyPr/>
        <a:lstStyle/>
        <a:p>
          <a:pPr algn="just">
            <a:lnSpc>
              <a:spcPct val="100000"/>
            </a:lnSpc>
          </a:pPr>
          <a:r>
            <a:rPr lang="pl-PL" sz="1600" dirty="0" smtClean="0"/>
            <a:t>Prawo do </a:t>
          </a:r>
          <a:r>
            <a:rPr lang="pl-PL" sz="1600" b="1" dirty="0" smtClean="0"/>
            <a:t>wniesienia skargi do sądu administracyjnego </a:t>
          </a:r>
          <a:r>
            <a:rPr lang="pl-PL" sz="1600" dirty="0" smtClean="0"/>
            <a:t>przysługuje wnioskodawcy w przypadkach określonych w art. 61 Ustawy. Skarga wnoszona jest w terminie </a:t>
          </a:r>
          <a:r>
            <a:rPr lang="pl-PL" sz="1600" b="1" dirty="0" smtClean="0"/>
            <a:t>14 dni </a:t>
          </a:r>
          <a:r>
            <a:rPr lang="pl-PL" sz="1600" dirty="0" smtClean="0"/>
            <a:t>od dnia otrzymania odpowiedniej informacji o nieuwzględnieniu protestu lub pozostawieniu protestu bez rozpatrzenia lub negatywnej ponownej ocenie projektu oraz informacji o wyniku procedury odwoławczej.</a:t>
          </a:r>
          <a:endParaRPr lang="pl-PL" sz="1600" u="sng" dirty="0">
            <a:solidFill>
              <a:srgbClr val="FF0000"/>
            </a:solidFill>
          </a:endParaRPr>
        </a:p>
      </dgm:t>
    </dgm:pt>
    <dgm:pt modelId="{961A44B7-A937-4479-B4D4-FD9EC2308354}" type="parTrans" cxnId="{724F8863-931B-4C5D-9FB2-E04AFD4A8407}">
      <dgm:prSet/>
      <dgm:spPr/>
    </dgm:pt>
    <dgm:pt modelId="{369807DD-CBD9-43D5-8A38-B13B6AAE9A9F}" type="sibTrans" cxnId="{724F8863-931B-4C5D-9FB2-E04AFD4A8407}">
      <dgm:prSet/>
      <dgm:spPr/>
    </dgm:pt>
    <dgm:pt modelId="{2B283CCE-7EB9-41A1-AFC6-96D5E9EF071E}">
      <dgm:prSet phldrT="[Tekst]" custT="1"/>
      <dgm:spPr/>
      <dgm:t>
        <a:bodyPr/>
        <a:lstStyle/>
        <a:p>
          <a:pPr algn="just">
            <a:lnSpc>
              <a:spcPct val="100000"/>
            </a:lnSpc>
            <a:spcAft>
              <a:spcPts val="600"/>
            </a:spcAft>
          </a:pPr>
          <a:endParaRPr lang="pl-PL" sz="1600" dirty="0"/>
        </a:p>
      </dgm:t>
    </dgm:pt>
    <dgm:pt modelId="{818E591E-7CB8-4E0E-ACDD-09B8843CED64}" type="parTrans" cxnId="{93C716D7-CB3F-461F-872F-0915B19C8291}">
      <dgm:prSet/>
      <dgm:spPr/>
    </dgm:pt>
    <dgm:pt modelId="{23F5475D-9FCE-4130-AD5C-8FA1F78EE233}" type="sibTrans" cxnId="{93C716D7-CB3F-461F-872F-0915B19C8291}">
      <dgm:prSet/>
      <dgm:spPr/>
    </dgm:pt>
    <dgm:pt modelId="{9F36BD94-AD99-497D-B1BC-A05D7BC8850F}" type="pres">
      <dgm:prSet presAssocID="{E3A7919C-40F7-4936-980D-229FB40C776E}" presName="Name0" presStyleCnt="0">
        <dgm:presLayoutVars>
          <dgm:dir/>
          <dgm:animLvl val="lvl"/>
          <dgm:resizeHandles val="exact"/>
        </dgm:presLayoutVars>
      </dgm:prSet>
      <dgm:spPr/>
      <dgm:t>
        <a:bodyPr/>
        <a:lstStyle/>
        <a:p>
          <a:endParaRPr lang="pl-PL"/>
        </a:p>
      </dgm:t>
    </dgm:pt>
    <dgm:pt modelId="{AB519657-6A90-4A14-9AC7-638797059A2E}" type="pres">
      <dgm:prSet presAssocID="{5E63459B-D57B-4140-9EE7-8B4070D36083}" presName="linNode" presStyleCnt="0"/>
      <dgm:spPr/>
    </dgm:pt>
    <dgm:pt modelId="{04DA2389-3108-40FD-B698-82A1C8BE5BC1}" type="pres">
      <dgm:prSet presAssocID="{5E63459B-D57B-4140-9EE7-8B4070D36083}" presName="parentText" presStyleLbl="node1" presStyleIdx="0" presStyleCnt="2" custScaleX="29030" custScaleY="40901" custLinFactNeighborY="-1728">
        <dgm:presLayoutVars>
          <dgm:chMax val="1"/>
          <dgm:bulletEnabled val="1"/>
        </dgm:presLayoutVars>
      </dgm:prSet>
      <dgm:spPr/>
      <dgm:t>
        <a:bodyPr/>
        <a:lstStyle/>
        <a:p>
          <a:endParaRPr lang="pl-PL"/>
        </a:p>
      </dgm:t>
    </dgm:pt>
    <dgm:pt modelId="{DCCD6D54-60AD-44A3-B1C1-8E004CA6869D}" type="pres">
      <dgm:prSet presAssocID="{5E63459B-D57B-4140-9EE7-8B4070D36083}" presName="descendantText" presStyleLbl="alignAccFollowNode1" presStyleIdx="0" presStyleCnt="2" custScaleX="139407" custScaleY="60207" custLinFactNeighborX="784" custLinFactNeighborY="762">
        <dgm:presLayoutVars>
          <dgm:bulletEnabled val="1"/>
        </dgm:presLayoutVars>
      </dgm:prSet>
      <dgm:spPr/>
      <dgm:t>
        <a:bodyPr/>
        <a:lstStyle/>
        <a:p>
          <a:endParaRPr lang="pl-PL"/>
        </a:p>
      </dgm:t>
    </dgm:pt>
    <dgm:pt modelId="{7A9F32F1-8F3B-457C-A430-7B72F2B15779}" type="pres">
      <dgm:prSet presAssocID="{87F03A19-829A-42A3-A675-D8B7F8EC453D}" presName="sp" presStyleCnt="0"/>
      <dgm:spPr/>
    </dgm:pt>
    <dgm:pt modelId="{ED6BCD17-1357-4CD8-B7C7-EE1449AA3BEE}" type="pres">
      <dgm:prSet presAssocID="{F453C8E5-3710-46DD-84E3-F534A5D91B58}" presName="linNode" presStyleCnt="0"/>
      <dgm:spPr/>
    </dgm:pt>
    <dgm:pt modelId="{545AD74D-D041-4C90-BEDF-13AF650E1530}" type="pres">
      <dgm:prSet presAssocID="{F453C8E5-3710-46DD-84E3-F534A5D91B58}" presName="parentText" presStyleLbl="node1" presStyleIdx="1" presStyleCnt="2" custFlipHor="1" custScaleX="260488" custScaleY="45652">
        <dgm:presLayoutVars>
          <dgm:chMax val="1"/>
          <dgm:bulletEnabled val="1"/>
        </dgm:presLayoutVars>
      </dgm:prSet>
      <dgm:spPr/>
      <dgm:t>
        <a:bodyPr/>
        <a:lstStyle/>
        <a:p>
          <a:endParaRPr lang="pl-PL"/>
        </a:p>
      </dgm:t>
    </dgm:pt>
    <dgm:pt modelId="{59D0A69C-E5E7-4DE4-A4C3-E1E85178E56D}" type="pres">
      <dgm:prSet presAssocID="{F453C8E5-3710-46DD-84E3-F534A5D91B58}" presName="descendantText" presStyleLbl="alignAccFollowNode1" presStyleIdx="1" presStyleCnt="2" custScaleX="1240469" custScaleY="52245">
        <dgm:presLayoutVars>
          <dgm:bulletEnabled val="1"/>
        </dgm:presLayoutVars>
      </dgm:prSet>
      <dgm:spPr/>
      <dgm:t>
        <a:bodyPr/>
        <a:lstStyle/>
        <a:p>
          <a:endParaRPr lang="pl-PL"/>
        </a:p>
      </dgm:t>
    </dgm:pt>
  </dgm:ptLst>
  <dgm:cxnLst>
    <dgm:cxn modelId="{79A42FDB-B742-43C0-BA52-3AD85E8832C7}" type="presOf" srcId="{7B6A8154-D075-49E2-A7A8-D96A4B1D48ED}" destId="{59D0A69C-E5E7-4DE4-A4C3-E1E85178E56D}" srcOrd="0" destOrd="2" presId="urn:microsoft.com/office/officeart/2005/8/layout/vList5"/>
    <dgm:cxn modelId="{F5AD96CD-9241-4EE4-8337-E254FD55739C}" srcId="{5E63459B-D57B-4140-9EE7-8B4070D36083}" destId="{4260E855-4379-406A-A186-2BB9CF624D88}" srcOrd="1" destOrd="0" parTransId="{02A34AF8-7C55-485A-AB9A-996CC7805C43}" sibTransId="{67053E77-29AA-419B-A043-568F3F39DA5D}"/>
    <dgm:cxn modelId="{C4BF175B-D007-47F7-9062-DD97A06CB08A}" srcId="{F453C8E5-3710-46DD-84E3-F534A5D91B58}" destId="{A947AB17-F653-411B-8395-24E73A94C5FA}" srcOrd="0" destOrd="0" parTransId="{51803F0A-69A9-482D-B398-34B6EA892A4D}" sibTransId="{5ED3A383-C989-4B7F-9570-EDD737C39BE6}"/>
    <dgm:cxn modelId="{7F51F042-C15F-45A1-99B0-D8F53C47816A}" type="presOf" srcId="{E3A7919C-40F7-4936-980D-229FB40C776E}" destId="{9F36BD94-AD99-497D-B1BC-A05D7BC8850F}" srcOrd="0" destOrd="0" presId="urn:microsoft.com/office/officeart/2005/8/layout/vList5"/>
    <dgm:cxn modelId="{93C716D7-CB3F-461F-872F-0915B19C8291}" srcId="{5E63459B-D57B-4140-9EE7-8B4070D36083}" destId="{2B283CCE-7EB9-41A1-AFC6-96D5E9EF071E}" srcOrd="0" destOrd="0" parTransId="{818E591E-7CB8-4E0E-ACDD-09B8843CED64}" sibTransId="{23F5475D-9FCE-4130-AD5C-8FA1F78EE233}"/>
    <dgm:cxn modelId="{5D281F79-D373-473C-B0AA-4D86BD36F0E4}" type="presOf" srcId="{F453C8E5-3710-46DD-84E3-F534A5D91B58}" destId="{545AD74D-D041-4C90-BEDF-13AF650E1530}" srcOrd="0" destOrd="0" presId="urn:microsoft.com/office/officeart/2005/8/layout/vList5"/>
    <dgm:cxn modelId="{8AC16625-2B72-4EF7-BCD4-610DC80807BC}" srcId="{F453C8E5-3710-46DD-84E3-F534A5D91B58}" destId="{7B6A8154-D075-49E2-A7A8-D96A4B1D48ED}" srcOrd="2" destOrd="0" parTransId="{A0DBF187-21A5-4756-8E79-C9D0CA3C9051}" sibTransId="{F3A967DF-8092-4EE3-B3AD-DA0CDF80C3E7}"/>
    <dgm:cxn modelId="{1BB748F7-34B1-467B-A14C-98B9C246E8DE}" type="presOf" srcId="{4260E855-4379-406A-A186-2BB9CF624D88}" destId="{DCCD6D54-60AD-44A3-B1C1-8E004CA6869D}" srcOrd="0" destOrd="1" presId="urn:microsoft.com/office/officeart/2005/8/layout/vList5"/>
    <dgm:cxn modelId="{20EB4F16-9383-4C79-AC8F-B85BDC9A863F}" srcId="{5E63459B-D57B-4140-9EE7-8B4070D36083}" destId="{C4A3FDD7-F4EC-48E6-8533-0A2C380E159E}" srcOrd="2" destOrd="0" parTransId="{859B3CC8-EF22-4102-8476-ADFCB033D68F}" sibTransId="{24F4CC78-F7A2-4C97-81A3-3FD3864F9078}"/>
    <dgm:cxn modelId="{6B067EB4-6F04-4F36-B113-5356F6F0637B}" type="presOf" srcId="{6D99BEA3-FA2A-4061-BA76-B825FC6E15F9}" destId="{DCCD6D54-60AD-44A3-B1C1-8E004CA6869D}" srcOrd="0" destOrd="4" presId="urn:microsoft.com/office/officeart/2005/8/layout/vList5"/>
    <dgm:cxn modelId="{2ABC3782-9CBD-4CD3-81DA-D013EA3358E7}" type="presOf" srcId="{5408745C-C12C-4057-B5DC-D7151A5BC18F}" destId="{DCCD6D54-60AD-44A3-B1C1-8E004CA6869D}" srcOrd="0" destOrd="3" presId="urn:microsoft.com/office/officeart/2005/8/layout/vList5"/>
    <dgm:cxn modelId="{F37894A4-245C-4F2E-9B52-4C25A588BAF9}" type="presOf" srcId="{A947AB17-F653-411B-8395-24E73A94C5FA}" destId="{59D0A69C-E5E7-4DE4-A4C3-E1E85178E56D}" srcOrd="0" destOrd="0" presId="urn:microsoft.com/office/officeart/2005/8/layout/vList5"/>
    <dgm:cxn modelId="{C001227A-40DE-4C16-980C-DF61A7A4C469}" type="presOf" srcId="{5E63459B-D57B-4140-9EE7-8B4070D36083}" destId="{04DA2389-3108-40FD-B698-82A1C8BE5BC1}" srcOrd="0" destOrd="0" presId="urn:microsoft.com/office/officeart/2005/8/layout/vList5"/>
    <dgm:cxn modelId="{6C28D956-C8AE-4BC7-A7EB-CB9EE68D1DE2}" srcId="{E3A7919C-40F7-4936-980D-229FB40C776E}" destId="{F453C8E5-3710-46DD-84E3-F534A5D91B58}" srcOrd="1" destOrd="0" parTransId="{C87100CE-95E7-4EBB-B69D-439846086EFF}" sibTransId="{9B95DEA7-3293-4CA9-8521-008553A22A27}"/>
    <dgm:cxn modelId="{724F8863-931B-4C5D-9FB2-E04AFD4A8407}" srcId="{F453C8E5-3710-46DD-84E3-F534A5D91B58}" destId="{5BA58C36-9076-4A42-8E54-CC0323E057CA}" srcOrd="1" destOrd="0" parTransId="{961A44B7-A937-4479-B4D4-FD9EC2308354}" sibTransId="{369807DD-CBD9-43D5-8A38-B13B6AAE9A9F}"/>
    <dgm:cxn modelId="{4F37D575-5A11-4232-B054-5B986151F588}" type="presOf" srcId="{C4A3FDD7-F4EC-48E6-8533-0A2C380E159E}" destId="{DCCD6D54-60AD-44A3-B1C1-8E004CA6869D}" srcOrd="0" destOrd="2" presId="urn:microsoft.com/office/officeart/2005/8/layout/vList5"/>
    <dgm:cxn modelId="{261673D9-0231-4074-943C-AE9CA4DB523A}" srcId="{5E63459B-D57B-4140-9EE7-8B4070D36083}" destId="{5408745C-C12C-4057-B5DC-D7151A5BC18F}" srcOrd="3" destOrd="0" parTransId="{E1C393E0-0315-46B4-8C20-243027E5B56C}" sibTransId="{DC664084-C5F3-48FF-8DB8-488BFA04B9A8}"/>
    <dgm:cxn modelId="{C9B65C54-4E02-4193-A96E-4E424572DD1E}" srcId="{E3A7919C-40F7-4936-980D-229FB40C776E}" destId="{5E63459B-D57B-4140-9EE7-8B4070D36083}" srcOrd="0" destOrd="0" parTransId="{7457AB65-F2EB-4BBD-B74A-CB422224FF55}" sibTransId="{87F03A19-829A-42A3-A675-D8B7F8EC453D}"/>
    <dgm:cxn modelId="{9688CB80-3F11-4926-9961-734E95388D05}" type="presOf" srcId="{2B283CCE-7EB9-41A1-AFC6-96D5E9EF071E}" destId="{DCCD6D54-60AD-44A3-B1C1-8E004CA6869D}" srcOrd="0" destOrd="0" presId="urn:microsoft.com/office/officeart/2005/8/layout/vList5"/>
    <dgm:cxn modelId="{AC86CD7A-C610-43EE-A6E1-849833232003}" srcId="{5E63459B-D57B-4140-9EE7-8B4070D36083}" destId="{6D99BEA3-FA2A-4061-BA76-B825FC6E15F9}" srcOrd="4" destOrd="0" parTransId="{335F710E-3523-42C4-962B-A717C60932ED}" sibTransId="{9D43B06C-2ED8-4A7C-BD07-C8CE9B56048D}"/>
    <dgm:cxn modelId="{7E08A7E2-319E-4B03-A366-61DB725319C2}" type="presOf" srcId="{5BA58C36-9076-4A42-8E54-CC0323E057CA}" destId="{59D0A69C-E5E7-4DE4-A4C3-E1E85178E56D}" srcOrd="0" destOrd="1" presId="urn:microsoft.com/office/officeart/2005/8/layout/vList5"/>
    <dgm:cxn modelId="{0B346F23-C9B4-431F-A998-82742BD6F602}" type="presParOf" srcId="{9F36BD94-AD99-497D-B1BC-A05D7BC8850F}" destId="{AB519657-6A90-4A14-9AC7-638797059A2E}" srcOrd="0" destOrd="0" presId="urn:microsoft.com/office/officeart/2005/8/layout/vList5"/>
    <dgm:cxn modelId="{FFE75A73-DA4B-4A74-9416-864D5DA8BF32}" type="presParOf" srcId="{AB519657-6A90-4A14-9AC7-638797059A2E}" destId="{04DA2389-3108-40FD-B698-82A1C8BE5BC1}" srcOrd="0" destOrd="0" presId="urn:microsoft.com/office/officeart/2005/8/layout/vList5"/>
    <dgm:cxn modelId="{561C7AC4-4136-4A3D-A9A0-913ED4822A26}" type="presParOf" srcId="{AB519657-6A90-4A14-9AC7-638797059A2E}" destId="{DCCD6D54-60AD-44A3-B1C1-8E004CA6869D}" srcOrd="1" destOrd="0" presId="urn:microsoft.com/office/officeart/2005/8/layout/vList5"/>
    <dgm:cxn modelId="{F26C745D-9C8B-44D7-B760-4D46D52D59CA}" type="presParOf" srcId="{9F36BD94-AD99-497D-B1BC-A05D7BC8850F}" destId="{7A9F32F1-8F3B-457C-A430-7B72F2B15779}" srcOrd="1" destOrd="0" presId="urn:microsoft.com/office/officeart/2005/8/layout/vList5"/>
    <dgm:cxn modelId="{31E61070-EDE9-405D-AA84-0BF6B5B23BC1}" type="presParOf" srcId="{9F36BD94-AD99-497D-B1BC-A05D7BC8850F}" destId="{ED6BCD17-1357-4CD8-B7C7-EE1449AA3BEE}" srcOrd="2" destOrd="0" presId="urn:microsoft.com/office/officeart/2005/8/layout/vList5"/>
    <dgm:cxn modelId="{81633AC2-7A42-4F26-A264-83A1B8E2C569}" type="presParOf" srcId="{ED6BCD17-1357-4CD8-B7C7-EE1449AA3BEE}" destId="{545AD74D-D041-4C90-BEDF-13AF650E1530}" srcOrd="0" destOrd="0" presId="urn:microsoft.com/office/officeart/2005/8/layout/vList5"/>
    <dgm:cxn modelId="{9D0F14FC-3F04-4314-AEAC-19CBDCAC1F50}" type="presParOf" srcId="{ED6BCD17-1357-4CD8-B7C7-EE1449AA3BEE}" destId="{59D0A69C-E5E7-4DE4-A4C3-E1E85178E56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1C86F-1FE8-4687-BEAF-3708933C3E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C34DECBA-81BF-4180-BCFC-386E33215C4C}">
      <dgm:prSet phldrT="[Tekst]" custT="1"/>
      <dgm:spPr/>
      <dgm:t>
        <a:bodyPr/>
        <a:lstStyle/>
        <a:p>
          <a:pPr algn="ctr"/>
          <a:r>
            <a:rPr lang="pl-PL" sz="2000" dirty="0" smtClean="0"/>
            <a:t>Potwierdzeniem złożenia wniosku jest </a:t>
          </a:r>
          <a:r>
            <a:rPr lang="pl-PL" sz="2000" b="1" dirty="0" smtClean="0"/>
            <a:t>informacja otrzymana przez Wnioskodawcę na adres e-mail </a:t>
          </a:r>
          <a:r>
            <a:rPr lang="pl-PL" sz="2000" dirty="0" smtClean="0"/>
            <a:t>wskazany we wniosku </a:t>
          </a:r>
          <a:br>
            <a:rPr lang="pl-PL" sz="2000" dirty="0" smtClean="0"/>
          </a:br>
          <a:r>
            <a:rPr lang="pl-PL" sz="2000" dirty="0" smtClean="0"/>
            <a:t>o dofinansowanie. </a:t>
          </a:r>
          <a:endParaRPr lang="pl-PL" sz="2000" dirty="0"/>
        </a:p>
      </dgm:t>
    </dgm:pt>
    <dgm:pt modelId="{7DB05B48-D8C4-49A9-B89E-5012DDB1496C}" type="parTrans" cxnId="{268D9DDF-7978-48E2-A6F7-AA38C1503D00}">
      <dgm:prSet/>
      <dgm:spPr/>
      <dgm:t>
        <a:bodyPr/>
        <a:lstStyle/>
        <a:p>
          <a:endParaRPr lang="pl-PL"/>
        </a:p>
      </dgm:t>
    </dgm:pt>
    <dgm:pt modelId="{63588958-9E96-4458-AE82-6257DDE60039}" type="sibTrans" cxnId="{268D9DDF-7978-48E2-A6F7-AA38C1503D00}">
      <dgm:prSet/>
      <dgm:spPr/>
      <dgm:t>
        <a:bodyPr/>
        <a:lstStyle/>
        <a:p>
          <a:endParaRPr lang="pl-PL"/>
        </a:p>
      </dgm:t>
    </dgm:pt>
    <dgm:pt modelId="{588ABDAC-7632-4DF1-ABCA-0BA2D8D1027D}">
      <dgm:prSet custT="1"/>
      <dgm:spPr/>
      <dgm:t>
        <a:bodyPr/>
        <a:lstStyle/>
        <a:p>
          <a:pPr algn="ctr"/>
          <a:r>
            <a:rPr lang="pl-PL" sz="2000" dirty="0" smtClean="0"/>
            <a:t>Zostanie on udostępniony, wraz z instrukcją jego wypełnienia, najpóźniej w dniu rozpoczęcia naboru wniosków </a:t>
          </a:r>
          <a:br>
            <a:rPr lang="pl-PL" sz="2000" dirty="0" smtClean="0"/>
          </a:br>
          <a:r>
            <a:rPr lang="pl-PL" sz="2000" dirty="0" smtClean="0"/>
            <a:t>o dofinansowanie.</a:t>
          </a:r>
          <a:endParaRPr lang="pl-PL" sz="2000" dirty="0"/>
        </a:p>
      </dgm:t>
    </dgm:pt>
    <dgm:pt modelId="{63736032-6A17-4558-AC87-DAA750C0E56B}" type="parTrans" cxnId="{6BB12958-DA3B-4397-85E7-F92456337699}">
      <dgm:prSet/>
      <dgm:spPr/>
      <dgm:t>
        <a:bodyPr/>
        <a:lstStyle/>
        <a:p>
          <a:endParaRPr lang="pl-PL"/>
        </a:p>
      </dgm:t>
    </dgm:pt>
    <dgm:pt modelId="{A3FA6056-06D0-4119-83BA-62DDCF3A89F6}" type="sibTrans" cxnId="{6BB12958-DA3B-4397-85E7-F92456337699}">
      <dgm:prSet/>
      <dgm:spPr/>
      <dgm:t>
        <a:bodyPr/>
        <a:lstStyle/>
        <a:p>
          <a:endParaRPr lang="pl-PL"/>
        </a:p>
      </dgm:t>
    </dgm:pt>
    <dgm:pt modelId="{FF22F916-0224-4698-B743-FFD1575EFC59}">
      <dgm:prSet custT="1"/>
      <dgm:spPr/>
      <dgm:t>
        <a:bodyPr/>
        <a:lstStyle/>
        <a:p>
          <a:pPr algn="ctr"/>
          <a:r>
            <a:rPr lang="pl-PL" sz="2000" dirty="0" smtClean="0"/>
            <a:t>Wnioski o dofinansowanie wypełniane są</a:t>
          </a:r>
          <a:br>
            <a:rPr lang="pl-PL" sz="2000" dirty="0" smtClean="0"/>
          </a:br>
          <a:r>
            <a:rPr lang="pl-PL" sz="2000" dirty="0" smtClean="0"/>
            <a:t>w formularzu </a:t>
          </a:r>
          <a:r>
            <a:rPr lang="pl-PL" sz="2000" b="1" dirty="0" smtClean="0"/>
            <a:t>Systemu Naboru i Oceny Wniosków (SNOW)</a:t>
          </a:r>
          <a:endParaRPr lang="pl-PL" sz="2000" b="1" dirty="0"/>
        </a:p>
      </dgm:t>
    </dgm:pt>
    <dgm:pt modelId="{BEA52EE2-F9AB-4C54-8A62-C57DBBAB583E}" type="parTrans" cxnId="{698B592F-CE96-4F88-84B7-65914EDF9B65}">
      <dgm:prSet/>
      <dgm:spPr/>
      <dgm:t>
        <a:bodyPr/>
        <a:lstStyle/>
        <a:p>
          <a:endParaRPr lang="pl-PL"/>
        </a:p>
      </dgm:t>
    </dgm:pt>
    <dgm:pt modelId="{3D902AEA-E139-4CB3-9259-0404A6A6B8F1}" type="sibTrans" cxnId="{698B592F-CE96-4F88-84B7-65914EDF9B65}">
      <dgm:prSet/>
      <dgm:spPr/>
      <dgm:t>
        <a:bodyPr/>
        <a:lstStyle/>
        <a:p>
          <a:endParaRPr lang="pl-PL"/>
        </a:p>
      </dgm:t>
    </dgm:pt>
    <dgm:pt modelId="{75104ECE-4866-4DE5-AB37-B25A1442308B}">
      <dgm:prSet custT="1"/>
      <dgm:spPr/>
      <dgm:t>
        <a:bodyPr/>
        <a:lstStyle/>
        <a:p>
          <a:pPr algn="ctr"/>
          <a:r>
            <a:rPr lang="pl-PL" sz="2000" dirty="0" smtClean="0"/>
            <a:t>Wniosek o dofinansowanie w formie formularza elektronicznego </a:t>
          </a:r>
          <a:r>
            <a:rPr lang="pl-PL" sz="2000" b="1" dirty="0" smtClean="0"/>
            <a:t>musi być podpisany z użyciem podpisu elektronicznego </a:t>
          </a:r>
          <a:r>
            <a:rPr lang="pl-PL" sz="2000" dirty="0" smtClean="0"/>
            <a:t>weryfikowanego za pomocą </a:t>
          </a:r>
          <a:r>
            <a:rPr lang="pl-PL" sz="2000" dirty="0" err="1" smtClean="0"/>
            <a:t>kwalifikowalnego</a:t>
          </a:r>
          <a:r>
            <a:rPr lang="pl-PL" sz="2000" dirty="0" smtClean="0"/>
            <a:t> certyfikatu lub podpisu potwierdzonego Profilem Zaufanym w ramach </a:t>
          </a:r>
          <a:r>
            <a:rPr lang="pl-PL" sz="2000" dirty="0" err="1" smtClean="0"/>
            <a:t>ePUAP</a:t>
          </a:r>
          <a:r>
            <a:rPr lang="pl-PL" sz="2000" dirty="0" smtClean="0"/>
            <a:t>.</a:t>
          </a:r>
          <a:endParaRPr lang="pl-PL" sz="2000" dirty="0"/>
        </a:p>
      </dgm:t>
    </dgm:pt>
    <dgm:pt modelId="{CB3E70A9-C765-4C2A-9912-3A6490BD82EE}" type="parTrans" cxnId="{6D99CFC1-8F57-483A-A240-F158179A0548}">
      <dgm:prSet/>
      <dgm:spPr/>
      <dgm:t>
        <a:bodyPr/>
        <a:lstStyle/>
        <a:p>
          <a:endParaRPr lang="pl-PL"/>
        </a:p>
      </dgm:t>
    </dgm:pt>
    <dgm:pt modelId="{78AF468E-CCC0-44EE-9CD8-37D65865776D}" type="sibTrans" cxnId="{6D99CFC1-8F57-483A-A240-F158179A0548}">
      <dgm:prSet/>
      <dgm:spPr/>
      <dgm:t>
        <a:bodyPr/>
        <a:lstStyle/>
        <a:p>
          <a:endParaRPr lang="pl-PL"/>
        </a:p>
      </dgm:t>
    </dgm:pt>
    <dgm:pt modelId="{454D2429-98D7-42ED-8813-54A7F2FDF0FE}" type="pres">
      <dgm:prSet presAssocID="{EC31C86F-1FE8-4687-BEAF-3708933C3EC6}" presName="linear" presStyleCnt="0">
        <dgm:presLayoutVars>
          <dgm:dir/>
          <dgm:animLvl val="lvl"/>
          <dgm:resizeHandles val="exact"/>
        </dgm:presLayoutVars>
      </dgm:prSet>
      <dgm:spPr/>
      <dgm:t>
        <a:bodyPr/>
        <a:lstStyle/>
        <a:p>
          <a:endParaRPr lang="pl-PL"/>
        </a:p>
      </dgm:t>
    </dgm:pt>
    <dgm:pt modelId="{FD2FBEF3-861E-418D-996C-C394D0D5F6F4}" type="pres">
      <dgm:prSet presAssocID="{FF22F916-0224-4698-B743-FFD1575EFC59}" presName="parentLin" presStyleCnt="0"/>
      <dgm:spPr/>
    </dgm:pt>
    <dgm:pt modelId="{D0869D40-1256-4F23-9D67-87EB16904558}" type="pres">
      <dgm:prSet presAssocID="{FF22F916-0224-4698-B743-FFD1575EFC59}" presName="parentLeftMargin" presStyleLbl="node1" presStyleIdx="0" presStyleCnt="4"/>
      <dgm:spPr/>
      <dgm:t>
        <a:bodyPr/>
        <a:lstStyle/>
        <a:p>
          <a:endParaRPr lang="pl-PL"/>
        </a:p>
      </dgm:t>
    </dgm:pt>
    <dgm:pt modelId="{29C33C9B-B064-41BB-B17F-FC757FEAE840}" type="pres">
      <dgm:prSet presAssocID="{FF22F916-0224-4698-B743-FFD1575EFC59}" presName="parentText" presStyleLbl="node1" presStyleIdx="0" presStyleCnt="4" custScaleX="122589" custScaleY="231484">
        <dgm:presLayoutVars>
          <dgm:chMax val="0"/>
          <dgm:bulletEnabled val="1"/>
        </dgm:presLayoutVars>
      </dgm:prSet>
      <dgm:spPr/>
      <dgm:t>
        <a:bodyPr/>
        <a:lstStyle/>
        <a:p>
          <a:endParaRPr lang="pl-PL"/>
        </a:p>
      </dgm:t>
    </dgm:pt>
    <dgm:pt modelId="{6B3CF668-59FB-44E9-ACF0-DF00A7CE3A17}" type="pres">
      <dgm:prSet presAssocID="{FF22F916-0224-4698-B743-FFD1575EFC59}" presName="negativeSpace" presStyleCnt="0"/>
      <dgm:spPr/>
    </dgm:pt>
    <dgm:pt modelId="{C866F3E7-8324-43B5-9C73-E723C66EC8E2}" type="pres">
      <dgm:prSet presAssocID="{FF22F916-0224-4698-B743-FFD1575EFC59}" presName="childText" presStyleLbl="conFgAcc1" presStyleIdx="0" presStyleCnt="4">
        <dgm:presLayoutVars>
          <dgm:bulletEnabled val="1"/>
        </dgm:presLayoutVars>
      </dgm:prSet>
      <dgm:spPr/>
    </dgm:pt>
    <dgm:pt modelId="{A3C717C2-9089-49E1-827C-05C2E3A0E3A0}" type="pres">
      <dgm:prSet presAssocID="{3D902AEA-E139-4CB3-9259-0404A6A6B8F1}" presName="spaceBetweenRectangles" presStyleCnt="0"/>
      <dgm:spPr/>
    </dgm:pt>
    <dgm:pt modelId="{8BCDA73A-074D-47E5-8683-54B820DFD1F3}" type="pres">
      <dgm:prSet presAssocID="{588ABDAC-7632-4DF1-ABCA-0BA2D8D1027D}" presName="parentLin" presStyleCnt="0"/>
      <dgm:spPr/>
    </dgm:pt>
    <dgm:pt modelId="{73747283-FC83-4EDA-BE36-8E15BAF20F4F}" type="pres">
      <dgm:prSet presAssocID="{588ABDAC-7632-4DF1-ABCA-0BA2D8D1027D}" presName="parentLeftMargin" presStyleLbl="node1" presStyleIdx="0" presStyleCnt="4"/>
      <dgm:spPr/>
      <dgm:t>
        <a:bodyPr/>
        <a:lstStyle/>
        <a:p>
          <a:endParaRPr lang="pl-PL"/>
        </a:p>
      </dgm:t>
    </dgm:pt>
    <dgm:pt modelId="{48C64515-EEA2-4409-B5CD-E475D59A9F0F}" type="pres">
      <dgm:prSet presAssocID="{588ABDAC-7632-4DF1-ABCA-0BA2D8D1027D}" presName="parentText" presStyleLbl="node1" presStyleIdx="1" presStyleCnt="4" custScaleX="121978" custScaleY="234921">
        <dgm:presLayoutVars>
          <dgm:chMax val="0"/>
          <dgm:bulletEnabled val="1"/>
        </dgm:presLayoutVars>
      </dgm:prSet>
      <dgm:spPr/>
      <dgm:t>
        <a:bodyPr/>
        <a:lstStyle/>
        <a:p>
          <a:endParaRPr lang="pl-PL"/>
        </a:p>
      </dgm:t>
    </dgm:pt>
    <dgm:pt modelId="{6F372785-38CE-435A-AE2E-5F1C22BD4049}" type="pres">
      <dgm:prSet presAssocID="{588ABDAC-7632-4DF1-ABCA-0BA2D8D1027D}" presName="negativeSpace" presStyleCnt="0"/>
      <dgm:spPr/>
    </dgm:pt>
    <dgm:pt modelId="{9010D3B3-FD2C-4CCB-9F92-08E16473F925}" type="pres">
      <dgm:prSet presAssocID="{588ABDAC-7632-4DF1-ABCA-0BA2D8D1027D}" presName="childText" presStyleLbl="conFgAcc1" presStyleIdx="1" presStyleCnt="4">
        <dgm:presLayoutVars>
          <dgm:bulletEnabled val="1"/>
        </dgm:presLayoutVars>
      </dgm:prSet>
      <dgm:spPr/>
    </dgm:pt>
    <dgm:pt modelId="{C8557F10-C5EF-4283-BD1D-2FD821B0A44A}" type="pres">
      <dgm:prSet presAssocID="{A3FA6056-06D0-4119-83BA-62DDCF3A89F6}" presName="spaceBetweenRectangles" presStyleCnt="0"/>
      <dgm:spPr/>
    </dgm:pt>
    <dgm:pt modelId="{2E193EA9-B9EF-4D66-837F-215764652219}" type="pres">
      <dgm:prSet presAssocID="{75104ECE-4866-4DE5-AB37-B25A1442308B}" presName="parentLin" presStyleCnt="0"/>
      <dgm:spPr/>
    </dgm:pt>
    <dgm:pt modelId="{9C55911F-1D7F-4277-882C-948D54268516}" type="pres">
      <dgm:prSet presAssocID="{75104ECE-4866-4DE5-AB37-B25A1442308B}" presName="parentLeftMargin" presStyleLbl="node1" presStyleIdx="1" presStyleCnt="4"/>
      <dgm:spPr/>
      <dgm:t>
        <a:bodyPr/>
        <a:lstStyle/>
        <a:p>
          <a:endParaRPr lang="pl-PL"/>
        </a:p>
      </dgm:t>
    </dgm:pt>
    <dgm:pt modelId="{177858FA-1DBF-4430-82AC-2B3EC18A587E}" type="pres">
      <dgm:prSet presAssocID="{75104ECE-4866-4DE5-AB37-B25A1442308B}" presName="parentText" presStyleLbl="node1" presStyleIdx="2" presStyleCnt="4" custScaleX="122820" custScaleY="314273">
        <dgm:presLayoutVars>
          <dgm:chMax val="0"/>
          <dgm:bulletEnabled val="1"/>
        </dgm:presLayoutVars>
      </dgm:prSet>
      <dgm:spPr/>
      <dgm:t>
        <a:bodyPr/>
        <a:lstStyle/>
        <a:p>
          <a:endParaRPr lang="pl-PL"/>
        </a:p>
      </dgm:t>
    </dgm:pt>
    <dgm:pt modelId="{D7F5B3A9-9882-4BA3-AED8-DA626DE3FEC7}" type="pres">
      <dgm:prSet presAssocID="{75104ECE-4866-4DE5-AB37-B25A1442308B}" presName="negativeSpace" presStyleCnt="0"/>
      <dgm:spPr/>
    </dgm:pt>
    <dgm:pt modelId="{E7F4D85F-E994-42F0-A0C2-F5C17380A152}" type="pres">
      <dgm:prSet presAssocID="{75104ECE-4866-4DE5-AB37-B25A1442308B}" presName="childText" presStyleLbl="conFgAcc1" presStyleIdx="2" presStyleCnt="4">
        <dgm:presLayoutVars>
          <dgm:bulletEnabled val="1"/>
        </dgm:presLayoutVars>
      </dgm:prSet>
      <dgm:spPr/>
    </dgm:pt>
    <dgm:pt modelId="{71431975-68BB-4B59-A1E5-E211ED8BFB38}" type="pres">
      <dgm:prSet presAssocID="{78AF468E-CCC0-44EE-9CD8-37D65865776D}" presName="spaceBetweenRectangles" presStyleCnt="0"/>
      <dgm:spPr/>
    </dgm:pt>
    <dgm:pt modelId="{AEB3F3A4-117F-4DDB-BB00-1AFFE5005F0B}" type="pres">
      <dgm:prSet presAssocID="{C34DECBA-81BF-4180-BCFC-386E33215C4C}" presName="parentLin" presStyleCnt="0"/>
      <dgm:spPr/>
    </dgm:pt>
    <dgm:pt modelId="{6E01F5DA-5ED9-4CE6-8E09-050258BA8167}" type="pres">
      <dgm:prSet presAssocID="{C34DECBA-81BF-4180-BCFC-386E33215C4C}" presName="parentLeftMargin" presStyleLbl="node1" presStyleIdx="2" presStyleCnt="4"/>
      <dgm:spPr/>
      <dgm:t>
        <a:bodyPr/>
        <a:lstStyle/>
        <a:p>
          <a:endParaRPr lang="pl-PL"/>
        </a:p>
      </dgm:t>
    </dgm:pt>
    <dgm:pt modelId="{61CF9D31-D2D1-4718-BD96-CC3553BA8D4C}" type="pres">
      <dgm:prSet presAssocID="{C34DECBA-81BF-4180-BCFC-386E33215C4C}" presName="parentText" presStyleLbl="node1" presStyleIdx="3" presStyleCnt="4" custScaleX="122589" custScaleY="231406">
        <dgm:presLayoutVars>
          <dgm:chMax val="0"/>
          <dgm:bulletEnabled val="1"/>
        </dgm:presLayoutVars>
      </dgm:prSet>
      <dgm:spPr/>
      <dgm:t>
        <a:bodyPr/>
        <a:lstStyle/>
        <a:p>
          <a:endParaRPr lang="pl-PL"/>
        </a:p>
      </dgm:t>
    </dgm:pt>
    <dgm:pt modelId="{7F9A3F2F-D2C7-4FC1-AC57-3DF14E78DFB5}" type="pres">
      <dgm:prSet presAssocID="{C34DECBA-81BF-4180-BCFC-386E33215C4C}" presName="negativeSpace" presStyleCnt="0"/>
      <dgm:spPr/>
    </dgm:pt>
    <dgm:pt modelId="{AB88E781-D677-44E2-A13D-9755F140C1E2}" type="pres">
      <dgm:prSet presAssocID="{C34DECBA-81BF-4180-BCFC-386E33215C4C}" presName="childText" presStyleLbl="conFgAcc1" presStyleIdx="3" presStyleCnt="4">
        <dgm:presLayoutVars>
          <dgm:bulletEnabled val="1"/>
        </dgm:presLayoutVars>
      </dgm:prSet>
      <dgm:spPr/>
    </dgm:pt>
  </dgm:ptLst>
  <dgm:cxnLst>
    <dgm:cxn modelId="{97F7A0EC-D1DA-44A4-982F-ECA9D2A19F45}" type="presOf" srcId="{75104ECE-4866-4DE5-AB37-B25A1442308B}" destId="{9C55911F-1D7F-4277-882C-948D54268516}" srcOrd="0" destOrd="0" presId="urn:microsoft.com/office/officeart/2005/8/layout/list1"/>
    <dgm:cxn modelId="{FB8C9F51-CF5C-44D0-B7F6-33939CF36515}" type="presOf" srcId="{75104ECE-4866-4DE5-AB37-B25A1442308B}" destId="{177858FA-1DBF-4430-82AC-2B3EC18A587E}" srcOrd="1" destOrd="0" presId="urn:microsoft.com/office/officeart/2005/8/layout/list1"/>
    <dgm:cxn modelId="{6CD59D0C-4DBB-48BB-B57F-C99D81A4AD16}" type="presOf" srcId="{588ABDAC-7632-4DF1-ABCA-0BA2D8D1027D}" destId="{73747283-FC83-4EDA-BE36-8E15BAF20F4F}" srcOrd="0" destOrd="0" presId="urn:microsoft.com/office/officeart/2005/8/layout/list1"/>
    <dgm:cxn modelId="{3298B834-2D86-45A5-BDB2-AC3F6F09818F}" type="presOf" srcId="{EC31C86F-1FE8-4687-BEAF-3708933C3EC6}" destId="{454D2429-98D7-42ED-8813-54A7F2FDF0FE}" srcOrd="0" destOrd="0" presId="urn:microsoft.com/office/officeart/2005/8/layout/list1"/>
    <dgm:cxn modelId="{068022E5-DC39-4EE5-9306-FD345B579412}" type="presOf" srcId="{C34DECBA-81BF-4180-BCFC-386E33215C4C}" destId="{61CF9D31-D2D1-4718-BD96-CC3553BA8D4C}" srcOrd="1" destOrd="0" presId="urn:microsoft.com/office/officeart/2005/8/layout/list1"/>
    <dgm:cxn modelId="{268D9DDF-7978-48E2-A6F7-AA38C1503D00}" srcId="{EC31C86F-1FE8-4687-BEAF-3708933C3EC6}" destId="{C34DECBA-81BF-4180-BCFC-386E33215C4C}" srcOrd="3" destOrd="0" parTransId="{7DB05B48-D8C4-49A9-B89E-5012DDB1496C}" sibTransId="{63588958-9E96-4458-AE82-6257DDE60039}"/>
    <dgm:cxn modelId="{C8571677-A545-4529-8286-252931CBBF16}" type="presOf" srcId="{C34DECBA-81BF-4180-BCFC-386E33215C4C}" destId="{6E01F5DA-5ED9-4CE6-8E09-050258BA8167}" srcOrd="0" destOrd="0" presId="urn:microsoft.com/office/officeart/2005/8/layout/list1"/>
    <dgm:cxn modelId="{6BB12958-DA3B-4397-85E7-F92456337699}" srcId="{EC31C86F-1FE8-4687-BEAF-3708933C3EC6}" destId="{588ABDAC-7632-4DF1-ABCA-0BA2D8D1027D}" srcOrd="1" destOrd="0" parTransId="{63736032-6A17-4558-AC87-DAA750C0E56B}" sibTransId="{A3FA6056-06D0-4119-83BA-62DDCF3A89F6}"/>
    <dgm:cxn modelId="{698B592F-CE96-4F88-84B7-65914EDF9B65}" srcId="{EC31C86F-1FE8-4687-BEAF-3708933C3EC6}" destId="{FF22F916-0224-4698-B743-FFD1575EFC59}" srcOrd="0" destOrd="0" parTransId="{BEA52EE2-F9AB-4C54-8A62-C57DBBAB583E}" sibTransId="{3D902AEA-E139-4CB3-9259-0404A6A6B8F1}"/>
    <dgm:cxn modelId="{EE61EA88-283F-40C2-8ACB-921AE5420834}" type="presOf" srcId="{FF22F916-0224-4698-B743-FFD1575EFC59}" destId="{D0869D40-1256-4F23-9D67-87EB16904558}" srcOrd="0" destOrd="0" presId="urn:microsoft.com/office/officeart/2005/8/layout/list1"/>
    <dgm:cxn modelId="{6D99CFC1-8F57-483A-A240-F158179A0548}" srcId="{EC31C86F-1FE8-4687-BEAF-3708933C3EC6}" destId="{75104ECE-4866-4DE5-AB37-B25A1442308B}" srcOrd="2" destOrd="0" parTransId="{CB3E70A9-C765-4C2A-9912-3A6490BD82EE}" sibTransId="{78AF468E-CCC0-44EE-9CD8-37D65865776D}"/>
    <dgm:cxn modelId="{F3C1B866-E25A-45BD-A5E3-D3A4C8907686}" type="presOf" srcId="{FF22F916-0224-4698-B743-FFD1575EFC59}" destId="{29C33C9B-B064-41BB-B17F-FC757FEAE840}" srcOrd="1" destOrd="0" presId="urn:microsoft.com/office/officeart/2005/8/layout/list1"/>
    <dgm:cxn modelId="{4F6F6D22-4474-4C03-B7B1-85C971ED18FA}" type="presOf" srcId="{588ABDAC-7632-4DF1-ABCA-0BA2D8D1027D}" destId="{48C64515-EEA2-4409-B5CD-E475D59A9F0F}" srcOrd="1" destOrd="0" presId="urn:microsoft.com/office/officeart/2005/8/layout/list1"/>
    <dgm:cxn modelId="{0E871B2F-16D3-4758-8B0A-48FD203EF568}" type="presParOf" srcId="{454D2429-98D7-42ED-8813-54A7F2FDF0FE}" destId="{FD2FBEF3-861E-418D-996C-C394D0D5F6F4}" srcOrd="0" destOrd="0" presId="urn:microsoft.com/office/officeart/2005/8/layout/list1"/>
    <dgm:cxn modelId="{74633B84-A00C-4D78-9FA8-2D4F406D79F2}" type="presParOf" srcId="{FD2FBEF3-861E-418D-996C-C394D0D5F6F4}" destId="{D0869D40-1256-4F23-9D67-87EB16904558}" srcOrd="0" destOrd="0" presId="urn:microsoft.com/office/officeart/2005/8/layout/list1"/>
    <dgm:cxn modelId="{94C0AC8E-7AC6-470D-964D-C13E7372A0D9}" type="presParOf" srcId="{FD2FBEF3-861E-418D-996C-C394D0D5F6F4}" destId="{29C33C9B-B064-41BB-B17F-FC757FEAE840}" srcOrd="1" destOrd="0" presId="urn:microsoft.com/office/officeart/2005/8/layout/list1"/>
    <dgm:cxn modelId="{8DAE7B5E-D94F-4E96-9E5B-1531498CE157}" type="presParOf" srcId="{454D2429-98D7-42ED-8813-54A7F2FDF0FE}" destId="{6B3CF668-59FB-44E9-ACF0-DF00A7CE3A17}" srcOrd="1" destOrd="0" presId="urn:microsoft.com/office/officeart/2005/8/layout/list1"/>
    <dgm:cxn modelId="{F3B777C4-F552-4614-976C-5E81A9D077FE}" type="presParOf" srcId="{454D2429-98D7-42ED-8813-54A7F2FDF0FE}" destId="{C866F3E7-8324-43B5-9C73-E723C66EC8E2}" srcOrd="2" destOrd="0" presId="urn:microsoft.com/office/officeart/2005/8/layout/list1"/>
    <dgm:cxn modelId="{5B02C353-C7DA-47B2-84DC-FA112194CCA0}" type="presParOf" srcId="{454D2429-98D7-42ED-8813-54A7F2FDF0FE}" destId="{A3C717C2-9089-49E1-827C-05C2E3A0E3A0}" srcOrd="3" destOrd="0" presId="urn:microsoft.com/office/officeart/2005/8/layout/list1"/>
    <dgm:cxn modelId="{A7C4C0D9-2941-4E16-9F95-8718272A378F}" type="presParOf" srcId="{454D2429-98D7-42ED-8813-54A7F2FDF0FE}" destId="{8BCDA73A-074D-47E5-8683-54B820DFD1F3}" srcOrd="4" destOrd="0" presId="urn:microsoft.com/office/officeart/2005/8/layout/list1"/>
    <dgm:cxn modelId="{77DE1BED-7C22-42F2-AC90-FC766D11D42E}" type="presParOf" srcId="{8BCDA73A-074D-47E5-8683-54B820DFD1F3}" destId="{73747283-FC83-4EDA-BE36-8E15BAF20F4F}" srcOrd="0" destOrd="0" presId="urn:microsoft.com/office/officeart/2005/8/layout/list1"/>
    <dgm:cxn modelId="{39552F8E-E443-40C5-8E0C-082824FDD29B}" type="presParOf" srcId="{8BCDA73A-074D-47E5-8683-54B820DFD1F3}" destId="{48C64515-EEA2-4409-B5CD-E475D59A9F0F}" srcOrd="1" destOrd="0" presId="urn:microsoft.com/office/officeart/2005/8/layout/list1"/>
    <dgm:cxn modelId="{EED3B10E-E0B3-4CAF-8B3D-FBDF93C3D7E8}" type="presParOf" srcId="{454D2429-98D7-42ED-8813-54A7F2FDF0FE}" destId="{6F372785-38CE-435A-AE2E-5F1C22BD4049}" srcOrd="5" destOrd="0" presId="urn:microsoft.com/office/officeart/2005/8/layout/list1"/>
    <dgm:cxn modelId="{BB361304-1DAF-43DE-8335-96AEC69A21D7}" type="presParOf" srcId="{454D2429-98D7-42ED-8813-54A7F2FDF0FE}" destId="{9010D3B3-FD2C-4CCB-9F92-08E16473F925}" srcOrd="6" destOrd="0" presId="urn:microsoft.com/office/officeart/2005/8/layout/list1"/>
    <dgm:cxn modelId="{2D152B7B-7B8F-4A91-9042-2839CA87E468}" type="presParOf" srcId="{454D2429-98D7-42ED-8813-54A7F2FDF0FE}" destId="{C8557F10-C5EF-4283-BD1D-2FD821B0A44A}" srcOrd="7" destOrd="0" presId="urn:microsoft.com/office/officeart/2005/8/layout/list1"/>
    <dgm:cxn modelId="{C32DB93E-649E-4469-BA5F-D6590FCF8E36}" type="presParOf" srcId="{454D2429-98D7-42ED-8813-54A7F2FDF0FE}" destId="{2E193EA9-B9EF-4D66-837F-215764652219}" srcOrd="8" destOrd="0" presId="urn:microsoft.com/office/officeart/2005/8/layout/list1"/>
    <dgm:cxn modelId="{4EC51C9F-89C1-41E5-BE72-46DADC79028D}" type="presParOf" srcId="{2E193EA9-B9EF-4D66-837F-215764652219}" destId="{9C55911F-1D7F-4277-882C-948D54268516}" srcOrd="0" destOrd="0" presId="urn:microsoft.com/office/officeart/2005/8/layout/list1"/>
    <dgm:cxn modelId="{71E6B103-8784-4024-9F3D-E8BEAC5ED35D}" type="presParOf" srcId="{2E193EA9-B9EF-4D66-837F-215764652219}" destId="{177858FA-1DBF-4430-82AC-2B3EC18A587E}" srcOrd="1" destOrd="0" presId="urn:microsoft.com/office/officeart/2005/8/layout/list1"/>
    <dgm:cxn modelId="{956D1F9E-2E04-428D-AF6D-375B2B45766D}" type="presParOf" srcId="{454D2429-98D7-42ED-8813-54A7F2FDF0FE}" destId="{D7F5B3A9-9882-4BA3-AED8-DA626DE3FEC7}" srcOrd="9" destOrd="0" presId="urn:microsoft.com/office/officeart/2005/8/layout/list1"/>
    <dgm:cxn modelId="{E3EA0DA8-D8D1-4FC2-818E-88A49399CD72}" type="presParOf" srcId="{454D2429-98D7-42ED-8813-54A7F2FDF0FE}" destId="{E7F4D85F-E994-42F0-A0C2-F5C17380A152}" srcOrd="10" destOrd="0" presId="urn:microsoft.com/office/officeart/2005/8/layout/list1"/>
    <dgm:cxn modelId="{89182486-6DF6-410B-9AD5-F766B245DB3D}" type="presParOf" srcId="{454D2429-98D7-42ED-8813-54A7F2FDF0FE}" destId="{71431975-68BB-4B59-A1E5-E211ED8BFB38}" srcOrd="11" destOrd="0" presId="urn:microsoft.com/office/officeart/2005/8/layout/list1"/>
    <dgm:cxn modelId="{A27503EE-7C4B-4CF7-8F4A-280BA8ABAACD}" type="presParOf" srcId="{454D2429-98D7-42ED-8813-54A7F2FDF0FE}" destId="{AEB3F3A4-117F-4DDB-BB00-1AFFE5005F0B}" srcOrd="12" destOrd="0" presId="urn:microsoft.com/office/officeart/2005/8/layout/list1"/>
    <dgm:cxn modelId="{42F1A316-EE7F-45F1-86AA-E004FF816588}" type="presParOf" srcId="{AEB3F3A4-117F-4DDB-BB00-1AFFE5005F0B}" destId="{6E01F5DA-5ED9-4CE6-8E09-050258BA8167}" srcOrd="0" destOrd="0" presId="urn:microsoft.com/office/officeart/2005/8/layout/list1"/>
    <dgm:cxn modelId="{6534F9EE-947F-45D4-B61D-93720B3F1A2B}" type="presParOf" srcId="{AEB3F3A4-117F-4DDB-BB00-1AFFE5005F0B}" destId="{61CF9D31-D2D1-4718-BD96-CC3553BA8D4C}" srcOrd="1" destOrd="0" presId="urn:microsoft.com/office/officeart/2005/8/layout/list1"/>
    <dgm:cxn modelId="{B1EE4659-CC2D-44AC-95FF-153D5B589CFC}" type="presParOf" srcId="{454D2429-98D7-42ED-8813-54A7F2FDF0FE}" destId="{7F9A3F2F-D2C7-4FC1-AC57-3DF14E78DFB5}" srcOrd="13" destOrd="0" presId="urn:microsoft.com/office/officeart/2005/8/layout/list1"/>
    <dgm:cxn modelId="{22A798DD-596B-4F1E-A6A7-4B8FA02A2E65}" type="presParOf" srcId="{454D2429-98D7-42ED-8813-54A7F2FDF0FE}" destId="{AB88E781-D677-44E2-A13D-9755F140C1E2}"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38054-959B-492F-AB33-1FEA98B53BC1}"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83DB1455-B7CE-4D4F-9987-7F915ABE6CBC}">
      <dgm:prSet phldrT="[Tekst]"/>
      <dgm:spPr/>
      <dgm:t>
        <a:bodyPr/>
        <a:lstStyle/>
        <a:p>
          <a:endParaRPr lang="pl-PL" dirty="0"/>
        </a:p>
      </dgm:t>
    </dgm:pt>
    <dgm:pt modelId="{3710E28E-7572-4F5E-8A59-F2BA699DB096}" type="parTrans" cxnId="{A2EAC5F1-7473-4309-8744-3B923CAB01B0}">
      <dgm:prSet/>
      <dgm:spPr/>
      <dgm:t>
        <a:bodyPr/>
        <a:lstStyle/>
        <a:p>
          <a:endParaRPr lang="pl-PL"/>
        </a:p>
      </dgm:t>
    </dgm:pt>
    <dgm:pt modelId="{0F5D5A40-D1F9-4973-9B92-F4C7A5B60534}" type="sibTrans" cxnId="{A2EAC5F1-7473-4309-8744-3B923CAB01B0}">
      <dgm:prSet/>
      <dgm:spPr/>
      <dgm:t>
        <a:bodyPr/>
        <a:lstStyle/>
        <a:p>
          <a:endParaRPr lang="pl-PL"/>
        </a:p>
      </dgm:t>
    </dgm:pt>
    <dgm:pt modelId="{89C90D70-582D-4A91-821E-F11CEAC53693}">
      <dgm:prSet phldrT="[Tekst]" custT="1"/>
      <dgm:spPr/>
      <dgm:t>
        <a:bodyPr/>
        <a:lstStyle/>
        <a:p>
          <a:pPr algn="just">
            <a:lnSpc>
              <a:spcPct val="100000"/>
            </a:lnSpc>
            <a:spcAft>
              <a:spcPts val="600"/>
            </a:spcAft>
          </a:pPr>
          <a:r>
            <a:rPr lang="pl-PL" sz="1800" dirty="0" smtClean="0"/>
            <a:t>Partnerzy w projekcie to podmioty wnoszące do projektu </a:t>
          </a:r>
          <a:r>
            <a:rPr lang="pl-PL" sz="1800" b="1" dirty="0" smtClean="0"/>
            <a:t>zasoby ludzkie, organizacyjne, techniczne lub finansowe</a:t>
          </a:r>
          <a:r>
            <a:rPr lang="pl-PL" sz="1800" dirty="0" smtClean="0"/>
            <a:t>, realizujące wspólnie projekt.</a:t>
          </a:r>
          <a:endParaRPr lang="pl-PL" sz="1800" dirty="0"/>
        </a:p>
      </dgm:t>
    </dgm:pt>
    <dgm:pt modelId="{4CED1460-DB5F-4898-96CD-09C50A6B2E5B}" type="parTrans" cxnId="{C5B92292-1E94-4D9D-8172-4F76AF0ED3F3}">
      <dgm:prSet/>
      <dgm:spPr/>
      <dgm:t>
        <a:bodyPr/>
        <a:lstStyle/>
        <a:p>
          <a:endParaRPr lang="pl-PL"/>
        </a:p>
      </dgm:t>
    </dgm:pt>
    <dgm:pt modelId="{B18CC9B4-2DA7-4308-8910-81499CB3D459}" type="sibTrans" cxnId="{C5B92292-1E94-4D9D-8172-4F76AF0ED3F3}">
      <dgm:prSet/>
      <dgm:spPr/>
      <dgm:t>
        <a:bodyPr/>
        <a:lstStyle/>
        <a:p>
          <a:endParaRPr lang="pl-PL"/>
        </a:p>
      </dgm:t>
    </dgm:pt>
    <dgm:pt modelId="{A83F703E-A0F6-4521-895C-D8DBE11D6E88}">
      <dgm:prSet phldrT="[Tekst]" custT="1"/>
      <dgm:spPr/>
      <dgm:t>
        <a:bodyPr/>
        <a:lstStyle/>
        <a:p>
          <a:pPr algn="just">
            <a:lnSpc>
              <a:spcPct val="100000"/>
            </a:lnSpc>
            <a:spcAft>
              <a:spcPts val="600"/>
            </a:spcAft>
          </a:pPr>
          <a:r>
            <a:rPr lang="pl-PL" sz="1800" b="0" dirty="0" smtClean="0"/>
            <a:t>Odpowiedzialność za prawidłową realizację projektu ponosi </a:t>
          </a:r>
          <a:r>
            <a:rPr lang="pl-PL" sz="1800" b="1" dirty="0" smtClean="0"/>
            <a:t>Beneficjent.</a:t>
          </a:r>
          <a:endParaRPr lang="pl-PL" sz="1800" dirty="0"/>
        </a:p>
      </dgm:t>
    </dgm:pt>
    <dgm:pt modelId="{33A97B92-CD83-4DBE-A9CA-3F9F1BC92A75}" type="parTrans" cxnId="{0B104CA9-43E3-45C7-8B72-F2F3EBD24748}">
      <dgm:prSet/>
      <dgm:spPr/>
      <dgm:t>
        <a:bodyPr/>
        <a:lstStyle/>
        <a:p>
          <a:endParaRPr lang="pl-PL"/>
        </a:p>
      </dgm:t>
    </dgm:pt>
    <dgm:pt modelId="{0342F2DD-D3C3-4C28-8536-E77535920167}" type="sibTrans" cxnId="{0B104CA9-43E3-45C7-8B72-F2F3EBD24748}">
      <dgm:prSet/>
      <dgm:spPr/>
      <dgm:t>
        <a:bodyPr/>
        <a:lstStyle/>
        <a:p>
          <a:endParaRPr lang="pl-PL"/>
        </a:p>
      </dgm:t>
    </dgm:pt>
    <dgm:pt modelId="{43F8A20E-93E6-4F51-8F74-A6FBDF14D248}">
      <dgm:prSet phldrT="[Tekst]"/>
      <dgm:spPr/>
      <dgm:t>
        <a:bodyPr/>
        <a:lstStyle/>
        <a:p>
          <a:endParaRPr lang="pl-PL" dirty="0"/>
        </a:p>
      </dgm:t>
    </dgm:pt>
    <dgm:pt modelId="{43F58892-7B4A-4D34-AD5F-B28893D6631D}" type="parTrans" cxnId="{E3FA50E6-D843-4FD8-85DA-CC23F6DBC509}">
      <dgm:prSet/>
      <dgm:spPr/>
      <dgm:t>
        <a:bodyPr/>
        <a:lstStyle/>
        <a:p>
          <a:endParaRPr lang="pl-PL"/>
        </a:p>
      </dgm:t>
    </dgm:pt>
    <dgm:pt modelId="{0AB455DA-0C8B-4BF4-9A9D-C86D601A357F}" type="sibTrans" cxnId="{E3FA50E6-D843-4FD8-85DA-CC23F6DBC509}">
      <dgm:prSet/>
      <dgm:spPr/>
      <dgm:t>
        <a:bodyPr/>
        <a:lstStyle/>
        <a:p>
          <a:endParaRPr lang="pl-PL"/>
        </a:p>
      </dgm:t>
    </dgm:pt>
    <dgm:pt modelId="{4D4CFC1B-3101-449E-9834-1546F520240A}">
      <dgm:prSet phldrT="[Tekst]" custT="1"/>
      <dgm:spPr/>
      <dgm:t>
        <a:bodyPr/>
        <a:lstStyle/>
        <a:p>
          <a:pPr algn="just">
            <a:lnSpc>
              <a:spcPct val="100000"/>
            </a:lnSpc>
            <a:spcAft>
              <a:spcPts val="600"/>
            </a:spcAft>
          </a:pPr>
          <a:r>
            <a:rPr lang="pl-PL" sz="1800" b="1" dirty="0" smtClean="0"/>
            <a:t>Wymagane jest utworzenie odrębnych rachunków bankowych </a:t>
          </a:r>
          <a:r>
            <a:rPr lang="pl-PL" sz="1800" dirty="0" smtClean="0"/>
            <a:t>poszczególnych członków partnerstwa.</a:t>
          </a:r>
          <a:endParaRPr lang="pl-PL" sz="1800" dirty="0"/>
        </a:p>
      </dgm:t>
    </dgm:pt>
    <dgm:pt modelId="{D7CC3037-B275-4F46-B02A-0218BC15CBC9}" type="parTrans" cxnId="{41C38A2D-535E-4947-BC50-D72749F7EC93}">
      <dgm:prSet/>
      <dgm:spPr/>
      <dgm:t>
        <a:bodyPr/>
        <a:lstStyle/>
        <a:p>
          <a:endParaRPr lang="pl-PL"/>
        </a:p>
      </dgm:t>
    </dgm:pt>
    <dgm:pt modelId="{7B0E43D8-FDC6-491D-ACB0-8AB4B926CA6E}" type="sibTrans" cxnId="{41C38A2D-535E-4947-BC50-D72749F7EC93}">
      <dgm:prSet/>
      <dgm:spPr/>
      <dgm:t>
        <a:bodyPr/>
        <a:lstStyle/>
        <a:p>
          <a:endParaRPr lang="pl-PL"/>
        </a:p>
      </dgm:t>
    </dgm:pt>
    <dgm:pt modelId="{B8A82232-654C-4237-9109-051F3042FFDA}">
      <dgm:prSet phldrT="[Tekst]" custT="1"/>
      <dgm:spPr/>
      <dgm:t>
        <a:bodyPr/>
        <a:lstStyle/>
        <a:p>
          <a:pPr algn="just">
            <a:lnSpc>
              <a:spcPct val="100000"/>
            </a:lnSpc>
            <a:spcAft>
              <a:spcPts val="600"/>
            </a:spcAft>
          </a:pPr>
          <a:r>
            <a:rPr lang="pl-PL" sz="1800" dirty="0" smtClean="0"/>
            <a:t>Utworzenie lub zainicjowanie partnerstwa </a:t>
          </a:r>
          <a:r>
            <a:rPr lang="pl-PL" sz="1800" b="1" dirty="0" smtClean="0"/>
            <a:t>musi nastąpić przed złożeniem wniosku o dofinansowanie</a:t>
          </a:r>
          <a:r>
            <a:rPr lang="pl-PL" sz="1800" dirty="0" smtClean="0"/>
            <a:t>. Nie jest to jednak równoznaczne z wymogiem zawarcia porozumienia albo umowy o partnerstwie między Wnioskodawcą </a:t>
          </a:r>
          <a:br>
            <a:rPr lang="pl-PL" sz="1800" dirty="0" smtClean="0"/>
          </a:br>
          <a:r>
            <a:rPr lang="pl-PL" sz="1800" dirty="0" smtClean="0"/>
            <a:t>a partnerami przed złożeniem wniosku o dofinansowanie.</a:t>
          </a:r>
          <a:endParaRPr lang="pl-PL" sz="1800" dirty="0"/>
        </a:p>
      </dgm:t>
    </dgm:pt>
    <dgm:pt modelId="{28000EBB-7CE1-44BF-A2B1-8CCD2B23C5CD}" type="parTrans" cxnId="{B1CE11EA-76B3-4936-AA9B-9F1573B4DA62}">
      <dgm:prSet/>
      <dgm:spPr/>
      <dgm:t>
        <a:bodyPr/>
        <a:lstStyle/>
        <a:p>
          <a:endParaRPr lang="pl-PL"/>
        </a:p>
      </dgm:t>
    </dgm:pt>
    <dgm:pt modelId="{F14EDBFB-5904-4118-A1A5-6BB933B28B62}" type="sibTrans" cxnId="{B1CE11EA-76B3-4936-AA9B-9F1573B4DA62}">
      <dgm:prSet/>
      <dgm:spPr/>
      <dgm:t>
        <a:bodyPr/>
        <a:lstStyle/>
        <a:p>
          <a:endParaRPr lang="pl-PL"/>
        </a:p>
      </dgm:t>
    </dgm:pt>
    <dgm:pt modelId="{DEC27C56-097E-4229-BB4E-5B5B4591D517}">
      <dgm:prSet phldrT="[Tekst]"/>
      <dgm:spPr/>
      <dgm:t>
        <a:bodyPr/>
        <a:lstStyle/>
        <a:p>
          <a:endParaRPr lang="pl-PL" dirty="0"/>
        </a:p>
      </dgm:t>
    </dgm:pt>
    <dgm:pt modelId="{4E85FED7-FC12-4167-BC69-B1FE8AE117FE}" type="sibTrans" cxnId="{46A52CB9-4505-4188-BFBE-EB2C9734AEA3}">
      <dgm:prSet/>
      <dgm:spPr/>
      <dgm:t>
        <a:bodyPr/>
        <a:lstStyle/>
        <a:p>
          <a:endParaRPr lang="pl-PL"/>
        </a:p>
      </dgm:t>
    </dgm:pt>
    <dgm:pt modelId="{C15C4B3D-0D66-4903-A298-71836BF37A3F}" type="parTrans" cxnId="{46A52CB9-4505-4188-BFBE-EB2C9734AEA3}">
      <dgm:prSet/>
      <dgm:spPr/>
      <dgm:t>
        <a:bodyPr/>
        <a:lstStyle/>
        <a:p>
          <a:endParaRPr lang="pl-PL"/>
        </a:p>
      </dgm:t>
    </dgm:pt>
    <dgm:pt modelId="{34997C8C-F587-4D4E-81DD-6BC32E588F93}">
      <dgm:prSet phldrT="[Tekst]" custT="1"/>
      <dgm:spPr/>
      <dgm:t>
        <a:bodyPr/>
        <a:lstStyle/>
        <a:p>
          <a:pPr algn="just">
            <a:lnSpc>
              <a:spcPct val="100000"/>
            </a:lnSpc>
            <a:spcAft>
              <a:spcPts val="600"/>
            </a:spcAft>
          </a:pPr>
          <a:r>
            <a:rPr lang="pl-PL" sz="1800" dirty="0" smtClean="0"/>
            <a:t>Stroną porozumienia oraz umowy o partnerstwie </a:t>
          </a:r>
          <a:r>
            <a:rPr lang="pl-PL" sz="1800" b="1" dirty="0" smtClean="0"/>
            <a:t>nie może być podmiot wykluczony z możliwości otrzymania dofinansowania.</a:t>
          </a:r>
          <a:endParaRPr lang="pl-PL" sz="1800" b="1" dirty="0"/>
        </a:p>
      </dgm:t>
    </dgm:pt>
    <dgm:pt modelId="{C022A887-CEAD-433E-BDA8-AB82080332B6}" type="parTrans" cxnId="{51A53230-8CDF-48E5-9C96-C99ECB5F5013}">
      <dgm:prSet/>
      <dgm:spPr/>
      <dgm:t>
        <a:bodyPr/>
        <a:lstStyle/>
        <a:p>
          <a:endParaRPr lang="pl-PL"/>
        </a:p>
      </dgm:t>
    </dgm:pt>
    <dgm:pt modelId="{C3F56CAE-D758-408C-89F2-91841DD613CC}" type="sibTrans" cxnId="{51A53230-8CDF-48E5-9C96-C99ECB5F5013}">
      <dgm:prSet/>
      <dgm:spPr/>
      <dgm:t>
        <a:bodyPr/>
        <a:lstStyle/>
        <a:p>
          <a:endParaRPr lang="pl-PL"/>
        </a:p>
      </dgm:t>
    </dgm:pt>
    <dgm:pt modelId="{63AFFB92-8D8F-4D23-8AA0-B0CA42DF38E3}" type="pres">
      <dgm:prSet presAssocID="{3DF38054-959B-492F-AB33-1FEA98B53BC1}" presName="linearFlow" presStyleCnt="0">
        <dgm:presLayoutVars>
          <dgm:dir/>
          <dgm:animLvl val="lvl"/>
          <dgm:resizeHandles val="exact"/>
        </dgm:presLayoutVars>
      </dgm:prSet>
      <dgm:spPr/>
      <dgm:t>
        <a:bodyPr/>
        <a:lstStyle/>
        <a:p>
          <a:endParaRPr lang="pl-PL"/>
        </a:p>
      </dgm:t>
    </dgm:pt>
    <dgm:pt modelId="{53C9D5A7-293A-44AE-9176-F7CFB0C01FE1}" type="pres">
      <dgm:prSet presAssocID="{83DB1455-B7CE-4D4F-9987-7F915ABE6CBC}" presName="composite" presStyleCnt="0"/>
      <dgm:spPr/>
    </dgm:pt>
    <dgm:pt modelId="{D78F1B02-5CF6-4837-9344-87764DB5E1C5}" type="pres">
      <dgm:prSet presAssocID="{83DB1455-B7CE-4D4F-9987-7F915ABE6CBC}" presName="parentText" presStyleLbl="alignNode1" presStyleIdx="0" presStyleCnt="3">
        <dgm:presLayoutVars>
          <dgm:chMax val="1"/>
          <dgm:bulletEnabled val="1"/>
        </dgm:presLayoutVars>
      </dgm:prSet>
      <dgm:spPr/>
      <dgm:t>
        <a:bodyPr/>
        <a:lstStyle/>
        <a:p>
          <a:endParaRPr lang="pl-PL"/>
        </a:p>
      </dgm:t>
    </dgm:pt>
    <dgm:pt modelId="{0C43099D-6AEB-4DC2-A514-C00D276BDE82}" type="pres">
      <dgm:prSet presAssocID="{83DB1455-B7CE-4D4F-9987-7F915ABE6CBC}" presName="descendantText" presStyleLbl="alignAcc1" presStyleIdx="0" presStyleCnt="3">
        <dgm:presLayoutVars>
          <dgm:bulletEnabled val="1"/>
        </dgm:presLayoutVars>
      </dgm:prSet>
      <dgm:spPr/>
      <dgm:t>
        <a:bodyPr/>
        <a:lstStyle/>
        <a:p>
          <a:endParaRPr lang="pl-PL"/>
        </a:p>
      </dgm:t>
    </dgm:pt>
    <dgm:pt modelId="{E8BE2317-DC4A-4F00-840E-C84B4D2A0A20}" type="pres">
      <dgm:prSet presAssocID="{0F5D5A40-D1F9-4973-9B92-F4C7A5B60534}" presName="sp" presStyleCnt="0"/>
      <dgm:spPr/>
    </dgm:pt>
    <dgm:pt modelId="{AD342E1B-D819-4B8E-BD25-C5B18ECD43A9}" type="pres">
      <dgm:prSet presAssocID="{43F8A20E-93E6-4F51-8F74-A6FBDF14D248}" presName="composite" presStyleCnt="0"/>
      <dgm:spPr/>
    </dgm:pt>
    <dgm:pt modelId="{AA429E36-4A9F-4AAD-8FF9-B3A34BFCE7AC}" type="pres">
      <dgm:prSet presAssocID="{43F8A20E-93E6-4F51-8F74-A6FBDF14D248}" presName="parentText" presStyleLbl="alignNode1" presStyleIdx="1" presStyleCnt="3">
        <dgm:presLayoutVars>
          <dgm:chMax val="1"/>
          <dgm:bulletEnabled val="1"/>
        </dgm:presLayoutVars>
      </dgm:prSet>
      <dgm:spPr/>
      <dgm:t>
        <a:bodyPr/>
        <a:lstStyle/>
        <a:p>
          <a:endParaRPr lang="pl-PL"/>
        </a:p>
      </dgm:t>
    </dgm:pt>
    <dgm:pt modelId="{85B896B2-0BA3-400B-9106-B71E58D086ED}" type="pres">
      <dgm:prSet presAssocID="{43F8A20E-93E6-4F51-8F74-A6FBDF14D248}" presName="descendantText" presStyleLbl="alignAcc1" presStyleIdx="1" presStyleCnt="3" custScaleY="94752">
        <dgm:presLayoutVars>
          <dgm:bulletEnabled val="1"/>
        </dgm:presLayoutVars>
      </dgm:prSet>
      <dgm:spPr/>
      <dgm:t>
        <a:bodyPr/>
        <a:lstStyle/>
        <a:p>
          <a:endParaRPr lang="pl-PL"/>
        </a:p>
      </dgm:t>
    </dgm:pt>
    <dgm:pt modelId="{E72F64C4-5BE2-4A72-8BC4-E57088B5E72B}" type="pres">
      <dgm:prSet presAssocID="{0AB455DA-0C8B-4BF4-9A9D-C86D601A357F}" presName="sp" presStyleCnt="0"/>
      <dgm:spPr/>
    </dgm:pt>
    <dgm:pt modelId="{9BC2FBCB-3C5B-49E6-B4D4-FEB0D3BBA74C}" type="pres">
      <dgm:prSet presAssocID="{DEC27C56-097E-4229-BB4E-5B5B4591D517}" presName="composite" presStyleCnt="0"/>
      <dgm:spPr/>
    </dgm:pt>
    <dgm:pt modelId="{4E1D9A8C-910B-4D57-90FC-7042561E9A60}" type="pres">
      <dgm:prSet presAssocID="{DEC27C56-097E-4229-BB4E-5B5B4591D517}" presName="parentText" presStyleLbl="alignNode1" presStyleIdx="2" presStyleCnt="3">
        <dgm:presLayoutVars>
          <dgm:chMax val="1"/>
          <dgm:bulletEnabled val="1"/>
        </dgm:presLayoutVars>
      </dgm:prSet>
      <dgm:spPr/>
      <dgm:t>
        <a:bodyPr/>
        <a:lstStyle/>
        <a:p>
          <a:endParaRPr lang="pl-PL"/>
        </a:p>
      </dgm:t>
    </dgm:pt>
    <dgm:pt modelId="{E8D34378-5AE9-4D7E-97D9-600ED95D1717}" type="pres">
      <dgm:prSet presAssocID="{DEC27C56-097E-4229-BB4E-5B5B4591D517}" presName="descendantText" presStyleLbl="alignAcc1" presStyleIdx="2" presStyleCnt="3" custScaleY="181811">
        <dgm:presLayoutVars>
          <dgm:bulletEnabled val="1"/>
        </dgm:presLayoutVars>
      </dgm:prSet>
      <dgm:spPr/>
      <dgm:t>
        <a:bodyPr/>
        <a:lstStyle/>
        <a:p>
          <a:endParaRPr lang="pl-PL"/>
        </a:p>
      </dgm:t>
    </dgm:pt>
  </dgm:ptLst>
  <dgm:cxnLst>
    <dgm:cxn modelId="{46A52CB9-4505-4188-BFBE-EB2C9734AEA3}" srcId="{3DF38054-959B-492F-AB33-1FEA98B53BC1}" destId="{DEC27C56-097E-4229-BB4E-5B5B4591D517}" srcOrd="2" destOrd="0" parTransId="{C15C4B3D-0D66-4903-A298-71836BF37A3F}" sibTransId="{4E85FED7-FC12-4167-BC69-B1FE8AE117FE}"/>
    <dgm:cxn modelId="{F6E61083-D9DD-4260-839B-306B36CACFE6}" type="presOf" srcId="{89C90D70-582D-4A91-821E-F11CEAC53693}" destId="{0C43099D-6AEB-4DC2-A514-C00D276BDE82}" srcOrd="0" destOrd="0" presId="urn:microsoft.com/office/officeart/2005/8/layout/chevron2"/>
    <dgm:cxn modelId="{3F3DE73B-3046-4EBC-92C6-A9B4598F33E2}" type="presOf" srcId="{34997C8C-F587-4D4E-81DD-6BC32E588F93}" destId="{E8D34378-5AE9-4D7E-97D9-600ED95D1717}" srcOrd="0" destOrd="1" presId="urn:microsoft.com/office/officeart/2005/8/layout/chevron2"/>
    <dgm:cxn modelId="{055276E5-EE4B-4811-91A6-6FF9F052E454}" type="presOf" srcId="{3DF38054-959B-492F-AB33-1FEA98B53BC1}" destId="{63AFFB92-8D8F-4D23-8AA0-B0CA42DF38E3}" srcOrd="0" destOrd="0" presId="urn:microsoft.com/office/officeart/2005/8/layout/chevron2"/>
    <dgm:cxn modelId="{B1CE11EA-76B3-4936-AA9B-9F1573B4DA62}" srcId="{DEC27C56-097E-4229-BB4E-5B5B4591D517}" destId="{B8A82232-654C-4237-9109-051F3042FFDA}" srcOrd="0" destOrd="0" parTransId="{28000EBB-7CE1-44BF-A2B1-8CCD2B23C5CD}" sibTransId="{F14EDBFB-5904-4118-A1A5-6BB933B28B62}"/>
    <dgm:cxn modelId="{EFAC08E9-006A-4018-9C2E-E67CD157D86F}" type="presOf" srcId="{43F8A20E-93E6-4F51-8F74-A6FBDF14D248}" destId="{AA429E36-4A9F-4AAD-8FF9-B3A34BFCE7AC}" srcOrd="0" destOrd="0" presId="urn:microsoft.com/office/officeart/2005/8/layout/chevron2"/>
    <dgm:cxn modelId="{51A53230-8CDF-48E5-9C96-C99ECB5F5013}" srcId="{DEC27C56-097E-4229-BB4E-5B5B4591D517}" destId="{34997C8C-F587-4D4E-81DD-6BC32E588F93}" srcOrd="1" destOrd="0" parTransId="{C022A887-CEAD-433E-BDA8-AB82080332B6}" sibTransId="{C3F56CAE-D758-408C-89F2-91841DD613CC}"/>
    <dgm:cxn modelId="{322FA69D-4FA1-4492-98F7-9C40ECC82D34}" type="presOf" srcId="{4D4CFC1B-3101-449E-9834-1546F520240A}" destId="{85B896B2-0BA3-400B-9106-B71E58D086ED}" srcOrd="0" destOrd="0" presId="urn:microsoft.com/office/officeart/2005/8/layout/chevron2"/>
    <dgm:cxn modelId="{E3FA50E6-D843-4FD8-85DA-CC23F6DBC509}" srcId="{3DF38054-959B-492F-AB33-1FEA98B53BC1}" destId="{43F8A20E-93E6-4F51-8F74-A6FBDF14D248}" srcOrd="1" destOrd="0" parTransId="{43F58892-7B4A-4D34-AD5F-B28893D6631D}" sibTransId="{0AB455DA-0C8B-4BF4-9A9D-C86D601A357F}"/>
    <dgm:cxn modelId="{F639D421-36AA-4BD5-B35C-C7B47FC4477B}" type="presOf" srcId="{DEC27C56-097E-4229-BB4E-5B5B4591D517}" destId="{4E1D9A8C-910B-4D57-90FC-7042561E9A60}" srcOrd="0" destOrd="0" presId="urn:microsoft.com/office/officeart/2005/8/layout/chevron2"/>
    <dgm:cxn modelId="{CF02F158-1E4D-4B57-9179-1BD9A5144DE9}" type="presOf" srcId="{A83F703E-A0F6-4521-895C-D8DBE11D6E88}" destId="{0C43099D-6AEB-4DC2-A514-C00D276BDE82}" srcOrd="0" destOrd="1" presId="urn:microsoft.com/office/officeart/2005/8/layout/chevron2"/>
    <dgm:cxn modelId="{EBE01847-72E2-4F1E-9595-C4E564686DF4}" type="presOf" srcId="{B8A82232-654C-4237-9109-051F3042FFDA}" destId="{E8D34378-5AE9-4D7E-97D9-600ED95D1717}" srcOrd="0" destOrd="0" presId="urn:microsoft.com/office/officeart/2005/8/layout/chevron2"/>
    <dgm:cxn modelId="{41C38A2D-535E-4947-BC50-D72749F7EC93}" srcId="{43F8A20E-93E6-4F51-8F74-A6FBDF14D248}" destId="{4D4CFC1B-3101-449E-9834-1546F520240A}" srcOrd="0" destOrd="0" parTransId="{D7CC3037-B275-4F46-B02A-0218BC15CBC9}" sibTransId="{7B0E43D8-FDC6-491D-ACB0-8AB4B926CA6E}"/>
    <dgm:cxn modelId="{A2EAC5F1-7473-4309-8744-3B923CAB01B0}" srcId="{3DF38054-959B-492F-AB33-1FEA98B53BC1}" destId="{83DB1455-B7CE-4D4F-9987-7F915ABE6CBC}" srcOrd="0" destOrd="0" parTransId="{3710E28E-7572-4F5E-8A59-F2BA699DB096}" sibTransId="{0F5D5A40-D1F9-4973-9B92-F4C7A5B60534}"/>
    <dgm:cxn modelId="{C5B92292-1E94-4D9D-8172-4F76AF0ED3F3}" srcId="{83DB1455-B7CE-4D4F-9987-7F915ABE6CBC}" destId="{89C90D70-582D-4A91-821E-F11CEAC53693}" srcOrd="0" destOrd="0" parTransId="{4CED1460-DB5F-4898-96CD-09C50A6B2E5B}" sibTransId="{B18CC9B4-2DA7-4308-8910-81499CB3D459}"/>
    <dgm:cxn modelId="{2E52EC3B-D4EA-4F16-8A83-D9DD0A3E125B}" type="presOf" srcId="{83DB1455-B7CE-4D4F-9987-7F915ABE6CBC}" destId="{D78F1B02-5CF6-4837-9344-87764DB5E1C5}" srcOrd="0" destOrd="0" presId="urn:microsoft.com/office/officeart/2005/8/layout/chevron2"/>
    <dgm:cxn modelId="{0B104CA9-43E3-45C7-8B72-F2F3EBD24748}" srcId="{83DB1455-B7CE-4D4F-9987-7F915ABE6CBC}" destId="{A83F703E-A0F6-4521-895C-D8DBE11D6E88}" srcOrd="1" destOrd="0" parTransId="{33A97B92-CD83-4DBE-A9CA-3F9F1BC92A75}" sibTransId="{0342F2DD-D3C3-4C28-8536-E77535920167}"/>
    <dgm:cxn modelId="{F44A82EE-3059-43DB-A188-336F5D741800}" type="presParOf" srcId="{63AFFB92-8D8F-4D23-8AA0-B0CA42DF38E3}" destId="{53C9D5A7-293A-44AE-9176-F7CFB0C01FE1}" srcOrd="0" destOrd="0" presId="urn:microsoft.com/office/officeart/2005/8/layout/chevron2"/>
    <dgm:cxn modelId="{5BC2F1D5-1075-4523-B66E-B12774FD2D90}" type="presParOf" srcId="{53C9D5A7-293A-44AE-9176-F7CFB0C01FE1}" destId="{D78F1B02-5CF6-4837-9344-87764DB5E1C5}" srcOrd="0" destOrd="0" presId="urn:microsoft.com/office/officeart/2005/8/layout/chevron2"/>
    <dgm:cxn modelId="{1835FB9C-8EA3-481A-8F9D-A0A58208B692}" type="presParOf" srcId="{53C9D5A7-293A-44AE-9176-F7CFB0C01FE1}" destId="{0C43099D-6AEB-4DC2-A514-C00D276BDE82}" srcOrd="1" destOrd="0" presId="urn:microsoft.com/office/officeart/2005/8/layout/chevron2"/>
    <dgm:cxn modelId="{CC316D95-59AB-4822-9B48-BFF27A7583BB}" type="presParOf" srcId="{63AFFB92-8D8F-4D23-8AA0-B0CA42DF38E3}" destId="{E8BE2317-DC4A-4F00-840E-C84B4D2A0A20}" srcOrd="1" destOrd="0" presId="urn:microsoft.com/office/officeart/2005/8/layout/chevron2"/>
    <dgm:cxn modelId="{BD92EED4-2B6C-4C18-BD59-69A577EC2051}" type="presParOf" srcId="{63AFFB92-8D8F-4D23-8AA0-B0CA42DF38E3}" destId="{AD342E1B-D819-4B8E-BD25-C5B18ECD43A9}" srcOrd="2" destOrd="0" presId="urn:microsoft.com/office/officeart/2005/8/layout/chevron2"/>
    <dgm:cxn modelId="{D0B8BBCB-F688-4F01-AEB1-9EB40D2C4715}" type="presParOf" srcId="{AD342E1B-D819-4B8E-BD25-C5B18ECD43A9}" destId="{AA429E36-4A9F-4AAD-8FF9-B3A34BFCE7AC}" srcOrd="0" destOrd="0" presId="urn:microsoft.com/office/officeart/2005/8/layout/chevron2"/>
    <dgm:cxn modelId="{B53599ED-90BF-45A3-AB7A-5B32862CA4CD}" type="presParOf" srcId="{AD342E1B-D819-4B8E-BD25-C5B18ECD43A9}" destId="{85B896B2-0BA3-400B-9106-B71E58D086ED}" srcOrd="1" destOrd="0" presId="urn:microsoft.com/office/officeart/2005/8/layout/chevron2"/>
    <dgm:cxn modelId="{44AEE24E-1A1D-4B50-A4B0-21466CCA7BD9}" type="presParOf" srcId="{63AFFB92-8D8F-4D23-8AA0-B0CA42DF38E3}" destId="{E72F64C4-5BE2-4A72-8BC4-E57088B5E72B}" srcOrd="3" destOrd="0" presId="urn:microsoft.com/office/officeart/2005/8/layout/chevron2"/>
    <dgm:cxn modelId="{0EAE15F8-0B4F-4E0E-88EC-CDA7B322FD83}" type="presParOf" srcId="{63AFFB92-8D8F-4D23-8AA0-B0CA42DF38E3}" destId="{9BC2FBCB-3C5B-49E6-B4D4-FEB0D3BBA74C}" srcOrd="4" destOrd="0" presId="urn:microsoft.com/office/officeart/2005/8/layout/chevron2"/>
    <dgm:cxn modelId="{729F6EDD-A814-4495-836A-FA6130C93628}" type="presParOf" srcId="{9BC2FBCB-3C5B-49E6-B4D4-FEB0D3BBA74C}" destId="{4E1D9A8C-910B-4D57-90FC-7042561E9A60}" srcOrd="0" destOrd="0" presId="urn:microsoft.com/office/officeart/2005/8/layout/chevron2"/>
    <dgm:cxn modelId="{90586A5E-1E42-4FD0-A248-D49E0B72AD55}" type="presParOf" srcId="{9BC2FBCB-3C5B-49E6-B4D4-FEB0D3BBA74C}" destId="{E8D34378-5AE9-4D7E-97D9-600ED95D171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34017-990D-4863-B4FF-ECDAF8868A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71F80605-85DA-4E8A-BA87-DA61DE400A9E}" type="pres">
      <dgm:prSet presAssocID="{CE834017-990D-4863-B4FF-ECDAF8868A88}" presName="diagram" presStyleCnt="0">
        <dgm:presLayoutVars>
          <dgm:dir/>
          <dgm:resizeHandles val="exact"/>
        </dgm:presLayoutVars>
      </dgm:prSet>
      <dgm:spPr/>
      <dgm:t>
        <a:bodyPr/>
        <a:lstStyle/>
        <a:p>
          <a:endParaRPr lang="pl-PL"/>
        </a:p>
      </dgm:t>
    </dgm:pt>
  </dgm:ptLst>
  <dgm:cxnLst>
    <dgm:cxn modelId="{89B0FFCF-7A82-4B67-8533-26ECAD5B8849}" type="presOf" srcId="{CE834017-990D-4863-B4FF-ECDAF8868A88}" destId="{71F80605-85DA-4E8A-BA87-DA61DE400A9E}" srcOrd="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C49E36-28D0-487F-A02C-9C9EA8EAEF50}" type="doc">
      <dgm:prSet loTypeId="urn:microsoft.com/office/officeart/2005/8/layout/chevron2" loCatId="list" qsTypeId="urn:microsoft.com/office/officeart/2005/8/quickstyle/3d1" qsCatId="3D" csTypeId="urn:microsoft.com/office/officeart/2005/8/colors/accent3_1" csCatId="accent3" phldr="1"/>
      <dgm:spPr/>
      <dgm:t>
        <a:bodyPr/>
        <a:lstStyle/>
        <a:p>
          <a:endParaRPr lang="pl-PL"/>
        </a:p>
      </dgm:t>
    </dgm:pt>
    <dgm:pt modelId="{00A27598-FCCD-43D9-8C16-15F02C9F8FF8}">
      <dgm:prSet phldrT="[Tekst]"/>
      <dgm:spPr/>
      <dgm:t>
        <a:bodyPr/>
        <a:lstStyle/>
        <a:p>
          <a:endParaRPr lang="pl-PL" dirty="0"/>
        </a:p>
      </dgm:t>
    </dgm:pt>
    <dgm:pt modelId="{9370EAFD-5D94-4BE7-A459-62F9ADB76F70}" type="parTrans" cxnId="{F7385DEC-8DA7-47CF-B8FF-ECAD04299920}">
      <dgm:prSet/>
      <dgm:spPr/>
      <dgm:t>
        <a:bodyPr/>
        <a:lstStyle/>
        <a:p>
          <a:endParaRPr lang="pl-PL"/>
        </a:p>
      </dgm:t>
    </dgm:pt>
    <dgm:pt modelId="{7E6B1211-9DBF-4A69-9858-617CFED0578B}" type="sibTrans" cxnId="{F7385DEC-8DA7-47CF-B8FF-ECAD04299920}">
      <dgm:prSet/>
      <dgm:spPr/>
      <dgm:t>
        <a:bodyPr/>
        <a:lstStyle/>
        <a:p>
          <a:endParaRPr lang="pl-PL"/>
        </a:p>
      </dgm:t>
    </dgm:pt>
    <dgm:pt modelId="{FD7024E4-675C-42C2-9983-5840C6F495B4}">
      <dgm:prSet phldrT="[Tekst]" custT="1"/>
      <dgm:spPr/>
      <dgm:t>
        <a:bodyPr/>
        <a:lstStyle/>
        <a:p>
          <a:pPr algn="just"/>
          <a:r>
            <a:rPr lang="pl-PL" sz="1800" dirty="0" smtClean="0"/>
            <a:t>Wydatki związane ze zlecaniem usługi merytorycznej </a:t>
          </a:r>
          <a:r>
            <a:rPr lang="pl-PL" sz="1800" b="1" dirty="0" smtClean="0"/>
            <a:t>muszą</a:t>
          </a:r>
          <a:r>
            <a:rPr lang="pl-PL" sz="1800" dirty="0" smtClean="0"/>
            <a:t> być wskazane                                w zatwierdzonym wniosku o dofinansowanie. </a:t>
          </a:r>
          <a:endParaRPr lang="pl-PL" sz="1800" dirty="0"/>
        </a:p>
      </dgm:t>
    </dgm:pt>
    <dgm:pt modelId="{5A868C64-290E-42CE-A9F1-0AB34D890D38}" type="parTrans" cxnId="{0A997E71-63E3-4E39-9797-2D14CD776F01}">
      <dgm:prSet/>
      <dgm:spPr/>
      <dgm:t>
        <a:bodyPr/>
        <a:lstStyle/>
        <a:p>
          <a:endParaRPr lang="pl-PL"/>
        </a:p>
      </dgm:t>
    </dgm:pt>
    <dgm:pt modelId="{53E887E2-4C76-4CCC-AB3C-A6F06273279C}" type="sibTrans" cxnId="{0A997E71-63E3-4E39-9797-2D14CD776F01}">
      <dgm:prSet/>
      <dgm:spPr/>
      <dgm:t>
        <a:bodyPr/>
        <a:lstStyle/>
        <a:p>
          <a:endParaRPr lang="pl-PL"/>
        </a:p>
      </dgm:t>
    </dgm:pt>
    <dgm:pt modelId="{369A62FC-9936-49F9-ADD8-8D13694B51C9}">
      <dgm:prSet phldrT="[Tekst]" custT="1"/>
      <dgm:spPr/>
      <dgm:t>
        <a:bodyPr/>
        <a:lstStyle/>
        <a:p>
          <a:pPr algn="just"/>
          <a:r>
            <a:rPr lang="pl-PL" sz="1800" b="1" dirty="0" smtClean="0"/>
            <a:t>Nie jest możliwe zlecenie usługi merytorycznej przez Beneficjenta partnerom projektu i odwrotnie.</a:t>
          </a:r>
          <a:endParaRPr lang="pl-PL" sz="1800" b="1" dirty="0"/>
        </a:p>
      </dgm:t>
    </dgm:pt>
    <dgm:pt modelId="{E4F77024-CEC9-4136-B0C1-4C04B01B059D}" type="parTrans" cxnId="{0B23FD2A-4148-4307-ACD1-54D7D18DD8F8}">
      <dgm:prSet/>
      <dgm:spPr/>
      <dgm:t>
        <a:bodyPr/>
        <a:lstStyle/>
        <a:p>
          <a:endParaRPr lang="pl-PL"/>
        </a:p>
      </dgm:t>
    </dgm:pt>
    <dgm:pt modelId="{56E7AC29-696A-4A63-A581-74E2F59CD4BB}" type="sibTrans" cxnId="{0B23FD2A-4148-4307-ACD1-54D7D18DD8F8}">
      <dgm:prSet/>
      <dgm:spPr/>
      <dgm:t>
        <a:bodyPr/>
        <a:lstStyle/>
        <a:p>
          <a:endParaRPr lang="pl-PL"/>
        </a:p>
      </dgm:t>
    </dgm:pt>
    <dgm:pt modelId="{B54E58D3-19D9-4F19-BFFB-100D24E9030E}">
      <dgm:prSet phldrT="[Tekst]"/>
      <dgm:spPr/>
      <dgm:t>
        <a:bodyPr/>
        <a:lstStyle/>
        <a:p>
          <a:endParaRPr lang="pl-PL" dirty="0"/>
        </a:p>
      </dgm:t>
    </dgm:pt>
    <dgm:pt modelId="{7B8CFB89-1657-4691-B7BB-B2DDAAD2DAB5}" type="parTrans" cxnId="{5E8EAA8D-B594-4900-8031-B2DDB347C47D}">
      <dgm:prSet/>
      <dgm:spPr/>
      <dgm:t>
        <a:bodyPr/>
        <a:lstStyle/>
        <a:p>
          <a:endParaRPr lang="pl-PL"/>
        </a:p>
      </dgm:t>
    </dgm:pt>
    <dgm:pt modelId="{35B46D7F-8337-495F-B7AD-EFB2196E95F6}" type="sibTrans" cxnId="{5E8EAA8D-B594-4900-8031-B2DDB347C47D}">
      <dgm:prSet/>
      <dgm:spPr/>
      <dgm:t>
        <a:bodyPr/>
        <a:lstStyle/>
        <a:p>
          <a:endParaRPr lang="pl-PL"/>
        </a:p>
      </dgm:t>
    </dgm:pt>
    <dgm:pt modelId="{2E78F403-1BAB-4D98-A8D0-EA8B062B9BDD}">
      <dgm:prSet phldrT="[Tekst]" custT="1"/>
      <dgm:spPr/>
      <dgm:t>
        <a:bodyPr/>
        <a:lstStyle/>
        <a:p>
          <a:pPr algn="just"/>
          <a:r>
            <a:rPr lang="pl-PL" sz="1800" b="1" dirty="0" smtClean="0"/>
            <a:t>Ustawa prawo zamówień publicznych albo zasada konkurencyjności </a:t>
          </a:r>
          <a:r>
            <a:rPr lang="pl-PL" sz="1800" dirty="0" smtClean="0"/>
            <a:t>(szczegółowo opisane w </a:t>
          </a:r>
          <a:r>
            <a:rPr lang="pl-PL" sz="1800" i="1" dirty="0" smtClean="0"/>
            <a:t>Wytycznych w zakresie kwalifikowalności wydatków                                w ramach Europejskiego Funduszu Rozwoju Regionalnego, Europejskiego Funduszu Społecznego oraz Funduszu Spójności na lata 2014-2020 </a:t>
          </a:r>
          <a:r>
            <a:rPr lang="pl-PL" sz="1800" dirty="0" smtClean="0"/>
            <a:t>oraz w umowie                                   o dofinansowanie projektu) </a:t>
          </a:r>
          <a:endParaRPr lang="pl-PL" sz="1800" b="1" dirty="0"/>
        </a:p>
      </dgm:t>
    </dgm:pt>
    <dgm:pt modelId="{54FB5C27-8E7A-4BAC-8011-DAEB0350AB3A}" type="parTrans" cxnId="{C50405A8-7124-42D6-8F01-3013BBB9F73C}">
      <dgm:prSet/>
      <dgm:spPr/>
      <dgm:t>
        <a:bodyPr/>
        <a:lstStyle/>
        <a:p>
          <a:endParaRPr lang="pl-PL"/>
        </a:p>
      </dgm:t>
    </dgm:pt>
    <dgm:pt modelId="{95BF829C-6ADA-4DE2-ABD9-5EB712C36703}" type="sibTrans" cxnId="{C50405A8-7124-42D6-8F01-3013BBB9F73C}">
      <dgm:prSet/>
      <dgm:spPr/>
      <dgm:t>
        <a:bodyPr/>
        <a:lstStyle/>
        <a:p>
          <a:endParaRPr lang="pl-PL"/>
        </a:p>
      </dgm:t>
    </dgm:pt>
    <dgm:pt modelId="{0ACC6242-DD39-4299-825D-7D1B203D5792}">
      <dgm:prSet phldrT="[Tekst]"/>
      <dgm:spPr/>
      <dgm:t>
        <a:bodyPr/>
        <a:lstStyle/>
        <a:p>
          <a:endParaRPr lang="pl-PL" dirty="0"/>
        </a:p>
      </dgm:t>
    </dgm:pt>
    <dgm:pt modelId="{7A58AEE1-8B1D-44DE-8ABA-0499D3E71601}" type="parTrans" cxnId="{E02EE98E-0BF0-4B92-953C-B90E00F95E8F}">
      <dgm:prSet/>
      <dgm:spPr/>
      <dgm:t>
        <a:bodyPr/>
        <a:lstStyle/>
        <a:p>
          <a:endParaRPr lang="pl-PL"/>
        </a:p>
      </dgm:t>
    </dgm:pt>
    <dgm:pt modelId="{6F6CE468-3B2E-4096-B0F5-9AE0A9B817BB}" type="sibTrans" cxnId="{E02EE98E-0BF0-4B92-953C-B90E00F95E8F}">
      <dgm:prSet/>
      <dgm:spPr/>
      <dgm:t>
        <a:bodyPr/>
        <a:lstStyle/>
        <a:p>
          <a:endParaRPr lang="pl-PL"/>
        </a:p>
      </dgm:t>
    </dgm:pt>
    <dgm:pt modelId="{ABA12C73-59BF-4947-9289-66DA33D3A27B}">
      <dgm:prSet phldrT="[Tekst]" custT="1"/>
      <dgm:spPr/>
      <dgm:t>
        <a:bodyPr/>
        <a:lstStyle/>
        <a:p>
          <a:pPr algn="just"/>
          <a:r>
            <a:rPr lang="pl-PL" sz="1800" dirty="0" smtClean="0"/>
            <a:t>Gdy Wnioskodawca przed podpisaniem umowy o dofinansowanie dokonał wyboru wykonawcy zamówienia zgodnie z ustawą prawo zamówień publicznych albo zasadą konkurencyjności przed podpisaniem umowy o dofinansowanie </a:t>
          </a:r>
          <a:r>
            <a:rPr lang="pl-PL" sz="1800" b="1" dirty="0" smtClean="0"/>
            <a:t>może zostać zobowiązany do przesłania dokumentów dotyczących zamówienia </a:t>
          </a:r>
          <a:r>
            <a:rPr lang="pl-PL" sz="1800" dirty="0" smtClean="0"/>
            <a:t>w celu weryfikacji spełnienia warunków kwalifikowalności określonych w umowie                                  o dofinansowanie </a:t>
          </a:r>
          <a:endParaRPr lang="pl-PL" sz="1800" dirty="0"/>
        </a:p>
      </dgm:t>
    </dgm:pt>
    <dgm:pt modelId="{DAD50719-5BAC-45E8-ACF5-966BCA70AEBA}" type="parTrans" cxnId="{7031A4A1-AEB4-4266-8B39-D492CBA2996D}">
      <dgm:prSet/>
      <dgm:spPr/>
      <dgm:t>
        <a:bodyPr/>
        <a:lstStyle/>
        <a:p>
          <a:endParaRPr lang="pl-PL"/>
        </a:p>
      </dgm:t>
    </dgm:pt>
    <dgm:pt modelId="{43090EE5-30EC-43E6-9BF7-94DBBC95BB00}" type="sibTrans" cxnId="{7031A4A1-AEB4-4266-8B39-D492CBA2996D}">
      <dgm:prSet/>
      <dgm:spPr/>
      <dgm:t>
        <a:bodyPr/>
        <a:lstStyle/>
        <a:p>
          <a:endParaRPr lang="pl-PL"/>
        </a:p>
      </dgm:t>
    </dgm:pt>
    <dgm:pt modelId="{4AB8F3E9-47E9-4A72-A22D-E7CD0BAA272E}">
      <dgm:prSet phldrT="[Tekst]" custT="1"/>
      <dgm:spPr/>
      <dgm:t>
        <a:bodyPr/>
        <a:lstStyle/>
        <a:p>
          <a:pPr algn="just"/>
          <a:r>
            <a:rPr lang="pl-PL" sz="1800" dirty="0" smtClean="0"/>
            <a:t>Limit - </a:t>
          </a:r>
          <a:r>
            <a:rPr lang="pl-PL" sz="1800" b="1" dirty="0" smtClean="0"/>
            <a:t>30% wartości projektu.</a:t>
          </a:r>
          <a:r>
            <a:rPr lang="pl-PL" sz="1800" dirty="0" smtClean="0"/>
            <a:t> </a:t>
          </a:r>
          <a:r>
            <a:rPr lang="pl-PL" sz="1800" b="1" dirty="0" smtClean="0"/>
            <a:t> </a:t>
          </a:r>
          <a:endParaRPr lang="pl-PL" sz="1800" b="1" dirty="0"/>
        </a:p>
      </dgm:t>
    </dgm:pt>
    <dgm:pt modelId="{9083D75E-8487-49A1-B183-CEE9788D3588}" type="parTrans" cxnId="{854EEDDD-BC4C-4C94-A6AA-D830B5FF98EF}">
      <dgm:prSet/>
      <dgm:spPr/>
    </dgm:pt>
    <dgm:pt modelId="{997C4E43-9745-431C-A2F5-979EC8C4E6CA}" type="sibTrans" cxnId="{854EEDDD-BC4C-4C94-A6AA-D830B5FF98EF}">
      <dgm:prSet/>
      <dgm:spPr/>
    </dgm:pt>
    <dgm:pt modelId="{A050739A-CB43-43A4-9266-126BAE864C7C}" type="pres">
      <dgm:prSet presAssocID="{BDC49E36-28D0-487F-A02C-9C9EA8EAEF50}" presName="linearFlow" presStyleCnt="0">
        <dgm:presLayoutVars>
          <dgm:dir/>
          <dgm:animLvl val="lvl"/>
          <dgm:resizeHandles val="exact"/>
        </dgm:presLayoutVars>
      </dgm:prSet>
      <dgm:spPr/>
      <dgm:t>
        <a:bodyPr/>
        <a:lstStyle/>
        <a:p>
          <a:endParaRPr lang="pl-PL"/>
        </a:p>
      </dgm:t>
    </dgm:pt>
    <dgm:pt modelId="{56759C86-F653-4F22-AA60-B35A66EB712E}" type="pres">
      <dgm:prSet presAssocID="{00A27598-FCCD-43D9-8C16-15F02C9F8FF8}" presName="composite" presStyleCnt="0"/>
      <dgm:spPr/>
    </dgm:pt>
    <dgm:pt modelId="{A82EC946-02EF-4F6C-8556-8EF3E6CF95BE}" type="pres">
      <dgm:prSet presAssocID="{00A27598-FCCD-43D9-8C16-15F02C9F8FF8}" presName="parentText" presStyleLbl="alignNode1" presStyleIdx="0" presStyleCnt="3">
        <dgm:presLayoutVars>
          <dgm:chMax val="1"/>
          <dgm:bulletEnabled val="1"/>
        </dgm:presLayoutVars>
      </dgm:prSet>
      <dgm:spPr/>
      <dgm:t>
        <a:bodyPr/>
        <a:lstStyle/>
        <a:p>
          <a:endParaRPr lang="pl-PL"/>
        </a:p>
      </dgm:t>
    </dgm:pt>
    <dgm:pt modelId="{52C10BFC-F6E9-4753-A5DA-BAFC6AC72483}" type="pres">
      <dgm:prSet presAssocID="{00A27598-FCCD-43D9-8C16-15F02C9F8FF8}" presName="descendantText" presStyleLbl="alignAcc1" presStyleIdx="0" presStyleCnt="3" custScaleY="158586">
        <dgm:presLayoutVars>
          <dgm:bulletEnabled val="1"/>
        </dgm:presLayoutVars>
      </dgm:prSet>
      <dgm:spPr/>
      <dgm:t>
        <a:bodyPr/>
        <a:lstStyle/>
        <a:p>
          <a:endParaRPr lang="pl-PL"/>
        </a:p>
      </dgm:t>
    </dgm:pt>
    <dgm:pt modelId="{3497AC0A-AF67-4BB3-B0A5-3ADEACE648E9}" type="pres">
      <dgm:prSet presAssocID="{7E6B1211-9DBF-4A69-9858-617CFED0578B}" presName="sp" presStyleCnt="0"/>
      <dgm:spPr/>
    </dgm:pt>
    <dgm:pt modelId="{48991CD6-A2A4-4FEC-90F6-B87F07B14EDE}" type="pres">
      <dgm:prSet presAssocID="{B54E58D3-19D9-4F19-BFFB-100D24E9030E}" presName="composite" presStyleCnt="0"/>
      <dgm:spPr/>
    </dgm:pt>
    <dgm:pt modelId="{D50A821B-19B4-4941-85A3-312326B9BC15}" type="pres">
      <dgm:prSet presAssocID="{B54E58D3-19D9-4F19-BFFB-100D24E9030E}" presName="parentText" presStyleLbl="alignNode1" presStyleIdx="1" presStyleCnt="3">
        <dgm:presLayoutVars>
          <dgm:chMax val="1"/>
          <dgm:bulletEnabled val="1"/>
        </dgm:presLayoutVars>
      </dgm:prSet>
      <dgm:spPr/>
      <dgm:t>
        <a:bodyPr/>
        <a:lstStyle/>
        <a:p>
          <a:endParaRPr lang="pl-PL"/>
        </a:p>
      </dgm:t>
    </dgm:pt>
    <dgm:pt modelId="{F51F3338-7AE4-45A4-8B1C-D4AE815EAC59}" type="pres">
      <dgm:prSet presAssocID="{B54E58D3-19D9-4F19-BFFB-100D24E9030E}" presName="descendantText" presStyleLbl="alignAcc1" presStyleIdx="1" presStyleCnt="3" custScaleY="146117" custLinFactNeighborX="204" custLinFactNeighborY="3563">
        <dgm:presLayoutVars>
          <dgm:bulletEnabled val="1"/>
        </dgm:presLayoutVars>
      </dgm:prSet>
      <dgm:spPr/>
      <dgm:t>
        <a:bodyPr/>
        <a:lstStyle/>
        <a:p>
          <a:endParaRPr lang="pl-PL"/>
        </a:p>
      </dgm:t>
    </dgm:pt>
    <dgm:pt modelId="{EED44B3D-5A69-4BE2-886D-67519F62545B}" type="pres">
      <dgm:prSet presAssocID="{35B46D7F-8337-495F-B7AD-EFB2196E95F6}" presName="sp" presStyleCnt="0"/>
      <dgm:spPr/>
    </dgm:pt>
    <dgm:pt modelId="{40EFF47F-7455-4E55-8554-AB7AEA1AD413}" type="pres">
      <dgm:prSet presAssocID="{0ACC6242-DD39-4299-825D-7D1B203D5792}" presName="composite" presStyleCnt="0"/>
      <dgm:spPr/>
    </dgm:pt>
    <dgm:pt modelId="{746B26F9-76B4-4A11-8B64-C4AFA1B33A07}" type="pres">
      <dgm:prSet presAssocID="{0ACC6242-DD39-4299-825D-7D1B203D5792}" presName="parentText" presStyleLbl="alignNode1" presStyleIdx="2" presStyleCnt="3">
        <dgm:presLayoutVars>
          <dgm:chMax val="1"/>
          <dgm:bulletEnabled val="1"/>
        </dgm:presLayoutVars>
      </dgm:prSet>
      <dgm:spPr/>
      <dgm:t>
        <a:bodyPr/>
        <a:lstStyle/>
        <a:p>
          <a:endParaRPr lang="pl-PL"/>
        </a:p>
      </dgm:t>
    </dgm:pt>
    <dgm:pt modelId="{9C3C3D34-3D0C-43DD-BE04-2F7366053D73}" type="pres">
      <dgm:prSet presAssocID="{0ACC6242-DD39-4299-825D-7D1B203D5792}" presName="descendantText" presStyleLbl="alignAcc1" presStyleIdx="2" presStyleCnt="3" custScaleY="179328">
        <dgm:presLayoutVars>
          <dgm:bulletEnabled val="1"/>
        </dgm:presLayoutVars>
      </dgm:prSet>
      <dgm:spPr/>
      <dgm:t>
        <a:bodyPr/>
        <a:lstStyle/>
        <a:p>
          <a:endParaRPr lang="pl-PL"/>
        </a:p>
      </dgm:t>
    </dgm:pt>
  </dgm:ptLst>
  <dgm:cxnLst>
    <dgm:cxn modelId="{ECA2299E-D90E-426D-B4D3-172A473D7637}" type="presOf" srcId="{BDC49E36-28D0-487F-A02C-9C9EA8EAEF50}" destId="{A050739A-CB43-43A4-9266-126BAE864C7C}" srcOrd="0" destOrd="0" presId="urn:microsoft.com/office/officeart/2005/8/layout/chevron2"/>
    <dgm:cxn modelId="{7031A4A1-AEB4-4266-8B39-D492CBA2996D}" srcId="{0ACC6242-DD39-4299-825D-7D1B203D5792}" destId="{ABA12C73-59BF-4947-9289-66DA33D3A27B}" srcOrd="0" destOrd="0" parTransId="{DAD50719-5BAC-45E8-ACF5-966BCA70AEBA}" sibTransId="{43090EE5-30EC-43E6-9BF7-94DBBC95BB00}"/>
    <dgm:cxn modelId="{9DDD5FEA-1DE3-40A1-AC4E-D4509CBB6028}" type="presOf" srcId="{00A27598-FCCD-43D9-8C16-15F02C9F8FF8}" destId="{A82EC946-02EF-4F6C-8556-8EF3E6CF95BE}" srcOrd="0" destOrd="0" presId="urn:microsoft.com/office/officeart/2005/8/layout/chevron2"/>
    <dgm:cxn modelId="{854EEDDD-BC4C-4C94-A6AA-D830B5FF98EF}" srcId="{00A27598-FCCD-43D9-8C16-15F02C9F8FF8}" destId="{4AB8F3E9-47E9-4A72-A22D-E7CD0BAA272E}" srcOrd="2" destOrd="0" parTransId="{9083D75E-8487-49A1-B183-CEE9788D3588}" sibTransId="{997C4E43-9745-431C-A2F5-979EC8C4E6CA}"/>
    <dgm:cxn modelId="{0B23FD2A-4148-4307-ACD1-54D7D18DD8F8}" srcId="{00A27598-FCCD-43D9-8C16-15F02C9F8FF8}" destId="{369A62FC-9936-49F9-ADD8-8D13694B51C9}" srcOrd="1" destOrd="0" parTransId="{E4F77024-CEC9-4136-B0C1-4C04B01B059D}" sibTransId="{56E7AC29-696A-4A63-A581-74E2F59CD4BB}"/>
    <dgm:cxn modelId="{F7385DEC-8DA7-47CF-B8FF-ECAD04299920}" srcId="{BDC49E36-28D0-487F-A02C-9C9EA8EAEF50}" destId="{00A27598-FCCD-43D9-8C16-15F02C9F8FF8}" srcOrd="0" destOrd="0" parTransId="{9370EAFD-5D94-4BE7-A459-62F9ADB76F70}" sibTransId="{7E6B1211-9DBF-4A69-9858-617CFED0578B}"/>
    <dgm:cxn modelId="{DFD96289-9A11-4DAD-8FAB-DC7D9ACB09C6}" type="presOf" srcId="{2E78F403-1BAB-4D98-A8D0-EA8B062B9BDD}" destId="{F51F3338-7AE4-45A4-8B1C-D4AE815EAC59}" srcOrd="0" destOrd="0" presId="urn:microsoft.com/office/officeart/2005/8/layout/chevron2"/>
    <dgm:cxn modelId="{166AC7A0-0A99-4576-B5D2-B34AEF1E50AA}" type="presOf" srcId="{ABA12C73-59BF-4947-9289-66DA33D3A27B}" destId="{9C3C3D34-3D0C-43DD-BE04-2F7366053D73}" srcOrd="0" destOrd="0" presId="urn:microsoft.com/office/officeart/2005/8/layout/chevron2"/>
    <dgm:cxn modelId="{0A997E71-63E3-4E39-9797-2D14CD776F01}" srcId="{00A27598-FCCD-43D9-8C16-15F02C9F8FF8}" destId="{FD7024E4-675C-42C2-9983-5840C6F495B4}" srcOrd="0" destOrd="0" parTransId="{5A868C64-290E-42CE-A9F1-0AB34D890D38}" sibTransId="{53E887E2-4C76-4CCC-AB3C-A6F06273279C}"/>
    <dgm:cxn modelId="{243FCFDD-B219-42B5-905F-6761D8529269}" type="presOf" srcId="{4AB8F3E9-47E9-4A72-A22D-E7CD0BAA272E}" destId="{52C10BFC-F6E9-4753-A5DA-BAFC6AC72483}" srcOrd="0" destOrd="2" presId="urn:microsoft.com/office/officeart/2005/8/layout/chevron2"/>
    <dgm:cxn modelId="{A1A94DC7-E58F-40B3-BB50-7666E81E7DD6}" type="presOf" srcId="{FD7024E4-675C-42C2-9983-5840C6F495B4}" destId="{52C10BFC-F6E9-4753-A5DA-BAFC6AC72483}" srcOrd="0" destOrd="0" presId="urn:microsoft.com/office/officeart/2005/8/layout/chevron2"/>
    <dgm:cxn modelId="{AD3BBE7E-21E2-48C4-A25A-D90C4780D7F9}" type="presOf" srcId="{0ACC6242-DD39-4299-825D-7D1B203D5792}" destId="{746B26F9-76B4-4A11-8B64-C4AFA1B33A07}" srcOrd="0" destOrd="0" presId="urn:microsoft.com/office/officeart/2005/8/layout/chevron2"/>
    <dgm:cxn modelId="{C679D6D8-329E-4F01-9E6A-6A6C76608B1C}" type="presOf" srcId="{B54E58D3-19D9-4F19-BFFB-100D24E9030E}" destId="{D50A821B-19B4-4941-85A3-312326B9BC15}" srcOrd="0" destOrd="0" presId="urn:microsoft.com/office/officeart/2005/8/layout/chevron2"/>
    <dgm:cxn modelId="{E02EE98E-0BF0-4B92-953C-B90E00F95E8F}" srcId="{BDC49E36-28D0-487F-A02C-9C9EA8EAEF50}" destId="{0ACC6242-DD39-4299-825D-7D1B203D5792}" srcOrd="2" destOrd="0" parTransId="{7A58AEE1-8B1D-44DE-8ABA-0499D3E71601}" sibTransId="{6F6CE468-3B2E-4096-B0F5-9AE0A9B817BB}"/>
    <dgm:cxn modelId="{5E8EAA8D-B594-4900-8031-B2DDB347C47D}" srcId="{BDC49E36-28D0-487F-A02C-9C9EA8EAEF50}" destId="{B54E58D3-19D9-4F19-BFFB-100D24E9030E}" srcOrd="1" destOrd="0" parTransId="{7B8CFB89-1657-4691-B7BB-B2DDAAD2DAB5}" sibTransId="{35B46D7F-8337-495F-B7AD-EFB2196E95F6}"/>
    <dgm:cxn modelId="{C50405A8-7124-42D6-8F01-3013BBB9F73C}" srcId="{B54E58D3-19D9-4F19-BFFB-100D24E9030E}" destId="{2E78F403-1BAB-4D98-A8D0-EA8B062B9BDD}" srcOrd="0" destOrd="0" parTransId="{54FB5C27-8E7A-4BAC-8011-DAEB0350AB3A}" sibTransId="{95BF829C-6ADA-4DE2-ABD9-5EB712C36703}"/>
    <dgm:cxn modelId="{2F62CDBD-2151-4438-B219-EFF381716F64}" type="presOf" srcId="{369A62FC-9936-49F9-ADD8-8D13694B51C9}" destId="{52C10BFC-F6E9-4753-A5DA-BAFC6AC72483}" srcOrd="0" destOrd="1" presId="urn:microsoft.com/office/officeart/2005/8/layout/chevron2"/>
    <dgm:cxn modelId="{E1FC1769-C34B-434B-ADE6-6BEBF065C2B5}" type="presParOf" srcId="{A050739A-CB43-43A4-9266-126BAE864C7C}" destId="{56759C86-F653-4F22-AA60-B35A66EB712E}" srcOrd="0" destOrd="0" presId="urn:microsoft.com/office/officeart/2005/8/layout/chevron2"/>
    <dgm:cxn modelId="{C5511286-EA82-4E33-B95A-3F3B6910FEDB}" type="presParOf" srcId="{56759C86-F653-4F22-AA60-B35A66EB712E}" destId="{A82EC946-02EF-4F6C-8556-8EF3E6CF95BE}" srcOrd="0" destOrd="0" presId="urn:microsoft.com/office/officeart/2005/8/layout/chevron2"/>
    <dgm:cxn modelId="{DE064A87-F462-4F0F-9822-B720C09B9833}" type="presParOf" srcId="{56759C86-F653-4F22-AA60-B35A66EB712E}" destId="{52C10BFC-F6E9-4753-A5DA-BAFC6AC72483}" srcOrd="1" destOrd="0" presId="urn:microsoft.com/office/officeart/2005/8/layout/chevron2"/>
    <dgm:cxn modelId="{3DCB9885-26E0-4386-AA1E-070457095F04}" type="presParOf" srcId="{A050739A-CB43-43A4-9266-126BAE864C7C}" destId="{3497AC0A-AF67-4BB3-B0A5-3ADEACE648E9}" srcOrd="1" destOrd="0" presId="urn:microsoft.com/office/officeart/2005/8/layout/chevron2"/>
    <dgm:cxn modelId="{5226406E-7FC1-47DC-8FBD-E9E0BD2739FC}" type="presParOf" srcId="{A050739A-CB43-43A4-9266-126BAE864C7C}" destId="{48991CD6-A2A4-4FEC-90F6-B87F07B14EDE}" srcOrd="2" destOrd="0" presId="urn:microsoft.com/office/officeart/2005/8/layout/chevron2"/>
    <dgm:cxn modelId="{64C7AD9B-D890-4C3D-8798-45216E73FB33}" type="presParOf" srcId="{48991CD6-A2A4-4FEC-90F6-B87F07B14EDE}" destId="{D50A821B-19B4-4941-85A3-312326B9BC15}" srcOrd="0" destOrd="0" presId="urn:microsoft.com/office/officeart/2005/8/layout/chevron2"/>
    <dgm:cxn modelId="{9B64299A-38D5-4D42-97B5-0EC29BC6D42B}" type="presParOf" srcId="{48991CD6-A2A4-4FEC-90F6-B87F07B14EDE}" destId="{F51F3338-7AE4-45A4-8B1C-D4AE815EAC59}" srcOrd="1" destOrd="0" presId="urn:microsoft.com/office/officeart/2005/8/layout/chevron2"/>
    <dgm:cxn modelId="{2C94367D-1778-42A0-9A49-1DABDBD77664}" type="presParOf" srcId="{A050739A-CB43-43A4-9266-126BAE864C7C}" destId="{EED44B3D-5A69-4BE2-886D-67519F62545B}" srcOrd="3" destOrd="0" presId="urn:microsoft.com/office/officeart/2005/8/layout/chevron2"/>
    <dgm:cxn modelId="{AC7FD7D6-1EBA-4768-A484-CAD460E3A78A}" type="presParOf" srcId="{A050739A-CB43-43A4-9266-126BAE864C7C}" destId="{40EFF47F-7455-4E55-8554-AB7AEA1AD413}" srcOrd="4" destOrd="0" presId="urn:microsoft.com/office/officeart/2005/8/layout/chevron2"/>
    <dgm:cxn modelId="{46DB96C8-7E3E-4143-B82F-5001AEFF1A48}" type="presParOf" srcId="{40EFF47F-7455-4E55-8554-AB7AEA1AD413}" destId="{746B26F9-76B4-4A11-8B64-C4AFA1B33A07}" srcOrd="0" destOrd="0" presId="urn:microsoft.com/office/officeart/2005/8/layout/chevron2"/>
    <dgm:cxn modelId="{58626913-D5C5-48BB-8AFB-FF9081B10B41}" type="presParOf" srcId="{40EFF47F-7455-4E55-8554-AB7AEA1AD413}" destId="{9C3C3D34-3D0C-43DD-BE04-2F7366053D7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53B528-4B73-4476-AAA3-DA53D8694E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621AB93B-5B7B-404A-AAC6-82585374894E}">
      <dgm:prSet phldrT="[Tekst]" custT="1"/>
      <dgm:spPr/>
      <dgm:t>
        <a:bodyPr/>
        <a:lstStyle/>
        <a:p>
          <a:r>
            <a:rPr lang="pl-PL" sz="2400" b="1" dirty="0" smtClean="0"/>
            <a:t>Dofinansowanie </a:t>
          </a:r>
          <a:br>
            <a:rPr lang="pl-PL" sz="2400" b="1" dirty="0" smtClean="0"/>
          </a:br>
          <a:endParaRPr lang="pl-PL" sz="2400" b="1" dirty="0"/>
        </a:p>
      </dgm:t>
    </dgm:pt>
    <dgm:pt modelId="{4935FEB2-1035-40C5-9A3F-135B06D2ABF1}" type="parTrans" cxnId="{976A1C1E-6896-4915-B672-0808DD888A75}">
      <dgm:prSet/>
      <dgm:spPr/>
      <dgm:t>
        <a:bodyPr/>
        <a:lstStyle/>
        <a:p>
          <a:endParaRPr lang="pl-PL"/>
        </a:p>
      </dgm:t>
    </dgm:pt>
    <dgm:pt modelId="{537A71C9-1429-45D8-846B-4BAE788264CA}" type="sibTrans" cxnId="{976A1C1E-6896-4915-B672-0808DD888A75}">
      <dgm:prSet/>
      <dgm:spPr/>
      <dgm:t>
        <a:bodyPr/>
        <a:lstStyle/>
        <a:p>
          <a:endParaRPr lang="pl-PL"/>
        </a:p>
      </dgm:t>
    </dgm:pt>
    <dgm:pt modelId="{32EE9BBF-B02B-4DE9-A826-A3930A24887B}">
      <dgm:prSet phldrT="[Tekst]" custT="1"/>
      <dgm:spPr/>
      <dgm:t>
        <a:bodyPr/>
        <a:lstStyle/>
        <a:p>
          <a:pPr algn="just">
            <a:lnSpc>
              <a:spcPct val="100000"/>
            </a:lnSpc>
            <a:spcAft>
              <a:spcPts val="600"/>
            </a:spcAft>
          </a:pPr>
          <a:r>
            <a:rPr lang="pl-PL" sz="1800" dirty="0" smtClean="0"/>
            <a:t>Maksymalny poziom dofinansowania na poziomie projektu (środki UE + współfinansowanie z budżetu państwa) wynosi </a:t>
          </a:r>
          <a:r>
            <a:rPr lang="pl-PL" sz="1800" b="1" dirty="0" smtClean="0"/>
            <a:t>95%</a:t>
          </a:r>
          <a:r>
            <a:rPr lang="pl-PL" sz="1800" dirty="0" smtClean="0"/>
            <a:t> (przy 5% wkładzie własnym) lub </a:t>
          </a:r>
          <a:r>
            <a:rPr lang="pl-PL" sz="1800" b="1" dirty="0" smtClean="0"/>
            <a:t>85%</a:t>
          </a:r>
          <a:r>
            <a:rPr lang="pl-PL" sz="1800" dirty="0" smtClean="0"/>
            <a:t> (przy 15% wkładzie własnym).</a:t>
          </a:r>
          <a:endParaRPr lang="pl-PL" sz="1800" dirty="0"/>
        </a:p>
      </dgm:t>
    </dgm:pt>
    <dgm:pt modelId="{00D5B151-6E85-451D-80BE-DE7F236447A0}" type="parTrans" cxnId="{B6C807A7-A846-47FD-BE65-9166C443B42C}">
      <dgm:prSet/>
      <dgm:spPr/>
      <dgm:t>
        <a:bodyPr/>
        <a:lstStyle/>
        <a:p>
          <a:endParaRPr lang="pl-PL"/>
        </a:p>
      </dgm:t>
    </dgm:pt>
    <dgm:pt modelId="{DC57031B-D14D-42A1-A990-761C91C4EF85}" type="sibTrans" cxnId="{B6C807A7-A846-47FD-BE65-9166C443B42C}">
      <dgm:prSet/>
      <dgm:spPr/>
      <dgm:t>
        <a:bodyPr/>
        <a:lstStyle/>
        <a:p>
          <a:endParaRPr lang="pl-PL"/>
        </a:p>
      </dgm:t>
    </dgm:pt>
    <dgm:pt modelId="{EC468995-B14D-42F8-85A6-E308A6891AF8}">
      <dgm:prSet phldrT="[Tekst]" custT="1"/>
      <dgm:spPr/>
      <dgm:t>
        <a:bodyPr/>
        <a:lstStyle/>
        <a:p>
          <a:pPr algn="l">
            <a:lnSpc>
              <a:spcPct val="100000"/>
            </a:lnSpc>
            <a:spcAft>
              <a:spcPts val="600"/>
            </a:spcAft>
          </a:pPr>
          <a:r>
            <a:rPr lang="pl-PL" sz="1800" dirty="0" smtClean="0"/>
            <a:t>Minimalna wartość projektu wynosi </a:t>
          </a:r>
          <a:r>
            <a:rPr lang="pl-PL" sz="1800" b="1" dirty="0" smtClean="0"/>
            <a:t>50 000 PLN.</a:t>
          </a:r>
          <a:endParaRPr lang="pl-PL" sz="1800" b="1" dirty="0"/>
        </a:p>
      </dgm:t>
    </dgm:pt>
    <dgm:pt modelId="{E4752D9F-5771-467A-8A5E-D8CD63E0BF0D}" type="parTrans" cxnId="{1FDDF49C-2B31-47BE-B70E-E0A4989BD11D}">
      <dgm:prSet/>
      <dgm:spPr/>
      <dgm:t>
        <a:bodyPr/>
        <a:lstStyle/>
        <a:p>
          <a:endParaRPr lang="pl-PL"/>
        </a:p>
      </dgm:t>
    </dgm:pt>
    <dgm:pt modelId="{88DDDA54-D6C1-453B-AEC0-B8058119C35E}" type="sibTrans" cxnId="{1FDDF49C-2B31-47BE-B70E-E0A4989BD11D}">
      <dgm:prSet/>
      <dgm:spPr/>
      <dgm:t>
        <a:bodyPr/>
        <a:lstStyle/>
        <a:p>
          <a:endParaRPr lang="pl-PL"/>
        </a:p>
      </dgm:t>
    </dgm:pt>
    <dgm:pt modelId="{DA6E603D-E34D-4EC6-B48D-740809166CA4}">
      <dgm:prSet phldrT="[Tekst]" custT="1"/>
      <dgm:spPr/>
      <dgm:t>
        <a:bodyPr/>
        <a:lstStyle/>
        <a:p>
          <a:pPr algn="l"/>
          <a:endParaRPr lang="pl-PL" sz="1600" dirty="0">
            <a:solidFill>
              <a:srgbClr val="B466E0"/>
            </a:solidFill>
          </a:endParaRPr>
        </a:p>
      </dgm:t>
    </dgm:pt>
    <dgm:pt modelId="{9F49CB28-C9A9-4FC8-82B7-C5A3A7564928}" type="sibTrans" cxnId="{E117E38E-DDD3-480D-A78D-8FCB154BAC0D}">
      <dgm:prSet/>
      <dgm:spPr/>
      <dgm:t>
        <a:bodyPr/>
        <a:lstStyle/>
        <a:p>
          <a:endParaRPr lang="pl-PL"/>
        </a:p>
      </dgm:t>
    </dgm:pt>
    <dgm:pt modelId="{A8A154FD-2259-47AC-AD68-19EF82000962}" type="parTrans" cxnId="{E117E38E-DDD3-480D-A78D-8FCB154BAC0D}">
      <dgm:prSet/>
      <dgm:spPr/>
      <dgm:t>
        <a:bodyPr/>
        <a:lstStyle/>
        <a:p>
          <a:endParaRPr lang="pl-PL"/>
        </a:p>
      </dgm:t>
    </dgm:pt>
    <dgm:pt modelId="{9C158368-C9E0-4942-8526-5CE49BCD721C}">
      <dgm:prSet phldrT="[Tekst]" custT="1"/>
      <dgm:spPr/>
      <dgm:t>
        <a:bodyPr/>
        <a:lstStyle/>
        <a:p>
          <a:r>
            <a:rPr lang="pl-PL" sz="2400" b="1" dirty="0" smtClean="0"/>
            <a:t>Wkład własny</a:t>
          </a:r>
          <a:endParaRPr lang="pl-PL" sz="2400" b="1" dirty="0"/>
        </a:p>
      </dgm:t>
    </dgm:pt>
    <dgm:pt modelId="{B623BF15-8EEA-4288-8854-030DD4F9EF8D}" type="sibTrans" cxnId="{697E7323-548E-4F9A-9050-7724BAC62AE9}">
      <dgm:prSet/>
      <dgm:spPr/>
      <dgm:t>
        <a:bodyPr/>
        <a:lstStyle/>
        <a:p>
          <a:endParaRPr lang="pl-PL"/>
        </a:p>
      </dgm:t>
    </dgm:pt>
    <dgm:pt modelId="{913B76B3-2567-408B-94B7-AFBDAB2A403C}" type="parTrans" cxnId="{697E7323-548E-4F9A-9050-7724BAC62AE9}">
      <dgm:prSet/>
      <dgm:spPr/>
      <dgm:t>
        <a:bodyPr/>
        <a:lstStyle/>
        <a:p>
          <a:endParaRPr lang="pl-PL"/>
        </a:p>
      </dgm:t>
    </dgm:pt>
    <dgm:pt modelId="{16014B1F-EE47-4D8C-A18E-C0DF2A1594F2}">
      <dgm:prSet custT="1"/>
      <dgm:spPr/>
      <dgm:t>
        <a:bodyPr/>
        <a:lstStyle/>
        <a:p>
          <a:pPr algn="just"/>
          <a:r>
            <a:rPr lang="pl-PL" sz="1800" dirty="0" smtClean="0"/>
            <a:t>Minimalny poziom wkładu własnego wynosi </a:t>
          </a:r>
          <a:r>
            <a:rPr lang="pl-PL" sz="1800" b="1" dirty="0" smtClean="0"/>
            <a:t>15%</a:t>
          </a:r>
          <a:r>
            <a:rPr lang="pl-PL" sz="1800" dirty="0" smtClean="0"/>
            <a:t>                            w przypadku, gdy w projekcie tworzone będą nowe miejsca przedszkolne lub </a:t>
          </a:r>
          <a:r>
            <a:rPr lang="pl-PL" sz="1800" b="1" dirty="0" smtClean="0"/>
            <a:t>5% </a:t>
          </a:r>
          <a:r>
            <a:rPr lang="pl-PL" sz="1800" b="0" dirty="0" smtClean="0"/>
            <a:t>w przypadku realizacji                          w ramach projektu jedynie zajęć dodatkowych dla dzieci z </a:t>
          </a:r>
          <a:r>
            <a:rPr lang="pl-PL" sz="1800" b="0" dirty="0" err="1" smtClean="0"/>
            <a:t>niepełnosprawnościami</a:t>
          </a:r>
          <a:r>
            <a:rPr lang="pl-PL" sz="1800" b="0" dirty="0" smtClean="0"/>
            <a:t>.</a:t>
          </a:r>
          <a:endParaRPr lang="pl-PL" sz="1800" b="0" dirty="0"/>
        </a:p>
      </dgm:t>
    </dgm:pt>
    <dgm:pt modelId="{8B904290-737A-401A-942F-CD1F51A3FB19}" type="parTrans" cxnId="{1ACE2CAC-03B3-49DB-A167-DCFA4179D771}">
      <dgm:prSet/>
      <dgm:spPr/>
      <dgm:t>
        <a:bodyPr/>
        <a:lstStyle/>
        <a:p>
          <a:endParaRPr lang="pl-PL"/>
        </a:p>
      </dgm:t>
    </dgm:pt>
    <dgm:pt modelId="{B7488DFA-0297-4D94-A8B2-BE479593E97F}" type="sibTrans" cxnId="{1ACE2CAC-03B3-49DB-A167-DCFA4179D771}">
      <dgm:prSet/>
      <dgm:spPr/>
      <dgm:t>
        <a:bodyPr/>
        <a:lstStyle/>
        <a:p>
          <a:endParaRPr lang="pl-PL"/>
        </a:p>
      </dgm:t>
    </dgm:pt>
    <dgm:pt modelId="{A82570EB-9047-4C30-B34C-BC41F943A042}" type="pres">
      <dgm:prSet presAssocID="{1A53B528-4B73-4476-AAA3-DA53D8694E89}" presName="Name0" presStyleCnt="0">
        <dgm:presLayoutVars>
          <dgm:dir/>
          <dgm:animLvl val="lvl"/>
          <dgm:resizeHandles val="exact"/>
        </dgm:presLayoutVars>
      </dgm:prSet>
      <dgm:spPr/>
      <dgm:t>
        <a:bodyPr/>
        <a:lstStyle/>
        <a:p>
          <a:endParaRPr lang="pl-PL"/>
        </a:p>
      </dgm:t>
    </dgm:pt>
    <dgm:pt modelId="{74CEAA77-1A9F-4EE7-8009-B36DC94847D6}" type="pres">
      <dgm:prSet presAssocID="{621AB93B-5B7B-404A-AAC6-82585374894E}" presName="linNode" presStyleCnt="0"/>
      <dgm:spPr/>
    </dgm:pt>
    <dgm:pt modelId="{30A5BAFA-D867-4432-A555-078896BF780D}" type="pres">
      <dgm:prSet presAssocID="{621AB93B-5B7B-404A-AAC6-82585374894E}" presName="parentText" presStyleLbl="node1" presStyleIdx="0" presStyleCnt="2" custLinFactNeighborX="415" custLinFactNeighborY="361">
        <dgm:presLayoutVars>
          <dgm:chMax val="1"/>
          <dgm:bulletEnabled val="1"/>
        </dgm:presLayoutVars>
      </dgm:prSet>
      <dgm:spPr/>
      <dgm:t>
        <a:bodyPr/>
        <a:lstStyle/>
        <a:p>
          <a:endParaRPr lang="pl-PL"/>
        </a:p>
      </dgm:t>
    </dgm:pt>
    <dgm:pt modelId="{5DB3C171-F262-490B-B8BB-BFFA46B0586B}" type="pres">
      <dgm:prSet presAssocID="{621AB93B-5B7B-404A-AAC6-82585374894E}" presName="descendantText" presStyleLbl="alignAccFollowNode1" presStyleIdx="0" presStyleCnt="2" custScaleY="144366">
        <dgm:presLayoutVars>
          <dgm:bulletEnabled val="1"/>
        </dgm:presLayoutVars>
      </dgm:prSet>
      <dgm:spPr/>
      <dgm:t>
        <a:bodyPr/>
        <a:lstStyle/>
        <a:p>
          <a:endParaRPr lang="pl-PL"/>
        </a:p>
      </dgm:t>
    </dgm:pt>
    <dgm:pt modelId="{21203062-3061-4CFA-A1DC-A3C8D1B70C6A}" type="pres">
      <dgm:prSet presAssocID="{537A71C9-1429-45D8-846B-4BAE788264CA}" presName="sp" presStyleCnt="0"/>
      <dgm:spPr/>
    </dgm:pt>
    <dgm:pt modelId="{AAC7EB03-0D34-4E53-AA54-FF39894E56F4}" type="pres">
      <dgm:prSet presAssocID="{9C158368-C9E0-4942-8526-5CE49BCD721C}" presName="linNode" presStyleCnt="0"/>
      <dgm:spPr/>
    </dgm:pt>
    <dgm:pt modelId="{EC26B3CA-5F55-4ED6-AEA1-83422FEC2FA3}" type="pres">
      <dgm:prSet presAssocID="{9C158368-C9E0-4942-8526-5CE49BCD721C}" presName="parentText" presStyleLbl="node1" presStyleIdx="1" presStyleCnt="2">
        <dgm:presLayoutVars>
          <dgm:chMax val="1"/>
          <dgm:bulletEnabled val="1"/>
        </dgm:presLayoutVars>
      </dgm:prSet>
      <dgm:spPr/>
      <dgm:t>
        <a:bodyPr/>
        <a:lstStyle/>
        <a:p>
          <a:endParaRPr lang="pl-PL"/>
        </a:p>
      </dgm:t>
    </dgm:pt>
    <dgm:pt modelId="{6057DA86-162F-440C-8D5E-0A6D86B8CF0F}" type="pres">
      <dgm:prSet presAssocID="{9C158368-C9E0-4942-8526-5CE49BCD721C}" presName="descendantText" presStyleLbl="alignAccFollowNode1" presStyleIdx="1" presStyleCnt="2" custScaleY="125236">
        <dgm:presLayoutVars>
          <dgm:bulletEnabled val="1"/>
        </dgm:presLayoutVars>
      </dgm:prSet>
      <dgm:spPr/>
      <dgm:t>
        <a:bodyPr/>
        <a:lstStyle/>
        <a:p>
          <a:endParaRPr lang="pl-PL"/>
        </a:p>
      </dgm:t>
    </dgm:pt>
  </dgm:ptLst>
  <dgm:cxnLst>
    <dgm:cxn modelId="{69D57A7F-283B-461B-B302-F0DA5AE19674}" type="presOf" srcId="{EC468995-B14D-42F8-85A6-E308A6891AF8}" destId="{5DB3C171-F262-490B-B8BB-BFFA46B0586B}" srcOrd="0" destOrd="1" presId="urn:microsoft.com/office/officeart/2005/8/layout/vList5"/>
    <dgm:cxn modelId="{B6C807A7-A846-47FD-BE65-9166C443B42C}" srcId="{621AB93B-5B7B-404A-AAC6-82585374894E}" destId="{32EE9BBF-B02B-4DE9-A826-A3930A24887B}" srcOrd="0" destOrd="0" parTransId="{00D5B151-6E85-451D-80BE-DE7F236447A0}" sibTransId="{DC57031B-D14D-42A1-A990-761C91C4EF85}"/>
    <dgm:cxn modelId="{697E7323-548E-4F9A-9050-7724BAC62AE9}" srcId="{1A53B528-4B73-4476-AAA3-DA53D8694E89}" destId="{9C158368-C9E0-4942-8526-5CE49BCD721C}" srcOrd="1" destOrd="0" parTransId="{913B76B3-2567-408B-94B7-AFBDAB2A403C}" sibTransId="{B623BF15-8EEA-4288-8854-030DD4F9EF8D}"/>
    <dgm:cxn modelId="{161CBC86-B296-4519-A1FD-106B0BBF5CA3}" type="presOf" srcId="{32EE9BBF-B02B-4DE9-A826-A3930A24887B}" destId="{5DB3C171-F262-490B-B8BB-BFFA46B0586B}" srcOrd="0" destOrd="0" presId="urn:microsoft.com/office/officeart/2005/8/layout/vList5"/>
    <dgm:cxn modelId="{1ACE2CAC-03B3-49DB-A167-DCFA4179D771}" srcId="{9C158368-C9E0-4942-8526-5CE49BCD721C}" destId="{16014B1F-EE47-4D8C-A18E-C0DF2A1594F2}" srcOrd="1" destOrd="0" parTransId="{8B904290-737A-401A-942F-CD1F51A3FB19}" sibTransId="{B7488DFA-0297-4D94-A8B2-BE479593E97F}"/>
    <dgm:cxn modelId="{1FDDF49C-2B31-47BE-B70E-E0A4989BD11D}" srcId="{621AB93B-5B7B-404A-AAC6-82585374894E}" destId="{EC468995-B14D-42F8-85A6-E308A6891AF8}" srcOrd="1" destOrd="0" parTransId="{E4752D9F-5771-467A-8A5E-D8CD63E0BF0D}" sibTransId="{88DDDA54-D6C1-453B-AEC0-B8058119C35E}"/>
    <dgm:cxn modelId="{14930D42-AB64-4713-9483-C301053707E9}" type="presOf" srcId="{621AB93B-5B7B-404A-AAC6-82585374894E}" destId="{30A5BAFA-D867-4432-A555-078896BF780D}" srcOrd="0" destOrd="0" presId="urn:microsoft.com/office/officeart/2005/8/layout/vList5"/>
    <dgm:cxn modelId="{7BDE6366-5B69-4AFC-B5F4-BCB79D14EDF4}" type="presOf" srcId="{16014B1F-EE47-4D8C-A18E-C0DF2A1594F2}" destId="{6057DA86-162F-440C-8D5E-0A6D86B8CF0F}" srcOrd="0" destOrd="1" presId="urn:microsoft.com/office/officeart/2005/8/layout/vList5"/>
    <dgm:cxn modelId="{976A1C1E-6896-4915-B672-0808DD888A75}" srcId="{1A53B528-4B73-4476-AAA3-DA53D8694E89}" destId="{621AB93B-5B7B-404A-AAC6-82585374894E}" srcOrd="0" destOrd="0" parTransId="{4935FEB2-1035-40C5-9A3F-135B06D2ABF1}" sibTransId="{537A71C9-1429-45D8-846B-4BAE788264CA}"/>
    <dgm:cxn modelId="{7AC790A0-B0F4-4619-8C8E-315FBC66FD51}" type="presOf" srcId="{1A53B528-4B73-4476-AAA3-DA53D8694E89}" destId="{A82570EB-9047-4C30-B34C-BC41F943A042}" srcOrd="0" destOrd="0" presId="urn:microsoft.com/office/officeart/2005/8/layout/vList5"/>
    <dgm:cxn modelId="{8D797203-921A-48CF-95E0-DF683241D423}" type="presOf" srcId="{9C158368-C9E0-4942-8526-5CE49BCD721C}" destId="{EC26B3CA-5F55-4ED6-AEA1-83422FEC2FA3}" srcOrd="0" destOrd="0" presId="urn:microsoft.com/office/officeart/2005/8/layout/vList5"/>
    <dgm:cxn modelId="{E117E38E-DDD3-480D-A78D-8FCB154BAC0D}" srcId="{9C158368-C9E0-4942-8526-5CE49BCD721C}" destId="{DA6E603D-E34D-4EC6-B48D-740809166CA4}" srcOrd="0" destOrd="0" parTransId="{A8A154FD-2259-47AC-AD68-19EF82000962}" sibTransId="{9F49CB28-C9A9-4FC8-82B7-C5A3A7564928}"/>
    <dgm:cxn modelId="{4CF4DF60-443E-4287-BA07-9B7A9ED5C2FD}" type="presOf" srcId="{DA6E603D-E34D-4EC6-B48D-740809166CA4}" destId="{6057DA86-162F-440C-8D5E-0A6D86B8CF0F}" srcOrd="0" destOrd="0" presId="urn:microsoft.com/office/officeart/2005/8/layout/vList5"/>
    <dgm:cxn modelId="{9AB0D23A-F5CD-426A-8403-D9B654381FE1}" type="presParOf" srcId="{A82570EB-9047-4C30-B34C-BC41F943A042}" destId="{74CEAA77-1A9F-4EE7-8009-B36DC94847D6}" srcOrd="0" destOrd="0" presId="urn:microsoft.com/office/officeart/2005/8/layout/vList5"/>
    <dgm:cxn modelId="{4AAC2DF3-9FB8-42DE-8ECE-2791693BEED1}" type="presParOf" srcId="{74CEAA77-1A9F-4EE7-8009-B36DC94847D6}" destId="{30A5BAFA-D867-4432-A555-078896BF780D}" srcOrd="0" destOrd="0" presId="urn:microsoft.com/office/officeart/2005/8/layout/vList5"/>
    <dgm:cxn modelId="{D7D1EF6D-ABE3-4D1C-ADD0-17592C399D65}" type="presParOf" srcId="{74CEAA77-1A9F-4EE7-8009-B36DC94847D6}" destId="{5DB3C171-F262-490B-B8BB-BFFA46B0586B}" srcOrd="1" destOrd="0" presId="urn:microsoft.com/office/officeart/2005/8/layout/vList5"/>
    <dgm:cxn modelId="{8E3EE20B-3CB4-4377-9EB9-A5FBE96BF0BF}" type="presParOf" srcId="{A82570EB-9047-4C30-B34C-BC41F943A042}" destId="{21203062-3061-4CFA-A1DC-A3C8D1B70C6A}" srcOrd="1" destOrd="0" presId="urn:microsoft.com/office/officeart/2005/8/layout/vList5"/>
    <dgm:cxn modelId="{861926E4-DDBF-4035-AFD4-49C382FA5940}" type="presParOf" srcId="{A82570EB-9047-4C30-B34C-BC41F943A042}" destId="{AAC7EB03-0D34-4E53-AA54-FF39894E56F4}" srcOrd="2" destOrd="0" presId="urn:microsoft.com/office/officeart/2005/8/layout/vList5"/>
    <dgm:cxn modelId="{9859B280-07EE-4095-A99F-18EE0333D994}" type="presParOf" srcId="{AAC7EB03-0D34-4E53-AA54-FF39894E56F4}" destId="{EC26B3CA-5F55-4ED6-AEA1-83422FEC2FA3}" srcOrd="0" destOrd="0" presId="urn:microsoft.com/office/officeart/2005/8/layout/vList5"/>
    <dgm:cxn modelId="{1BAC1E3C-B4A8-471A-B82E-918CBA09E96C}" type="presParOf" srcId="{AAC7EB03-0D34-4E53-AA54-FF39894E56F4}" destId="{6057DA86-162F-440C-8D5E-0A6D86B8CF0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BB4C8E-6688-4589-A90A-8A8D66F8354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l-PL"/>
        </a:p>
      </dgm:t>
    </dgm:pt>
    <dgm:pt modelId="{23FFEA4F-F97A-4867-9302-ED6524DB64DD}">
      <dgm:prSet phldrT="[Tekst]"/>
      <dgm:spPr/>
      <dgm:t>
        <a:bodyPr/>
        <a:lstStyle/>
        <a:p>
          <a:r>
            <a:rPr lang="pl-PL" dirty="0" smtClean="0"/>
            <a:t>Koszty </a:t>
          </a:r>
          <a:r>
            <a:rPr lang="pl-PL" dirty="0" err="1" smtClean="0"/>
            <a:t>kwalifikowalne</a:t>
          </a:r>
          <a:endParaRPr lang="pl-PL" dirty="0"/>
        </a:p>
      </dgm:t>
    </dgm:pt>
    <dgm:pt modelId="{E0B0EC46-2182-4F1E-AD10-5DFE0628AA3B}" type="parTrans" cxnId="{05AAA77C-F70D-43D6-9CC4-961E952C562E}">
      <dgm:prSet/>
      <dgm:spPr/>
      <dgm:t>
        <a:bodyPr/>
        <a:lstStyle/>
        <a:p>
          <a:endParaRPr lang="pl-PL"/>
        </a:p>
      </dgm:t>
    </dgm:pt>
    <dgm:pt modelId="{11080C77-21C9-455F-9691-10EDE3FAAF51}" type="sibTrans" cxnId="{05AAA77C-F70D-43D6-9CC4-961E952C562E}">
      <dgm:prSet/>
      <dgm:spPr/>
      <dgm:t>
        <a:bodyPr/>
        <a:lstStyle/>
        <a:p>
          <a:endParaRPr lang="pl-PL"/>
        </a:p>
      </dgm:t>
    </dgm:pt>
    <dgm:pt modelId="{C9EC6A64-FE1B-4237-8B4D-798B98884A0C}">
      <dgm:prSet phldrT="[Tekst]"/>
      <dgm:spPr>
        <a:solidFill>
          <a:schemeClr val="tx2"/>
        </a:solidFill>
      </dgm:spPr>
      <dgm:t>
        <a:bodyPr/>
        <a:lstStyle/>
        <a:p>
          <a:r>
            <a:rPr lang="pl-PL" dirty="0" smtClean="0"/>
            <a:t>Zadania merytoryczne w ramach kosztów bezpośrednich</a:t>
          </a:r>
          <a:endParaRPr lang="pl-PL" dirty="0"/>
        </a:p>
      </dgm:t>
    </dgm:pt>
    <dgm:pt modelId="{ED651AF1-9981-4807-A911-EC54B1E809DE}" type="parTrans" cxnId="{284034F0-0EA5-44EC-B9CA-EA3C122C8F3C}">
      <dgm:prSet/>
      <dgm:spPr/>
      <dgm:t>
        <a:bodyPr/>
        <a:lstStyle/>
        <a:p>
          <a:endParaRPr lang="pl-PL"/>
        </a:p>
      </dgm:t>
    </dgm:pt>
    <dgm:pt modelId="{0A7C4CD3-4066-40C8-BF2A-D77BE3F45EFE}" type="sibTrans" cxnId="{284034F0-0EA5-44EC-B9CA-EA3C122C8F3C}">
      <dgm:prSet/>
      <dgm:spPr/>
      <dgm:t>
        <a:bodyPr/>
        <a:lstStyle/>
        <a:p>
          <a:endParaRPr lang="pl-PL"/>
        </a:p>
      </dgm:t>
    </dgm:pt>
    <dgm:pt modelId="{E0CC8279-5AD0-4E5A-A411-8C61BE0A947C}">
      <dgm:prSet phldrT="[Tekst]"/>
      <dgm:spPr>
        <a:solidFill>
          <a:schemeClr val="tx2"/>
        </a:solidFill>
      </dgm:spPr>
      <dgm:t>
        <a:bodyPr/>
        <a:lstStyle/>
        <a:p>
          <a:r>
            <a:rPr lang="pl-PL" dirty="0" smtClean="0"/>
            <a:t>Koszty pośrednie</a:t>
          </a:r>
          <a:endParaRPr lang="pl-PL" dirty="0"/>
        </a:p>
      </dgm:t>
    </dgm:pt>
    <dgm:pt modelId="{FC5D20C0-3CB6-4816-B2BE-09D3D42F030D}" type="parTrans" cxnId="{6E0A0047-421C-43C0-9E9C-E927F1DD8B5A}">
      <dgm:prSet/>
      <dgm:spPr/>
      <dgm:t>
        <a:bodyPr/>
        <a:lstStyle/>
        <a:p>
          <a:endParaRPr lang="pl-PL"/>
        </a:p>
      </dgm:t>
    </dgm:pt>
    <dgm:pt modelId="{6E56FE6D-422F-4CB5-AEF9-A1F407CAB1A6}" type="sibTrans" cxnId="{6E0A0047-421C-43C0-9E9C-E927F1DD8B5A}">
      <dgm:prSet/>
      <dgm:spPr/>
      <dgm:t>
        <a:bodyPr/>
        <a:lstStyle/>
        <a:p>
          <a:endParaRPr lang="pl-PL"/>
        </a:p>
      </dgm:t>
    </dgm:pt>
    <dgm:pt modelId="{6AFA7320-9D7F-4B14-AC0E-C412E6A14817}">
      <dgm:prSet phldrT="[Tekst]"/>
      <dgm:spPr/>
      <dgm:t>
        <a:bodyPr/>
        <a:lstStyle/>
        <a:p>
          <a:r>
            <a:rPr lang="pl-PL" dirty="0" smtClean="0"/>
            <a:t>Ryczałt </a:t>
          </a:r>
        </a:p>
        <a:p>
          <a:endParaRPr lang="pl-PL" dirty="0" smtClean="0"/>
        </a:p>
        <a:p>
          <a:r>
            <a:rPr lang="pl-PL" dirty="0" smtClean="0"/>
            <a:t>10% - 25% </a:t>
          </a:r>
        </a:p>
        <a:p>
          <a:r>
            <a:rPr lang="pl-PL" dirty="0" smtClean="0"/>
            <a:t>kosztów bezpośrednich</a:t>
          </a:r>
          <a:endParaRPr lang="pl-PL" dirty="0">
            <a:solidFill>
              <a:srgbClr val="FF0000"/>
            </a:solidFill>
          </a:endParaRPr>
        </a:p>
      </dgm:t>
    </dgm:pt>
    <dgm:pt modelId="{1E052A52-D3FB-4493-BD3D-A05BB33A3BBC}" type="parTrans" cxnId="{74729449-F8CC-4F35-90F6-7A5F283F6782}">
      <dgm:prSet/>
      <dgm:spPr/>
      <dgm:t>
        <a:bodyPr/>
        <a:lstStyle/>
        <a:p>
          <a:endParaRPr lang="pl-PL"/>
        </a:p>
      </dgm:t>
    </dgm:pt>
    <dgm:pt modelId="{21F71FDE-D25B-48A2-95D5-401ED72BC1D5}" type="sibTrans" cxnId="{74729449-F8CC-4F35-90F6-7A5F283F6782}">
      <dgm:prSet/>
      <dgm:spPr/>
      <dgm:t>
        <a:bodyPr/>
        <a:lstStyle/>
        <a:p>
          <a:endParaRPr lang="pl-PL"/>
        </a:p>
      </dgm:t>
    </dgm:pt>
    <dgm:pt modelId="{7AEC14CE-115B-4788-9CBB-D7D744AAED76}">
      <dgm:prSet/>
      <dgm:spPr/>
      <dgm:t>
        <a:bodyPr/>
        <a:lstStyle/>
        <a:p>
          <a:r>
            <a:rPr lang="pl-PL" dirty="0" smtClean="0"/>
            <a:t>Kwoty ryczałtowe</a:t>
          </a:r>
          <a:endParaRPr lang="pl-PL" dirty="0"/>
        </a:p>
      </dgm:t>
    </dgm:pt>
    <dgm:pt modelId="{2D09A4A6-2A27-40BD-8A71-D03894BC94FE}" type="parTrans" cxnId="{D89A1321-6C8B-4C68-BF70-DCA9C6CD6E6D}">
      <dgm:prSet/>
      <dgm:spPr/>
      <dgm:t>
        <a:bodyPr/>
        <a:lstStyle/>
        <a:p>
          <a:endParaRPr lang="pl-PL"/>
        </a:p>
      </dgm:t>
    </dgm:pt>
    <dgm:pt modelId="{B41D90B2-2B66-4F68-979B-FBB4F0105C96}" type="sibTrans" cxnId="{D89A1321-6C8B-4C68-BF70-DCA9C6CD6E6D}">
      <dgm:prSet/>
      <dgm:spPr/>
      <dgm:t>
        <a:bodyPr/>
        <a:lstStyle/>
        <a:p>
          <a:endParaRPr lang="pl-PL"/>
        </a:p>
      </dgm:t>
    </dgm:pt>
    <dgm:pt modelId="{DF8F6830-E50F-4B44-A3C6-C94681901D16}">
      <dgm:prSet/>
      <dgm:spPr/>
      <dgm:t>
        <a:bodyPr/>
        <a:lstStyle/>
        <a:p>
          <a:r>
            <a:rPr lang="pl-PL" dirty="0" smtClean="0"/>
            <a:t>Koszty rzeczywiście poniesione</a:t>
          </a:r>
          <a:endParaRPr lang="pl-PL" dirty="0"/>
        </a:p>
      </dgm:t>
    </dgm:pt>
    <dgm:pt modelId="{0ED025E5-A39D-4B5F-B32A-2117DD23D2E1}" type="parTrans" cxnId="{DA553C86-7469-4231-97A4-52C9CFD7B1C4}">
      <dgm:prSet/>
      <dgm:spPr/>
      <dgm:t>
        <a:bodyPr/>
        <a:lstStyle/>
        <a:p>
          <a:endParaRPr lang="pl-PL"/>
        </a:p>
      </dgm:t>
    </dgm:pt>
    <dgm:pt modelId="{5776AD34-80F6-443E-BBF9-92B05CF7333D}" type="sibTrans" cxnId="{DA553C86-7469-4231-97A4-52C9CFD7B1C4}">
      <dgm:prSet/>
      <dgm:spPr/>
      <dgm:t>
        <a:bodyPr/>
        <a:lstStyle/>
        <a:p>
          <a:endParaRPr lang="pl-PL"/>
        </a:p>
      </dgm:t>
    </dgm:pt>
    <dgm:pt modelId="{4D03E570-027D-4F46-B6DF-57B39923C763}" type="pres">
      <dgm:prSet presAssocID="{14BB4C8E-6688-4589-A90A-8A8D66F83540}" presName="Name0" presStyleCnt="0">
        <dgm:presLayoutVars>
          <dgm:chPref val="1"/>
          <dgm:dir/>
          <dgm:animOne val="branch"/>
          <dgm:animLvl val="lvl"/>
          <dgm:resizeHandles/>
        </dgm:presLayoutVars>
      </dgm:prSet>
      <dgm:spPr/>
      <dgm:t>
        <a:bodyPr/>
        <a:lstStyle/>
        <a:p>
          <a:endParaRPr lang="pl-PL"/>
        </a:p>
      </dgm:t>
    </dgm:pt>
    <dgm:pt modelId="{D434095F-707C-4807-A9D9-AFD979B5AA68}" type="pres">
      <dgm:prSet presAssocID="{23FFEA4F-F97A-4867-9302-ED6524DB64DD}" presName="vertOne" presStyleCnt="0"/>
      <dgm:spPr/>
    </dgm:pt>
    <dgm:pt modelId="{35BA6250-A4F3-48E3-9CDE-B046A829FF83}" type="pres">
      <dgm:prSet presAssocID="{23FFEA4F-F97A-4867-9302-ED6524DB64DD}" presName="txOne" presStyleLbl="node0" presStyleIdx="0" presStyleCnt="1" custScaleY="111366" custLinFactNeighborX="11" custLinFactNeighborY="-35478">
        <dgm:presLayoutVars>
          <dgm:chPref val="3"/>
        </dgm:presLayoutVars>
      </dgm:prSet>
      <dgm:spPr/>
      <dgm:t>
        <a:bodyPr/>
        <a:lstStyle/>
        <a:p>
          <a:endParaRPr lang="pl-PL"/>
        </a:p>
      </dgm:t>
    </dgm:pt>
    <dgm:pt modelId="{952F3761-3768-4AF2-AC4A-5E6C7BC43573}" type="pres">
      <dgm:prSet presAssocID="{23FFEA4F-F97A-4867-9302-ED6524DB64DD}" presName="parTransOne" presStyleCnt="0"/>
      <dgm:spPr/>
    </dgm:pt>
    <dgm:pt modelId="{7B0BF14A-FB91-4111-BF60-C6FC5FDA45BF}" type="pres">
      <dgm:prSet presAssocID="{23FFEA4F-F97A-4867-9302-ED6524DB64DD}" presName="horzOne" presStyleCnt="0"/>
      <dgm:spPr/>
    </dgm:pt>
    <dgm:pt modelId="{67148BB1-78FF-4B30-8CA5-20DB47D8568B}" type="pres">
      <dgm:prSet presAssocID="{C9EC6A64-FE1B-4237-8B4D-798B98884A0C}" presName="vertTwo" presStyleCnt="0"/>
      <dgm:spPr/>
    </dgm:pt>
    <dgm:pt modelId="{3C578297-052B-4418-A2EA-18D4C946C226}" type="pres">
      <dgm:prSet presAssocID="{C9EC6A64-FE1B-4237-8B4D-798B98884A0C}" presName="txTwo" presStyleLbl="node2" presStyleIdx="0" presStyleCnt="2">
        <dgm:presLayoutVars>
          <dgm:chPref val="3"/>
        </dgm:presLayoutVars>
      </dgm:prSet>
      <dgm:spPr/>
      <dgm:t>
        <a:bodyPr/>
        <a:lstStyle/>
        <a:p>
          <a:endParaRPr lang="pl-PL"/>
        </a:p>
      </dgm:t>
    </dgm:pt>
    <dgm:pt modelId="{5068D2C7-8BFE-4D22-BEDD-84783E4E31E8}" type="pres">
      <dgm:prSet presAssocID="{C9EC6A64-FE1B-4237-8B4D-798B98884A0C}" presName="parTransTwo" presStyleCnt="0"/>
      <dgm:spPr/>
    </dgm:pt>
    <dgm:pt modelId="{1E753E73-BF81-4157-AA77-7BF2D4AFC4EF}" type="pres">
      <dgm:prSet presAssocID="{C9EC6A64-FE1B-4237-8B4D-798B98884A0C}" presName="horzTwo" presStyleCnt="0"/>
      <dgm:spPr/>
    </dgm:pt>
    <dgm:pt modelId="{34F78D51-D5A6-419E-9097-DF9055AB0746}" type="pres">
      <dgm:prSet presAssocID="{7AEC14CE-115B-4788-9CBB-D7D744AAED76}" presName="vertThree" presStyleCnt="0"/>
      <dgm:spPr/>
    </dgm:pt>
    <dgm:pt modelId="{209C31EC-892A-440B-88A7-21A6CFCB049B}" type="pres">
      <dgm:prSet presAssocID="{7AEC14CE-115B-4788-9CBB-D7D744AAED76}" presName="txThree" presStyleLbl="node3" presStyleIdx="0" presStyleCnt="2" custScaleY="130209" custLinFactY="151003" custLinFactNeighborX="-426" custLinFactNeighborY="200000">
        <dgm:presLayoutVars>
          <dgm:chPref val="3"/>
        </dgm:presLayoutVars>
      </dgm:prSet>
      <dgm:spPr/>
      <dgm:t>
        <a:bodyPr/>
        <a:lstStyle/>
        <a:p>
          <a:endParaRPr lang="pl-PL"/>
        </a:p>
      </dgm:t>
    </dgm:pt>
    <dgm:pt modelId="{800031C8-E601-4AF1-9F40-F12068396F7A}" type="pres">
      <dgm:prSet presAssocID="{7AEC14CE-115B-4788-9CBB-D7D744AAED76}" presName="parTransThree" presStyleCnt="0"/>
      <dgm:spPr/>
    </dgm:pt>
    <dgm:pt modelId="{BCC4FFF7-938E-447B-A831-74B87331AD62}" type="pres">
      <dgm:prSet presAssocID="{7AEC14CE-115B-4788-9CBB-D7D744AAED76}" presName="horzThree" presStyleCnt="0"/>
      <dgm:spPr/>
    </dgm:pt>
    <dgm:pt modelId="{6AA15CA2-C36C-4293-81E2-1CD0A4486A9A}" type="pres">
      <dgm:prSet presAssocID="{DF8F6830-E50F-4B44-A3C6-C94681901D16}" presName="vertFour" presStyleCnt="0">
        <dgm:presLayoutVars>
          <dgm:chPref val="3"/>
        </dgm:presLayoutVars>
      </dgm:prSet>
      <dgm:spPr/>
    </dgm:pt>
    <dgm:pt modelId="{EE456C92-F141-4451-A8DB-8AD9E099AC74}" type="pres">
      <dgm:prSet presAssocID="{DF8F6830-E50F-4B44-A3C6-C94681901D16}" presName="txFour" presStyleLbl="node4" presStyleIdx="0" presStyleCnt="1" custScaleX="103330" custScaleY="126563" custLinFactY="-20402" custLinFactNeighborX="-849" custLinFactNeighborY="-100000">
        <dgm:presLayoutVars>
          <dgm:chPref val="3"/>
        </dgm:presLayoutVars>
      </dgm:prSet>
      <dgm:spPr/>
      <dgm:t>
        <a:bodyPr/>
        <a:lstStyle/>
        <a:p>
          <a:endParaRPr lang="pl-PL"/>
        </a:p>
      </dgm:t>
    </dgm:pt>
    <dgm:pt modelId="{E5C1F536-0D67-47B9-94B9-49BBF178C4D3}" type="pres">
      <dgm:prSet presAssocID="{DF8F6830-E50F-4B44-A3C6-C94681901D16}" presName="horzFour" presStyleCnt="0"/>
      <dgm:spPr/>
    </dgm:pt>
    <dgm:pt modelId="{AC642B9A-8FC8-4586-84EE-5DEC0EC0556A}" type="pres">
      <dgm:prSet presAssocID="{0A7C4CD3-4066-40C8-BF2A-D77BE3F45EFE}" presName="sibSpaceTwo" presStyleCnt="0"/>
      <dgm:spPr/>
    </dgm:pt>
    <dgm:pt modelId="{FF6C4774-0D08-449E-8EBE-E7B285059B41}" type="pres">
      <dgm:prSet presAssocID="{E0CC8279-5AD0-4E5A-A411-8C61BE0A947C}" presName="vertTwo" presStyleCnt="0"/>
      <dgm:spPr/>
    </dgm:pt>
    <dgm:pt modelId="{0D78C217-C3AC-489F-BA31-052287F62032}" type="pres">
      <dgm:prSet presAssocID="{E0CC8279-5AD0-4E5A-A411-8C61BE0A947C}" presName="txTwo" presStyleLbl="node2" presStyleIdx="1" presStyleCnt="2">
        <dgm:presLayoutVars>
          <dgm:chPref val="3"/>
        </dgm:presLayoutVars>
      </dgm:prSet>
      <dgm:spPr/>
      <dgm:t>
        <a:bodyPr/>
        <a:lstStyle/>
        <a:p>
          <a:endParaRPr lang="pl-PL"/>
        </a:p>
      </dgm:t>
    </dgm:pt>
    <dgm:pt modelId="{02EB6785-189F-4B7E-9A3A-826E8F945AEF}" type="pres">
      <dgm:prSet presAssocID="{E0CC8279-5AD0-4E5A-A411-8C61BE0A947C}" presName="parTransTwo" presStyleCnt="0"/>
      <dgm:spPr/>
    </dgm:pt>
    <dgm:pt modelId="{375745EC-2981-4B6A-B213-AB865E459C7F}" type="pres">
      <dgm:prSet presAssocID="{E0CC8279-5AD0-4E5A-A411-8C61BE0A947C}" presName="horzTwo" presStyleCnt="0"/>
      <dgm:spPr/>
    </dgm:pt>
    <dgm:pt modelId="{832391B2-B790-42F6-890E-6CEE6E987C34}" type="pres">
      <dgm:prSet presAssocID="{6AFA7320-9D7F-4B14-AC0E-C412E6A14817}" presName="vertThree" presStyleCnt="0"/>
      <dgm:spPr/>
    </dgm:pt>
    <dgm:pt modelId="{57939C12-7E75-4308-AF96-647BB478EFC7}" type="pres">
      <dgm:prSet presAssocID="{6AFA7320-9D7F-4B14-AC0E-C412E6A14817}" presName="txThree" presStyleLbl="node3" presStyleIdx="1" presStyleCnt="2" custScaleY="314025">
        <dgm:presLayoutVars>
          <dgm:chPref val="3"/>
        </dgm:presLayoutVars>
      </dgm:prSet>
      <dgm:spPr/>
      <dgm:t>
        <a:bodyPr/>
        <a:lstStyle/>
        <a:p>
          <a:endParaRPr lang="pl-PL"/>
        </a:p>
      </dgm:t>
    </dgm:pt>
    <dgm:pt modelId="{D400D8C1-7F7D-4DDB-AC1D-A3FF5FB7771C}" type="pres">
      <dgm:prSet presAssocID="{6AFA7320-9D7F-4B14-AC0E-C412E6A14817}" presName="horzThree" presStyleCnt="0"/>
      <dgm:spPr/>
    </dgm:pt>
  </dgm:ptLst>
  <dgm:cxnLst>
    <dgm:cxn modelId="{6E0A0047-421C-43C0-9E9C-E927F1DD8B5A}" srcId="{23FFEA4F-F97A-4867-9302-ED6524DB64DD}" destId="{E0CC8279-5AD0-4E5A-A411-8C61BE0A947C}" srcOrd="1" destOrd="0" parTransId="{FC5D20C0-3CB6-4816-B2BE-09D3D42F030D}" sibTransId="{6E56FE6D-422F-4CB5-AEF9-A1F407CAB1A6}"/>
    <dgm:cxn modelId="{C100C9EC-1D77-4FD9-BF30-C4A05BA37E4C}" type="presOf" srcId="{C9EC6A64-FE1B-4237-8B4D-798B98884A0C}" destId="{3C578297-052B-4418-A2EA-18D4C946C226}" srcOrd="0" destOrd="0" presId="urn:microsoft.com/office/officeart/2005/8/layout/hierarchy4"/>
    <dgm:cxn modelId="{74729449-F8CC-4F35-90F6-7A5F283F6782}" srcId="{E0CC8279-5AD0-4E5A-A411-8C61BE0A947C}" destId="{6AFA7320-9D7F-4B14-AC0E-C412E6A14817}" srcOrd="0" destOrd="0" parTransId="{1E052A52-D3FB-4493-BD3D-A05BB33A3BBC}" sibTransId="{21F71FDE-D25B-48A2-95D5-401ED72BC1D5}"/>
    <dgm:cxn modelId="{284034F0-0EA5-44EC-B9CA-EA3C122C8F3C}" srcId="{23FFEA4F-F97A-4867-9302-ED6524DB64DD}" destId="{C9EC6A64-FE1B-4237-8B4D-798B98884A0C}" srcOrd="0" destOrd="0" parTransId="{ED651AF1-9981-4807-A911-EC54B1E809DE}" sibTransId="{0A7C4CD3-4066-40C8-BF2A-D77BE3F45EFE}"/>
    <dgm:cxn modelId="{DA553C86-7469-4231-97A4-52C9CFD7B1C4}" srcId="{7AEC14CE-115B-4788-9CBB-D7D744AAED76}" destId="{DF8F6830-E50F-4B44-A3C6-C94681901D16}" srcOrd="0" destOrd="0" parTransId="{0ED025E5-A39D-4B5F-B32A-2117DD23D2E1}" sibTransId="{5776AD34-80F6-443E-BBF9-92B05CF7333D}"/>
    <dgm:cxn modelId="{05AAA77C-F70D-43D6-9CC4-961E952C562E}" srcId="{14BB4C8E-6688-4589-A90A-8A8D66F83540}" destId="{23FFEA4F-F97A-4867-9302-ED6524DB64DD}" srcOrd="0" destOrd="0" parTransId="{E0B0EC46-2182-4F1E-AD10-5DFE0628AA3B}" sibTransId="{11080C77-21C9-455F-9691-10EDE3FAAF51}"/>
    <dgm:cxn modelId="{D89A1321-6C8B-4C68-BF70-DCA9C6CD6E6D}" srcId="{C9EC6A64-FE1B-4237-8B4D-798B98884A0C}" destId="{7AEC14CE-115B-4788-9CBB-D7D744AAED76}" srcOrd="0" destOrd="0" parTransId="{2D09A4A6-2A27-40BD-8A71-D03894BC94FE}" sibTransId="{B41D90B2-2B66-4F68-979B-FBB4F0105C96}"/>
    <dgm:cxn modelId="{EA6EFE79-491B-4EC7-BC04-46CC000672AB}" type="presOf" srcId="{E0CC8279-5AD0-4E5A-A411-8C61BE0A947C}" destId="{0D78C217-C3AC-489F-BA31-052287F62032}" srcOrd="0" destOrd="0" presId="urn:microsoft.com/office/officeart/2005/8/layout/hierarchy4"/>
    <dgm:cxn modelId="{726C895A-C14A-4B4A-9F13-8C589873DB95}" type="presOf" srcId="{7AEC14CE-115B-4788-9CBB-D7D744AAED76}" destId="{209C31EC-892A-440B-88A7-21A6CFCB049B}" srcOrd="0" destOrd="0" presId="urn:microsoft.com/office/officeart/2005/8/layout/hierarchy4"/>
    <dgm:cxn modelId="{81366806-15AD-42B6-88EB-66857641B8B9}" type="presOf" srcId="{14BB4C8E-6688-4589-A90A-8A8D66F83540}" destId="{4D03E570-027D-4F46-B6DF-57B39923C763}" srcOrd="0" destOrd="0" presId="urn:microsoft.com/office/officeart/2005/8/layout/hierarchy4"/>
    <dgm:cxn modelId="{969193BA-F040-4669-A93D-846B21B45037}" type="presOf" srcId="{23FFEA4F-F97A-4867-9302-ED6524DB64DD}" destId="{35BA6250-A4F3-48E3-9CDE-B046A829FF83}" srcOrd="0" destOrd="0" presId="urn:microsoft.com/office/officeart/2005/8/layout/hierarchy4"/>
    <dgm:cxn modelId="{BBE9EEDC-0E0A-4AA1-8F2D-85AEAE07A13E}" type="presOf" srcId="{6AFA7320-9D7F-4B14-AC0E-C412E6A14817}" destId="{57939C12-7E75-4308-AF96-647BB478EFC7}" srcOrd="0" destOrd="0" presId="urn:microsoft.com/office/officeart/2005/8/layout/hierarchy4"/>
    <dgm:cxn modelId="{F9A03E82-7448-46F8-B7DF-D9699370DEF3}" type="presOf" srcId="{DF8F6830-E50F-4B44-A3C6-C94681901D16}" destId="{EE456C92-F141-4451-A8DB-8AD9E099AC74}" srcOrd="0" destOrd="0" presId="urn:microsoft.com/office/officeart/2005/8/layout/hierarchy4"/>
    <dgm:cxn modelId="{558A2493-A8DD-451D-B1B5-A873D10F7D65}" type="presParOf" srcId="{4D03E570-027D-4F46-B6DF-57B39923C763}" destId="{D434095F-707C-4807-A9D9-AFD979B5AA68}" srcOrd="0" destOrd="0" presId="urn:microsoft.com/office/officeart/2005/8/layout/hierarchy4"/>
    <dgm:cxn modelId="{A5FB7CF7-EB0A-4BA8-99C6-3BCD81FB72A6}" type="presParOf" srcId="{D434095F-707C-4807-A9D9-AFD979B5AA68}" destId="{35BA6250-A4F3-48E3-9CDE-B046A829FF83}" srcOrd="0" destOrd="0" presId="urn:microsoft.com/office/officeart/2005/8/layout/hierarchy4"/>
    <dgm:cxn modelId="{D42A0075-5C79-49C3-9869-1EC099156215}" type="presParOf" srcId="{D434095F-707C-4807-A9D9-AFD979B5AA68}" destId="{952F3761-3768-4AF2-AC4A-5E6C7BC43573}" srcOrd="1" destOrd="0" presId="urn:microsoft.com/office/officeart/2005/8/layout/hierarchy4"/>
    <dgm:cxn modelId="{00AB26F4-A0C0-4624-8DFA-11A88E43DC18}" type="presParOf" srcId="{D434095F-707C-4807-A9D9-AFD979B5AA68}" destId="{7B0BF14A-FB91-4111-BF60-C6FC5FDA45BF}" srcOrd="2" destOrd="0" presId="urn:microsoft.com/office/officeart/2005/8/layout/hierarchy4"/>
    <dgm:cxn modelId="{97EC4C7D-D661-4C64-8B5A-6125C922FE4F}" type="presParOf" srcId="{7B0BF14A-FB91-4111-BF60-C6FC5FDA45BF}" destId="{67148BB1-78FF-4B30-8CA5-20DB47D8568B}" srcOrd="0" destOrd="0" presId="urn:microsoft.com/office/officeart/2005/8/layout/hierarchy4"/>
    <dgm:cxn modelId="{8696F69B-E34D-4C4E-BC14-7A76BDC5FC03}" type="presParOf" srcId="{67148BB1-78FF-4B30-8CA5-20DB47D8568B}" destId="{3C578297-052B-4418-A2EA-18D4C946C226}" srcOrd="0" destOrd="0" presId="urn:microsoft.com/office/officeart/2005/8/layout/hierarchy4"/>
    <dgm:cxn modelId="{645E49C0-EC66-4AD0-8E4A-BEC210C5880A}" type="presParOf" srcId="{67148BB1-78FF-4B30-8CA5-20DB47D8568B}" destId="{5068D2C7-8BFE-4D22-BEDD-84783E4E31E8}" srcOrd="1" destOrd="0" presId="urn:microsoft.com/office/officeart/2005/8/layout/hierarchy4"/>
    <dgm:cxn modelId="{D1F32C67-B959-4116-86DF-19D5FAA846CE}" type="presParOf" srcId="{67148BB1-78FF-4B30-8CA5-20DB47D8568B}" destId="{1E753E73-BF81-4157-AA77-7BF2D4AFC4EF}" srcOrd="2" destOrd="0" presId="urn:microsoft.com/office/officeart/2005/8/layout/hierarchy4"/>
    <dgm:cxn modelId="{8A68584A-6D62-409B-A528-A9A4463030C8}" type="presParOf" srcId="{1E753E73-BF81-4157-AA77-7BF2D4AFC4EF}" destId="{34F78D51-D5A6-419E-9097-DF9055AB0746}" srcOrd="0" destOrd="0" presId="urn:microsoft.com/office/officeart/2005/8/layout/hierarchy4"/>
    <dgm:cxn modelId="{E487AF26-B9B6-460D-A470-7E0DCB4CAC37}" type="presParOf" srcId="{34F78D51-D5A6-419E-9097-DF9055AB0746}" destId="{209C31EC-892A-440B-88A7-21A6CFCB049B}" srcOrd="0" destOrd="0" presId="urn:microsoft.com/office/officeart/2005/8/layout/hierarchy4"/>
    <dgm:cxn modelId="{DF396E0C-B86C-4014-A143-54D92E4D1A61}" type="presParOf" srcId="{34F78D51-D5A6-419E-9097-DF9055AB0746}" destId="{800031C8-E601-4AF1-9F40-F12068396F7A}" srcOrd="1" destOrd="0" presId="urn:microsoft.com/office/officeart/2005/8/layout/hierarchy4"/>
    <dgm:cxn modelId="{B45EB3CD-FC25-4DE0-9073-7308D90E282A}" type="presParOf" srcId="{34F78D51-D5A6-419E-9097-DF9055AB0746}" destId="{BCC4FFF7-938E-447B-A831-74B87331AD62}" srcOrd="2" destOrd="0" presId="urn:microsoft.com/office/officeart/2005/8/layout/hierarchy4"/>
    <dgm:cxn modelId="{6C78CECD-200E-4C0A-A503-60DCA8848C17}" type="presParOf" srcId="{BCC4FFF7-938E-447B-A831-74B87331AD62}" destId="{6AA15CA2-C36C-4293-81E2-1CD0A4486A9A}" srcOrd="0" destOrd="0" presId="urn:microsoft.com/office/officeart/2005/8/layout/hierarchy4"/>
    <dgm:cxn modelId="{4F7D1C29-70D6-4E6A-8DA1-F70ED1C07B80}" type="presParOf" srcId="{6AA15CA2-C36C-4293-81E2-1CD0A4486A9A}" destId="{EE456C92-F141-4451-A8DB-8AD9E099AC74}" srcOrd="0" destOrd="0" presId="urn:microsoft.com/office/officeart/2005/8/layout/hierarchy4"/>
    <dgm:cxn modelId="{DDCD8548-5E25-46C7-B933-0728208BBFF1}" type="presParOf" srcId="{6AA15CA2-C36C-4293-81E2-1CD0A4486A9A}" destId="{E5C1F536-0D67-47B9-94B9-49BBF178C4D3}" srcOrd="1" destOrd="0" presId="urn:microsoft.com/office/officeart/2005/8/layout/hierarchy4"/>
    <dgm:cxn modelId="{BE75050D-C3F2-465F-BE0C-6C1EC93B05FE}" type="presParOf" srcId="{7B0BF14A-FB91-4111-BF60-C6FC5FDA45BF}" destId="{AC642B9A-8FC8-4586-84EE-5DEC0EC0556A}" srcOrd="1" destOrd="0" presId="urn:microsoft.com/office/officeart/2005/8/layout/hierarchy4"/>
    <dgm:cxn modelId="{A577E6AD-339F-4F07-AB1E-7372A59F9BEB}" type="presParOf" srcId="{7B0BF14A-FB91-4111-BF60-C6FC5FDA45BF}" destId="{FF6C4774-0D08-449E-8EBE-E7B285059B41}" srcOrd="2" destOrd="0" presId="urn:microsoft.com/office/officeart/2005/8/layout/hierarchy4"/>
    <dgm:cxn modelId="{51842FFF-8B51-4112-9A65-D77F7F81ED95}" type="presParOf" srcId="{FF6C4774-0D08-449E-8EBE-E7B285059B41}" destId="{0D78C217-C3AC-489F-BA31-052287F62032}" srcOrd="0" destOrd="0" presId="urn:microsoft.com/office/officeart/2005/8/layout/hierarchy4"/>
    <dgm:cxn modelId="{255C0072-190B-4951-BEE3-D211F99E28AA}" type="presParOf" srcId="{FF6C4774-0D08-449E-8EBE-E7B285059B41}" destId="{02EB6785-189F-4B7E-9A3A-826E8F945AEF}" srcOrd="1" destOrd="0" presId="urn:microsoft.com/office/officeart/2005/8/layout/hierarchy4"/>
    <dgm:cxn modelId="{F1B6437E-66F2-4D09-B0CB-09B5D846DA66}" type="presParOf" srcId="{FF6C4774-0D08-449E-8EBE-E7B285059B41}" destId="{375745EC-2981-4B6A-B213-AB865E459C7F}" srcOrd="2" destOrd="0" presId="urn:microsoft.com/office/officeart/2005/8/layout/hierarchy4"/>
    <dgm:cxn modelId="{74DBF3A1-1C8D-4AEA-8330-88C6A9840610}" type="presParOf" srcId="{375745EC-2981-4B6A-B213-AB865E459C7F}" destId="{832391B2-B790-42F6-890E-6CEE6E987C34}" srcOrd="0" destOrd="0" presId="urn:microsoft.com/office/officeart/2005/8/layout/hierarchy4"/>
    <dgm:cxn modelId="{DC6EC813-E7D5-4BF5-ACB2-0DB43F39DFBB}" type="presParOf" srcId="{832391B2-B790-42F6-890E-6CEE6E987C34}" destId="{57939C12-7E75-4308-AF96-647BB478EFC7}" srcOrd="0" destOrd="0" presId="urn:microsoft.com/office/officeart/2005/8/layout/hierarchy4"/>
    <dgm:cxn modelId="{AF264BCE-9F36-4DD3-BB31-BDDDD97A5648}" type="presParOf" srcId="{832391B2-B790-42F6-890E-6CEE6E987C34}" destId="{D400D8C1-7F7D-4DDB-AC1D-A3FF5FB7771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583B71-F80C-419F-A970-12E1EE57F1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71F96823-4FC6-473A-8FE6-A3FDD2E60D33}">
      <dgm:prSet phldrT="[Tekst]" custT="1"/>
      <dgm:spPr/>
      <dgm:t>
        <a:bodyPr/>
        <a:lstStyle/>
        <a:p>
          <a:r>
            <a:rPr lang="pl-PL" sz="3200" dirty="0" smtClean="0"/>
            <a:t>Kwoty ryczałtowe</a:t>
          </a:r>
          <a:endParaRPr lang="pl-PL" sz="3200" dirty="0"/>
        </a:p>
      </dgm:t>
    </dgm:pt>
    <dgm:pt modelId="{99112EDA-E7E3-4913-BF8B-548C33552E77}" type="parTrans" cxnId="{CB49BADF-197E-4607-B2B8-16A7EDC106E9}">
      <dgm:prSet/>
      <dgm:spPr/>
      <dgm:t>
        <a:bodyPr/>
        <a:lstStyle/>
        <a:p>
          <a:endParaRPr lang="pl-PL"/>
        </a:p>
      </dgm:t>
    </dgm:pt>
    <dgm:pt modelId="{022662C1-2599-4E1D-AC25-41096B892074}" type="sibTrans" cxnId="{CB49BADF-197E-4607-B2B8-16A7EDC106E9}">
      <dgm:prSet/>
      <dgm:spPr/>
      <dgm:t>
        <a:bodyPr/>
        <a:lstStyle/>
        <a:p>
          <a:endParaRPr lang="pl-PL"/>
        </a:p>
      </dgm:t>
    </dgm:pt>
    <dgm:pt modelId="{E20ABB21-B19E-4D8A-8157-CDA51409AD7A}">
      <dgm:prSet phldrT="[Tekst]"/>
      <dgm:spPr/>
      <dgm:t>
        <a:bodyPr/>
        <a:lstStyle/>
        <a:p>
          <a:pPr algn="just"/>
          <a:r>
            <a:rPr lang="pl-PL" dirty="0" smtClean="0"/>
            <a:t>w przypadku projektów, w których wartość wkładu publicznego (środków publicznych) nie przekracza wyrażonej w PLN równowartości 100.000 EUR (423 560 PLN).</a:t>
          </a:r>
          <a:endParaRPr lang="pl-PL" dirty="0"/>
        </a:p>
      </dgm:t>
    </dgm:pt>
    <dgm:pt modelId="{5EBCBAA5-EDD4-43E0-8E52-BA00F5323A41}" type="parTrans" cxnId="{9F60DB28-F27E-4A89-8865-2EA0899AC73C}">
      <dgm:prSet/>
      <dgm:spPr/>
      <dgm:t>
        <a:bodyPr/>
        <a:lstStyle/>
        <a:p>
          <a:endParaRPr lang="pl-PL"/>
        </a:p>
      </dgm:t>
    </dgm:pt>
    <dgm:pt modelId="{2B7B669B-BBA2-4041-A0AD-CFA17DCC9124}" type="sibTrans" cxnId="{9F60DB28-F27E-4A89-8865-2EA0899AC73C}">
      <dgm:prSet/>
      <dgm:spPr/>
      <dgm:t>
        <a:bodyPr/>
        <a:lstStyle/>
        <a:p>
          <a:endParaRPr lang="pl-PL"/>
        </a:p>
      </dgm:t>
    </dgm:pt>
    <dgm:pt modelId="{9C3D308D-E48F-4A5D-8CFE-F3A40EE49C10}">
      <dgm:prSet phldrT="[Tekst]"/>
      <dgm:spPr/>
      <dgm:t>
        <a:bodyPr/>
        <a:lstStyle/>
        <a:p>
          <a:pPr algn="just"/>
          <a:r>
            <a:rPr lang="pl-PL" dirty="0" smtClean="0"/>
            <a:t>w przypadku projektów, w których wartość wkładu publicznego (środków publicznych) przekracza wyrażoną </a:t>
          </a:r>
          <a:br>
            <a:rPr lang="pl-PL" dirty="0" smtClean="0"/>
          </a:br>
          <a:r>
            <a:rPr lang="pl-PL" dirty="0" smtClean="0"/>
            <a:t>w PLN równowartość 100.000 EUR (423 560 PLN).</a:t>
          </a:r>
          <a:endParaRPr lang="pl-PL" dirty="0"/>
        </a:p>
      </dgm:t>
    </dgm:pt>
    <dgm:pt modelId="{4D45466C-E976-4EB6-B18D-8D94E769C25F}" type="sibTrans" cxnId="{0CCF6439-0384-4166-8831-CB780740FF17}">
      <dgm:prSet/>
      <dgm:spPr/>
      <dgm:t>
        <a:bodyPr/>
        <a:lstStyle/>
        <a:p>
          <a:endParaRPr lang="pl-PL"/>
        </a:p>
      </dgm:t>
    </dgm:pt>
    <dgm:pt modelId="{D73B210D-77DA-43F4-8335-8E3875E9C829}" type="parTrans" cxnId="{0CCF6439-0384-4166-8831-CB780740FF17}">
      <dgm:prSet/>
      <dgm:spPr/>
      <dgm:t>
        <a:bodyPr/>
        <a:lstStyle/>
        <a:p>
          <a:endParaRPr lang="pl-PL"/>
        </a:p>
      </dgm:t>
    </dgm:pt>
    <dgm:pt modelId="{F77959F8-D843-4428-9BCA-44289112F58E}">
      <dgm:prSet phldrT="[Tekst]" custT="1"/>
      <dgm:spPr/>
      <dgm:t>
        <a:bodyPr/>
        <a:lstStyle/>
        <a:p>
          <a:r>
            <a:rPr lang="pl-PL" sz="3200" dirty="0" smtClean="0"/>
            <a:t>Na podstawie rzeczywiście poniesionych wydatków</a:t>
          </a:r>
          <a:endParaRPr lang="pl-PL" sz="3200" dirty="0"/>
        </a:p>
      </dgm:t>
    </dgm:pt>
    <dgm:pt modelId="{EDDB52A7-567C-4870-A03D-B4449D62D90A}" type="sibTrans" cxnId="{01044B65-947A-409D-8A51-55309A03AAD7}">
      <dgm:prSet/>
      <dgm:spPr/>
      <dgm:t>
        <a:bodyPr/>
        <a:lstStyle/>
        <a:p>
          <a:endParaRPr lang="pl-PL"/>
        </a:p>
      </dgm:t>
    </dgm:pt>
    <dgm:pt modelId="{157F667F-61B2-4268-B788-638F0F1FD991}" type="parTrans" cxnId="{01044B65-947A-409D-8A51-55309A03AAD7}">
      <dgm:prSet/>
      <dgm:spPr/>
      <dgm:t>
        <a:bodyPr/>
        <a:lstStyle/>
        <a:p>
          <a:endParaRPr lang="pl-PL"/>
        </a:p>
      </dgm:t>
    </dgm:pt>
    <dgm:pt modelId="{C48D1023-2B71-4816-8A31-13C000F50D58}" type="pres">
      <dgm:prSet presAssocID="{88583B71-F80C-419F-A970-12E1EE57F192}" presName="Name0" presStyleCnt="0">
        <dgm:presLayoutVars>
          <dgm:dir/>
          <dgm:animLvl val="lvl"/>
          <dgm:resizeHandles val="exact"/>
        </dgm:presLayoutVars>
      </dgm:prSet>
      <dgm:spPr/>
      <dgm:t>
        <a:bodyPr/>
        <a:lstStyle/>
        <a:p>
          <a:endParaRPr lang="pl-PL"/>
        </a:p>
      </dgm:t>
    </dgm:pt>
    <dgm:pt modelId="{DEC382DD-6B0E-4B6A-B070-E9E99DA818EE}" type="pres">
      <dgm:prSet presAssocID="{F77959F8-D843-4428-9BCA-44289112F58E}" presName="linNode" presStyleCnt="0"/>
      <dgm:spPr/>
    </dgm:pt>
    <dgm:pt modelId="{D70CD588-3EEF-4270-B38E-8C2D61F3E018}" type="pres">
      <dgm:prSet presAssocID="{F77959F8-D843-4428-9BCA-44289112F58E}" presName="parentText" presStyleLbl="node1" presStyleIdx="0" presStyleCnt="2">
        <dgm:presLayoutVars>
          <dgm:chMax val="1"/>
          <dgm:bulletEnabled val="1"/>
        </dgm:presLayoutVars>
      </dgm:prSet>
      <dgm:spPr/>
      <dgm:t>
        <a:bodyPr/>
        <a:lstStyle/>
        <a:p>
          <a:endParaRPr lang="pl-PL"/>
        </a:p>
      </dgm:t>
    </dgm:pt>
    <dgm:pt modelId="{B26E3A81-4A5E-426E-996D-041DE100B631}" type="pres">
      <dgm:prSet presAssocID="{F77959F8-D843-4428-9BCA-44289112F58E}" presName="descendantText" presStyleLbl="alignAccFollowNode1" presStyleIdx="0" presStyleCnt="2">
        <dgm:presLayoutVars>
          <dgm:bulletEnabled val="1"/>
        </dgm:presLayoutVars>
      </dgm:prSet>
      <dgm:spPr/>
      <dgm:t>
        <a:bodyPr/>
        <a:lstStyle/>
        <a:p>
          <a:endParaRPr lang="pl-PL"/>
        </a:p>
      </dgm:t>
    </dgm:pt>
    <dgm:pt modelId="{EEFE8C77-8657-466A-95D0-373152EA957C}" type="pres">
      <dgm:prSet presAssocID="{EDDB52A7-567C-4870-A03D-B4449D62D90A}" presName="sp" presStyleCnt="0"/>
      <dgm:spPr/>
    </dgm:pt>
    <dgm:pt modelId="{72D5018D-EDF3-4718-B708-1D8FA8A2FB0D}" type="pres">
      <dgm:prSet presAssocID="{71F96823-4FC6-473A-8FE6-A3FDD2E60D33}" presName="linNode" presStyleCnt="0"/>
      <dgm:spPr/>
    </dgm:pt>
    <dgm:pt modelId="{0643C3CA-6477-4A1C-B2D3-C924BFB62FDD}" type="pres">
      <dgm:prSet presAssocID="{71F96823-4FC6-473A-8FE6-A3FDD2E60D33}" presName="parentText" presStyleLbl="node1" presStyleIdx="1" presStyleCnt="2">
        <dgm:presLayoutVars>
          <dgm:chMax val="1"/>
          <dgm:bulletEnabled val="1"/>
        </dgm:presLayoutVars>
      </dgm:prSet>
      <dgm:spPr/>
      <dgm:t>
        <a:bodyPr/>
        <a:lstStyle/>
        <a:p>
          <a:endParaRPr lang="pl-PL"/>
        </a:p>
      </dgm:t>
    </dgm:pt>
    <dgm:pt modelId="{6852FAE6-164E-4B31-95D2-2D6F14DB9838}" type="pres">
      <dgm:prSet presAssocID="{71F96823-4FC6-473A-8FE6-A3FDD2E60D33}" presName="descendantText" presStyleLbl="alignAccFollowNode1" presStyleIdx="1" presStyleCnt="2">
        <dgm:presLayoutVars>
          <dgm:bulletEnabled val="1"/>
        </dgm:presLayoutVars>
      </dgm:prSet>
      <dgm:spPr/>
      <dgm:t>
        <a:bodyPr/>
        <a:lstStyle/>
        <a:p>
          <a:endParaRPr lang="pl-PL"/>
        </a:p>
      </dgm:t>
    </dgm:pt>
  </dgm:ptLst>
  <dgm:cxnLst>
    <dgm:cxn modelId="{BA57A47F-1055-4C79-B017-0E96DDDB47C2}" type="presOf" srcId="{E20ABB21-B19E-4D8A-8157-CDA51409AD7A}" destId="{6852FAE6-164E-4B31-95D2-2D6F14DB9838}" srcOrd="0" destOrd="0" presId="urn:microsoft.com/office/officeart/2005/8/layout/vList5"/>
    <dgm:cxn modelId="{9F60DB28-F27E-4A89-8865-2EA0899AC73C}" srcId="{71F96823-4FC6-473A-8FE6-A3FDD2E60D33}" destId="{E20ABB21-B19E-4D8A-8157-CDA51409AD7A}" srcOrd="0" destOrd="0" parTransId="{5EBCBAA5-EDD4-43E0-8E52-BA00F5323A41}" sibTransId="{2B7B669B-BBA2-4041-A0AD-CFA17DCC9124}"/>
    <dgm:cxn modelId="{09A35463-6917-4FC7-8BAE-EB27D4BE6339}" type="presOf" srcId="{F77959F8-D843-4428-9BCA-44289112F58E}" destId="{D70CD588-3EEF-4270-B38E-8C2D61F3E018}" srcOrd="0" destOrd="0" presId="urn:microsoft.com/office/officeart/2005/8/layout/vList5"/>
    <dgm:cxn modelId="{0CCF6439-0384-4166-8831-CB780740FF17}" srcId="{F77959F8-D843-4428-9BCA-44289112F58E}" destId="{9C3D308D-E48F-4A5D-8CFE-F3A40EE49C10}" srcOrd="0" destOrd="0" parTransId="{D73B210D-77DA-43F4-8335-8E3875E9C829}" sibTransId="{4D45466C-E976-4EB6-B18D-8D94E769C25F}"/>
    <dgm:cxn modelId="{22DD9B01-2FBA-416D-99EC-19547592DA41}" type="presOf" srcId="{9C3D308D-E48F-4A5D-8CFE-F3A40EE49C10}" destId="{B26E3A81-4A5E-426E-996D-041DE100B631}" srcOrd="0" destOrd="0" presId="urn:microsoft.com/office/officeart/2005/8/layout/vList5"/>
    <dgm:cxn modelId="{59F15F22-65CD-44F8-8C6D-9A181A44E75D}" type="presOf" srcId="{88583B71-F80C-419F-A970-12E1EE57F192}" destId="{C48D1023-2B71-4816-8A31-13C000F50D58}" srcOrd="0" destOrd="0" presId="urn:microsoft.com/office/officeart/2005/8/layout/vList5"/>
    <dgm:cxn modelId="{78F5936D-5452-4418-937E-90EFF85329BB}" type="presOf" srcId="{71F96823-4FC6-473A-8FE6-A3FDD2E60D33}" destId="{0643C3CA-6477-4A1C-B2D3-C924BFB62FDD}" srcOrd="0" destOrd="0" presId="urn:microsoft.com/office/officeart/2005/8/layout/vList5"/>
    <dgm:cxn modelId="{CB49BADF-197E-4607-B2B8-16A7EDC106E9}" srcId="{88583B71-F80C-419F-A970-12E1EE57F192}" destId="{71F96823-4FC6-473A-8FE6-A3FDD2E60D33}" srcOrd="1" destOrd="0" parTransId="{99112EDA-E7E3-4913-BF8B-548C33552E77}" sibTransId="{022662C1-2599-4E1D-AC25-41096B892074}"/>
    <dgm:cxn modelId="{01044B65-947A-409D-8A51-55309A03AAD7}" srcId="{88583B71-F80C-419F-A970-12E1EE57F192}" destId="{F77959F8-D843-4428-9BCA-44289112F58E}" srcOrd="0" destOrd="0" parTransId="{157F667F-61B2-4268-B788-638F0F1FD991}" sibTransId="{EDDB52A7-567C-4870-A03D-B4449D62D90A}"/>
    <dgm:cxn modelId="{3D2590B4-442F-4087-8086-328FD8460877}" type="presParOf" srcId="{C48D1023-2B71-4816-8A31-13C000F50D58}" destId="{DEC382DD-6B0E-4B6A-B070-E9E99DA818EE}" srcOrd="0" destOrd="0" presId="urn:microsoft.com/office/officeart/2005/8/layout/vList5"/>
    <dgm:cxn modelId="{557578A6-7A25-43A1-A438-1358964DF203}" type="presParOf" srcId="{DEC382DD-6B0E-4B6A-B070-E9E99DA818EE}" destId="{D70CD588-3EEF-4270-B38E-8C2D61F3E018}" srcOrd="0" destOrd="0" presId="urn:microsoft.com/office/officeart/2005/8/layout/vList5"/>
    <dgm:cxn modelId="{89E6FA00-A777-43E6-94FD-E1E7C5E8E49D}" type="presParOf" srcId="{DEC382DD-6B0E-4B6A-B070-E9E99DA818EE}" destId="{B26E3A81-4A5E-426E-996D-041DE100B631}" srcOrd="1" destOrd="0" presId="urn:microsoft.com/office/officeart/2005/8/layout/vList5"/>
    <dgm:cxn modelId="{C0EFEB38-0084-422F-89FD-92B6A5C30F3C}" type="presParOf" srcId="{C48D1023-2B71-4816-8A31-13C000F50D58}" destId="{EEFE8C77-8657-466A-95D0-373152EA957C}" srcOrd="1" destOrd="0" presId="urn:microsoft.com/office/officeart/2005/8/layout/vList5"/>
    <dgm:cxn modelId="{EE823C5F-60FA-4E7D-92FF-CBAED2F33F46}" type="presParOf" srcId="{C48D1023-2B71-4816-8A31-13C000F50D58}" destId="{72D5018D-EDF3-4718-B708-1D8FA8A2FB0D}" srcOrd="2" destOrd="0" presId="urn:microsoft.com/office/officeart/2005/8/layout/vList5"/>
    <dgm:cxn modelId="{7DC6CF91-700F-40A8-8293-831508E08507}" type="presParOf" srcId="{72D5018D-EDF3-4718-B708-1D8FA8A2FB0D}" destId="{0643C3CA-6477-4A1C-B2D3-C924BFB62FDD}" srcOrd="0" destOrd="0" presId="urn:microsoft.com/office/officeart/2005/8/layout/vList5"/>
    <dgm:cxn modelId="{E56A5C72-FDD2-4FFE-84EE-1E5A42C955C1}" type="presParOf" srcId="{72D5018D-EDF3-4718-B708-1D8FA8A2FB0D}" destId="{6852FAE6-164E-4B31-95D2-2D6F14DB983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01A27-BA79-47A8-93F4-D1061F56C079}">
      <dsp:nvSpPr>
        <dsp:cNvPr id="0" name=""/>
        <dsp:cNvSpPr/>
      </dsp:nvSpPr>
      <dsp:spPr>
        <a:xfrm rot="5400000">
          <a:off x="-452300" y="457482"/>
          <a:ext cx="3015335" cy="211073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endParaRPr lang="pl-PL" sz="5900" kern="1200" dirty="0"/>
        </a:p>
      </dsp:txBody>
      <dsp:txXfrm rot="5400000">
        <a:off x="-452300" y="457482"/>
        <a:ext cx="3015335" cy="2110734"/>
      </dsp:txXfrm>
    </dsp:sp>
    <dsp:sp modelId="{605314BD-BFBD-4737-BB5F-7014A7A25B07}">
      <dsp:nvSpPr>
        <dsp:cNvPr id="0" name=""/>
        <dsp:cNvSpPr/>
      </dsp:nvSpPr>
      <dsp:spPr>
        <a:xfrm rot="5400000">
          <a:off x="4647383" y="-2536648"/>
          <a:ext cx="1959967" cy="703326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dirty="0" smtClean="0"/>
            <a:t>w przypadku projektów rozliczanych kwotami ryczałtowymi </a:t>
          </a:r>
          <a:r>
            <a:rPr lang="pl-PL" sz="2000" b="1" kern="1200" dirty="0" smtClean="0"/>
            <a:t>jedno zadanie </a:t>
          </a:r>
          <a:r>
            <a:rPr lang="pl-PL" sz="2000" kern="1200" dirty="0" smtClean="0"/>
            <a:t>powinno być rozliczane </a:t>
          </a:r>
          <a:r>
            <a:rPr lang="pl-PL" sz="2000" b="1" kern="1200" dirty="0" smtClean="0"/>
            <a:t>jedną kwotą ryczałtową</a:t>
          </a:r>
          <a:r>
            <a:rPr lang="pl-PL" sz="2000" kern="1200" dirty="0" smtClean="0"/>
            <a:t>.</a:t>
          </a:r>
          <a:endParaRPr lang="pl-PL" sz="2000" kern="1200" dirty="0"/>
        </a:p>
      </dsp:txBody>
      <dsp:txXfrm rot="5400000">
        <a:off x="4647383" y="-2536648"/>
        <a:ext cx="1959967" cy="7033265"/>
      </dsp:txXfrm>
    </dsp:sp>
    <dsp:sp modelId="{050AE265-87DE-4E44-BB00-40FB55987D79}">
      <dsp:nvSpPr>
        <dsp:cNvPr id="0" name=""/>
        <dsp:cNvSpPr/>
      </dsp:nvSpPr>
      <dsp:spPr>
        <a:xfrm rot="5400000">
          <a:off x="-452300" y="3192422"/>
          <a:ext cx="3015335" cy="211073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endParaRPr lang="pl-PL" sz="5900" kern="1200" dirty="0"/>
        </a:p>
      </dsp:txBody>
      <dsp:txXfrm rot="5400000">
        <a:off x="-452300" y="3192422"/>
        <a:ext cx="3015335" cy="2110734"/>
      </dsp:txXfrm>
    </dsp:sp>
    <dsp:sp modelId="{D9596396-93DD-42FD-B62F-3FA06025ADA4}">
      <dsp:nvSpPr>
        <dsp:cNvPr id="0" name=""/>
        <dsp:cNvSpPr/>
      </dsp:nvSpPr>
      <dsp:spPr>
        <a:xfrm rot="5400000">
          <a:off x="4659721" y="203473"/>
          <a:ext cx="1935291" cy="703326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b="1" strike="noStrike" kern="1200" dirty="0" smtClean="0">
              <a:solidFill>
                <a:schemeClr val="tx1"/>
              </a:solidFill>
            </a:rPr>
            <a:t>nie ma możliwości łączenia w jednym projekcie </a:t>
          </a:r>
          <a:r>
            <a:rPr lang="pl-PL" sz="2000" strike="noStrike" kern="1200" dirty="0" smtClean="0">
              <a:solidFill>
                <a:schemeClr val="tx1"/>
              </a:solidFill>
            </a:rPr>
            <a:t>kwot ryczałtowych i wydatków rozliczanych na podstawie rzeczywiście poniesionych kosztów. </a:t>
          </a:r>
          <a:endParaRPr lang="pl-PL" sz="2000" strike="noStrike" kern="1200" dirty="0">
            <a:solidFill>
              <a:schemeClr val="tx1"/>
            </a:solidFill>
          </a:endParaRPr>
        </a:p>
      </dsp:txBody>
      <dsp:txXfrm rot="5400000">
        <a:off x="4659721" y="203473"/>
        <a:ext cx="1935291" cy="703326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01A27-BA79-47A8-93F4-D1061F56C079}">
      <dsp:nvSpPr>
        <dsp:cNvPr id="0" name=""/>
        <dsp:cNvSpPr/>
      </dsp:nvSpPr>
      <dsp:spPr>
        <a:xfrm rot="5400000">
          <a:off x="-376829" y="865915"/>
          <a:ext cx="2512198" cy="17585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pl-PL" sz="4900" kern="1200" dirty="0"/>
        </a:p>
      </dsp:txBody>
      <dsp:txXfrm rot="5400000">
        <a:off x="-376829" y="865915"/>
        <a:ext cx="2512198" cy="1758539"/>
      </dsp:txXfrm>
    </dsp:sp>
    <dsp:sp modelId="{605314BD-BFBD-4737-BB5F-7014A7A25B07}">
      <dsp:nvSpPr>
        <dsp:cNvPr id="0" name=""/>
        <dsp:cNvSpPr/>
      </dsp:nvSpPr>
      <dsp:spPr>
        <a:xfrm rot="5400000">
          <a:off x="4171738" y="-2387180"/>
          <a:ext cx="2559061" cy="7385460"/>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pl-PL" sz="1800" kern="1200" dirty="0" smtClean="0"/>
            <a:t>wydatki rozliczone uproszczoną metodą są traktowane jako </a:t>
          </a:r>
          <a:r>
            <a:rPr lang="pl-PL" sz="1800" b="1" kern="1200" dirty="0" smtClean="0"/>
            <a:t>wydatki poniesione</a:t>
          </a:r>
          <a:r>
            <a:rPr lang="pl-PL" sz="1800" kern="1200" dirty="0" smtClean="0"/>
            <a:t>, Beneficjent nie ma obowiązku gromadzenia i opisywania dokumentów księgowych;</a:t>
          </a:r>
          <a:endParaRPr lang="pl-PL" sz="1800" kern="1200" dirty="0"/>
        </a:p>
      </dsp:txBody>
      <dsp:txXfrm rot="5400000">
        <a:off x="4171738" y="-2387180"/>
        <a:ext cx="2559061" cy="7385460"/>
      </dsp:txXfrm>
    </dsp:sp>
    <dsp:sp modelId="{4C7B5314-C0DA-4545-8E13-E63A7F0A96F7}">
      <dsp:nvSpPr>
        <dsp:cNvPr id="0" name=""/>
        <dsp:cNvSpPr/>
      </dsp:nvSpPr>
      <dsp:spPr>
        <a:xfrm rot="5400000">
          <a:off x="-376829" y="3599251"/>
          <a:ext cx="2512198" cy="17585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pl-PL" sz="4900" kern="1200" dirty="0"/>
        </a:p>
      </dsp:txBody>
      <dsp:txXfrm rot="5400000">
        <a:off x="-376829" y="3599251"/>
        <a:ext cx="2512198" cy="1758539"/>
      </dsp:txXfrm>
    </dsp:sp>
    <dsp:sp modelId="{4669A66B-0823-4287-856D-2524C7D33A5B}">
      <dsp:nvSpPr>
        <dsp:cNvPr id="0" name=""/>
        <dsp:cNvSpPr/>
      </dsp:nvSpPr>
      <dsp:spPr>
        <a:xfrm rot="5400000">
          <a:off x="4180058" y="346155"/>
          <a:ext cx="2542421" cy="7385460"/>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pl-PL" sz="1800" b="1" u="sng" kern="1200" dirty="0" smtClean="0"/>
            <a:t>w przypadku kwot ryczałtowych </a:t>
          </a:r>
          <a:r>
            <a:rPr lang="pl-PL" sz="1800" kern="1200" dirty="0" smtClean="0"/>
            <a:t>– weryfikacja wydatków polega na sprawdzeniu, czy działania zadeklarowane przez Wnioskodawcę zostały zrealizowane, a określone w umowie o dofinansowanie wskaźniki produktu lub rezultatu osiągnięte;</a:t>
          </a:r>
          <a:endParaRPr lang="pl-PL" sz="1800" kern="1200" dirty="0"/>
        </a:p>
        <a:p>
          <a:pPr marL="171450" lvl="1" indent="-171450" algn="just" defTabSz="800100">
            <a:lnSpc>
              <a:spcPct val="90000"/>
            </a:lnSpc>
            <a:spcBef>
              <a:spcPct val="0"/>
            </a:spcBef>
            <a:spcAft>
              <a:spcPct val="15000"/>
            </a:spcAft>
            <a:buChar char="••"/>
          </a:pPr>
          <a:r>
            <a:rPr lang="pl-PL" sz="1800" kern="1200" dirty="0" smtClean="0"/>
            <a:t>w przypadku nieosiągnięcia w ramach danej kwoty ryczałtowej wskaźników, uznaje się, iż wnioskodawca nie wykonał zadania prawidłowo oraz nie rozliczył przyznanej kwoty ryczałtowej;</a:t>
          </a:r>
          <a:endParaRPr lang="pl-PL" sz="1800" kern="1200" dirty="0"/>
        </a:p>
        <a:p>
          <a:pPr marL="171450" lvl="1" indent="-171450" algn="just" defTabSz="800100">
            <a:lnSpc>
              <a:spcPct val="90000"/>
            </a:lnSpc>
            <a:spcBef>
              <a:spcPct val="0"/>
            </a:spcBef>
            <a:spcAft>
              <a:spcPct val="15000"/>
            </a:spcAft>
            <a:buChar char="••"/>
          </a:pPr>
          <a:r>
            <a:rPr lang="pl-PL" sz="1800" kern="1200" dirty="0" smtClean="0"/>
            <a:t>wydatki, które Beneficjent poniósł na zadanie objęte kwotą ryczałtową, która nie została uznana za rozliczoną, uznaje się za </a:t>
          </a:r>
          <a:r>
            <a:rPr lang="pl-PL" sz="1800" b="1" kern="1200" dirty="0" err="1" smtClean="0"/>
            <a:t>niekwalifikowalne</a:t>
          </a:r>
          <a:r>
            <a:rPr lang="pl-PL" sz="1800" kern="1200" dirty="0" smtClean="0"/>
            <a:t>. </a:t>
          </a:r>
          <a:endParaRPr lang="pl-PL" sz="1800" kern="1200" dirty="0"/>
        </a:p>
      </dsp:txBody>
      <dsp:txXfrm rot="5400000">
        <a:off x="4180058" y="346155"/>
        <a:ext cx="2542421" cy="73854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D054C-A3E8-4CF3-834A-D4416EDA95BC}">
      <dsp:nvSpPr>
        <dsp:cNvPr id="0" name=""/>
        <dsp:cNvSpPr/>
      </dsp:nvSpPr>
      <dsp:spPr>
        <a:xfrm rot="5400000">
          <a:off x="-229348" y="1021415"/>
          <a:ext cx="1528991" cy="107029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29348" y="1021415"/>
        <a:ext cx="1528991" cy="1070294"/>
      </dsp:txXfrm>
    </dsp:sp>
    <dsp:sp modelId="{A059F464-BBEB-4F96-972E-A9999A8522FC}">
      <dsp:nvSpPr>
        <dsp:cNvPr id="0" name=""/>
        <dsp:cNvSpPr/>
      </dsp:nvSpPr>
      <dsp:spPr>
        <a:xfrm rot="5400000">
          <a:off x="3831848" y="-2675894"/>
          <a:ext cx="2425726" cy="7966201"/>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err="1" smtClean="0"/>
            <a:t>Cross-financing</a:t>
          </a:r>
          <a:r>
            <a:rPr lang="pl-PL" sz="1800" kern="1200" dirty="0" smtClean="0"/>
            <a:t> może dotyczyć wyłącznie takich kategorii wydatków, bez których realizacja projektu nie byłaby możliwa, w szczególności w związku z zapewnieniem realizacji zasady równości szans, a zwłaszcza potrzeb osób z </a:t>
          </a:r>
          <a:r>
            <a:rPr lang="pl-PL" sz="1800" kern="1200" dirty="0" err="1" smtClean="0"/>
            <a:t>niepełnosprawnościami</a:t>
          </a:r>
          <a:endParaRPr lang="pl-PL" sz="1800" kern="1200" dirty="0"/>
        </a:p>
        <a:p>
          <a:pPr marL="171450" lvl="1" indent="-171450" algn="just" defTabSz="800100">
            <a:lnSpc>
              <a:spcPct val="100000"/>
            </a:lnSpc>
            <a:spcBef>
              <a:spcPct val="0"/>
            </a:spcBef>
            <a:spcAft>
              <a:spcPts val="600"/>
            </a:spcAft>
            <a:buChar char="••"/>
          </a:pPr>
          <a:r>
            <a:rPr lang="pl-PL" sz="1800" kern="1200" dirty="0" err="1" smtClean="0"/>
            <a:t>cross-financing</a:t>
          </a:r>
          <a:r>
            <a:rPr lang="pl-PL" sz="1800" kern="1200" dirty="0" smtClean="0"/>
            <a:t> powinien być </a:t>
          </a:r>
          <a:r>
            <a:rPr lang="pl-PL" sz="1800" b="1" kern="1200" dirty="0" smtClean="0"/>
            <a:t>powiązany</a:t>
          </a:r>
          <a:r>
            <a:rPr lang="pl-PL" sz="1800" kern="1200" dirty="0" smtClean="0"/>
            <a:t> wprost z głównymi zadaniami realizowanymi w ramach danego projektu</a:t>
          </a:r>
          <a:endParaRPr lang="pl-PL" sz="1800" kern="1200" dirty="0"/>
        </a:p>
        <a:p>
          <a:pPr marL="171450" lvl="1" indent="-171450" algn="l" defTabSz="800100">
            <a:lnSpc>
              <a:spcPct val="100000"/>
            </a:lnSpc>
            <a:spcBef>
              <a:spcPct val="0"/>
            </a:spcBef>
            <a:spcAft>
              <a:spcPts val="600"/>
            </a:spcAft>
            <a:buChar char="••"/>
          </a:pPr>
          <a:r>
            <a:rPr lang="pl-PL" sz="1800" kern="1200" dirty="0" err="1" smtClean="0"/>
            <a:t>cross-financing</a:t>
          </a:r>
          <a:r>
            <a:rPr lang="pl-PL" sz="1800" kern="1200" dirty="0" smtClean="0"/>
            <a:t> </a:t>
          </a:r>
          <a:r>
            <a:rPr lang="pl-PL" sz="1800" b="1" kern="1200" dirty="0" smtClean="0"/>
            <a:t>nie może </a:t>
          </a:r>
          <a:r>
            <a:rPr lang="pl-PL" sz="1800" kern="1200" dirty="0" smtClean="0"/>
            <a:t>dotyczyć kosztów pośrednich</a:t>
          </a:r>
          <a:endParaRPr lang="pl-PL" sz="1800" kern="1200" dirty="0"/>
        </a:p>
      </dsp:txBody>
      <dsp:txXfrm rot="5400000">
        <a:off x="3831848" y="-2675894"/>
        <a:ext cx="2425726" cy="7966201"/>
      </dsp:txXfrm>
    </dsp:sp>
    <dsp:sp modelId="{564853C5-913F-4F40-B02E-5A19A3890C88}">
      <dsp:nvSpPr>
        <dsp:cNvPr id="0" name=""/>
        <dsp:cNvSpPr/>
      </dsp:nvSpPr>
      <dsp:spPr>
        <a:xfrm rot="5400000">
          <a:off x="-192808" y="3097814"/>
          <a:ext cx="1528991" cy="107029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192808" y="3097814"/>
        <a:ext cx="1528991" cy="1070294"/>
      </dsp:txXfrm>
    </dsp:sp>
    <dsp:sp modelId="{93596A2B-69A6-4D7E-9E89-E0FAD5559B2E}">
      <dsp:nvSpPr>
        <dsp:cNvPr id="0" name=""/>
        <dsp:cNvSpPr/>
      </dsp:nvSpPr>
      <dsp:spPr>
        <a:xfrm rot="5400000">
          <a:off x="4215842" y="-523422"/>
          <a:ext cx="1675105" cy="7966201"/>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b="1" kern="1200" dirty="0" smtClean="0"/>
            <a:t>co wchodzi w skład:</a:t>
          </a:r>
          <a:endParaRPr lang="pl-PL" sz="1600" kern="1200" dirty="0"/>
        </a:p>
        <a:p>
          <a:pPr marL="171450" lvl="1" indent="-171450" algn="l" defTabSz="800100">
            <a:lnSpc>
              <a:spcPct val="90000"/>
            </a:lnSpc>
            <a:spcBef>
              <a:spcPct val="0"/>
            </a:spcBef>
            <a:spcAft>
              <a:spcPct val="15000"/>
            </a:spcAft>
            <a:buChar char="••"/>
          </a:pPr>
          <a:r>
            <a:rPr lang="pl-PL" sz="1800" b="0" kern="1200" dirty="0" smtClean="0"/>
            <a:t>zakup nieruchomości</a:t>
          </a:r>
          <a:endParaRPr lang="pl-PL" sz="1800" b="0" kern="1200" dirty="0"/>
        </a:p>
        <a:p>
          <a:pPr marL="171450" lvl="1" indent="-171450" algn="just" defTabSz="800100">
            <a:lnSpc>
              <a:spcPct val="90000"/>
            </a:lnSpc>
            <a:spcBef>
              <a:spcPct val="0"/>
            </a:spcBef>
            <a:spcAft>
              <a:spcPct val="15000"/>
            </a:spcAft>
            <a:buChar char="••"/>
          </a:pPr>
          <a:r>
            <a:rPr lang="pl-PL" sz="1800" b="0" kern="1200" dirty="0" smtClean="0"/>
            <a:t>zakup infrastruktury (elementy nieprzenośne, na stałe przytwierdzone do nieruchomości)</a:t>
          </a:r>
          <a:endParaRPr lang="pl-PL" sz="1800" b="0" kern="1200" dirty="0"/>
        </a:p>
        <a:p>
          <a:pPr marL="171450" lvl="1" indent="-171450" algn="l" defTabSz="800100">
            <a:lnSpc>
              <a:spcPct val="90000"/>
            </a:lnSpc>
            <a:spcBef>
              <a:spcPct val="0"/>
            </a:spcBef>
            <a:spcAft>
              <a:spcPct val="15000"/>
            </a:spcAft>
            <a:buChar char="••"/>
          </a:pPr>
          <a:r>
            <a:rPr lang="pl-PL" sz="1800" b="0" kern="1200" dirty="0" smtClean="0"/>
            <a:t>dostosowanie lub adaptacja budynków lub pomieszczeń</a:t>
          </a:r>
          <a:endParaRPr lang="pl-PL" sz="1800" b="0" kern="1200" dirty="0"/>
        </a:p>
      </dsp:txBody>
      <dsp:txXfrm rot="5400000">
        <a:off x="4215842" y="-523422"/>
        <a:ext cx="1675105" cy="7966201"/>
      </dsp:txXfrm>
    </dsp:sp>
    <dsp:sp modelId="{113BCC6C-881D-4598-83E2-04F1F85B7D6E}">
      <dsp:nvSpPr>
        <dsp:cNvPr id="0" name=""/>
        <dsp:cNvSpPr/>
      </dsp:nvSpPr>
      <dsp:spPr>
        <a:xfrm rot="5400000">
          <a:off x="-229348" y="4388988"/>
          <a:ext cx="1528991" cy="107029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29348" y="4388988"/>
        <a:ext cx="1528991" cy="1070294"/>
      </dsp:txXfrm>
    </dsp:sp>
    <dsp:sp modelId="{3E039699-D70E-4C66-801A-F384E15421DF}">
      <dsp:nvSpPr>
        <dsp:cNvPr id="0" name=""/>
        <dsp:cNvSpPr/>
      </dsp:nvSpPr>
      <dsp:spPr>
        <a:xfrm rot="5400000">
          <a:off x="4764961" y="757523"/>
          <a:ext cx="576867" cy="7966201"/>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b="1" kern="1200" dirty="0" smtClean="0">
              <a:solidFill>
                <a:srgbClr val="FF0000"/>
              </a:solidFill>
            </a:rPr>
            <a:t>limit – 10 %</a:t>
          </a:r>
          <a:endParaRPr lang="pl-PL" sz="1800" b="1" kern="1200" dirty="0">
            <a:solidFill>
              <a:srgbClr val="FF0000"/>
            </a:solidFill>
          </a:endParaRPr>
        </a:p>
      </dsp:txBody>
      <dsp:txXfrm rot="5400000">
        <a:off x="4764961" y="757523"/>
        <a:ext cx="576867" cy="796620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853C5-913F-4F40-B02E-5A19A3890C88}">
      <dsp:nvSpPr>
        <dsp:cNvPr id="0" name=""/>
        <dsp:cNvSpPr/>
      </dsp:nvSpPr>
      <dsp:spPr>
        <a:xfrm rot="5400000">
          <a:off x="-404565" y="938979"/>
          <a:ext cx="2697100" cy="18879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endParaRPr lang="pl-PL" sz="5300" kern="1200" dirty="0"/>
        </a:p>
      </dsp:txBody>
      <dsp:txXfrm rot="5400000">
        <a:off x="-404565" y="938979"/>
        <a:ext cx="2697100" cy="1887970"/>
      </dsp:txXfrm>
    </dsp:sp>
    <dsp:sp modelId="{93596A2B-69A6-4D7E-9E89-E0FAD5559B2E}">
      <dsp:nvSpPr>
        <dsp:cNvPr id="0" name=""/>
        <dsp:cNvSpPr/>
      </dsp:nvSpPr>
      <dsp:spPr>
        <a:xfrm rot="5400000">
          <a:off x="4065254" y="-2163290"/>
          <a:ext cx="2793957" cy="714852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endParaRPr lang="pl-PL" sz="2000" b="0" kern="1200" dirty="0">
            <a:solidFill>
              <a:srgbClr val="FF0000"/>
            </a:solidFill>
          </a:endParaRPr>
        </a:p>
        <a:p>
          <a:pPr marL="228600" lvl="1" indent="-228600" algn="just" defTabSz="889000">
            <a:lnSpc>
              <a:spcPct val="90000"/>
            </a:lnSpc>
            <a:spcBef>
              <a:spcPct val="0"/>
            </a:spcBef>
            <a:spcAft>
              <a:spcPct val="15000"/>
            </a:spcAft>
            <a:buChar char="••"/>
          </a:pPr>
          <a:r>
            <a:rPr lang="pl-PL" sz="2000" b="1" kern="1200" dirty="0" smtClean="0">
              <a:solidFill>
                <a:schemeClr val="tx1"/>
              </a:solidFill>
            </a:rPr>
            <a:t>zakup środków trwałych</a:t>
          </a:r>
          <a:r>
            <a:rPr lang="pl-PL" sz="2000" b="0" kern="1200" dirty="0" smtClean="0">
              <a:solidFill>
                <a:schemeClr val="tx1"/>
              </a:solidFill>
            </a:rPr>
            <a:t>, za wyjątkiem zakupu nieruchomości, infrastruktury i środków trwałych przeznaczonych na dostosowanie lub adaptację, </a:t>
          </a:r>
          <a:r>
            <a:rPr lang="pl-PL" sz="2000" b="1" kern="1200" dirty="0" smtClean="0">
              <a:solidFill>
                <a:schemeClr val="tx1"/>
              </a:solidFill>
            </a:rPr>
            <a:t>nie stanowi wydatku w ramach </a:t>
          </a:r>
          <a:r>
            <a:rPr lang="pl-PL" sz="2000" b="1" kern="1200" dirty="0" err="1" smtClean="0">
              <a:solidFill>
                <a:schemeClr val="tx1"/>
              </a:solidFill>
            </a:rPr>
            <a:t>cross-financingu</a:t>
          </a:r>
          <a:endParaRPr lang="pl-PL" sz="2000" b="1" kern="1200" dirty="0">
            <a:solidFill>
              <a:srgbClr val="FF0000"/>
            </a:solidFill>
          </a:endParaRPr>
        </a:p>
      </dsp:txBody>
      <dsp:txXfrm rot="5400000">
        <a:off x="4065254" y="-2163290"/>
        <a:ext cx="2793957" cy="7148525"/>
      </dsp:txXfrm>
    </dsp:sp>
    <dsp:sp modelId="{113BCC6C-881D-4598-83E2-04F1F85B7D6E}">
      <dsp:nvSpPr>
        <dsp:cNvPr id="0" name=""/>
        <dsp:cNvSpPr/>
      </dsp:nvSpPr>
      <dsp:spPr>
        <a:xfrm rot="5400000">
          <a:off x="-404565" y="3382102"/>
          <a:ext cx="2697100" cy="188797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endParaRPr lang="pl-PL" sz="5300" kern="1200" dirty="0"/>
        </a:p>
      </dsp:txBody>
      <dsp:txXfrm rot="5400000">
        <a:off x="-404565" y="3382102"/>
        <a:ext cx="2697100" cy="1887970"/>
      </dsp:txXfrm>
    </dsp:sp>
    <dsp:sp modelId="{3E039699-D70E-4C66-801A-F384E15421DF}">
      <dsp:nvSpPr>
        <dsp:cNvPr id="0" name=""/>
        <dsp:cNvSpPr/>
      </dsp:nvSpPr>
      <dsp:spPr>
        <a:xfrm rot="5400000">
          <a:off x="4585675" y="279832"/>
          <a:ext cx="1753115" cy="714852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dirty="0" smtClean="0">
              <a:solidFill>
                <a:schemeClr val="tx1"/>
              </a:solidFill>
            </a:rPr>
            <a:t>wartość wydatków poniesionych na zakup środków trwałych o wartości jednostkowej równej i wyższej niż 350 PLN netto w ramach kosztów bezpośrednich projektu oraz wydatków w ramach </a:t>
          </a:r>
          <a:r>
            <a:rPr lang="pl-PL" sz="2000" kern="1200" dirty="0" err="1" smtClean="0">
              <a:solidFill>
                <a:schemeClr val="tx1"/>
              </a:solidFill>
            </a:rPr>
            <a:t>cross-financingu</a:t>
          </a:r>
          <a:r>
            <a:rPr lang="pl-PL" sz="2000" kern="1200" dirty="0" smtClean="0">
              <a:solidFill>
                <a:schemeClr val="tx1"/>
              </a:solidFill>
            </a:rPr>
            <a:t> nie może łącznie przekroczyć </a:t>
          </a:r>
          <a:r>
            <a:rPr lang="pl-PL" sz="2000" b="1" kern="1200" dirty="0" smtClean="0">
              <a:solidFill>
                <a:schemeClr val="tx1"/>
              </a:solidFill>
            </a:rPr>
            <a:t>30%</a:t>
          </a:r>
          <a:r>
            <a:rPr lang="pl-PL" sz="2000" kern="1200" dirty="0" smtClean="0">
              <a:solidFill>
                <a:schemeClr val="tx1"/>
              </a:solidFill>
            </a:rPr>
            <a:t> wydatków projektu</a:t>
          </a:r>
          <a:endParaRPr lang="pl-PL" sz="2000" kern="1200" dirty="0">
            <a:solidFill>
              <a:schemeClr val="tx1"/>
            </a:solidFill>
          </a:endParaRPr>
        </a:p>
      </dsp:txBody>
      <dsp:txXfrm rot="5400000">
        <a:off x="4585675" y="279832"/>
        <a:ext cx="1753115" cy="714852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53AD1-1E44-49ED-9EDE-5D0E2A29A7CD}">
      <dsp:nvSpPr>
        <dsp:cNvPr id="0" name=""/>
        <dsp:cNvSpPr/>
      </dsp:nvSpPr>
      <dsp:spPr>
        <a:xfrm>
          <a:off x="0" y="0"/>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Weryfikacja techniczna wniosku</a:t>
          </a:r>
          <a:endParaRPr lang="pl-PL" sz="3100" kern="1200" dirty="0"/>
        </a:p>
      </dsp:txBody>
      <dsp:txXfrm>
        <a:off x="0" y="0"/>
        <a:ext cx="5617387" cy="1172290"/>
      </dsp:txXfrm>
    </dsp:sp>
    <dsp:sp modelId="{F0AA5700-958E-4F31-9A4A-2741BB40CB76}">
      <dsp:nvSpPr>
        <dsp:cNvPr id="0" name=""/>
        <dsp:cNvSpPr/>
      </dsp:nvSpPr>
      <dsp:spPr>
        <a:xfrm>
          <a:off x="578944" y="1385433"/>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Ocena formalno – merytoryczna </a:t>
          </a:r>
          <a:endParaRPr lang="pl-PL" sz="3100" kern="1200" dirty="0"/>
        </a:p>
      </dsp:txBody>
      <dsp:txXfrm>
        <a:off x="578944" y="1385433"/>
        <a:ext cx="5571835" cy="1172290"/>
      </dsp:txXfrm>
    </dsp:sp>
    <dsp:sp modelId="{ECB1A480-6879-4EA7-A947-97AFC67E118A}">
      <dsp:nvSpPr>
        <dsp:cNvPr id="0" name=""/>
        <dsp:cNvSpPr/>
      </dsp:nvSpPr>
      <dsp:spPr>
        <a:xfrm>
          <a:off x="1149247" y="2770867"/>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Negocjacje </a:t>
          </a:r>
          <a:r>
            <a:rPr lang="pl-PL" sz="3100" b="1" kern="1200" dirty="0" smtClean="0">
              <a:solidFill>
                <a:srgbClr val="00B050"/>
              </a:solidFill>
            </a:rPr>
            <a:t>(w trakcie oceny formalno – merytorycznej) </a:t>
          </a:r>
          <a:endParaRPr lang="pl-PL" sz="3100" b="1" kern="1200" dirty="0">
            <a:solidFill>
              <a:srgbClr val="00B050"/>
            </a:solidFill>
          </a:endParaRPr>
        </a:p>
      </dsp:txBody>
      <dsp:txXfrm>
        <a:off x="1149247" y="2770867"/>
        <a:ext cx="5580475" cy="1172290"/>
      </dsp:txXfrm>
    </dsp:sp>
    <dsp:sp modelId="{7470CFE3-82BD-47F5-8F7D-7CDA5FD9AB8B}">
      <dsp:nvSpPr>
        <dsp:cNvPr id="0" name=""/>
        <dsp:cNvSpPr/>
      </dsp:nvSpPr>
      <dsp:spPr>
        <a:xfrm>
          <a:off x="1728191" y="4156301"/>
          <a:ext cx="6912768" cy="11722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l-PL" sz="3100" kern="1200" dirty="0" smtClean="0"/>
            <a:t>Podpisanie umowy </a:t>
          </a:r>
          <a:br>
            <a:rPr lang="pl-PL" sz="3100" kern="1200" dirty="0" smtClean="0"/>
          </a:br>
          <a:r>
            <a:rPr lang="pl-PL" sz="3100" kern="1200" dirty="0" smtClean="0"/>
            <a:t>o dofinansowanie</a:t>
          </a:r>
          <a:endParaRPr lang="pl-PL" sz="3100" kern="1200" dirty="0"/>
        </a:p>
      </dsp:txBody>
      <dsp:txXfrm>
        <a:off x="1728191" y="4156301"/>
        <a:ext cx="5571835" cy="1172290"/>
      </dsp:txXfrm>
    </dsp:sp>
    <dsp:sp modelId="{5D5934EB-E3C9-48F3-908A-46AFAE87464B}">
      <dsp:nvSpPr>
        <dsp:cNvPr id="0" name=""/>
        <dsp:cNvSpPr/>
      </dsp:nvSpPr>
      <dsp:spPr>
        <a:xfrm>
          <a:off x="6150779" y="897867"/>
          <a:ext cx="761988" cy="7619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l-PL" sz="3400" kern="1200"/>
        </a:p>
      </dsp:txBody>
      <dsp:txXfrm>
        <a:off x="6150779" y="897867"/>
        <a:ext cx="761988" cy="761988"/>
      </dsp:txXfrm>
    </dsp:sp>
    <dsp:sp modelId="{0A6B1689-7292-47E6-ADBB-F254DB41BEF4}">
      <dsp:nvSpPr>
        <dsp:cNvPr id="0" name=""/>
        <dsp:cNvSpPr/>
      </dsp:nvSpPr>
      <dsp:spPr>
        <a:xfrm>
          <a:off x="6729723" y="2283301"/>
          <a:ext cx="761988" cy="7619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l-PL" sz="3400" kern="1200"/>
        </a:p>
      </dsp:txBody>
      <dsp:txXfrm>
        <a:off x="6729723" y="2283301"/>
        <a:ext cx="761988" cy="761988"/>
      </dsp:txXfrm>
    </dsp:sp>
    <dsp:sp modelId="{79C84764-10BC-4344-B2BC-ABF4A687E368}">
      <dsp:nvSpPr>
        <dsp:cNvPr id="0" name=""/>
        <dsp:cNvSpPr/>
      </dsp:nvSpPr>
      <dsp:spPr>
        <a:xfrm>
          <a:off x="7300027" y="3668735"/>
          <a:ext cx="761988" cy="7619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pl-PL" sz="3400" kern="1200"/>
        </a:p>
      </dsp:txBody>
      <dsp:txXfrm>
        <a:off x="7300027" y="3668735"/>
        <a:ext cx="761988" cy="76198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5ABC78-388E-400B-AC4F-D9015CEF06C5}">
      <dsp:nvSpPr>
        <dsp:cNvPr id="0" name=""/>
        <dsp:cNvSpPr/>
      </dsp:nvSpPr>
      <dsp:spPr>
        <a:xfrm rot="5400000">
          <a:off x="-231677" y="547921"/>
          <a:ext cx="1544515" cy="108116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31677" y="547921"/>
        <a:ext cx="1544515" cy="1081160"/>
      </dsp:txXfrm>
    </dsp:sp>
    <dsp:sp modelId="{D165C7CE-2DF5-410E-B1C8-8A8623A7F02C}">
      <dsp:nvSpPr>
        <dsp:cNvPr id="0" name=""/>
        <dsp:cNvSpPr/>
      </dsp:nvSpPr>
      <dsp:spPr>
        <a:xfrm rot="5400000">
          <a:off x="4311214" y="-3230053"/>
          <a:ext cx="1602731" cy="8062839"/>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dirty="0" smtClean="0"/>
            <a:t>ocena w ramach etapu oceny formalno-merytorycznej dokonywanej przez Komisję Oceny Projektów (pracownicy IZ RPO WD oraz eksperci);</a:t>
          </a:r>
          <a:endParaRPr lang="pl-PL" sz="2000" kern="1200" dirty="0"/>
        </a:p>
      </dsp:txBody>
      <dsp:txXfrm rot="5400000">
        <a:off x="4311214" y="-3230053"/>
        <a:ext cx="1602731" cy="8062839"/>
      </dsp:txXfrm>
    </dsp:sp>
    <dsp:sp modelId="{E52859C0-1B40-4D32-8D40-8C0F0A7DF932}">
      <dsp:nvSpPr>
        <dsp:cNvPr id="0" name=""/>
        <dsp:cNvSpPr/>
      </dsp:nvSpPr>
      <dsp:spPr>
        <a:xfrm rot="5400000">
          <a:off x="-231677" y="2289990"/>
          <a:ext cx="1544515" cy="108116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31677" y="2289990"/>
        <a:ext cx="1544515" cy="1081160"/>
      </dsp:txXfrm>
    </dsp:sp>
    <dsp:sp modelId="{D0397195-E1F9-4CCD-8D80-3268231DDB86}">
      <dsp:nvSpPr>
        <dsp:cNvPr id="0" name=""/>
        <dsp:cNvSpPr/>
      </dsp:nvSpPr>
      <dsp:spPr>
        <a:xfrm rot="5400000">
          <a:off x="4261875" y="-1525592"/>
          <a:ext cx="1701408" cy="8062839"/>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dirty="0" smtClean="0"/>
            <a:t>obejmuje sprawdzenie, czy wniosek spełnia </a:t>
          </a:r>
          <a:r>
            <a:rPr lang="pl-PL" sz="2000" b="1" kern="1200" dirty="0" smtClean="0"/>
            <a:t>ogólne kryteria formalne </a:t>
          </a:r>
          <a:r>
            <a:rPr lang="pl-PL" sz="2000" kern="1200" dirty="0" smtClean="0"/>
            <a:t>oraz </a:t>
          </a:r>
          <a:r>
            <a:rPr lang="pl-PL" sz="2000" b="1" kern="1200" dirty="0" smtClean="0"/>
            <a:t>kryteria dostępu;</a:t>
          </a:r>
          <a:endParaRPr lang="pl-PL" sz="2000" b="1" kern="1200" dirty="0"/>
        </a:p>
      </dsp:txBody>
      <dsp:txXfrm rot="5400000">
        <a:off x="4261875" y="-1525592"/>
        <a:ext cx="1701408" cy="8062839"/>
      </dsp:txXfrm>
    </dsp:sp>
    <dsp:sp modelId="{06E13A47-2C81-4F03-8B40-C6AEC0021DA5}">
      <dsp:nvSpPr>
        <dsp:cNvPr id="0" name=""/>
        <dsp:cNvSpPr/>
      </dsp:nvSpPr>
      <dsp:spPr>
        <a:xfrm rot="5400000">
          <a:off x="-231677" y="4142924"/>
          <a:ext cx="1544515" cy="108116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pl-PL" sz="3000" kern="1200" dirty="0"/>
        </a:p>
      </dsp:txBody>
      <dsp:txXfrm rot="5400000">
        <a:off x="-231677" y="4142924"/>
        <a:ext cx="1544515" cy="1081160"/>
      </dsp:txXfrm>
    </dsp:sp>
    <dsp:sp modelId="{385D12D7-E808-4429-BB41-F0E25963B04E}">
      <dsp:nvSpPr>
        <dsp:cNvPr id="0" name=""/>
        <dsp:cNvSpPr/>
      </dsp:nvSpPr>
      <dsp:spPr>
        <a:xfrm rot="5400000">
          <a:off x="4151011" y="381794"/>
          <a:ext cx="1923137" cy="8062839"/>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l-PL" sz="2000" kern="1200" dirty="0" smtClean="0"/>
            <a:t>w przypadku </a:t>
          </a:r>
          <a:r>
            <a:rPr lang="pl-PL" sz="2000" b="1" kern="1200" dirty="0" smtClean="0"/>
            <a:t>niespełnienia</a:t>
          </a:r>
          <a:r>
            <a:rPr lang="pl-PL" sz="2000" kern="1200" dirty="0" smtClean="0"/>
            <a:t> któregokolwiek kryterium projekt zostaje </a:t>
          </a:r>
          <a:r>
            <a:rPr lang="pl-PL" sz="2000" b="1" kern="1200" dirty="0" smtClean="0"/>
            <a:t>odrzucony</a:t>
          </a:r>
          <a:r>
            <a:rPr lang="pl-PL" sz="2000" kern="1200" dirty="0" smtClean="0"/>
            <a:t> i nie podlega dalszej ocenie.</a:t>
          </a:r>
          <a:endParaRPr lang="pl-PL" sz="2000" kern="1200" dirty="0"/>
        </a:p>
      </dsp:txBody>
      <dsp:txXfrm rot="5400000">
        <a:off x="4151011" y="381794"/>
        <a:ext cx="1923137" cy="806283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5ABC78-388E-400B-AC4F-D9015CEF06C5}">
      <dsp:nvSpPr>
        <dsp:cNvPr id="0" name=""/>
        <dsp:cNvSpPr/>
      </dsp:nvSpPr>
      <dsp:spPr>
        <a:xfrm rot="5400000">
          <a:off x="-212230" y="268222"/>
          <a:ext cx="1414868" cy="99040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pl-PL" sz="2700" kern="1200" dirty="0"/>
        </a:p>
      </dsp:txBody>
      <dsp:txXfrm rot="5400000">
        <a:off x="-212230" y="268222"/>
        <a:ext cx="1414868" cy="990407"/>
      </dsp:txXfrm>
    </dsp:sp>
    <dsp:sp modelId="{D165C7CE-2DF5-410E-B1C8-8A8623A7F02C}">
      <dsp:nvSpPr>
        <dsp:cNvPr id="0" name=""/>
        <dsp:cNvSpPr/>
      </dsp:nvSpPr>
      <dsp:spPr>
        <a:xfrm rot="5400000">
          <a:off x="4590187" y="-3511162"/>
          <a:ext cx="954032" cy="815359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kern="1200" dirty="0" smtClean="0"/>
            <a:t>ocena w ramach etapu oceny formalno-merytorycznej dokonywanej przez Komisję Oceny Projektów (pracownicy IZ RPO WD oraz eksperci);</a:t>
          </a:r>
          <a:endParaRPr lang="pl-PL" sz="1600" kern="1200" dirty="0"/>
        </a:p>
      </dsp:txBody>
      <dsp:txXfrm rot="5400000">
        <a:off x="4590187" y="-3511162"/>
        <a:ext cx="954032" cy="8153592"/>
      </dsp:txXfrm>
    </dsp:sp>
    <dsp:sp modelId="{E52859C0-1B40-4D32-8D40-8C0F0A7DF932}">
      <dsp:nvSpPr>
        <dsp:cNvPr id="0" name=""/>
        <dsp:cNvSpPr/>
      </dsp:nvSpPr>
      <dsp:spPr>
        <a:xfrm rot="5400000">
          <a:off x="-212230" y="1961872"/>
          <a:ext cx="1414868" cy="99040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pl-PL" sz="2700" kern="1200" dirty="0"/>
        </a:p>
      </dsp:txBody>
      <dsp:txXfrm rot="5400000">
        <a:off x="-212230" y="1961872"/>
        <a:ext cx="1414868" cy="990407"/>
      </dsp:txXfrm>
    </dsp:sp>
    <dsp:sp modelId="{D0397195-E1F9-4CCD-8D80-3268231DDB86}">
      <dsp:nvSpPr>
        <dsp:cNvPr id="0" name=""/>
        <dsp:cNvSpPr/>
      </dsp:nvSpPr>
      <dsp:spPr>
        <a:xfrm rot="5400000">
          <a:off x="4190097" y="-2042628"/>
          <a:ext cx="1754213" cy="815359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kern="1200" dirty="0" smtClean="0"/>
            <a:t>obejmuje sprawdzenie, czy wniosek spełnia </a:t>
          </a:r>
          <a:r>
            <a:rPr lang="pl-PL" sz="1600" b="1" kern="1200" dirty="0" smtClean="0"/>
            <a:t>kryteria obligatoryjne i punktowe</a:t>
          </a:r>
          <a:r>
            <a:rPr lang="pl-PL" sz="1600" kern="1200" dirty="0" smtClean="0"/>
            <a:t>;</a:t>
          </a:r>
          <a:endParaRPr lang="pl-PL" sz="1600" kern="1200" dirty="0"/>
        </a:p>
        <a:p>
          <a:pPr marL="171450" lvl="1" indent="-171450" algn="just" defTabSz="711200">
            <a:lnSpc>
              <a:spcPct val="90000"/>
            </a:lnSpc>
            <a:spcBef>
              <a:spcPct val="0"/>
            </a:spcBef>
            <a:spcAft>
              <a:spcPct val="15000"/>
            </a:spcAft>
            <a:buChar char="••"/>
          </a:pPr>
          <a:r>
            <a:rPr lang="pl-PL" sz="1600" kern="1200" dirty="0" smtClean="0">
              <a:solidFill>
                <a:schemeClr val="tx1"/>
              </a:solidFill>
            </a:rPr>
            <a:t>część kryteriów obligatoryjnych może być </a:t>
          </a:r>
          <a:r>
            <a:rPr lang="pl-PL" sz="1600" b="1" kern="1200" dirty="0" smtClean="0">
              <a:solidFill>
                <a:schemeClr val="tx1"/>
              </a:solidFill>
            </a:rPr>
            <a:t>oceniona warunkowo</a:t>
          </a:r>
          <a:r>
            <a:rPr lang="pl-PL" sz="1600" kern="1200" dirty="0" smtClean="0">
              <a:solidFill>
                <a:schemeClr val="tx1"/>
              </a:solidFill>
            </a:rPr>
            <a:t>;</a:t>
          </a:r>
          <a:endParaRPr lang="pl-PL" sz="1600" kern="1200" dirty="0">
            <a:solidFill>
              <a:schemeClr val="tx1"/>
            </a:solidFill>
          </a:endParaRPr>
        </a:p>
        <a:p>
          <a:pPr marL="171450" lvl="1" indent="-171450" algn="just" defTabSz="711200">
            <a:lnSpc>
              <a:spcPct val="90000"/>
            </a:lnSpc>
            <a:spcBef>
              <a:spcPct val="0"/>
            </a:spcBef>
            <a:spcAft>
              <a:spcPct val="15000"/>
            </a:spcAft>
            <a:buChar char="••"/>
          </a:pPr>
          <a:r>
            <a:rPr lang="pl-PL" sz="1600" kern="1200" dirty="0" smtClean="0">
              <a:solidFill>
                <a:schemeClr val="tx1"/>
              </a:solidFill>
            </a:rPr>
            <a:t>oceniający może przyznać </a:t>
          </a:r>
          <a:r>
            <a:rPr lang="pl-PL" sz="1600" b="1" kern="1200" dirty="0" smtClean="0">
              <a:solidFill>
                <a:schemeClr val="tx1"/>
              </a:solidFill>
            </a:rPr>
            <a:t>bezwarunkową</a:t>
          </a:r>
          <a:r>
            <a:rPr lang="pl-PL" sz="1600" kern="1200" dirty="0" smtClean="0">
              <a:solidFill>
                <a:schemeClr val="tx1"/>
              </a:solidFill>
            </a:rPr>
            <a:t> oraz </a:t>
          </a:r>
          <a:r>
            <a:rPr lang="pl-PL" sz="1600" b="1" kern="1200" dirty="0" smtClean="0">
              <a:solidFill>
                <a:schemeClr val="tx1"/>
              </a:solidFill>
            </a:rPr>
            <a:t>warunkową</a:t>
          </a:r>
          <a:r>
            <a:rPr lang="pl-PL" sz="1600" kern="1200" dirty="0" smtClean="0">
              <a:solidFill>
                <a:schemeClr val="tx1"/>
              </a:solidFill>
            </a:rPr>
            <a:t> liczbę punktów za spełnianie danego kryterium merytorycznego;</a:t>
          </a:r>
          <a:endParaRPr lang="pl-PL" sz="1600" kern="1200" dirty="0">
            <a:solidFill>
              <a:schemeClr val="tx1"/>
            </a:solidFill>
          </a:endParaRPr>
        </a:p>
      </dsp:txBody>
      <dsp:txXfrm rot="5400000">
        <a:off x="4190097" y="-2042628"/>
        <a:ext cx="1754213" cy="8153592"/>
      </dsp:txXfrm>
    </dsp:sp>
    <dsp:sp modelId="{06E13A47-2C81-4F03-8B40-C6AEC0021DA5}">
      <dsp:nvSpPr>
        <dsp:cNvPr id="0" name=""/>
        <dsp:cNvSpPr/>
      </dsp:nvSpPr>
      <dsp:spPr>
        <a:xfrm rot="5400000">
          <a:off x="-212230" y="3982306"/>
          <a:ext cx="1414868" cy="990407"/>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pl-PL" sz="2700" kern="1200" dirty="0"/>
        </a:p>
      </dsp:txBody>
      <dsp:txXfrm rot="5400000">
        <a:off x="-212230" y="3982306"/>
        <a:ext cx="1414868" cy="990407"/>
      </dsp:txXfrm>
    </dsp:sp>
    <dsp:sp modelId="{385D12D7-E808-4429-BB41-F0E25963B04E}">
      <dsp:nvSpPr>
        <dsp:cNvPr id="0" name=""/>
        <dsp:cNvSpPr/>
      </dsp:nvSpPr>
      <dsp:spPr>
        <a:xfrm rot="5400000">
          <a:off x="3863312" y="163734"/>
          <a:ext cx="2407782" cy="815359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kern="1200" dirty="0" smtClean="0">
              <a:solidFill>
                <a:schemeClr val="tx1"/>
              </a:solidFill>
            </a:rPr>
            <a:t>wnioski spełniające </a:t>
          </a:r>
          <a:r>
            <a:rPr lang="pl-PL" sz="1600" b="1" kern="1200" dirty="0" smtClean="0">
              <a:solidFill>
                <a:schemeClr val="tx1"/>
              </a:solidFill>
            </a:rPr>
            <a:t>kryteria</a:t>
          </a:r>
          <a:r>
            <a:rPr lang="pl-PL" sz="1600" kern="1200" dirty="0" smtClean="0">
              <a:solidFill>
                <a:schemeClr val="tx1"/>
              </a:solidFill>
            </a:rPr>
            <a:t> </a:t>
          </a:r>
          <a:r>
            <a:rPr lang="pl-PL" sz="1600" b="1" kern="1200" dirty="0" smtClean="0">
              <a:solidFill>
                <a:schemeClr val="tx1"/>
              </a:solidFill>
            </a:rPr>
            <a:t>premiujące</a:t>
          </a:r>
          <a:r>
            <a:rPr lang="pl-PL" sz="1600" kern="1200" dirty="0" smtClean="0">
              <a:solidFill>
                <a:schemeClr val="tx1"/>
              </a:solidFill>
            </a:rPr>
            <a:t> mogą otrzymać dodatkowe punkty;</a:t>
          </a:r>
          <a:endParaRPr lang="pl-PL" sz="1600" kern="1200" dirty="0">
            <a:solidFill>
              <a:schemeClr val="tx1"/>
            </a:solidFill>
          </a:endParaRPr>
        </a:p>
        <a:p>
          <a:pPr marL="171450" lvl="1" indent="-171450" algn="just" defTabSz="711200">
            <a:lnSpc>
              <a:spcPct val="90000"/>
            </a:lnSpc>
            <a:spcBef>
              <a:spcPct val="0"/>
            </a:spcBef>
            <a:spcAft>
              <a:spcPct val="15000"/>
            </a:spcAft>
            <a:buChar char="••"/>
          </a:pPr>
          <a:r>
            <a:rPr lang="pl-PL" sz="1600" kern="1200" dirty="0" smtClean="0">
              <a:solidFill>
                <a:schemeClr val="tx1"/>
              </a:solidFill>
            </a:rPr>
            <a:t>spełnienie kryteriów premiujących </a:t>
          </a:r>
          <a:r>
            <a:rPr lang="pl-PL" sz="1600" b="1" kern="1200" dirty="0" smtClean="0">
              <a:solidFill>
                <a:schemeClr val="tx1"/>
              </a:solidFill>
            </a:rPr>
            <a:t>nie jest obligatoryjne</a:t>
          </a:r>
          <a:r>
            <a:rPr lang="pl-PL" sz="1600" kern="1200" dirty="0" smtClean="0">
              <a:solidFill>
                <a:schemeClr val="tx1"/>
              </a:solidFill>
            </a:rPr>
            <a:t>, aby wniosek mógł zostać oceniony pozytywnie pod względem merytorycznym;</a:t>
          </a:r>
          <a:endParaRPr lang="pl-PL" sz="1600" kern="1200" dirty="0">
            <a:solidFill>
              <a:schemeClr val="tx1"/>
            </a:solidFill>
          </a:endParaRPr>
        </a:p>
        <a:p>
          <a:pPr marL="171450" lvl="1" indent="-171450" algn="just" defTabSz="711200">
            <a:lnSpc>
              <a:spcPct val="90000"/>
            </a:lnSpc>
            <a:spcBef>
              <a:spcPct val="0"/>
            </a:spcBef>
            <a:spcAft>
              <a:spcPct val="15000"/>
            </a:spcAft>
            <a:buChar char="••"/>
          </a:pPr>
          <a:r>
            <a:rPr lang="pl-PL" sz="1600" b="1" kern="1200" dirty="0" smtClean="0">
              <a:solidFill>
                <a:schemeClr val="tx1"/>
              </a:solidFill>
            </a:rPr>
            <a:t>ocena spełniania kryteriów premiujących</a:t>
          </a:r>
          <a:r>
            <a:rPr lang="pl-PL" sz="1600" kern="1200" dirty="0" smtClean="0">
              <a:solidFill>
                <a:schemeClr val="tx1"/>
              </a:solidFill>
            </a:rPr>
            <a:t>: 0 </a:t>
          </a:r>
          <a:r>
            <a:rPr lang="pl-PL" sz="1600" kern="1200" dirty="0" err="1" smtClean="0">
              <a:solidFill>
                <a:schemeClr val="tx1"/>
              </a:solidFill>
            </a:rPr>
            <a:t>pkt</a:t>
          </a:r>
          <a:r>
            <a:rPr lang="pl-PL" sz="1600" kern="1200" dirty="0" smtClean="0">
              <a:solidFill>
                <a:schemeClr val="tx1"/>
              </a:solidFill>
            </a:rPr>
            <a:t>, jeśli projekt nie spełnia danego kryterium albo zdefiniowanej z góry liczby punktów równej wadze punktowej, jeśli projekt spełnia kryterium;</a:t>
          </a:r>
          <a:endParaRPr lang="pl-PL" sz="1600" kern="1200" dirty="0">
            <a:solidFill>
              <a:schemeClr val="tx1"/>
            </a:solidFill>
          </a:endParaRPr>
        </a:p>
        <a:p>
          <a:pPr marL="171450" lvl="1" indent="-171450" algn="just" defTabSz="711200">
            <a:lnSpc>
              <a:spcPct val="90000"/>
            </a:lnSpc>
            <a:spcBef>
              <a:spcPct val="0"/>
            </a:spcBef>
            <a:spcAft>
              <a:spcPct val="15000"/>
            </a:spcAft>
            <a:buChar char="••"/>
          </a:pPr>
          <a:r>
            <a:rPr lang="pl-PL" sz="1600" kern="1200" dirty="0" smtClean="0">
              <a:solidFill>
                <a:schemeClr val="tx1"/>
              </a:solidFill>
            </a:rPr>
            <a:t>projekt </a:t>
          </a:r>
          <a:r>
            <a:rPr lang="pl-PL" sz="1600" b="1" kern="1200" dirty="0" smtClean="0">
              <a:solidFill>
                <a:schemeClr val="tx1"/>
              </a:solidFill>
            </a:rPr>
            <a:t>otrzyma punkty za spełnienie kryteriów premiujących </a:t>
          </a:r>
          <a:r>
            <a:rPr lang="pl-PL" sz="1600" kern="1200" dirty="0" smtClean="0">
              <a:solidFill>
                <a:schemeClr val="tx1"/>
              </a:solidFill>
            </a:rPr>
            <a:t>wyłącznie, jeśli średnia punktów z jego dwóch ocen spełni wymagane minimum punktowe. </a:t>
          </a:r>
          <a:endParaRPr lang="pl-PL" sz="1600" kern="1200" dirty="0">
            <a:solidFill>
              <a:schemeClr val="tx1"/>
            </a:solidFill>
          </a:endParaRPr>
        </a:p>
      </dsp:txBody>
      <dsp:txXfrm rot="5400000">
        <a:off x="3863312" y="163734"/>
        <a:ext cx="2407782" cy="815359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9D487C-4FE7-491C-B829-1566D9B8E466}">
      <dsp:nvSpPr>
        <dsp:cNvPr id="0" name=""/>
        <dsp:cNvSpPr/>
      </dsp:nvSpPr>
      <dsp:spPr>
        <a:xfrm rot="5400000">
          <a:off x="-222333" y="1043959"/>
          <a:ext cx="1482221" cy="103755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pl-PL" sz="2900" kern="1200" dirty="0"/>
        </a:p>
      </dsp:txBody>
      <dsp:txXfrm rot="5400000">
        <a:off x="-222333" y="1043959"/>
        <a:ext cx="1482221" cy="1037554"/>
      </dsp:txXfrm>
    </dsp:sp>
    <dsp:sp modelId="{4387C936-1A1D-40FE-B071-779B14C00F96}">
      <dsp:nvSpPr>
        <dsp:cNvPr id="0" name=""/>
        <dsp:cNvSpPr/>
      </dsp:nvSpPr>
      <dsp:spPr>
        <a:xfrm rot="5400000">
          <a:off x="4140749" y="-2749874"/>
          <a:ext cx="1900055" cy="810644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Negocjacjom będą podlegały te projekty, które otrzymają, co najmniej </a:t>
          </a:r>
          <a:r>
            <a:rPr lang="pl-PL" sz="1600" b="1" kern="1200" dirty="0" smtClean="0"/>
            <a:t>60 punktów ogółem </a:t>
          </a:r>
          <a:r>
            <a:rPr lang="pl-PL" sz="1600" kern="1200" dirty="0" smtClean="0"/>
            <a:t>oraz co najmniej </a:t>
          </a:r>
          <a:r>
            <a:rPr lang="pl-PL" sz="1600" b="1" kern="1200" dirty="0" smtClean="0"/>
            <a:t>60% punktów </a:t>
          </a:r>
          <a:r>
            <a:rPr lang="pl-PL" sz="1600" kern="1200" dirty="0" smtClean="0"/>
            <a:t>w każdej części oceny merytorycznej wyliczanej ze średniej arytmetycznej punktów przyznanych </a:t>
          </a:r>
          <a:r>
            <a:rPr lang="pl-PL" sz="1600" b="1" kern="1200" dirty="0" smtClean="0"/>
            <a:t>bezwarunkowo</a:t>
          </a:r>
          <a:r>
            <a:rPr lang="pl-PL" sz="1600" kern="1200" dirty="0" smtClean="0"/>
            <a:t> przez obu oceniających.</a:t>
          </a:r>
          <a:endParaRPr lang="pl-PL" sz="1600" kern="1200" dirty="0"/>
        </a:p>
        <a:p>
          <a:pPr marL="171450" lvl="1" indent="-171450" algn="just" defTabSz="711200">
            <a:lnSpc>
              <a:spcPct val="100000"/>
            </a:lnSpc>
            <a:spcBef>
              <a:spcPct val="0"/>
            </a:spcBef>
            <a:spcAft>
              <a:spcPts val="600"/>
            </a:spcAft>
            <a:buChar char="••"/>
          </a:pPr>
          <a:r>
            <a:rPr lang="pl-PL" sz="1600" kern="1200" dirty="0" smtClean="0"/>
            <a:t>Negocjacje są prowadzone do wyczerpania kwoty przeznaczonej na dofinansowanie projektów w konkursie z podziałem na konkurs horyzontalny i poszczególne OSI – poczynając od projektu, który uzyskałby najlepszą ocenę, gdyby spełnianie przez niego kryteriów nie zostało zweryfikowane warunkowo.</a:t>
          </a:r>
          <a:endParaRPr lang="pl-PL" sz="1600" kern="1200" dirty="0"/>
        </a:p>
      </dsp:txBody>
      <dsp:txXfrm rot="5400000">
        <a:off x="4140749" y="-2749874"/>
        <a:ext cx="1900055" cy="8106445"/>
      </dsp:txXfrm>
    </dsp:sp>
    <dsp:sp modelId="{153ADDFB-902E-4E3F-90B6-1D40EE318251}">
      <dsp:nvSpPr>
        <dsp:cNvPr id="0" name=""/>
        <dsp:cNvSpPr/>
      </dsp:nvSpPr>
      <dsp:spPr>
        <a:xfrm rot="5400000">
          <a:off x="-222333" y="2791759"/>
          <a:ext cx="1482221" cy="103755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pl-PL" sz="2900" kern="1200" dirty="0"/>
        </a:p>
      </dsp:txBody>
      <dsp:txXfrm rot="5400000">
        <a:off x="-222333" y="2791759"/>
        <a:ext cx="1482221" cy="1037554"/>
      </dsp:txXfrm>
    </dsp:sp>
    <dsp:sp modelId="{4ECA7C65-2180-4E52-85C2-98E852964C2D}">
      <dsp:nvSpPr>
        <dsp:cNvPr id="0" name=""/>
        <dsp:cNvSpPr/>
      </dsp:nvSpPr>
      <dsp:spPr>
        <a:xfrm rot="5400000">
          <a:off x="4312859" y="-807176"/>
          <a:ext cx="1555836" cy="810644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Negocjacje obejmują wszystkie kwestie wskazane przez oceniających w wypełnionych przez nich kartach oceny.</a:t>
          </a:r>
          <a:endParaRPr lang="pl-PL" sz="1600" kern="1200" dirty="0"/>
        </a:p>
        <a:p>
          <a:pPr marL="171450" lvl="1" indent="-171450" algn="just" defTabSz="711200">
            <a:lnSpc>
              <a:spcPct val="100000"/>
            </a:lnSpc>
            <a:spcBef>
              <a:spcPct val="0"/>
            </a:spcBef>
            <a:spcAft>
              <a:spcPts val="600"/>
            </a:spcAft>
            <a:buChar char="••"/>
          </a:pPr>
          <a:r>
            <a:rPr lang="pl-PL" sz="1600" kern="1200" dirty="0" smtClean="0"/>
            <a:t>Negocjacje projektów są przeprowadzane </a:t>
          </a:r>
          <a:r>
            <a:rPr lang="pl-PL" sz="1600" b="1" kern="1200" dirty="0" smtClean="0"/>
            <a:t>w formie pisemnej </a:t>
          </a:r>
          <a:r>
            <a:rPr lang="pl-PL" sz="1600" kern="1200" dirty="0" smtClean="0"/>
            <a:t>(w tym z wykorzystaniem elektronicznych kanałów komunikacji).</a:t>
          </a:r>
          <a:endParaRPr lang="pl-PL" sz="1600" kern="1200" dirty="0"/>
        </a:p>
        <a:p>
          <a:pPr marL="171450" lvl="1" indent="-171450" algn="just" defTabSz="711200">
            <a:lnSpc>
              <a:spcPct val="100000"/>
            </a:lnSpc>
            <a:spcBef>
              <a:spcPct val="0"/>
            </a:spcBef>
            <a:spcAft>
              <a:spcPts val="600"/>
            </a:spcAft>
            <a:buChar char="••"/>
          </a:pPr>
          <a:r>
            <a:rPr lang="pl-PL" sz="1600" b="1" kern="1200" dirty="0" smtClean="0"/>
            <a:t>7 dni kalendarzowych </a:t>
          </a:r>
          <a:r>
            <a:rPr lang="pl-PL" sz="1600" kern="1200" dirty="0" smtClean="0"/>
            <a:t>na odpowiedź, w tym na poprawę wniosku o dofinansowanie.</a:t>
          </a:r>
          <a:endParaRPr lang="pl-PL" sz="1600" kern="1200" dirty="0"/>
        </a:p>
      </dsp:txBody>
      <dsp:txXfrm rot="5400000">
        <a:off x="4312859" y="-807176"/>
        <a:ext cx="1555836" cy="8106445"/>
      </dsp:txXfrm>
    </dsp:sp>
    <dsp:sp modelId="{C709E4B9-F680-4F3F-AC4E-7AD6D5EB507E}">
      <dsp:nvSpPr>
        <dsp:cNvPr id="0" name=""/>
        <dsp:cNvSpPr/>
      </dsp:nvSpPr>
      <dsp:spPr>
        <a:xfrm rot="5400000">
          <a:off x="-137350" y="4305631"/>
          <a:ext cx="1312254" cy="103755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37350" y="4305631"/>
        <a:ext cx="1312254" cy="1037554"/>
      </dsp:txXfrm>
    </dsp:sp>
    <dsp:sp modelId="{F24E24FA-BD83-4E5B-B885-7396CF09BF14}">
      <dsp:nvSpPr>
        <dsp:cNvPr id="0" name=""/>
        <dsp:cNvSpPr/>
      </dsp:nvSpPr>
      <dsp:spPr>
        <a:xfrm rot="5400000">
          <a:off x="4573764" y="627521"/>
          <a:ext cx="1034025" cy="810644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b="1" kern="1200" dirty="0" smtClean="0"/>
            <a:t>Negatywny wynik negocjacji </a:t>
          </a:r>
          <a:r>
            <a:rPr lang="pl-PL" sz="1600" kern="1200" dirty="0" smtClean="0"/>
            <a:t>oznacza uznanie warunkowo uznanych za spełnione kryteriów za niespełnione lub przyznanie mniejszej, wskazanej przez oceniających w kartach oceny, liczby punktów.</a:t>
          </a:r>
          <a:endParaRPr lang="pl-PL" sz="1600" kern="1200" dirty="0"/>
        </a:p>
      </dsp:txBody>
      <dsp:txXfrm rot="5400000">
        <a:off x="4573764" y="627521"/>
        <a:ext cx="1034025" cy="810644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C37FB2-A568-45A9-BDB7-45ED17E8AC3A}">
      <dsp:nvSpPr>
        <dsp:cNvPr id="0" name=""/>
        <dsp:cNvSpPr/>
      </dsp:nvSpPr>
      <dsp:spPr>
        <a:xfrm>
          <a:off x="560" y="66012"/>
          <a:ext cx="2042666" cy="3752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pl-PL" sz="1400" b="1" kern="1200" dirty="0" smtClean="0"/>
            <a:t>Średnia arytmetyczna punktów ogółem </a:t>
          </a:r>
        </a:p>
        <a:p>
          <a:pPr lvl="0" algn="ctr" defTabSz="622300">
            <a:lnSpc>
              <a:spcPct val="90000"/>
            </a:lnSpc>
            <a:spcBef>
              <a:spcPct val="0"/>
            </a:spcBef>
            <a:spcAft>
              <a:spcPts val="0"/>
            </a:spcAft>
          </a:pPr>
          <a:r>
            <a:rPr lang="pl-PL" sz="1400" b="1" kern="1200" dirty="0" smtClean="0"/>
            <a:t>z dwóch ocen wniosku za spełnianie ogólnych kryteriów merytorycznych przyznanych bezwarunkowo i warunkowo (gdy przeprowadzane były negocjacje)</a:t>
          </a:r>
        </a:p>
        <a:p>
          <a:pPr lvl="0" algn="ctr" defTabSz="622300">
            <a:lnSpc>
              <a:spcPct val="90000"/>
            </a:lnSpc>
            <a:spcBef>
              <a:spcPct val="0"/>
            </a:spcBef>
            <a:spcAft>
              <a:spcPts val="0"/>
            </a:spcAft>
          </a:pPr>
          <a:endParaRPr lang="pl-PL" sz="1400" b="1" kern="1200" dirty="0" smtClean="0"/>
        </a:p>
        <a:p>
          <a:pPr lvl="0" algn="ctr" defTabSz="622300">
            <a:lnSpc>
              <a:spcPct val="90000"/>
            </a:lnSpc>
            <a:spcBef>
              <a:spcPct val="0"/>
            </a:spcBef>
            <a:spcAft>
              <a:spcPts val="0"/>
            </a:spcAft>
          </a:pPr>
          <a:r>
            <a:rPr lang="pl-PL" sz="1400" b="1" u="sng" kern="1200" dirty="0" err="1" smtClean="0"/>
            <a:t>max</a:t>
          </a:r>
          <a:r>
            <a:rPr lang="pl-PL" sz="1400" b="1" u="sng" kern="1200" dirty="0" smtClean="0"/>
            <a:t>. 100 pkt.</a:t>
          </a:r>
          <a:endParaRPr lang="pl-PL" sz="1400" b="1" u="sng" kern="1200" dirty="0"/>
        </a:p>
      </dsp:txBody>
      <dsp:txXfrm>
        <a:off x="560" y="66012"/>
        <a:ext cx="2042666" cy="3752622"/>
      </dsp:txXfrm>
    </dsp:sp>
    <dsp:sp modelId="{D2F1F20C-0856-4E98-9FBA-F0D8D44075A7}">
      <dsp:nvSpPr>
        <dsp:cNvPr id="0" name=""/>
        <dsp:cNvSpPr/>
      </dsp:nvSpPr>
      <dsp:spPr>
        <a:xfrm>
          <a:off x="2128941" y="1468908"/>
          <a:ext cx="965544" cy="68826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2128941" y="1468908"/>
        <a:ext cx="965544" cy="688266"/>
      </dsp:txXfrm>
    </dsp:sp>
    <dsp:sp modelId="{E825109F-4CB9-4778-BB64-7FC8F19BCEB5}">
      <dsp:nvSpPr>
        <dsp:cNvPr id="0" name=""/>
        <dsp:cNvSpPr/>
      </dsp:nvSpPr>
      <dsp:spPr>
        <a:xfrm>
          <a:off x="3280888" y="66012"/>
          <a:ext cx="2429792" cy="3752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pl-PL" sz="1400" b="1" kern="1200" dirty="0" smtClean="0"/>
            <a:t>Premia </a:t>
          </a:r>
          <a:br>
            <a:rPr lang="pl-PL" sz="1400" b="1" kern="1200" dirty="0" smtClean="0"/>
          </a:br>
          <a:r>
            <a:rPr lang="pl-PL" sz="1400" b="1" kern="1200" dirty="0" smtClean="0"/>
            <a:t>punktowa  za spełnianie kryteriów premiujących (przyznawanych, gdy są one spełnione i jeśli średnia arytmetyczna punktów przyznanych </a:t>
          </a:r>
          <a:r>
            <a:rPr lang="pl-PL" sz="1400" b="1" kern="1200" dirty="0" smtClean="0">
              <a:solidFill>
                <a:schemeClr val="bg1"/>
              </a:solidFill>
            </a:rPr>
            <a:t>bezwarunkowo i warunkowo </a:t>
          </a:r>
          <a:r>
            <a:rPr lang="pl-PL" sz="1400" b="1" kern="1200" dirty="0" smtClean="0"/>
            <a:t>za ogólne kryteria merytoryczne od dwóch oceniających spełni wymagane minimum punktowe)</a:t>
          </a:r>
        </a:p>
        <a:p>
          <a:pPr lvl="0" algn="ctr" defTabSz="622300">
            <a:lnSpc>
              <a:spcPct val="90000"/>
            </a:lnSpc>
            <a:spcBef>
              <a:spcPct val="0"/>
            </a:spcBef>
            <a:spcAft>
              <a:spcPts val="0"/>
            </a:spcAft>
          </a:pPr>
          <a:endParaRPr lang="pl-PL" sz="1400" b="1" kern="1200" dirty="0" smtClean="0"/>
        </a:p>
        <a:p>
          <a:pPr lvl="0" algn="ctr" defTabSz="622300">
            <a:lnSpc>
              <a:spcPct val="90000"/>
            </a:lnSpc>
            <a:spcBef>
              <a:spcPct val="0"/>
            </a:spcBef>
            <a:spcAft>
              <a:spcPts val="0"/>
            </a:spcAft>
          </a:pPr>
          <a:r>
            <a:rPr lang="pl-PL" sz="1400" b="1" u="sng" kern="1200" dirty="0" err="1" smtClean="0"/>
            <a:t>max</a:t>
          </a:r>
          <a:r>
            <a:rPr lang="pl-PL" sz="1400" b="1" u="sng" kern="1200" dirty="0" smtClean="0"/>
            <a:t>. 40 pkt.</a:t>
          </a:r>
          <a:endParaRPr lang="pl-PL" sz="1400" b="1" u="sng" kern="1200" dirty="0"/>
        </a:p>
      </dsp:txBody>
      <dsp:txXfrm>
        <a:off x="3280888" y="66012"/>
        <a:ext cx="2429792" cy="3752622"/>
      </dsp:txXfrm>
    </dsp:sp>
    <dsp:sp modelId="{A2B69AA7-01C1-4053-B368-B907E97EE868}">
      <dsp:nvSpPr>
        <dsp:cNvPr id="0" name=""/>
        <dsp:cNvSpPr/>
      </dsp:nvSpPr>
      <dsp:spPr>
        <a:xfrm>
          <a:off x="5832987" y="1502218"/>
          <a:ext cx="749529" cy="7659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l-PL" sz="3200" kern="1200"/>
        </a:p>
      </dsp:txBody>
      <dsp:txXfrm>
        <a:off x="5832987" y="1502218"/>
        <a:ext cx="749529" cy="765974"/>
      </dsp:txXfrm>
    </dsp:sp>
    <dsp:sp modelId="{A293F95B-7C3D-4AE3-95D7-9C9F48AC2FFC}">
      <dsp:nvSpPr>
        <dsp:cNvPr id="0" name=""/>
        <dsp:cNvSpPr/>
      </dsp:nvSpPr>
      <dsp:spPr>
        <a:xfrm>
          <a:off x="6854632" y="0"/>
          <a:ext cx="2288807" cy="3752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t>Projekt, który uzyskał w trakcie oceny merytorycznej maksymalną liczbę punktów za spełnianie wszystkich kryteriów</a:t>
          </a:r>
        </a:p>
        <a:p>
          <a:pPr lvl="0" algn="ctr" defTabSz="622300">
            <a:lnSpc>
              <a:spcPct val="90000"/>
            </a:lnSpc>
            <a:spcBef>
              <a:spcPct val="0"/>
            </a:spcBef>
            <a:spcAft>
              <a:spcPct val="35000"/>
            </a:spcAft>
          </a:pPr>
          <a:endParaRPr lang="pl-PL" sz="1400" b="1" kern="1200" dirty="0" smtClean="0"/>
        </a:p>
        <a:p>
          <a:pPr lvl="0" algn="ctr" defTabSz="622300">
            <a:lnSpc>
              <a:spcPct val="90000"/>
            </a:lnSpc>
            <a:spcBef>
              <a:spcPct val="0"/>
            </a:spcBef>
            <a:spcAft>
              <a:spcPct val="35000"/>
            </a:spcAft>
          </a:pPr>
          <a:r>
            <a:rPr lang="pl-PL" sz="1400" b="1" u="sng" kern="1200" dirty="0" smtClean="0"/>
            <a:t>max. 140 pkt.</a:t>
          </a:r>
          <a:endParaRPr lang="pl-PL" sz="1400" kern="1200" dirty="0"/>
        </a:p>
      </dsp:txBody>
      <dsp:txXfrm>
        <a:off x="6854632" y="0"/>
        <a:ext cx="2288807" cy="375262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9D487C-4FE7-491C-B829-1566D9B8E466}">
      <dsp:nvSpPr>
        <dsp:cNvPr id="0" name=""/>
        <dsp:cNvSpPr/>
      </dsp:nvSpPr>
      <dsp:spPr>
        <a:xfrm rot="5400000">
          <a:off x="-238147" y="503428"/>
          <a:ext cx="1587651" cy="11113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pl-PL" sz="3100" kern="1200" dirty="0"/>
        </a:p>
      </dsp:txBody>
      <dsp:txXfrm rot="5400000">
        <a:off x="-238147" y="503428"/>
        <a:ext cx="1587651" cy="1111356"/>
      </dsp:txXfrm>
    </dsp:sp>
    <dsp:sp modelId="{4387C936-1A1D-40FE-B071-779B14C00F96}">
      <dsp:nvSpPr>
        <dsp:cNvPr id="0" name=""/>
        <dsp:cNvSpPr/>
      </dsp:nvSpPr>
      <dsp:spPr>
        <a:xfrm rot="5400000">
          <a:off x="4392690" y="-3235054"/>
          <a:ext cx="1469974" cy="8032643"/>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pl-PL" sz="1600" kern="1200" dirty="0" smtClean="0"/>
            <a:t>IZ RPO WD rozstrzyga konkurs, zatwierdzając listy ocenionych projektów. </a:t>
          </a:r>
          <a:r>
            <a:rPr lang="pl-PL" sz="1600" b="1" kern="1200" dirty="0" smtClean="0"/>
            <a:t>O kolejności projektów na liście, w tym osobno dla konkursu horyzontalnego i poszczególnych OSI, decyduje liczba punktów przyznana danemu projektowi bezwarunkowo albo liczba punktów przyznana danemu projektowi w wyniku negocjacji. </a:t>
          </a:r>
          <a:endParaRPr lang="pl-PL" sz="1600" b="1" kern="1200" dirty="0"/>
        </a:p>
      </dsp:txBody>
      <dsp:txXfrm rot="5400000">
        <a:off x="4392690" y="-3235054"/>
        <a:ext cx="1469974" cy="8032643"/>
      </dsp:txXfrm>
    </dsp:sp>
    <dsp:sp modelId="{153ADDFB-902E-4E3F-90B6-1D40EE318251}">
      <dsp:nvSpPr>
        <dsp:cNvPr id="0" name=""/>
        <dsp:cNvSpPr/>
      </dsp:nvSpPr>
      <dsp:spPr>
        <a:xfrm rot="5400000">
          <a:off x="-238147" y="2121709"/>
          <a:ext cx="1587651" cy="11113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pl-PL" sz="3100" kern="1200" dirty="0"/>
        </a:p>
      </dsp:txBody>
      <dsp:txXfrm rot="5400000">
        <a:off x="-238147" y="2121709"/>
        <a:ext cx="1587651" cy="1111356"/>
      </dsp:txXfrm>
    </dsp:sp>
    <dsp:sp modelId="{4ECA7C65-2180-4E52-85C2-98E852964C2D}">
      <dsp:nvSpPr>
        <dsp:cNvPr id="0" name=""/>
        <dsp:cNvSpPr/>
      </dsp:nvSpPr>
      <dsp:spPr>
        <a:xfrm rot="5400000">
          <a:off x="4427674" y="-1616773"/>
          <a:ext cx="1400006" cy="8032643"/>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W ciągu 7 dni kalendarzowych od dnia zatwierdzenia list na stronie internetowej </a:t>
          </a:r>
          <a:r>
            <a:rPr lang="pl-PL" sz="1600" b="1" kern="1200" dirty="0" err="1" smtClean="0">
              <a:hlinkClick xmlns:r="http://schemas.openxmlformats.org/officeDocument/2006/relationships" r:id="rId1"/>
            </a:rPr>
            <a:t>www.rpo.dolnyslask.pl</a:t>
          </a:r>
          <a:r>
            <a:rPr lang="pl-PL" sz="1600" b="1" kern="1200" dirty="0" smtClean="0"/>
            <a:t> </a:t>
          </a:r>
          <a:r>
            <a:rPr lang="pl-PL" sz="1600" kern="1200" dirty="0" smtClean="0"/>
            <a:t>oraz na portalu Funduszy Europejskich zamieszczana są listy projektów, które uzyskały wymaganą liczbę punktów, </a:t>
          </a:r>
          <a:r>
            <a:rPr lang="pl-PL" sz="1600" b="1" kern="1200" dirty="0" smtClean="0"/>
            <a:t>z wyróżnieniem projektów wybranych do dofinansowania.</a:t>
          </a:r>
          <a:endParaRPr lang="pl-PL" sz="1600" kern="1200" dirty="0"/>
        </a:p>
      </dsp:txBody>
      <dsp:txXfrm rot="5400000">
        <a:off x="4427674" y="-1616773"/>
        <a:ext cx="1400006" cy="8032643"/>
      </dsp:txXfrm>
    </dsp:sp>
    <dsp:sp modelId="{C709E4B9-F680-4F3F-AC4E-7AD6D5EB507E}">
      <dsp:nvSpPr>
        <dsp:cNvPr id="0" name=""/>
        <dsp:cNvSpPr/>
      </dsp:nvSpPr>
      <dsp:spPr>
        <a:xfrm rot="5400000">
          <a:off x="-238147" y="4130241"/>
          <a:ext cx="1587651" cy="11113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pl-PL" sz="3100" kern="1200" dirty="0"/>
        </a:p>
      </dsp:txBody>
      <dsp:txXfrm rot="5400000">
        <a:off x="-238147" y="4130241"/>
        <a:ext cx="1587651" cy="1111356"/>
      </dsp:txXfrm>
    </dsp:sp>
    <dsp:sp modelId="{F24E24FA-BD83-4E5B-B885-7396CF09BF14}">
      <dsp:nvSpPr>
        <dsp:cNvPr id="0" name=""/>
        <dsp:cNvSpPr/>
      </dsp:nvSpPr>
      <dsp:spPr>
        <a:xfrm rot="5400000">
          <a:off x="4037423" y="391759"/>
          <a:ext cx="2180508" cy="8032643"/>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600"/>
            </a:spcAft>
            <a:buChar char="••"/>
          </a:pPr>
          <a:r>
            <a:rPr lang="pl-PL" sz="1600" kern="1200" dirty="0" smtClean="0"/>
            <a:t>Po zatwierdzeniu list projektów przekazywana jest pisemna informacja o zakończeniu oceny jego projektu oraz:</a:t>
          </a:r>
          <a:endParaRPr lang="pl-PL" sz="1600" kern="1200" dirty="0"/>
        </a:p>
        <a:p>
          <a:pPr marL="171450" lvl="1" indent="-171450" algn="just" defTabSz="711200">
            <a:lnSpc>
              <a:spcPct val="100000"/>
            </a:lnSpc>
            <a:spcBef>
              <a:spcPct val="0"/>
            </a:spcBef>
            <a:spcAft>
              <a:spcPts val="600"/>
            </a:spcAft>
            <a:buChar char="••"/>
          </a:pPr>
          <a:r>
            <a:rPr lang="pl-PL" sz="1600" kern="1200" dirty="0" smtClean="0"/>
            <a:t>a) </a:t>
          </a:r>
          <a:r>
            <a:rPr lang="pl-PL" sz="1600" b="1" kern="1200" dirty="0" smtClean="0"/>
            <a:t>pozytywnej ocenie projektu oraz wybraniu go do dofinansowania wraz z prośbą </a:t>
          </a:r>
          <a:br>
            <a:rPr lang="pl-PL" sz="1600" b="1" kern="1200" dirty="0" smtClean="0"/>
          </a:br>
          <a:r>
            <a:rPr lang="pl-PL" sz="1600" b="1" kern="1200" dirty="0" smtClean="0"/>
            <a:t>o złożenie załączników niezbędnych do podpisania umowy albo</a:t>
          </a:r>
          <a:endParaRPr lang="pl-PL" sz="1600" b="1" kern="1200" dirty="0"/>
        </a:p>
        <a:p>
          <a:pPr marL="171450" lvl="1" indent="-171450" algn="just" defTabSz="711200">
            <a:lnSpc>
              <a:spcPct val="100000"/>
            </a:lnSpc>
            <a:spcBef>
              <a:spcPct val="0"/>
            </a:spcBef>
            <a:spcAft>
              <a:spcPts val="600"/>
            </a:spcAft>
            <a:buChar char="••"/>
          </a:pPr>
          <a:r>
            <a:rPr lang="pl-PL" sz="1600" b="0" kern="1200" dirty="0" smtClean="0"/>
            <a:t>b) </a:t>
          </a:r>
          <a:r>
            <a:rPr lang="pl-PL" sz="1600" b="1" kern="1200" dirty="0" smtClean="0"/>
            <a:t>negatywnej ocenie projektu i niewybraniu go do dofinansowania wraz ze zgodnym z art. 46 ust. 5 Ustawy pouczeniem o możliwości wniesienia protestu, o którym mowa w art. 53 ust. 1 Ustawy. </a:t>
          </a:r>
        </a:p>
      </dsp:txBody>
      <dsp:txXfrm rot="5400000">
        <a:off x="4037423" y="391759"/>
        <a:ext cx="2180508" cy="80326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0A597B-C3FF-446B-996E-DA74B8627725}">
      <dsp:nvSpPr>
        <dsp:cNvPr id="0" name=""/>
        <dsp:cNvSpPr/>
      </dsp:nvSpPr>
      <dsp:spPr>
        <a:xfrm>
          <a:off x="0" y="4810"/>
          <a:ext cx="7488832" cy="135911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0" u="sng" kern="1200" dirty="0" smtClean="0"/>
            <a:t>Alokacja (budżet środków europejskich) </a:t>
          </a:r>
          <a:r>
            <a:rPr lang="pl-PL" sz="1800" u="sng" kern="1200" dirty="0" smtClean="0"/>
            <a:t>na konkurs horyzontalny wynosi:</a:t>
          </a:r>
          <a:r>
            <a:rPr lang="pl-PL" sz="1800" kern="1200" dirty="0" smtClean="0"/>
            <a:t> </a:t>
          </a:r>
          <a:br>
            <a:rPr lang="pl-PL" sz="1800" kern="1200" dirty="0" smtClean="0"/>
          </a:br>
          <a:r>
            <a:rPr lang="pl-PL" sz="1800" b="1" kern="1200" dirty="0" smtClean="0"/>
            <a:t>1 755 457,00 PLN</a:t>
          </a:r>
        </a:p>
      </dsp:txBody>
      <dsp:txXfrm>
        <a:off x="0" y="4810"/>
        <a:ext cx="7488832" cy="1359118"/>
      </dsp:txXfrm>
    </dsp:sp>
    <dsp:sp modelId="{07321A33-64D7-4452-9CED-BBA654188605}">
      <dsp:nvSpPr>
        <dsp:cNvPr id="0" name=""/>
        <dsp:cNvSpPr/>
      </dsp:nvSpPr>
      <dsp:spPr>
        <a:xfrm rot="5400000">
          <a:off x="3488282" y="1376547"/>
          <a:ext cx="512267" cy="65778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pl-PL" sz="2500" kern="1200"/>
        </a:p>
      </dsp:txBody>
      <dsp:txXfrm rot="5400000">
        <a:off x="3488282" y="1376547"/>
        <a:ext cx="512267" cy="657786"/>
      </dsp:txXfrm>
    </dsp:sp>
    <dsp:sp modelId="{355C01F5-68D8-42C8-A093-343521004F0A}">
      <dsp:nvSpPr>
        <dsp:cNvPr id="0" name=""/>
        <dsp:cNvSpPr/>
      </dsp:nvSpPr>
      <dsp:spPr>
        <a:xfrm>
          <a:off x="0" y="2046953"/>
          <a:ext cx="7488832" cy="17602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smtClean="0"/>
            <a:t>W ramach danej alokacji mogą zostać dofinansowane projekty wykraczające swoim obszarem realizacji poza jedną OSI i </a:t>
          </a:r>
          <a:r>
            <a:rPr lang="pl-PL" sz="1800" kern="1200" dirty="0" smtClean="0">
              <a:solidFill>
                <a:schemeClr val="bg1"/>
              </a:solidFill>
            </a:rPr>
            <a:t>ZIT </a:t>
          </a:r>
        </a:p>
      </dsp:txBody>
      <dsp:txXfrm>
        <a:off x="0" y="2046953"/>
        <a:ext cx="7488832" cy="1760208"/>
      </dsp:txXfrm>
    </dsp:sp>
    <dsp:sp modelId="{B28079FC-2F05-40C4-8A9F-299A14D2AE17}">
      <dsp:nvSpPr>
        <dsp:cNvPr id="0" name=""/>
        <dsp:cNvSpPr/>
      </dsp:nvSpPr>
      <dsp:spPr>
        <a:xfrm rot="5400000">
          <a:off x="3545347" y="3743692"/>
          <a:ext cx="398136" cy="65778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l-PL" sz="1900" kern="1200"/>
        </a:p>
      </dsp:txBody>
      <dsp:txXfrm rot="5400000">
        <a:off x="3545347" y="3743692"/>
        <a:ext cx="398136" cy="657786"/>
      </dsp:txXfrm>
    </dsp:sp>
    <dsp:sp modelId="{904F8E11-BAF9-460A-985F-62BF39A4C547}">
      <dsp:nvSpPr>
        <dsp:cNvPr id="0" name=""/>
        <dsp:cNvSpPr/>
      </dsp:nvSpPr>
      <dsp:spPr>
        <a:xfrm>
          <a:off x="0" y="4338009"/>
          <a:ext cx="7488832" cy="10323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0" kern="1200" dirty="0" smtClean="0">
              <a:solidFill>
                <a:schemeClr val="bg1"/>
              </a:solidFill>
            </a:rPr>
            <a:t>Alokacja może zostać zwiększona między innymi w celu dofinansowania projektów wyłonionych w procedurze odwoławczej</a:t>
          </a:r>
        </a:p>
      </dsp:txBody>
      <dsp:txXfrm>
        <a:off x="0" y="4338009"/>
        <a:ext cx="7488832" cy="103233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CD6D54-60AD-44A3-B1C1-8E004CA6869D}">
      <dsp:nvSpPr>
        <dsp:cNvPr id="0" name=""/>
        <dsp:cNvSpPr/>
      </dsp:nvSpPr>
      <dsp:spPr>
        <a:xfrm rot="5400000">
          <a:off x="3696195" y="-2639496"/>
          <a:ext cx="2737287" cy="81583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100000"/>
            </a:lnSpc>
            <a:spcBef>
              <a:spcPct val="0"/>
            </a:spcBef>
            <a:spcAft>
              <a:spcPts val="600"/>
            </a:spcAft>
            <a:buChar char="••"/>
          </a:pPr>
          <a:endParaRPr lang="pl-PL" sz="1600" kern="1200" dirty="0"/>
        </a:p>
        <a:p>
          <a:pPr marL="171450" lvl="1" indent="-171450" algn="just" defTabSz="711200">
            <a:lnSpc>
              <a:spcPct val="100000"/>
            </a:lnSpc>
            <a:spcBef>
              <a:spcPct val="0"/>
            </a:spcBef>
            <a:spcAft>
              <a:spcPts val="0"/>
            </a:spcAft>
            <a:buChar char="••"/>
          </a:pPr>
          <a:r>
            <a:rPr lang="pl-PL" sz="1600" kern="1200" dirty="0" smtClean="0"/>
            <a:t>Wnioskodawcy, którego wniosek uzyskał ocenę negatywną, przysługuje prawo wniesienia protestu w ciągu </a:t>
          </a:r>
          <a:r>
            <a:rPr lang="pl-PL" sz="1600" b="1" kern="1200" dirty="0" smtClean="0"/>
            <a:t>14 dni </a:t>
          </a:r>
          <a:r>
            <a:rPr lang="pl-PL" sz="1600" kern="1200" dirty="0" smtClean="0"/>
            <a:t>od dnia doręczenia pisemnej informacji o wyniku oceny.</a:t>
          </a:r>
          <a:endParaRPr lang="pl-PL" sz="1600" kern="1200" dirty="0"/>
        </a:p>
        <a:p>
          <a:pPr marL="171450" lvl="1" indent="-171450" algn="just" defTabSz="711200">
            <a:lnSpc>
              <a:spcPct val="100000"/>
            </a:lnSpc>
            <a:spcBef>
              <a:spcPct val="0"/>
            </a:spcBef>
            <a:spcAft>
              <a:spcPts val="0"/>
            </a:spcAft>
            <a:buChar char="••"/>
          </a:pPr>
          <a:r>
            <a:rPr lang="pl-PL" sz="1600" kern="1200" dirty="0" smtClean="0"/>
            <a:t>Protest może dotyczyć każdego etapu oceny skutkującego możliwością odrzucenia wniosku, a także sposobu dokonania oceny (w zakresie ewentualnych naruszeń proceduralnych).</a:t>
          </a:r>
          <a:endParaRPr lang="pl-PL" sz="1600" kern="1200" dirty="0"/>
        </a:p>
        <a:p>
          <a:pPr marL="171450" lvl="1" indent="-171450" algn="just" defTabSz="711200">
            <a:lnSpc>
              <a:spcPct val="100000"/>
            </a:lnSpc>
            <a:spcBef>
              <a:spcPct val="0"/>
            </a:spcBef>
            <a:spcAft>
              <a:spcPct val="15000"/>
            </a:spcAft>
            <a:buChar char="••"/>
          </a:pPr>
          <a:r>
            <a:rPr lang="pl-PL" sz="1600" kern="1200" dirty="0" smtClean="0"/>
            <a:t>IZ RPO WD rozpatruje protest w terminie </a:t>
          </a:r>
          <a:r>
            <a:rPr lang="pl-PL" sz="1600" b="1" kern="1200" dirty="0" smtClean="0"/>
            <a:t>nie dłuższym niż 30 dni</a:t>
          </a:r>
          <a:r>
            <a:rPr lang="pl-PL" sz="1600" kern="1200" dirty="0" smtClean="0"/>
            <a:t>, licząc od dnia jego otrzymania. W uzasadnionych przypadkach, w szczególności, gdy w trakcie rozpatrywania protestu konieczne jest skorzystanie z pomocy ekspertów, termin rozpatrzenia protestu </a:t>
          </a:r>
          <a:r>
            <a:rPr lang="pl-PL" sz="1600" b="1" kern="1200" dirty="0" smtClean="0"/>
            <a:t>może być przedłużony o kolejne 30 dni (maksymalny termin rozpatrzenia protestu nie może przekroczyć łącznie 60 dni).</a:t>
          </a:r>
          <a:endParaRPr lang="pl-PL" sz="1600" kern="1200" dirty="0">
            <a:solidFill>
              <a:srgbClr val="FF0000"/>
            </a:solidFill>
          </a:endParaRPr>
        </a:p>
        <a:p>
          <a:pPr marL="171450" lvl="1" indent="-171450" algn="just" defTabSz="711200">
            <a:lnSpc>
              <a:spcPct val="100000"/>
            </a:lnSpc>
            <a:spcBef>
              <a:spcPct val="0"/>
            </a:spcBef>
            <a:spcAft>
              <a:spcPts val="600"/>
            </a:spcAft>
            <a:buChar char="••"/>
          </a:pPr>
          <a:endParaRPr lang="pl-PL" sz="1600" kern="1200" dirty="0"/>
        </a:p>
      </dsp:txBody>
      <dsp:txXfrm rot="5400000">
        <a:off x="3696195" y="-2639496"/>
        <a:ext cx="2737287" cy="8158320"/>
      </dsp:txXfrm>
    </dsp:sp>
    <dsp:sp modelId="{04DA2389-3108-40FD-B698-82A1C8BE5BC1}">
      <dsp:nvSpPr>
        <dsp:cNvPr id="0" name=""/>
        <dsp:cNvSpPr/>
      </dsp:nvSpPr>
      <dsp:spPr>
        <a:xfrm>
          <a:off x="4257" y="144598"/>
          <a:ext cx="955621" cy="23244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pl-PL" sz="6500" kern="1200" dirty="0"/>
        </a:p>
      </dsp:txBody>
      <dsp:txXfrm>
        <a:off x="4257" y="144598"/>
        <a:ext cx="955621" cy="2324435"/>
      </dsp:txXfrm>
    </dsp:sp>
    <dsp:sp modelId="{59D0A69C-E5E7-4DE4-A4C3-E1E85178E56D}">
      <dsp:nvSpPr>
        <dsp:cNvPr id="0" name=""/>
        <dsp:cNvSpPr/>
      </dsp:nvSpPr>
      <dsp:spPr>
        <a:xfrm rot="5400000">
          <a:off x="3866895" y="269839"/>
          <a:ext cx="2375298" cy="81703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100000"/>
            </a:lnSpc>
            <a:spcBef>
              <a:spcPct val="0"/>
            </a:spcBef>
            <a:spcAft>
              <a:spcPct val="15000"/>
            </a:spcAft>
            <a:buChar char="••"/>
          </a:pPr>
          <a:r>
            <a:rPr lang="pl-PL" sz="1600" kern="1200" dirty="0" smtClean="0"/>
            <a:t>W przypadku uwzględnienia protestu przez IZ RPO WD, IOK może skierować wniosek do kolejnego etapu oceny albo umieścić wniosek na liście projektów wybranych do dofinansowania w wyniku przeprowadzenia procedury odwoławczej.</a:t>
          </a:r>
          <a:endParaRPr lang="pl-PL" sz="1600" u="sng" kern="1200" dirty="0">
            <a:solidFill>
              <a:srgbClr val="FF0000"/>
            </a:solidFill>
          </a:endParaRPr>
        </a:p>
        <a:p>
          <a:pPr marL="171450" lvl="1" indent="-171450" algn="just" defTabSz="711200">
            <a:lnSpc>
              <a:spcPct val="100000"/>
            </a:lnSpc>
            <a:spcBef>
              <a:spcPct val="0"/>
            </a:spcBef>
            <a:spcAft>
              <a:spcPct val="15000"/>
            </a:spcAft>
            <a:buChar char="••"/>
          </a:pPr>
          <a:r>
            <a:rPr lang="pl-PL" sz="1600" kern="1200" dirty="0" smtClean="0"/>
            <a:t>Prawo do </a:t>
          </a:r>
          <a:r>
            <a:rPr lang="pl-PL" sz="1600" b="1" kern="1200" dirty="0" smtClean="0"/>
            <a:t>wniesienia skargi do sądu administracyjnego </a:t>
          </a:r>
          <a:r>
            <a:rPr lang="pl-PL" sz="1600" kern="1200" dirty="0" smtClean="0"/>
            <a:t>przysługuje wnioskodawcy w przypadkach określonych w art. 61 Ustawy. Skarga wnoszona jest w terminie </a:t>
          </a:r>
          <a:r>
            <a:rPr lang="pl-PL" sz="1600" b="1" kern="1200" dirty="0" smtClean="0"/>
            <a:t>14 dni </a:t>
          </a:r>
          <a:r>
            <a:rPr lang="pl-PL" sz="1600" kern="1200" dirty="0" smtClean="0"/>
            <a:t>od dnia otrzymania odpowiedniej informacji o nieuwzględnieniu protestu lub pozostawieniu protestu bez rozpatrzenia lub negatywnej ponownej ocenie projektu oraz informacji o wyniku procedury odwoławczej.</a:t>
          </a:r>
          <a:endParaRPr lang="pl-PL" sz="1600" u="sng" kern="1200" dirty="0">
            <a:solidFill>
              <a:srgbClr val="FF0000"/>
            </a:solidFill>
          </a:endParaRPr>
        </a:p>
        <a:p>
          <a:pPr marL="171450" lvl="1" indent="-171450" algn="just" defTabSz="711200">
            <a:lnSpc>
              <a:spcPct val="90000"/>
            </a:lnSpc>
            <a:spcBef>
              <a:spcPct val="0"/>
            </a:spcBef>
            <a:spcAft>
              <a:spcPct val="15000"/>
            </a:spcAft>
            <a:buChar char="••"/>
          </a:pPr>
          <a:endParaRPr lang="pl-PL" sz="1600" kern="1200" dirty="0">
            <a:solidFill>
              <a:srgbClr val="FF0000"/>
            </a:solidFill>
          </a:endParaRPr>
        </a:p>
      </dsp:txBody>
      <dsp:txXfrm rot="5400000">
        <a:off x="3866895" y="269839"/>
        <a:ext cx="2375298" cy="8170395"/>
      </dsp:txXfrm>
    </dsp:sp>
    <dsp:sp modelId="{545AD74D-D041-4C90-BEDF-13AF650E1530}">
      <dsp:nvSpPr>
        <dsp:cNvPr id="0" name=""/>
        <dsp:cNvSpPr/>
      </dsp:nvSpPr>
      <dsp:spPr>
        <a:xfrm flipH="1">
          <a:off x="4257" y="3057817"/>
          <a:ext cx="965089" cy="259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pl-PL" sz="6500" kern="1200" dirty="0"/>
        </a:p>
      </dsp:txBody>
      <dsp:txXfrm flipH="1">
        <a:off x="4257" y="3057817"/>
        <a:ext cx="965089" cy="25944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66F3E7-8324-43B5-9C73-E723C66EC8E2}">
      <dsp:nvSpPr>
        <dsp:cNvPr id="0" name=""/>
        <dsp:cNvSpPr/>
      </dsp:nvSpPr>
      <dsp:spPr>
        <a:xfrm>
          <a:off x="0" y="864461"/>
          <a:ext cx="842493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33C9B-B064-41BB-B17F-FC757FEAE840}">
      <dsp:nvSpPr>
        <dsp:cNvPr id="0" name=""/>
        <dsp:cNvSpPr/>
      </dsp:nvSpPr>
      <dsp:spPr>
        <a:xfrm>
          <a:off x="421246" y="60850"/>
          <a:ext cx="7229631" cy="1025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Wnioski o dofinansowanie wypełniane są</a:t>
          </a:r>
          <a:br>
            <a:rPr lang="pl-PL" sz="2000" kern="1200" dirty="0" smtClean="0"/>
          </a:br>
          <a:r>
            <a:rPr lang="pl-PL" sz="2000" kern="1200" dirty="0" smtClean="0"/>
            <a:t>w formularzu </a:t>
          </a:r>
          <a:r>
            <a:rPr lang="pl-PL" sz="2000" b="1" kern="1200" dirty="0" smtClean="0"/>
            <a:t>Systemu Naboru i Oceny Wniosków (SNOW)</a:t>
          </a:r>
          <a:endParaRPr lang="pl-PL" sz="2000" b="1" kern="1200" dirty="0"/>
        </a:p>
      </dsp:txBody>
      <dsp:txXfrm>
        <a:off x="421246" y="60850"/>
        <a:ext cx="7229631" cy="1025011"/>
      </dsp:txXfrm>
    </dsp:sp>
    <dsp:sp modelId="{9010D3B3-FD2C-4CCB-9F92-08E16473F925}">
      <dsp:nvSpPr>
        <dsp:cNvPr id="0" name=""/>
        <dsp:cNvSpPr/>
      </dsp:nvSpPr>
      <dsp:spPr>
        <a:xfrm>
          <a:off x="0" y="2142291"/>
          <a:ext cx="842493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64515-EEA2-4409-B5CD-E475D59A9F0F}">
      <dsp:nvSpPr>
        <dsp:cNvPr id="0" name=""/>
        <dsp:cNvSpPr/>
      </dsp:nvSpPr>
      <dsp:spPr>
        <a:xfrm>
          <a:off x="421246" y="1323461"/>
          <a:ext cx="7193597" cy="1040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Zostanie on udostępniony, wraz z instrukcją jego wypełnienia, najpóźniej w dniu rozpoczęcia naboru wniosków </a:t>
          </a:r>
          <a:br>
            <a:rPr lang="pl-PL" sz="2000" kern="1200" dirty="0" smtClean="0"/>
          </a:br>
          <a:r>
            <a:rPr lang="pl-PL" sz="2000" kern="1200" dirty="0" smtClean="0"/>
            <a:t>o dofinansowanie.</a:t>
          </a:r>
          <a:endParaRPr lang="pl-PL" sz="2000" kern="1200" dirty="0"/>
        </a:p>
      </dsp:txBody>
      <dsp:txXfrm>
        <a:off x="421246" y="1323461"/>
        <a:ext cx="7193597" cy="1040230"/>
      </dsp:txXfrm>
    </dsp:sp>
    <dsp:sp modelId="{E7F4D85F-E994-42F0-A0C2-F5C17380A152}">
      <dsp:nvSpPr>
        <dsp:cNvPr id="0" name=""/>
        <dsp:cNvSpPr/>
      </dsp:nvSpPr>
      <dsp:spPr>
        <a:xfrm>
          <a:off x="0" y="3771492"/>
          <a:ext cx="842493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858FA-1DBF-4430-82AC-2B3EC18A587E}">
      <dsp:nvSpPr>
        <dsp:cNvPr id="0" name=""/>
        <dsp:cNvSpPr/>
      </dsp:nvSpPr>
      <dsp:spPr>
        <a:xfrm>
          <a:off x="420835" y="2601291"/>
          <a:ext cx="7236180" cy="139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Wniosek o dofinansowanie w formie formularza elektronicznego </a:t>
          </a:r>
          <a:r>
            <a:rPr lang="pl-PL" sz="2000" b="1" kern="1200" dirty="0" smtClean="0"/>
            <a:t>musi być podpisany z użyciem podpisu elektronicznego </a:t>
          </a:r>
          <a:r>
            <a:rPr lang="pl-PL" sz="2000" kern="1200" dirty="0" smtClean="0"/>
            <a:t>weryfikowanego za pomocą </a:t>
          </a:r>
          <a:r>
            <a:rPr lang="pl-PL" sz="2000" kern="1200" dirty="0" err="1" smtClean="0"/>
            <a:t>kwalifikowalnego</a:t>
          </a:r>
          <a:r>
            <a:rPr lang="pl-PL" sz="2000" kern="1200" dirty="0" smtClean="0"/>
            <a:t> certyfikatu lub podpisu potwierdzonego Profilem Zaufanym w ramach </a:t>
          </a:r>
          <a:r>
            <a:rPr lang="pl-PL" sz="2000" kern="1200" dirty="0" err="1" smtClean="0"/>
            <a:t>ePUAP</a:t>
          </a:r>
          <a:r>
            <a:rPr lang="pl-PL" sz="2000" kern="1200" dirty="0" smtClean="0"/>
            <a:t>.</a:t>
          </a:r>
          <a:endParaRPr lang="pl-PL" sz="2000" kern="1200" dirty="0"/>
        </a:p>
      </dsp:txBody>
      <dsp:txXfrm>
        <a:off x="420835" y="2601291"/>
        <a:ext cx="7236180" cy="1391600"/>
      </dsp:txXfrm>
    </dsp:sp>
    <dsp:sp modelId="{AB88E781-D677-44E2-A13D-9755F140C1E2}">
      <dsp:nvSpPr>
        <dsp:cNvPr id="0" name=""/>
        <dsp:cNvSpPr/>
      </dsp:nvSpPr>
      <dsp:spPr>
        <a:xfrm>
          <a:off x="0" y="5033757"/>
          <a:ext cx="842493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F9D31-D2D1-4718-BD96-CC3553BA8D4C}">
      <dsp:nvSpPr>
        <dsp:cNvPr id="0" name=""/>
        <dsp:cNvSpPr/>
      </dsp:nvSpPr>
      <dsp:spPr>
        <a:xfrm>
          <a:off x="421246" y="4230492"/>
          <a:ext cx="7229631" cy="10246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ctr" defTabSz="889000">
            <a:lnSpc>
              <a:spcPct val="90000"/>
            </a:lnSpc>
            <a:spcBef>
              <a:spcPct val="0"/>
            </a:spcBef>
            <a:spcAft>
              <a:spcPct val="35000"/>
            </a:spcAft>
          </a:pPr>
          <a:r>
            <a:rPr lang="pl-PL" sz="2000" kern="1200" dirty="0" smtClean="0"/>
            <a:t>Potwierdzeniem złożenia wniosku jest </a:t>
          </a:r>
          <a:r>
            <a:rPr lang="pl-PL" sz="2000" b="1" kern="1200" dirty="0" smtClean="0"/>
            <a:t>informacja otrzymana przez Wnioskodawcę na adres e-mail </a:t>
          </a:r>
          <a:r>
            <a:rPr lang="pl-PL" sz="2000" kern="1200" dirty="0" smtClean="0"/>
            <a:t>wskazany we wniosku </a:t>
          </a:r>
          <a:br>
            <a:rPr lang="pl-PL" sz="2000" kern="1200" dirty="0" smtClean="0"/>
          </a:br>
          <a:r>
            <a:rPr lang="pl-PL" sz="2000" kern="1200" dirty="0" smtClean="0"/>
            <a:t>o dofinansowanie. </a:t>
          </a:r>
          <a:endParaRPr lang="pl-PL" sz="2000" kern="1200" dirty="0"/>
        </a:p>
      </dsp:txBody>
      <dsp:txXfrm>
        <a:off x="421246" y="4230492"/>
        <a:ext cx="7229631" cy="10246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8F1B02-5CF6-4837-9344-87764DB5E1C5}">
      <dsp:nvSpPr>
        <dsp:cNvPr id="0" name=""/>
        <dsp:cNvSpPr/>
      </dsp:nvSpPr>
      <dsp:spPr>
        <a:xfrm rot="5400000">
          <a:off x="-269386" y="282579"/>
          <a:ext cx="1795912" cy="12571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pl-PL" sz="3500" kern="1200" dirty="0"/>
        </a:p>
      </dsp:txBody>
      <dsp:txXfrm rot="5400000">
        <a:off x="-269386" y="282579"/>
        <a:ext cx="1795912" cy="1257139"/>
      </dsp:txXfrm>
    </dsp:sp>
    <dsp:sp modelId="{0C43099D-6AEB-4DC2-A514-C00D276BDE82}">
      <dsp:nvSpPr>
        <dsp:cNvPr id="0" name=""/>
        <dsp:cNvSpPr/>
      </dsp:nvSpPr>
      <dsp:spPr>
        <a:xfrm rot="5400000">
          <a:off x="4509393" y="-3239062"/>
          <a:ext cx="1167343" cy="767185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Partnerzy w projekcie to podmioty wnoszące do projektu </a:t>
          </a:r>
          <a:r>
            <a:rPr lang="pl-PL" sz="1800" b="1" kern="1200" dirty="0" smtClean="0"/>
            <a:t>zasoby ludzkie, organizacyjne, techniczne lub finansowe</a:t>
          </a:r>
          <a:r>
            <a:rPr lang="pl-PL" sz="1800" kern="1200" dirty="0" smtClean="0"/>
            <a:t>, realizujące wspólnie projekt.</a:t>
          </a:r>
          <a:endParaRPr lang="pl-PL" sz="1800" kern="1200" dirty="0"/>
        </a:p>
        <a:p>
          <a:pPr marL="171450" lvl="1" indent="-171450" algn="just" defTabSz="800100">
            <a:lnSpc>
              <a:spcPct val="100000"/>
            </a:lnSpc>
            <a:spcBef>
              <a:spcPct val="0"/>
            </a:spcBef>
            <a:spcAft>
              <a:spcPts val="600"/>
            </a:spcAft>
            <a:buChar char="••"/>
          </a:pPr>
          <a:r>
            <a:rPr lang="pl-PL" sz="1800" b="0" kern="1200" dirty="0" smtClean="0"/>
            <a:t>Odpowiedzialność za prawidłową realizację projektu ponosi </a:t>
          </a:r>
          <a:r>
            <a:rPr lang="pl-PL" sz="1800" b="1" kern="1200" dirty="0" smtClean="0"/>
            <a:t>Beneficjent.</a:t>
          </a:r>
          <a:endParaRPr lang="pl-PL" sz="1800" kern="1200" dirty="0"/>
        </a:p>
      </dsp:txBody>
      <dsp:txXfrm rot="5400000">
        <a:off x="4509393" y="-3239062"/>
        <a:ext cx="1167343" cy="7671852"/>
      </dsp:txXfrm>
    </dsp:sp>
    <dsp:sp modelId="{AA429E36-4A9F-4AAD-8FF9-B3A34BFCE7AC}">
      <dsp:nvSpPr>
        <dsp:cNvPr id="0" name=""/>
        <dsp:cNvSpPr/>
      </dsp:nvSpPr>
      <dsp:spPr>
        <a:xfrm rot="5400000">
          <a:off x="-269386" y="1904984"/>
          <a:ext cx="1795912" cy="12571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pl-PL" sz="3500" kern="1200" dirty="0"/>
        </a:p>
      </dsp:txBody>
      <dsp:txXfrm rot="5400000">
        <a:off x="-269386" y="1904984"/>
        <a:ext cx="1795912" cy="1257139"/>
      </dsp:txXfrm>
    </dsp:sp>
    <dsp:sp modelId="{85B896B2-0BA3-400B-9106-B71E58D086ED}">
      <dsp:nvSpPr>
        <dsp:cNvPr id="0" name=""/>
        <dsp:cNvSpPr/>
      </dsp:nvSpPr>
      <dsp:spPr>
        <a:xfrm rot="5400000">
          <a:off x="4540024" y="-1616657"/>
          <a:ext cx="1106081" cy="767185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b="1" kern="1200" dirty="0" smtClean="0"/>
            <a:t>Wymagane jest utworzenie odrębnych rachunków bankowych </a:t>
          </a:r>
          <a:r>
            <a:rPr lang="pl-PL" sz="1800" kern="1200" dirty="0" smtClean="0"/>
            <a:t>poszczególnych członków partnerstwa.</a:t>
          </a:r>
          <a:endParaRPr lang="pl-PL" sz="1800" kern="1200" dirty="0"/>
        </a:p>
      </dsp:txBody>
      <dsp:txXfrm rot="5400000">
        <a:off x="4540024" y="-1616657"/>
        <a:ext cx="1106081" cy="7671852"/>
      </dsp:txXfrm>
    </dsp:sp>
    <dsp:sp modelId="{4E1D9A8C-910B-4D57-90FC-7042561E9A60}">
      <dsp:nvSpPr>
        <dsp:cNvPr id="0" name=""/>
        <dsp:cNvSpPr/>
      </dsp:nvSpPr>
      <dsp:spPr>
        <a:xfrm rot="5400000">
          <a:off x="-269386" y="4004897"/>
          <a:ext cx="1795912" cy="1257139"/>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pl-PL" sz="3500" kern="1200" dirty="0"/>
        </a:p>
      </dsp:txBody>
      <dsp:txXfrm rot="5400000">
        <a:off x="-269386" y="4004897"/>
        <a:ext cx="1795912" cy="1257139"/>
      </dsp:txXfrm>
    </dsp:sp>
    <dsp:sp modelId="{E8D34378-5AE9-4D7E-97D9-600ED95D1717}">
      <dsp:nvSpPr>
        <dsp:cNvPr id="0" name=""/>
        <dsp:cNvSpPr/>
      </dsp:nvSpPr>
      <dsp:spPr>
        <a:xfrm rot="5400000">
          <a:off x="4031886" y="483255"/>
          <a:ext cx="2122358" cy="7671852"/>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Utworzenie lub zainicjowanie partnerstwa </a:t>
          </a:r>
          <a:r>
            <a:rPr lang="pl-PL" sz="1800" b="1" kern="1200" dirty="0" smtClean="0"/>
            <a:t>musi nastąpić przed złożeniem wniosku o dofinansowanie</a:t>
          </a:r>
          <a:r>
            <a:rPr lang="pl-PL" sz="1800" kern="1200" dirty="0" smtClean="0"/>
            <a:t>. Nie jest to jednak równoznaczne z wymogiem zawarcia porozumienia albo umowy o partnerstwie między Wnioskodawcą </a:t>
          </a:r>
          <a:br>
            <a:rPr lang="pl-PL" sz="1800" kern="1200" dirty="0" smtClean="0"/>
          </a:br>
          <a:r>
            <a:rPr lang="pl-PL" sz="1800" kern="1200" dirty="0" smtClean="0"/>
            <a:t>a partnerami przed złożeniem wniosku o dofinansowanie.</a:t>
          </a:r>
          <a:endParaRPr lang="pl-PL" sz="1800" kern="1200" dirty="0"/>
        </a:p>
        <a:p>
          <a:pPr marL="171450" lvl="1" indent="-171450" algn="just" defTabSz="800100">
            <a:lnSpc>
              <a:spcPct val="100000"/>
            </a:lnSpc>
            <a:spcBef>
              <a:spcPct val="0"/>
            </a:spcBef>
            <a:spcAft>
              <a:spcPts val="600"/>
            </a:spcAft>
            <a:buChar char="••"/>
          </a:pPr>
          <a:r>
            <a:rPr lang="pl-PL" sz="1800" kern="1200" dirty="0" smtClean="0"/>
            <a:t>Stroną porozumienia oraz umowy o partnerstwie </a:t>
          </a:r>
          <a:r>
            <a:rPr lang="pl-PL" sz="1800" b="1" kern="1200" dirty="0" smtClean="0"/>
            <a:t>nie może być podmiot wykluczony z możliwości otrzymania dofinansowania.</a:t>
          </a:r>
          <a:endParaRPr lang="pl-PL" sz="1800" b="1" kern="1200" dirty="0"/>
        </a:p>
      </dsp:txBody>
      <dsp:txXfrm rot="5400000">
        <a:off x="4031886" y="483255"/>
        <a:ext cx="2122358" cy="76718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EC946-02EF-4F6C-8556-8EF3E6CF95BE}">
      <dsp:nvSpPr>
        <dsp:cNvPr id="0" name=""/>
        <dsp:cNvSpPr/>
      </dsp:nvSpPr>
      <dsp:spPr>
        <a:xfrm rot="5400000">
          <a:off x="-248079" y="587652"/>
          <a:ext cx="1653864" cy="115770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pl-PL" sz="3200" kern="1200" dirty="0"/>
        </a:p>
      </dsp:txBody>
      <dsp:txXfrm rot="5400000">
        <a:off x="-248079" y="587652"/>
        <a:ext cx="1653864" cy="1157704"/>
      </dsp:txXfrm>
    </dsp:sp>
    <dsp:sp modelId="{52C10BFC-F6E9-4753-A5DA-BAFC6AC72483}">
      <dsp:nvSpPr>
        <dsp:cNvPr id="0" name=""/>
        <dsp:cNvSpPr/>
      </dsp:nvSpPr>
      <dsp:spPr>
        <a:xfrm rot="5400000">
          <a:off x="4298443" y="-3116068"/>
          <a:ext cx="1704818" cy="798629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pl-PL" sz="1800" kern="1200" dirty="0" smtClean="0"/>
            <a:t>Wydatki związane ze zlecaniem usługi merytorycznej </a:t>
          </a:r>
          <a:r>
            <a:rPr lang="pl-PL" sz="1800" b="1" kern="1200" dirty="0" smtClean="0"/>
            <a:t>muszą</a:t>
          </a:r>
          <a:r>
            <a:rPr lang="pl-PL" sz="1800" kern="1200" dirty="0" smtClean="0"/>
            <a:t> być wskazane                                w zatwierdzonym wniosku o dofinansowanie. </a:t>
          </a:r>
          <a:endParaRPr lang="pl-PL" sz="1800" kern="1200" dirty="0"/>
        </a:p>
        <a:p>
          <a:pPr marL="171450" lvl="1" indent="-171450" algn="just" defTabSz="800100">
            <a:lnSpc>
              <a:spcPct val="90000"/>
            </a:lnSpc>
            <a:spcBef>
              <a:spcPct val="0"/>
            </a:spcBef>
            <a:spcAft>
              <a:spcPct val="15000"/>
            </a:spcAft>
            <a:buChar char="••"/>
          </a:pPr>
          <a:r>
            <a:rPr lang="pl-PL" sz="1800" b="1" kern="1200" dirty="0" smtClean="0"/>
            <a:t>Nie jest możliwe zlecenie usługi merytorycznej przez Beneficjenta partnerom projektu i odwrotnie.</a:t>
          </a:r>
          <a:endParaRPr lang="pl-PL" sz="1800" b="1" kern="1200" dirty="0"/>
        </a:p>
        <a:p>
          <a:pPr marL="171450" lvl="1" indent="-171450" algn="just" defTabSz="800100">
            <a:lnSpc>
              <a:spcPct val="90000"/>
            </a:lnSpc>
            <a:spcBef>
              <a:spcPct val="0"/>
            </a:spcBef>
            <a:spcAft>
              <a:spcPct val="15000"/>
            </a:spcAft>
            <a:buChar char="••"/>
          </a:pPr>
          <a:r>
            <a:rPr lang="pl-PL" sz="1800" kern="1200" dirty="0" smtClean="0"/>
            <a:t>Limit - </a:t>
          </a:r>
          <a:r>
            <a:rPr lang="pl-PL" sz="1800" b="1" kern="1200" dirty="0" smtClean="0"/>
            <a:t>30% wartości projektu.</a:t>
          </a:r>
          <a:r>
            <a:rPr lang="pl-PL" sz="1800" kern="1200" dirty="0" smtClean="0"/>
            <a:t> </a:t>
          </a:r>
          <a:r>
            <a:rPr lang="pl-PL" sz="1800" b="1" kern="1200" dirty="0" smtClean="0"/>
            <a:t> </a:t>
          </a:r>
          <a:endParaRPr lang="pl-PL" sz="1800" b="1" kern="1200" dirty="0"/>
        </a:p>
      </dsp:txBody>
      <dsp:txXfrm rot="5400000">
        <a:off x="4298443" y="-3116068"/>
        <a:ext cx="1704818" cy="7986295"/>
      </dsp:txXfrm>
    </dsp:sp>
    <dsp:sp modelId="{D50A821B-19B4-4941-85A3-312326B9BC15}">
      <dsp:nvSpPr>
        <dsp:cNvPr id="0" name=""/>
        <dsp:cNvSpPr/>
      </dsp:nvSpPr>
      <dsp:spPr>
        <a:xfrm rot="5400000">
          <a:off x="-248079" y="2333659"/>
          <a:ext cx="1653864" cy="115770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pl-PL" sz="3200" kern="1200" dirty="0"/>
        </a:p>
      </dsp:txBody>
      <dsp:txXfrm rot="5400000">
        <a:off x="-248079" y="2333659"/>
        <a:ext cx="1653864" cy="1157704"/>
      </dsp:txXfrm>
    </dsp:sp>
    <dsp:sp modelId="{F51F3338-7AE4-45A4-8B1C-D4AE815EAC59}">
      <dsp:nvSpPr>
        <dsp:cNvPr id="0" name=""/>
        <dsp:cNvSpPr/>
      </dsp:nvSpPr>
      <dsp:spPr>
        <a:xfrm rot="5400000">
          <a:off x="4365465" y="-1331759"/>
          <a:ext cx="1570774" cy="798629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pl-PL" sz="1800" b="1" kern="1200" dirty="0" smtClean="0"/>
            <a:t>Ustawa prawo zamówień publicznych albo zasada konkurencyjności </a:t>
          </a:r>
          <a:r>
            <a:rPr lang="pl-PL" sz="1800" kern="1200" dirty="0" smtClean="0"/>
            <a:t>(szczegółowo opisane w </a:t>
          </a:r>
          <a:r>
            <a:rPr lang="pl-PL" sz="1800" i="1" kern="1200" dirty="0" smtClean="0"/>
            <a:t>Wytycznych w zakresie kwalifikowalności wydatków                                w ramach Europejskiego Funduszu Rozwoju Regionalnego, Europejskiego Funduszu Społecznego oraz Funduszu Spójności na lata 2014-2020 </a:t>
          </a:r>
          <a:r>
            <a:rPr lang="pl-PL" sz="1800" kern="1200" dirty="0" smtClean="0"/>
            <a:t>oraz w umowie                                   o dofinansowanie projektu) </a:t>
          </a:r>
          <a:endParaRPr lang="pl-PL" sz="1800" b="1" kern="1200" dirty="0"/>
        </a:p>
      </dsp:txBody>
      <dsp:txXfrm rot="5400000">
        <a:off x="4365465" y="-1331759"/>
        <a:ext cx="1570774" cy="7986295"/>
      </dsp:txXfrm>
    </dsp:sp>
    <dsp:sp modelId="{746B26F9-76B4-4A11-8B64-C4AFA1B33A07}">
      <dsp:nvSpPr>
        <dsp:cNvPr id="0" name=""/>
        <dsp:cNvSpPr/>
      </dsp:nvSpPr>
      <dsp:spPr>
        <a:xfrm rot="5400000">
          <a:off x="-248079" y="4258177"/>
          <a:ext cx="1653864" cy="115770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pl-PL" sz="3200" kern="1200" dirty="0"/>
        </a:p>
      </dsp:txBody>
      <dsp:txXfrm rot="5400000">
        <a:off x="-248079" y="4258177"/>
        <a:ext cx="1653864" cy="1157704"/>
      </dsp:txXfrm>
    </dsp:sp>
    <dsp:sp modelId="{9C3C3D34-3D0C-43DD-BE04-2F7366053D73}">
      <dsp:nvSpPr>
        <dsp:cNvPr id="0" name=""/>
        <dsp:cNvSpPr/>
      </dsp:nvSpPr>
      <dsp:spPr>
        <a:xfrm rot="5400000">
          <a:off x="4186953" y="554456"/>
          <a:ext cx="1927796" cy="7986295"/>
        </a:xfrm>
        <a:prstGeom prst="round2Same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pl-PL" sz="1800" kern="1200" dirty="0" smtClean="0"/>
            <a:t>Gdy Wnioskodawca przed podpisaniem umowy o dofinansowanie dokonał wyboru wykonawcy zamówienia zgodnie z ustawą prawo zamówień publicznych albo zasadą konkurencyjności przed podpisaniem umowy o dofinansowanie </a:t>
          </a:r>
          <a:r>
            <a:rPr lang="pl-PL" sz="1800" b="1" kern="1200" dirty="0" smtClean="0"/>
            <a:t>może zostać zobowiązany do przesłania dokumentów dotyczących zamówienia </a:t>
          </a:r>
          <a:r>
            <a:rPr lang="pl-PL" sz="1800" kern="1200" dirty="0" smtClean="0"/>
            <a:t>w celu weryfikacji spełnienia warunków kwalifikowalności określonych w umowie                                  o dofinansowanie </a:t>
          </a:r>
          <a:endParaRPr lang="pl-PL" sz="1800" kern="1200" dirty="0"/>
        </a:p>
      </dsp:txBody>
      <dsp:txXfrm rot="5400000">
        <a:off x="4186953" y="554456"/>
        <a:ext cx="1927796" cy="79862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3C171-F262-490B-B8BB-BFFA46B0586B}">
      <dsp:nvSpPr>
        <dsp:cNvPr id="0" name=""/>
        <dsp:cNvSpPr/>
      </dsp:nvSpPr>
      <dsp:spPr>
        <a:xfrm rot="5400000">
          <a:off x="4678445" y="-1385248"/>
          <a:ext cx="3075733" cy="58464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100000"/>
            </a:lnSpc>
            <a:spcBef>
              <a:spcPct val="0"/>
            </a:spcBef>
            <a:spcAft>
              <a:spcPts val="600"/>
            </a:spcAft>
            <a:buChar char="••"/>
          </a:pPr>
          <a:r>
            <a:rPr lang="pl-PL" sz="1800" kern="1200" dirty="0" smtClean="0"/>
            <a:t>Maksymalny poziom dofinansowania na poziomie projektu (środki UE + współfinansowanie z budżetu państwa) wynosi </a:t>
          </a:r>
          <a:r>
            <a:rPr lang="pl-PL" sz="1800" b="1" kern="1200" dirty="0" smtClean="0"/>
            <a:t>95%</a:t>
          </a:r>
          <a:r>
            <a:rPr lang="pl-PL" sz="1800" kern="1200" dirty="0" smtClean="0"/>
            <a:t> (przy 5% wkładzie własnym) lub </a:t>
          </a:r>
          <a:r>
            <a:rPr lang="pl-PL" sz="1800" b="1" kern="1200" dirty="0" smtClean="0"/>
            <a:t>85%</a:t>
          </a:r>
          <a:r>
            <a:rPr lang="pl-PL" sz="1800" kern="1200" dirty="0" smtClean="0"/>
            <a:t> (przy 15% wkładzie własnym).</a:t>
          </a:r>
          <a:endParaRPr lang="pl-PL" sz="1800" kern="1200" dirty="0"/>
        </a:p>
        <a:p>
          <a:pPr marL="171450" lvl="1" indent="-171450" algn="l" defTabSz="800100">
            <a:lnSpc>
              <a:spcPct val="100000"/>
            </a:lnSpc>
            <a:spcBef>
              <a:spcPct val="0"/>
            </a:spcBef>
            <a:spcAft>
              <a:spcPts val="600"/>
            </a:spcAft>
            <a:buChar char="••"/>
          </a:pPr>
          <a:r>
            <a:rPr lang="pl-PL" sz="1800" kern="1200" dirty="0" smtClean="0"/>
            <a:t>Minimalna wartość projektu wynosi </a:t>
          </a:r>
          <a:r>
            <a:rPr lang="pl-PL" sz="1800" b="1" kern="1200" dirty="0" smtClean="0"/>
            <a:t>50 000 PLN.</a:t>
          </a:r>
          <a:endParaRPr lang="pl-PL" sz="1800" b="1" kern="1200" dirty="0"/>
        </a:p>
      </dsp:txBody>
      <dsp:txXfrm rot="5400000">
        <a:off x="4678445" y="-1385248"/>
        <a:ext cx="3075733" cy="5846444"/>
      </dsp:txXfrm>
    </dsp:sp>
    <dsp:sp modelId="{30A5BAFA-D867-4432-A555-078896BF780D}">
      <dsp:nvSpPr>
        <dsp:cNvPr id="0" name=""/>
        <dsp:cNvSpPr/>
      </dsp:nvSpPr>
      <dsp:spPr>
        <a:xfrm>
          <a:off x="28727" y="216018"/>
          <a:ext cx="3288625" cy="2663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l-PL" sz="2400" b="1" kern="1200" dirty="0" smtClean="0"/>
            <a:t>Dofinansowanie </a:t>
          </a:r>
          <a:br>
            <a:rPr lang="pl-PL" sz="2400" b="1" kern="1200" dirty="0" smtClean="0"/>
          </a:br>
          <a:endParaRPr lang="pl-PL" sz="2400" b="1" kern="1200" dirty="0"/>
        </a:p>
      </dsp:txBody>
      <dsp:txXfrm>
        <a:off x="28727" y="216018"/>
        <a:ext cx="3288625" cy="2663138"/>
      </dsp:txXfrm>
    </dsp:sp>
    <dsp:sp modelId="{6057DA86-162F-440C-8D5E-0A6D86B8CF0F}">
      <dsp:nvSpPr>
        <dsp:cNvPr id="0" name=""/>
        <dsp:cNvSpPr/>
      </dsp:nvSpPr>
      <dsp:spPr>
        <a:xfrm rot="5400000">
          <a:off x="4882229" y="1619858"/>
          <a:ext cx="2668166" cy="58464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pl-PL" sz="1600" kern="1200" dirty="0">
            <a:solidFill>
              <a:srgbClr val="B466E0"/>
            </a:solidFill>
          </a:endParaRPr>
        </a:p>
        <a:p>
          <a:pPr marL="171450" lvl="1" indent="-171450" algn="just" defTabSz="800100">
            <a:lnSpc>
              <a:spcPct val="90000"/>
            </a:lnSpc>
            <a:spcBef>
              <a:spcPct val="0"/>
            </a:spcBef>
            <a:spcAft>
              <a:spcPct val="15000"/>
            </a:spcAft>
            <a:buChar char="••"/>
          </a:pPr>
          <a:r>
            <a:rPr lang="pl-PL" sz="1800" kern="1200" dirty="0" smtClean="0"/>
            <a:t>Minimalny poziom wkładu własnego wynosi </a:t>
          </a:r>
          <a:r>
            <a:rPr lang="pl-PL" sz="1800" b="1" kern="1200" dirty="0" smtClean="0"/>
            <a:t>15%</a:t>
          </a:r>
          <a:r>
            <a:rPr lang="pl-PL" sz="1800" kern="1200" dirty="0" smtClean="0"/>
            <a:t>                            w przypadku, gdy w projekcie tworzone będą nowe miejsca przedszkolne lub </a:t>
          </a:r>
          <a:r>
            <a:rPr lang="pl-PL" sz="1800" b="1" kern="1200" dirty="0" smtClean="0"/>
            <a:t>5% </a:t>
          </a:r>
          <a:r>
            <a:rPr lang="pl-PL" sz="1800" b="0" kern="1200" dirty="0" smtClean="0"/>
            <a:t>w przypadku realizacji                          w ramach projektu jedynie zajęć dodatkowych dla dzieci z </a:t>
          </a:r>
          <a:r>
            <a:rPr lang="pl-PL" sz="1800" b="0" kern="1200" dirty="0" err="1" smtClean="0"/>
            <a:t>niepełnosprawnościami</a:t>
          </a:r>
          <a:r>
            <a:rPr lang="pl-PL" sz="1800" b="0" kern="1200" dirty="0" smtClean="0"/>
            <a:t>.</a:t>
          </a:r>
          <a:endParaRPr lang="pl-PL" sz="1800" b="0" kern="1200" dirty="0"/>
        </a:p>
      </dsp:txBody>
      <dsp:txXfrm rot="5400000">
        <a:off x="4882229" y="1619858"/>
        <a:ext cx="2668166" cy="5846444"/>
      </dsp:txXfrm>
    </dsp:sp>
    <dsp:sp modelId="{EC26B3CA-5F55-4ED6-AEA1-83422FEC2FA3}">
      <dsp:nvSpPr>
        <dsp:cNvPr id="0" name=""/>
        <dsp:cNvSpPr/>
      </dsp:nvSpPr>
      <dsp:spPr>
        <a:xfrm>
          <a:off x="4464" y="3211511"/>
          <a:ext cx="3288625" cy="2663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l-PL" sz="2400" b="1" kern="1200" dirty="0" smtClean="0"/>
            <a:t>Wkład własny</a:t>
          </a:r>
          <a:endParaRPr lang="pl-PL" sz="2400" b="1" kern="1200" dirty="0"/>
        </a:p>
      </dsp:txBody>
      <dsp:txXfrm>
        <a:off x="4464" y="3211511"/>
        <a:ext cx="3288625" cy="266313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BA6250-A4F3-48E3-9CDE-B046A829FF83}">
      <dsp:nvSpPr>
        <dsp:cNvPr id="0" name=""/>
        <dsp:cNvSpPr/>
      </dsp:nvSpPr>
      <dsp:spPr>
        <a:xfrm>
          <a:off x="2280" y="0"/>
          <a:ext cx="9141451" cy="10618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pl-PL" sz="4600" kern="1200" dirty="0" smtClean="0"/>
            <a:t>Koszty </a:t>
          </a:r>
          <a:r>
            <a:rPr lang="pl-PL" sz="4600" kern="1200" dirty="0" err="1" smtClean="0"/>
            <a:t>kwalifikowalne</a:t>
          </a:r>
          <a:endParaRPr lang="pl-PL" sz="4600" kern="1200" dirty="0"/>
        </a:p>
      </dsp:txBody>
      <dsp:txXfrm>
        <a:off x="2280" y="0"/>
        <a:ext cx="9141451" cy="1061855"/>
      </dsp:txXfrm>
    </dsp:sp>
    <dsp:sp modelId="{3C578297-052B-4418-A2EA-18D4C946C226}">
      <dsp:nvSpPr>
        <dsp:cNvPr id="0" name=""/>
        <dsp:cNvSpPr/>
      </dsp:nvSpPr>
      <dsp:spPr>
        <a:xfrm>
          <a:off x="10197" y="1157275"/>
          <a:ext cx="4452567" cy="95348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Zadania merytoryczne w ramach kosztów bezpośrednich</a:t>
          </a:r>
          <a:endParaRPr lang="pl-PL" sz="2500" kern="1200" dirty="0"/>
        </a:p>
      </dsp:txBody>
      <dsp:txXfrm>
        <a:off x="10197" y="1157275"/>
        <a:ext cx="4452567" cy="953482"/>
      </dsp:txXfrm>
    </dsp:sp>
    <dsp:sp modelId="{209C31EC-892A-440B-88A7-21A6CFCB049B}">
      <dsp:nvSpPr>
        <dsp:cNvPr id="0" name=""/>
        <dsp:cNvSpPr/>
      </dsp:nvSpPr>
      <dsp:spPr>
        <a:xfrm>
          <a:off x="6532" y="3832205"/>
          <a:ext cx="4422219" cy="124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Kwoty ryczałtowe</a:t>
          </a:r>
          <a:endParaRPr lang="pl-PL" sz="2500" kern="1200" dirty="0"/>
        </a:p>
      </dsp:txBody>
      <dsp:txXfrm>
        <a:off x="6532" y="3832205"/>
        <a:ext cx="4422219" cy="1241520"/>
      </dsp:txXfrm>
    </dsp:sp>
    <dsp:sp modelId="{EE456C92-F141-4451-A8DB-8AD9E099AC74}">
      <dsp:nvSpPr>
        <dsp:cNvPr id="0" name=""/>
        <dsp:cNvSpPr/>
      </dsp:nvSpPr>
      <dsp:spPr>
        <a:xfrm>
          <a:off x="19569" y="2392039"/>
          <a:ext cx="4362141" cy="1206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Koszty rzeczywiście poniesione</a:t>
          </a:r>
          <a:endParaRPr lang="pl-PL" sz="2500" kern="1200" dirty="0"/>
        </a:p>
      </dsp:txBody>
      <dsp:txXfrm>
        <a:off x="19569" y="2392039"/>
        <a:ext cx="4362141" cy="1206756"/>
      </dsp:txXfrm>
    </dsp:sp>
    <dsp:sp modelId="{0D78C217-C3AC-489F-BA31-052287F62032}">
      <dsp:nvSpPr>
        <dsp:cNvPr id="0" name=""/>
        <dsp:cNvSpPr/>
      </dsp:nvSpPr>
      <dsp:spPr>
        <a:xfrm>
          <a:off x="4824727" y="1157275"/>
          <a:ext cx="4309075" cy="95348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Koszty pośrednie</a:t>
          </a:r>
          <a:endParaRPr lang="pl-PL" sz="2500" kern="1200" dirty="0"/>
        </a:p>
      </dsp:txBody>
      <dsp:txXfrm>
        <a:off x="4824727" y="1157275"/>
        <a:ext cx="4309075" cy="953482"/>
      </dsp:txXfrm>
    </dsp:sp>
    <dsp:sp modelId="{57939C12-7E75-4308-AF96-647BB478EFC7}">
      <dsp:nvSpPr>
        <dsp:cNvPr id="0" name=""/>
        <dsp:cNvSpPr/>
      </dsp:nvSpPr>
      <dsp:spPr>
        <a:xfrm>
          <a:off x="4833131" y="2204644"/>
          <a:ext cx="4292267" cy="2994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smtClean="0"/>
            <a:t>Ryczałt </a:t>
          </a:r>
        </a:p>
        <a:p>
          <a:pPr lvl="0" algn="ctr" defTabSz="1111250">
            <a:lnSpc>
              <a:spcPct val="90000"/>
            </a:lnSpc>
            <a:spcBef>
              <a:spcPct val="0"/>
            </a:spcBef>
            <a:spcAft>
              <a:spcPct val="35000"/>
            </a:spcAft>
          </a:pPr>
          <a:endParaRPr lang="pl-PL" sz="2500" kern="1200" dirty="0" smtClean="0"/>
        </a:p>
        <a:p>
          <a:pPr lvl="0" algn="ctr" defTabSz="1111250">
            <a:lnSpc>
              <a:spcPct val="90000"/>
            </a:lnSpc>
            <a:spcBef>
              <a:spcPct val="0"/>
            </a:spcBef>
            <a:spcAft>
              <a:spcPct val="35000"/>
            </a:spcAft>
          </a:pPr>
          <a:r>
            <a:rPr lang="pl-PL" sz="2500" kern="1200" dirty="0" smtClean="0"/>
            <a:t>10% - 25% </a:t>
          </a:r>
        </a:p>
        <a:p>
          <a:pPr lvl="0" algn="ctr" defTabSz="1111250">
            <a:lnSpc>
              <a:spcPct val="90000"/>
            </a:lnSpc>
            <a:spcBef>
              <a:spcPct val="0"/>
            </a:spcBef>
            <a:spcAft>
              <a:spcPct val="35000"/>
            </a:spcAft>
          </a:pPr>
          <a:r>
            <a:rPr lang="pl-PL" sz="2500" kern="1200" dirty="0" smtClean="0"/>
            <a:t>kosztów bezpośrednich</a:t>
          </a:r>
          <a:endParaRPr lang="pl-PL" sz="2500" kern="1200" dirty="0">
            <a:solidFill>
              <a:srgbClr val="FF0000"/>
            </a:solidFill>
          </a:endParaRPr>
        </a:p>
      </dsp:txBody>
      <dsp:txXfrm>
        <a:off x="4833131" y="2204644"/>
        <a:ext cx="4292267" cy="299417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6E3A81-4A5E-426E-996D-041DE100B631}">
      <dsp:nvSpPr>
        <dsp:cNvPr id="0" name=""/>
        <dsp:cNvSpPr/>
      </dsp:nvSpPr>
      <dsp:spPr>
        <a:xfrm rot="5400000">
          <a:off x="5107970" y="-1538573"/>
          <a:ext cx="221989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just" defTabSz="1200150">
            <a:lnSpc>
              <a:spcPct val="90000"/>
            </a:lnSpc>
            <a:spcBef>
              <a:spcPct val="0"/>
            </a:spcBef>
            <a:spcAft>
              <a:spcPct val="15000"/>
            </a:spcAft>
            <a:buChar char="••"/>
          </a:pPr>
          <a:r>
            <a:rPr lang="pl-PL" sz="2700" kern="1200" dirty="0" smtClean="0"/>
            <a:t>w przypadku projektów, w których wartość wkładu publicznego (środków publicznych) przekracza wyrażoną </a:t>
          </a:r>
          <a:br>
            <a:rPr lang="pl-PL" sz="2700" kern="1200" dirty="0" smtClean="0"/>
          </a:br>
          <a:r>
            <a:rPr lang="pl-PL" sz="2700" kern="1200" dirty="0" smtClean="0"/>
            <a:t>w PLN równowartość 100.000 EUR (423 560 PLN).</a:t>
          </a:r>
          <a:endParaRPr lang="pl-PL" sz="2700" kern="1200" dirty="0"/>
        </a:p>
      </dsp:txBody>
      <dsp:txXfrm rot="5400000">
        <a:off x="5107970" y="-1538573"/>
        <a:ext cx="2219899" cy="5852160"/>
      </dsp:txXfrm>
    </dsp:sp>
    <dsp:sp modelId="{D70CD588-3EEF-4270-B38E-8C2D61F3E018}">
      <dsp:nvSpPr>
        <dsp:cNvPr id="0" name=""/>
        <dsp:cNvSpPr/>
      </dsp:nvSpPr>
      <dsp:spPr>
        <a:xfrm>
          <a:off x="0" y="69"/>
          <a:ext cx="3291840" cy="2774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smtClean="0"/>
            <a:t>Na podstawie rzeczywiście poniesionych wydatków</a:t>
          </a:r>
          <a:endParaRPr lang="pl-PL" sz="3200" kern="1200" dirty="0"/>
        </a:p>
      </dsp:txBody>
      <dsp:txXfrm>
        <a:off x="0" y="69"/>
        <a:ext cx="3291840" cy="2774874"/>
      </dsp:txXfrm>
    </dsp:sp>
    <dsp:sp modelId="{6852FAE6-164E-4B31-95D2-2D6F14DB9838}">
      <dsp:nvSpPr>
        <dsp:cNvPr id="0" name=""/>
        <dsp:cNvSpPr/>
      </dsp:nvSpPr>
      <dsp:spPr>
        <a:xfrm rot="5400000">
          <a:off x="5107970" y="1375045"/>
          <a:ext cx="221989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just" defTabSz="1200150">
            <a:lnSpc>
              <a:spcPct val="90000"/>
            </a:lnSpc>
            <a:spcBef>
              <a:spcPct val="0"/>
            </a:spcBef>
            <a:spcAft>
              <a:spcPct val="15000"/>
            </a:spcAft>
            <a:buChar char="••"/>
          </a:pPr>
          <a:r>
            <a:rPr lang="pl-PL" sz="2700" kern="1200" dirty="0" smtClean="0"/>
            <a:t>w przypadku projektów, w których wartość wkładu publicznego (środków publicznych) nie przekracza wyrażonej w PLN równowartości 100.000 EUR (423 560 PLN).</a:t>
          </a:r>
          <a:endParaRPr lang="pl-PL" sz="2700" kern="1200" dirty="0"/>
        </a:p>
      </dsp:txBody>
      <dsp:txXfrm rot="5400000">
        <a:off x="5107970" y="1375045"/>
        <a:ext cx="2219899" cy="5852160"/>
      </dsp:txXfrm>
    </dsp:sp>
    <dsp:sp modelId="{0643C3CA-6477-4A1C-B2D3-C924BFB62FDD}">
      <dsp:nvSpPr>
        <dsp:cNvPr id="0" name=""/>
        <dsp:cNvSpPr/>
      </dsp:nvSpPr>
      <dsp:spPr>
        <a:xfrm>
          <a:off x="0" y="2913687"/>
          <a:ext cx="3291840" cy="2774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smtClean="0"/>
            <a:t>Kwoty ryczałtowe</a:t>
          </a:r>
          <a:endParaRPr lang="pl-PL" sz="3200" kern="1200" dirty="0"/>
        </a:p>
      </dsp:txBody>
      <dsp:txXfrm>
        <a:off x="0" y="2913687"/>
        <a:ext cx="3291840" cy="27748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93481-7E9A-4BDD-B8C6-A05F02CB97BA}" type="datetimeFigureOut">
              <a:rPr lang="pl-PL" smtClean="0"/>
              <a:pPr/>
              <a:t>2015-11-17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9BEA3-5059-40A3-97D1-70734B21D02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13</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18</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 Kryterium nie dotyczy projektów realizowanych bez udziału partnerów</a:t>
            </a:r>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[1] w rozumieniu załącznika I do rozporządzenia Komisji (UE) nr 651/2014 z dnia 17 czerwca 2014 r. uznającego niektóre rodzaje pomocy za zgodne z rynkiem wewnętrznym w zastosowaniu art. 107 i 108 Traktatu (Dz. Urz. UE L 187 z 26.06.2014, str. 1);</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38</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200" strike="noStrike" dirty="0" smtClean="0"/>
          </a:p>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39</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40</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Kryterium nr 9 - </a:t>
            </a:r>
            <a:r>
              <a:rPr lang="pl-PL" sz="1200" kern="1200" dirty="0" smtClean="0">
                <a:solidFill>
                  <a:schemeClr val="tx1"/>
                </a:solidFill>
                <a:latin typeface="+mn-lt"/>
                <a:ea typeface="+mn-ea"/>
                <a:cs typeface="+mn-cs"/>
              </a:rPr>
              <a:t>nie dotyczy naborów dla których nie określono minimalnej lub maksymalnej wartości projektu. </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41</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10. - </a:t>
            </a:r>
            <a:r>
              <a:rPr lang="pl-PL" sz="1200" kern="1200" dirty="0" smtClean="0">
                <a:solidFill>
                  <a:schemeClr val="tx1"/>
                </a:solidFill>
                <a:latin typeface="+mn-lt"/>
                <a:ea typeface="+mn-ea"/>
                <a:cs typeface="+mn-cs"/>
              </a:rPr>
              <a:t>W ramach tego kryterium sprawdzane jest, czy Wnioskodawca przewidział w projekcie odpowiedni procent wkładu własnego, który każdorazowo określony jest w regulaminie konkursu.</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11. W ramach tego kryterium wniosek o dofinansowanie projektu będzie weryfikowany pod kątem prawidłowego zidentyfikowania przez Wnioskodawcę występowania pomocy publicznej/ pomocy de </a:t>
            </a:r>
            <a:r>
              <a:rPr lang="pl-PL" sz="1200" kern="1200" dirty="0" err="1" smtClean="0">
                <a:solidFill>
                  <a:schemeClr val="tx1"/>
                </a:solidFill>
                <a:latin typeface="+mn-lt"/>
                <a:ea typeface="+mn-ea"/>
                <a:cs typeface="+mn-cs"/>
              </a:rPr>
              <a:t>minimis</a:t>
            </a:r>
            <a:r>
              <a:rPr lang="pl-PL" sz="1200" kern="1200" dirty="0" smtClean="0">
                <a:solidFill>
                  <a:schemeClr val="tx1"/>
                </a:solidFill>
                <a:latin typeface="+mn-lt"/>
                <a:ea typeface="+mn-ea"/>
                <a:cs typeface="+mn-cs"/>
              </a:rPr>
              <a:t>, tj. czy zaznaczono w nim wydatki objęte pomocą publiczną/pomocą de </a:t>
            </a:r>
            <a:r>
              <a:rPr lang="pl-PL" sz="1200" kern="1200" dirty="0" err="1" smtClean="0">
                <a:solidFill>
                  <a:schemeClr val="tx1"/>
                </a:solidFill>
                <a:latin typeface="+mn-lt"/>
                <a:ea typeface="+mn-ea"/>
                <a:cs typeface="+mn-cs"/>
              </a:rPr>
              <a:t>minimis</a:t>
            </a:r>
            <a:r>
              <a:rPr lang="pl-PL" sz="1200" kern="1200" dirty="0" smtClean="0">
                <a:solidFill>
                  <a:schemeClr val="tx1"/>
                </a:solidFill>
                <a:latin typeface="+mn-lt"/>
                <a:ea typeface="+mn-ea"/>
                <a:cs typeface="+mn-cs"/>
              </a:rPr>
              <a:t>. Kryterium nie dotyczy projektów, w których nie występuje pomoc publiczna lub pomoc de </a:t>
            </a:r>
            <a:r>
              <a:rPr lang="pl-PL" sz="1200" kern="1200" dirty="0" err="1" smtClean="0">
                <a:solidFill>
                  <a:schemeClr val="tx1"/>
                </a:solidFill>
                <a:latin typeface="+mn-lt"/>
                <a:ea typeface="+mn-ea"/>
                <a:cs typeface="+mn-cs"/>
              </a:rPr>
              <a:t>minimis</a:t>
            </a:r>
            <a:r>
              <a:rPr lang="pl-PL" sz="1200" kern="1200" dirty="0" smtClean="0">
                <a:solidFill>
                  <a:schemeClr val="tx1"/>
                </a:solidFill>
                <a:latin typeface="+mn-lt"/>
                <a:ea typeface="+mn-ea"/>
                <a:cs typeface="+mn-cs"/>
              </a:rPr>
              <a:t>. </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42</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i="1" kern="1200" dirty="0" smtClean="0">
                <a:solidFill>
                  <a:schemeClr val="dk1"/>
                </a:solidFill>
                <a:latin typeface="+mn-lt"/>
                <a:ea typeface="+mn-ea"/>
                <a:cs typeface="+mn-cs"/>
              </a:rPr>
              <a:t>IOK informuje, że przez „wartość dofinansowania” w niniejszym kryterium należy rozumieć „wartość wkładu publicznego (środków publicznych”. W związku z powyższym kryterium należy czytać następująco: </a:t>
            </a:r>
            <a:endParaRPr lang="pl-PL" sz="1200" kern="1200" dirty="0" smtClean="0">
              <a:solidFill>
                <a:schemeClr val="dk1"/>
              </a:solidFill>
              <a:latin typeface="+mn-lt"/>
              <a:ea typeface="+mn-ea"/>
              <a:cs typeface="+mn-cs"/>
            </a:endParaRPr>
          </a:p>
          <a:p>
            <a:r>
              <a:rPr lang="pl-PL" sz="1200" i="1" kern="1200" dirty="0" smtClean="0">
                <a:solidFill>
                  <a:schemeClr val="dk1"/>
                </a:solidFill>
                <a:latin typeface="+mn-lt"/>
                <a:ea typeface="+mn-ea"/>
                <a:cs typeface="+mn-cs"/>
              </a:rPr>
              <a:t>W projekcie, w którym </a:t>
            </a:r>
            <a:r>
              <a:rPr lang="pl-PL" sz="1200" b="1" i="1" u="sng" kern="1200" dirty="0" smtClean="0">
                <a:solidFill>
                  <a:schemeClr val="dk1"/>
                </a:solidFill>
                <a:latin typeface="+mn-lt"/>
                <a:ea typeface="+mn-ea"/>
                <a:cs typeface="+mn-cs"/>
              </a:rPr>
              <a:t>wartość wkładu publicznego (środków publicznych)</a:t>
            </a:r>
            <a:r>
              <a:rPr lang="pl-PL" sz="1200" i="1" kern="1200" dirty="0" smtClean="0">
                <a:solidFill>
                  <a:schemeClr val="dk1"/>
                </a:solidFill>
                <a:latin typeface="+mn-lt"/>
                <a:ea typeface="+mn-ea"/>
                <a:cs typeface="+mn-cs"/>
              </a:rPr>
              <a:t> nie przekracza wyrażonej w PLN równowartości 100 000 EUR zastosowano kwoty ryczałtowe, o których mowa w Wytycznych w zakresie </a:t>
            </a:r>
            <a:r>
              <a:rPr lang="pl-PL" sz="1200" i="1" kern="1200" dirty="0" err="1" smtClean="0">
                <a:solidFill>
                  <a:schemeClr val="dk1"/>
                </a:solidFill>
                <a:latin typeface="+mn-lt"/>
                <a:ea typeface="+mn-ea"/>
                <a:cs typeface="+mn-cs"/>
              </a:rPr>
              <a:t>kwalifikowalności</a:t>
            </a:r>
            <a:r>
              <a:rPr lang="pl-PL" sz="1200" i="1" kern="1200" dirty="0" smtClean="0">
                <a:solidFill>
                  <a:schemeClr val="dk1"/>
                </a:solidFill>
                <a:latin typeface="+mn-lt"/>
                <a:ea typeface="+mn-ea"/>
                <a:cs typeface="+mn-cs"/>
              </a:rPr>
              <a:t> wydatków w zakresie Europejskiego Funduszu Rozwoju Regionalnego, Europejskiego Funduszu Społecznego oraz Funduszu Spójności na lata 2014-2020. W sytuacjach określonych w regulaminie konkursu zastosowano pozostałe uproszczone metody rozliczania wydatków, o których mowa w Wytycznych w zakresie </a:t>
            </a:r>
            <a:r>
              <a:rPr lang="pl-PL" sz="1200" i="1" kern="1200" dirty="0" err="1" smtClean="0">
                <a:solidFill>
                  <a:schemeClr val="dk1"/>
                </a:solidFill>
                <a:latin typeface="+mn-lt"/>
                <a:ea typeface="+mn-ea"/>
                <a:cs typeface="+mn-cs"/>
              </a:rPr>
              <a:t>kwalifikowalności</a:t>
            </a:r>
            <a:r>
              <a:rPr lang="pl-PL" sz="1200" i="1" kern="1200" dirty="0" smtClean="0">
                <a:solidFill>
                  <a:schemeClr val="dk1"/>
                </a:solidFill>
                <a:latin typeface="+mn-lt"/>
                <a:ea typeface="+mn-ea"/>
                <a:cs typeface="+mn-cs"/>
              </a:rPr>
              <a:t> wydatków w zakresie Europejskiego Funduszu Rozwoju Regionalnego, Europejskiego Funduszu Społecznego oraz Funduszu Spójności na lata 2014-2020.</a:t>
            </a:r>
            <a:endParaRPr lang="pl-PL" sz="1200" kern="1200" dirty="0" smtClean="0">
              <a:solidFill>
                <a:schemeClr val="dk1"/>
              </a:solidFill>
              <a:latin typeface="+mn-lt"/>
              <a:ea typeface="+mn-ea"/>
              <a:cs typeface="+mn-cs"/>
            </a:endParaRPr>
          </a:p>
          <a:p>
            <a:endParaRPr lang="pl-PL" dirty="0" smtClean="0"/>
          </a:p>
          <a:p>
            <a:r>
              <a:rPr lang="pl-PL" sz="1200" kern="1200" dirty="0" smtClean="0">
                <a:solidFill>
                  <a:schemeClr val="tx1"/>
                </a:solidFill>
                <a:latin typeface="+mn-lt"/>
                <a:ea typeface="+mn-ea"/>
                <a:cs typeface="+mn-cs"/>
              </a:rPr>
              <a:t>Do przeliczenia ww. kwoty na PLN należy stosować miesięczny obrachunkowy kurs wymiany stosowany przez KE aktualny na dzień ogłoszenia konkursu. </a:t>
            </a:r>
          </a:p>
          <a:p>
            <a:endParaRPr lang="pl-P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latin typeface="+mn-lt"/>
                <a:ea typeface="+mn-ea"/>
                <a:cs typeface="+mn-cs"/>
              </a:rPr>
              <a:t>Sytuacje, w których należy stosować inne uproszczone formy rozliczania wydatków zostaną określone w regulaminie konkursu.</a:t>
            </a:r>
            <a:r>
              <a:rPr lang="pl-PL" dirty="0" smtClean="0"/>
              <a:t> *</a:t>
            </a:r>
            <a:r>
              <a:rPr lang="pl-PL" sz="1200" kern="1200" dirty="0" smtClean="0">
                <a:solidFill>
                  <a:schemeClr val="tx1"/>
                </a:solidFill>
                <a:latin typeface="+mn-lt"/>
                <a:ea typeface="+mn-ea"/>
                <a:cs typeface="+mn-cs"/>
              </a:rPr>
              <a:t>W obecnym konkursie nie przewiduje się stosowania stawek jednostkowych</a:t>
            </a:r>
          </a:p>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43</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58</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1) 0 - </a:t>
            </a:r>
            <a:r>
              <a:rPr lang="pl-PL" sz="1200" kern="1200" dirty="0" smtClean="0">
                <a:solidFill>
                  <a:schemeClr val="tx1"/>
                </a:solidFill>
                <a:latin typeface="+mn-lt"/>
                <a:ea typeface="+mn-ea"/>
                <a:cs typeface="+mn-cs"/>
              </a:rPr>
              <a:t>w rejestrze prowadzonym przez IOK wykazano, że w ośrodku wychowania przedszkolnego (w tym również innych form wychowania przedszkolnego) były realizowane projekty w PO KL 2007-2013;</a:t>
            </a:r>
            <a:r>
              <a:rPr lang="pl-PL" sz="1200" kern="1200" baseline="0" dirty="0" smtClean="0">
                <a:solidFill>
                  <a:schemeClr val="tx1"/>
                </a:solidFill>
                <a:latin typeface="+mn-lt"/>
                <a:ea typeface="+mn-ea"/>
                <a:cs typeface="+mn-cs"/>
              </a:rPr>
              <a:t> </a:t>
            </a:r>
            <a:r>
              <a:rPr lang="pl-PL" baseline="0" dirty="0" smtClean="0"/>
              <a:t>lub </a:t>
            </a:r>
          </a:p>
          <a:p>
            <a:r>
              <a:rPr lang="pl-PL" baseline="0" dirty="0" smtClean="0"/>
              <a:t>3,75 – </a:t>
            </a:r>
            <a:r>
              <a:rPr lang="pl-PL" sz="1200" kern="1200" dirty="0" smtClean="0">
                <a:solidFill>
                  <a:schemeClr val="tx1"/>
                </a:solidFill>
                <a:latin typeface="+mn-lt"/>
                <a:ea typeface="+mn-ea"/>
                <a:cs typeface="+mn-cs"/>
              </a:rPr>
              <a:t>w rejestrze wykazano, że w ośrodku wychowania przedszkolnego (w tym również innych form wychowania przedszkolnego) nie były realizowane projekty w PO KL 2007-2013.</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2) 0 pkt. – projekt nie jest realizowany na obszarze wiejskim </a:t>
            </a:r>
          </a:p>
          <a:p>
            <a:r>
              <a:rPr lang="pl-PL" sz="1200" kern="1200" dirty="0" smtClean="0">
                <a:solidFill>
                  <a:schemeClr val="tx1"/>
                </a:solidFill>
                <a:latin typeface="+mn-lt"/>
                <a:ea typeface="+mn-ea"/>
                <a:cs typeface="+mn-cs"/>
              </a:rPr>
              <a:t>3,75 pkt. - projekt jest realizowany na obszarze wiejskim</a:t>
            </a:r>
          </a:p>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61</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3. 0- </a:t>
            </a:r>
            <a:r>
              <a:rPr lang="pl-PL" sz="1200" kern="1200" dirty="0" smtClean="0">
                <a:solidFill>
                  <a:schemeClr val="tx1"/>
                </a:solidFill>
                <a:latin typeface="+mn-lt"/>
                <a:ea typeface="+mn-ea"/>
                <a:cs typeface="+mn-cs"/>
              </a:rPr>
              <a:t>nie zostały zaplanowane wydatki związane z upowszechnieniem wychowania przedszkolnego wśród dzieci z </a:t>
            </a:r>
            <a:r>
              <a:rPr lang="pl-PL" sz="1200" kern="1200" dirty="0" err="1" smtClean="0">
                <a:solidFill>
                  <a:schemeClr val="tx1"/>
                </a:solidFill>
                <a:latin typeface="+mn-lt"/>
                <a:ea typeface="+mn-ea"/>
                <a:cs typeface="+mn-cs"/>
              </a:rPr>
              <a:t>niepełnosprawnościami</a:t>
            </a:r>
            <a:r>
              <a:rPr lang="pl-PL" sz="1200" kern="1200" dirty="0" smtClean="0">
                <a:solidFill>
                  <a:schemeClr val="tx1"/>
                </a:solidFill>
                <a:latin typeface="+mn-lt"/>
                <a:ea typeface="+mn-ea"/>
                <a:cs typeface="+mn-cs"/>
              </a:rPr>
              <a:t>;</a:t>
            </a:r>
            <a:r>
              <a:rPr lang="pl-PL" sz="1200" kern="1200" baseline="0" dirty="0" smtClean="0">
                <a:solidFill>
                  <a:schemeClr val="tx1"/>
                </a:solidFill>
                <a:latin typeface="+mn-lt"/>
                <a:ea typeface="+mn-ea"/>
                <a:cs typeface="+mn-cs"/>
              </a:rPr>
              <a:t> lub 7,5 - </a:t>
            </a:r>
            <a:r>
              <a:rPr lang="pl-PL" sz="1200" kern="1200" dirty="0" smtClean="0">
                <a:solidFill>
                  <a:schemeClr val="tx1"/>
                </a:solidFill>
                <a:latin typeface="+mn-lt"/>
                <a:ea typeface="+mn-ea"/>
                <a:cs typeface="+mn-cs"/>
              </a:rPr>
              <a:t>zostały zaplanowane wydatki związane z upowszechnieniem wychowania przedszkolnego wśród dzieci z </a:t>
            </a:r>
            <a:r>
              <a:rPr lang="pl-PL" sz="1200" kern="1200" dirty="0" err="1" smtClean="0">
                <a:solidFill>
                  <a:schemeClr val="tx1"/>
                </a:solidFill>
                <a:latin typeface="+mn-lt"/>
                <a:ea typeface="+mn-ea"/>
                <a:cs typeface="+mn-cs"/>
              </a:rPr>
              <a:t>niepełnosprawnościami</a:t>
            </a:r>
            <a:r>
              <a:rPr lang="pl-PL" sz="1200" kern="1200" dirty="0" smtClean="0">
                <a:solidFill>
                  <a:schemeClr val="tx1"/>
                </a:solidFill>
                <a:latin typeface="+mn-lt"/>
                <a:ea typeface="+mn-ea"/>
                <a:cs typeface="+mn-cs"/>
              </a:rPr>
              <a:t>.</a:t>
            </a:r>
            <a:endParaRPr lang="pl-PL" sz="1200" kern="1200" baseline="0" dirty="0" smtClean="0">
              <a:solidFill>
                <a:schemeClr val="tx1"/>
              </a:solidFill>
              <a:latin typeface="+mn-lt"/>
              <a:ea typeface="+mn-ea"/>
              <a:cs typeface="+mn-cs"/>
            </a:endParaRPr>
          </a:p>
          <a:p>
            <a:endParaRPr lang="pl-PL" sz="1200" kern="1200" baseline="0" dirty="0" smtClean="0">
              <a:solidFill>
                <a:schemeClr val="tx1"/>
              </a:solidFill>
              <a:latin typeface="+mn-lt"/>
              <a:ea typeface="+mn-ea"/>
              <a:cs typeface="+mn-cs"/>
            </a:endParaRPr>
          </a:p>
          <a:p>
            <a:r>
              <a:rPr lang="pl-PL" dirty="0" smtClean="0"/>
              <a:t>4. 0- </a:t>
            </a:r>
            <a:r>
              <a:rPr lang="pl-PL" sz="1200" kern="1200" dirty="0" smtClean="0">
                <a:solidFill>
                  <a:schemeClr val="tx1"/>
                </a:solidFill>
                <a:latin typeface="+mn-lt"/>
                <a:ea typeface="+mn-ea"/>
                <a:cs typeface="+mn-cs"/>
              </a:rPr>
              <a:t>nie zostało zaplanowane wsparcie w zakresie rozwijania kompetencji kluczowych oraz właściwych postaw/umiejętności.</a:t>
            </a:r>
            <a:endParaRPr lang="pl-PL" sz="1200" kern="1200" baseline="0" dirty="0" smtClean="0">
              <a:solidFill>
                <a:schemeClr val="tx1"/>
              </a:solidFill>
              <a:latin typeface="+mn-lt"/>
              <a:ea typeface="+mn-ea"/>
              <a:cs typeface="+mn-cs"/>
            </a:endParaRPr>
          </a:p>
          <a:p>
            <a:r>
              <a:rPr lang="pl-PL" baseline="0" dirty="0" smtClean="0"/>
              <a:t>lub 3,75 - </a:t>
            </a:r>
            <a:r>
              <a:rPr lang="pl-PL" sz="1200" kern="1200" dirty="0" smtClean="0">
                <a:solidFill>
                  <a:schemeClr val="tx1"/>
                </a:solidFill>
                <a:latin typeface="+mn-lt"/>
                <a:ea typeface="+mn-ea"/>
                <a:cs typeface="+mn-cs"/>
              </a:rPr>
              <a:t>zostało zaplanowane wsparcie w zakresie rozwijania kompetencji kluczowych oraz właściwych postaw/umiejętności.</a:t>
            </a:r>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62</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5. </a:t>
            </a:r>
            <a:r>
              <a:rPr lang="pl-PL" sz="1200" b="1" kern="1200" dirty="0" smtClean="0">
                <a:solidFill>
                  <a:schemeClr val="tx1"/>
                </a:solidFill>
                <a:latin typeface="+mn-lt"/>
                <a:ea typeface="+mn-ea"/>
                <a:cs typeface="+mn-cs"/>
              </a:rPr>
              <a:t>0 </a:t>
            </a:r>
            <a:r>
              <a:rPr lang="pl-PL" sz="1200" b="1" kern="1200" dirty="0" err="1" smtClean="0">
                <a:solidFill>
                  <a:schemeClr val="tx1"/>
                </a:solidFill>
                <a:latin typeface="+mn-lt"/>
                <a:ea typeface="+mn-ea"/>
                <a:cs typeface="+mn-cs"/>
              </a:rPr>
              <a:t>pkt</a:t>
            </a:r>
            <a:r>
              <a:rPr lang="pl-PL" sz="1200" b="1" kern="1200" dirty="0" smtClean="0">
                <a:solidFill>
                  <a:schemeClr val="tx1"/>
                </a:solidFill>
                <a:latin typeface="+mn-lt"/>
                <a:ea typeface="+mn-ea"/>
                <a:cs typeface="+mn-cs"/>
              </a:rPr>
              <a:t>- </a:t>
            </a:r>
            <a:r>
              <a:rPr lang="pl-PL" sz="1200" kern="1200" dirty="0" smtClean="0">
                <a:solidFill>
                  <a:schemeClr val="tx1"/>
                </a:solidFill>
                <a:latin typeface="+mn-lt"/>
                <a:ea typeface="+mn-ea"/>
                <a:cs typeface="+mn-cs"/>
              </a:rPr>
              <a:t>w projekcie nie wykazano komplementarności podejmowanych w projekcie działań z działaniami podejmowanymi w innym projekcie współfinansowanym ze środków wspólnotowych;</a:t>
            </a:r>
            <a:r>
              <a:rPr lang="pl-PL" sz="1200" kern="1200" baseline="0" dirty="0" smtClean="0">
                <a:solidFill>
                  <a:schemeClr val="tx1"/>
                </a:solidFill>
                <a:latin typeface="+mn-lt"/>
                <a:ea typeface="+mn-ea"/>
                <a:cs typeface="+mn-cs"/>
              </a:rPr>
              <a:t> </a:t>
            </a:r>
            <a:r>
              <a:rPr lang="pl-PL" sz="1200" b="1" kern="1200" baseline="0" dirty="0" smtClean="0">
                <a:solidFill>
                  <a:schemeClr val="tx1"/>
                </a:solidFill>
                <a:latin typeface="+mn-lt"/>
                <a:ea typeface="+mn-ea"/>
                <a:cs typeface="+mn-cs"/>
              </a:rPr>
              <a:t>3,75</a:t>
            </a:r>
            <a:r>
              <a:rPr lang="pl-PL" sz="1200" b="1" kern="1200" dirty="0" smtClean="0">
                <a:solidFill>
                  <a:schemeClr val="tx1"/>
                </a:solidFill>
                <a:latin typeface="+mn-lt"/>
                <a:ea typeface="+mn-ea"/>
                <a:cs typeface="+mn-cs"/>
              </a:rPr>
              <a:t> </a:t>
            </a:r>
            <a:r>
              <a:rPr lang="pl-PL" sz="1200" b="1" kern="1200" dirty="0" err="1" smtClean="0">
                <a:solidFill>
                  <a:schemeClr val="tx1"/>
                </a:solidFill>
                <a:latin typeface="+mn-lt"/>
                <a:ea typeface="+mn-ea"/>
                <a:cs typeface="+mn-cs"/>
              </a:rPr>
              <a:t>pkt</a:t>
            </a:r>
            <a:r>
              <a:rPr lang="pl-PL" sz="1200" b="1" kern="1200" dirty="0" smtClean="0">
                <a:solidFill>
                  <a:schemeClr val="tx1"/>
                </a:solidFill>
                <a:latin typeface="+mn-lt"/>
                <a:ea typeface="+mn-ea"/>
                <a:cs typeface="+mn-cs"/>
              </a:rPr>
              <a:t>- </a:t>
            </a:r>
            <a:r>
              <a:rPr lang="pl-PL" sz="1200" kern="1200" dirty="0" smtClean="0">
                <a:solidFill>
                  <a:schemeClr val="tx1"/>
                </a:solidFill>
                <a:latin typeface="+mn-lt"/>
                <a:ea typeface="+mn-ea"/>
                <a:cs typeface="+mn-cs"/>
              </a:rPr>
              <a:t>w projekcie wykazano komplementarność podejmowanych w projekcie działań z działaniami podejmowanymi w innym projekcie współfinansowanym ze środków wspólnotowych.</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latin typeface="+mn-lt"/>
                <a:ea typeface="+mn-ea"/>
                <a:cs typeface="+mn-cs"/>
              </a:rPr>
              <a:t>6. </a:t>
            </a:r>
            <a:r>
              <a:rPr lang="pl-PL" sz="1200" b="1" kern="1200" dirty="0" smtClean="0">
                <a:solidFill>
                  <a:schemeClr val="tx1"/>
                </a:solidFill>
                <a:latin typeface="+mn-lt"/>
                <a:ea typeface="+mn-ea"/>
                <a:cs typeface="+mn-cs"/>
              </a:rPr>
              <a:t>0 </a:t>
            </a:r>
            <a:r>
              <a:rPr lang="pl-PL" sz="1200" b="1" kern="1200" dirty="0" err="1" smtClean="0">
                <a:solidFill>
                  <a:schemeClr val="tx1"/>
                </a:solidFill>
                <a:latin typeface="+mn-lt"/>
                <a:ea typeface="+mn-ea"/>
                <a:cs typeface="+mn-cs"/>
              </a:rPr>
              <a:t>pkt</a:t>
            </a:r>
            <a:r>
              <a:rPr lang="pl-PL" sz="1200" kern="1200" dirty="0" err="1" smtClean="0">
                <a:solidFill>
                  <a:schemeClr val="tx1"/>
                </a:solidFill>
                <a:latin typeface="+mn-lt"/>
                <a:ea typeface="+mn-ea"/>
                <a:cs typeface="+mn-cs"/>
              </a:rPr>
              <a:t>-nie</a:t>
            </a:r>
            <a:r>
              <a:rPr lang="pl-PL" sz="1200" kern="1200" dirty="0" smtClean="0">
                <a:solidFill>
                  <a:schemeClr val="tx1"/>
                </a:solidFill>
                <a:latin typeface="+mn-lt"/>
                <a:ea typeface="+mn-ea"/>
                <a:cs typeface="+mn-cs"/>
              </a:rPr>
              <a:t> przewidziano, </a:t>
            </a:r>
            <a:r>
              <a:rPr lang="pl-PL" sz="1200" b="1" kern="1200" dirty="0" smtClean="0">
                <a:solidFill>
                  <a:schemeClr val="tx1"/>
                </a:solidFill>
                <a:latin typeface="+mn-lt"/>
                <a:ea typeface="+mn-ea"/>
                <a:cs typeface="+mn-cs"/>
              </a:rPr>
              <a:t>1,8 </a:t>
            </a:r>
            <a:r>
              <a:rPr lang="pl-PL" sz="1200" b="1" kern="1200" dirty="0" err="1" smtClean="0">
                <a:solidFill>
                  <a:schemeClr val="tx1"/>
                </a:solidFill>
                <a:latin typeface="+mn-lt"/>
                <a:ea typeface="+mn-ea"/>
                <a:cs typeface="+mn-cs"/>
              </a:rPr>
              <a:t>pkt</a:t>
            </a:r>
            <a:r>
              <a:rPr lang="pl-PL" sz="1200" b="1" kern="1200" dirty="0" smtClean="0">
                <a:solidFill>
                  <a:schemeClr val="tx1"/>
                </a:solidFill>
                <a:latin typeface="+mn-lt"/>
                <a:ea typeface="+mn-ea"/>
                <a:cs typeface="+mn-cs"/>
              </a:rPr>
              <a:t> </a:t>
            </a:r>
            <a:r>
              <a:rPr lang="pl-PL" sz="1200" kern="1200" dirty="0" smtClean="0">
                <a:solidFill>
                  <a:schemeClr val="tx1"/>
                </a:solidFill>
                <a:latin typeface="+mn-lt"/>
                <a:ea typeface="+mn-ea"/>
                <a:cs typeface="+mn-cs"/>
              </a:rPr>
              <a:t>– przewidziano dla mniej niż</a:t>
            </a:r>
            <a:r>
              <a:rPr lang="pl-PL" sz="1200" kern="1200" baseline="0" dirty="0" smtClean="0">
                <a:solidFill>
                  <a:schemeClr val="tx1"/>
                </a:solidFill>
                <a:latin typeface="+mn-lt"/>
                <a:ea typeface="+mn-ea"/>
                <a:cs typeface="+mn-cs"/>
              </a:rPr>
              <a:t> 50% kadry, </a:t>
            </a:r>
            <a:r>
              <a:rPr lang="pl-PL" sz="1200" b="1" kern="1200" baseline="0" dirty="0" smtClean="0">
                <a:solidFill>
                  <a:schemeClr val="tx1"/>
                </a:solidFill>
                <a:latin typeface="+mn-lt"/>
                <a:ea typeface="+mn-ea"/>
                <a:cs typeface="+mn-cs"/>
              </a:rPr>
              <a:t>3,75 </a:t>
            </a:r>
            <a:r>
              <a:rPr lang="pl-PL" sz="1200" b="1" kern="1200" baseline="0" dirty="0" err="1" smtClean="0">
                <a:solidFill>
                  <a:schemeClr val="tx1"/>
                </a:solidFill>
                <a:latin typeface="+mn-lt"/>
                <a:ea typeface="+mn-ea"/>
                <a:cs typeface="+mn-cs"/>
              </a:rPr>
              <a:t>pkt</a:t>
            </a:r>
            <a:r>
              <a:rPr lang="pl-PL" sz="1200" b="1" kern="1200" baseline="0" dirty="0" smtClean="0">
                <a:solidFill>
                  <a:schemeClr val="tx1"/>
                </a:solidFill>
                <a:latin typeface="+mn-lt"/>
                <a:ea typeface="+mn-ea"/>
                <a:cs typeface="+mn-cs"/>
              </a:rPr>
              <a:t> </a:t>
            </a:r>
            <a:r>
              <a:rPr lang="pl-PL" sz="1200" kern="1200" baseline="0" dirty="0" smtClean="0">
                <a:solidFill>
                  <a:schemeClr val="tx1"/>
                </a:solidFill>
                <a:latin typeface="+mn-lt"/>
                <a:ea typeface="+mn-ea"/>
                <a:cs typeface="+mn-cs"/>
              </a:rPr>
              <a:t>– przewidziano dla więcej niż 50% kadry</a:t>
            </a:r>
            <a:endParaRPr lang="pl-PL" sz="1200" kern="1200" dirty="0" smtClean="0">
              <a:solidFill>
                <a:schemeClr val="tx1"/>
              </a:solidFill>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63</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7. </a:t>
            </a:r>
            <a:r>
              <a:rPr lang="pl-PL" sz="1200" b="1" kern="1200" dirty="0" smtClean="0">
                <a:solidFill>
                  <a:schemeClr val="tx1"/>
                </a:solidFill>
                <a:latin typeface="+mn-lt"/>
                <a:ea typeface="+mn-ea"/>
                <a:cs typeface="+mn-cs"/>
              </a:rPr>
              <a:t>0 </a:t>
            </a:r>
            <a:r>
              <a:rPr lang="pl-PL" sz="1200" b="1" kern="1200" dirty="0" err="1" smtClean="0">
                <a:solidFill>
                  <a:schemeClr val="tx1"/>
                </a:solidFill>
                <a:latin typeface="+mn-lt"/>
                <a:ea typeface="+mn-ea"/>
                <a:cs typeface="+mn-cs"/>
              </a:rPr>
              <a:t>pkt</a:t>
            </a:r>
            <a:r>
              <a:rPr lang="pl-PL" sz="1200" b="1" kern="1200" dirty="0" smtClean="0">
                <a:solidFill>
                  <a:schemeClr val="tx1"/>
                </a:solidFill>
                <a:latin typeface="+mn-lt"/>
                <a:ea typeface="+mn-ea"/>
                <a:cs typeface="+mn-cs"/>
              </a:rPr>
              <a:t>- </a:t>
            </a:r>
            <a:r>
              <a:rPr lang="pl-PL" sz="1200" b="0" kern="1200" dirty="0" smtClean="0">
                <a:solidFill>
                  <a:schemeClr val="tx1"/>
                </a:solidFill>
                <a:latin typeface="+mn-lt"/>
                <a:ea typeface="+mn-ea"/>
                <a:cs typeface="+mn-cs"/>
              </a:rPr>
              <a:t>projekt nie </a:t>
            </a:r>
            <a:r>
              <a:rPr lang="pl-PL" sz="1200" kern="1200" dirty="0" smtClean="0">
                <a:solidFill>
                  <a:schemeClr val="tx1"/>
                </a:solidFill>
                <a:latin typeface="+mn-lt"/>
                <a:ea typeface="+mn-ea"/>
                <a:cs typeface="+mn-cs"/>
              </a:rPr>
              <a:t>obejmuje tworzenia i utrzymania nowych miejsc przedszkolnych na terenie co najmniej jednej z wymienionych gmin; </a:t>
            </a:r>
            <a:r>
              <a:rPr lang="pl-PL" sz="1200" b="1" kern="1200" baseline="0" dirty="0" smtClean="0">
                <a:solidFill>
                  <a:schemeClr val="tx1"/>
                </a:solidFill>
                <a:latin typeface="+mn-lt"/>
                <a:ea typeface="+mn-ea"/>
                <a:cs typeface="+mn-cs"/>
              </a:rPr>
              <a:t>3,75</a:t>
            </a:r>
            <a:r>
              <a:rPr lang="pl-PL" sz="1200" b="1" kern="1200" dirty="0" smtClean="0">
                <a:solidFill>
                  <a:schemeClr val="tx1"/>
                </a:solidFill>
                <a:latin typeface="+mn-lt"/>
                <a:ea typeface="+mn-ea"/>
                <a:cs typeface="+mn-cs"/>
              </a:rPr>
              <a:t> </a:t>
            </a:r>
            <a:r>
              <a:rPr lang="pl-PL" sz="1200" b="1" kern="1200" dirty="0" err="1" smtClean="0">
                <a:solidFill>
                  <a:schemeClr val="tx1"/>
                </a:solidFill>
                <a:latin typeface="+mn-lt"/>
                <a:ea typeface="+mn-ea"/>
                <a:cs typeface="+mn-cs"/>
              </a:rPr>
              <a:t>pkt</a:t>
            </a:r>
            <a:r>
              <a:rPr lang="pl-PL" sz="1200" b="1" kern="1200" dirty="0" smtClean="0">
                <a:solidFill>
                  <a:schemeClr val="tx1"/>
                </a:solidFill>
                <a:latin typeface="+mn-lt"/>
                <a:ea typeface="+mn-ea"/>
                <a:cs typeface="+mn-cs"/>
              </a:rPr>
              <a:t>- </a:t>
            </a:r>
            <a:r>
              <a:rPr lang="pl-PL" sz="1200" kern="1200" dirty="0" smtClean="0">
                <a:solidFill>
                  <a:schemeClr val="tx1"/>
                </a:solidFill>
                <a:latin typeface="+mn-lt"/>
                <a:ea typeface="+mn-ea"/>
                <a:cs typeface="+mn-cs"/>
              </a:rPr>
              <a:t>obejmuje tworzenie i utrzymanie nowych miejsc przedszkolnych na terenie co najmniej jednej z wymienionych gmin</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64</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kern="1200" dirty="0" smtClean="0">
                <a:solidFill>
                  <a:schemeClr val="dk1"/>
                </a:solidFill>
                <a:latin typeface="+mn-lt"/>
                <a:ea typeface="+mn-ea"/>
                <a:cs typeface="+mn-cs"/>
              </a:rPr>
              <a:t>Przedsięwzięcie w obszarze edukacji to </a:t>
            </a:r>
            <a:r>
              <a:rPr lang="pl-PL" sz="1200" b="0" kern="1200" dirty="0" smtClean="0">
                <a:solidFill>
                  <a:schemeClr val="dk1"/>
                </a:solidFill>
                <a:latin typeface="+mn-lt"/>
                <a:ea typeface="+mn-ea"/>
                <a:cs typeface="+mn-cs"/>
              </a:rPr>
              <a:t>każda forma szeroko rozumianej działalności edukacyjnej począwszy od opracowania wykładu, ćwiczenia , poprzez stworzenie podręcznika, multimedialnych materiałów dydaktycznych itp. do uruchomienia nowej instytucji dydaktycznej.</a:t>
            </a:r>
          </a:p>
          <a:p>
            <a:r>
              <a:rPr lang="pl-PL" sz="1200" b="0" kern="1200" dirty="0" smtClean="0">
                <a:solidFill>
                  <a:schemeClr val="dk1"/>
                </a:solidFill>
                <a:latin typeface="+mn-lt"/>
                <a:ea typeface="+mn-ea"/>
                <a:cs typeface="+mn-cs"/>
              </a:rPr>
              <a:t>0 – Wnioskodawca nie zrealizował żadnego</a:t>
            </a:r>
            <a:r>
              <a:rPr lang="pl-PL" sz="1200" b="0" kern="1200" baseline="0" dirty="0" smtClean="0">
                <a:solidFill>
                  <a:schemeClr val="dk1"/>
                </a:solidFill>
                <a:latin typeface="+mn-lt"/>
                <a:ea typeface="+mn-ea"/>
                <a:cs typeface="+mn-cs"/>
              </a:rPr>
              <a:t> </a:t>
            </a:r>
            <a:r>
              <a:rPr lang="pl-PL" sz="1200" b="0" kern="1200" dirty="0" smtClean="0">
                <a:solidFill>
                  <a:schemeClr val="dk1"/>
                </a:solidFill>
                <a:latin typeface="+mn-lt"/>
                <a:ea typeface="+mn-ea"/>
                <a:cs typeface="+mn-cs"/>
              </a:rPr>
              <a:t>przedsięwzięcia;</a:t>
            </a:r>
          </a:p>
          <a:p>
            <a:r>
              <a:rPr lang="pl-PL" sz="1200" kern="1200" dirty="0" smtClean="0">
                <a:solidFill>
                  <a:schemeClr val="tx1"/>
                </a:solidFill>
                <a:latin typeface="+mn-lt"/>
                <a:ea typeface="+mn-ea"/>
                <a:cs typeface="+mn-cs"/>
              </a:rPr>
              <a:t>5 pkt. – Wnioskodawca zrealizował minimum 2 przedsięwzięcia;</a:t>
            </a:r>
          </a:p>
          <a:p>
            <a:r>
              <a:rPr lang="pl-PL" sz="1200" kern="1200" dirty="0" smtClean="0">
                <a:solidFill>
                  <a:schemeClr val="tx1"/>
                </a:solidFill>
                <a:latin typeface="+mn-lt"/>
                <a:ea typeface="+mn-ea"/>
                <a:cs typeface="+mn-cs"/>
              </a:rPr>
              <a:t>10 pkt. – Wnioskodawca zrealizował powyżej 2 przedsięwzięć.</a:t>
            </a:r>
            <a:endParaRPr lang="pl-PL" b="0"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65</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2015-11-17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53732-729C-494F-8225-092C9267798E}" type="datetimeFigureOut">
              <a:rPr lang="pl-PL" smtClean="0"/>
              <a:pPr/>
              <a:t>2015-11-17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CCA8-3B32-48CE-9718-5CE4F62F32B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mailto:pife.jeleniagora@dolnyslask.pl" TargetMode="External"/><Relationship Id="rId2" Type="http://schemas.openxmlformats.org/officeDocument/2006/relationships/hyperlink" Target="mailto:pife@dolnyslask.pl" TargetMode="External"/><Relationship Id="rId1" Type="http://schemas.openxmlformats.org/officeDocument/2006/relationships/slideLayout" Target="../slideLayouts/slideLayout1.xml"/><Relationship Id="rId5" Type="http://schemas.openxmlformats.org/officeDocument/2006/relationships/hyperlink" Target="mailto:pife.walbrzych@dolnyslask.pl" TargetMode="External"/><Relationship Id="rId4" Type="http://schemas.openxmlformats.org/officeDocument/2006/relationships/hyperlink" Target="mailto:pife.legnica@dolnyslask.p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36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Regulamin konkursu</a:t>
            </a:r>
            <a:r>
              <a:rPr lang="pl-PL" sz="3600" dirty="0" smtClean="0"/>
              <a:t/>
            </a:r>
            <a:br>
              <a:rPr lang="pl-PL" sz="3600" dirty="0" smtClean="0"/>
            </a:br>
            <a:r>
              <a:rPr lang="pl-PL" sz="36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Kryteria wyboru projektów</a:t>
            </a:r>
            <a:r>
              <a:rPr lang="pl-PL" sz="28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u="sng"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err="1"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Poddziałanie</a:t>
            </a: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10.1.1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Zapewnienie równego dostępu do wysokiej jakości edukacji przedszkolnej </a:t>
            </a:r>
            <a:b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br>
            <a:r>
              <a:rPr lang="pl-PL" sz="2800" b="1" cap="all" dirty="0" smtClean="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 </a:t>
            </a:r>
            <a:endParaRPr lang="pl-PL" sz="2800" b="1" cap="all" dirty="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TERMIN NABORU</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179512" y="1268760"/>
            <a:ext cx="8784976" cy="4525963"/>
          </a:xfrm>
        </p:spPr>
        <p:txBody>
          <a:bodyPr/>
          <a:lstStyle/>
          <a:p>
            <a:pPr>
              <a:buNone/>
            </a:pPr>
            <a:endParaRPr lang="pl-PL" sz="2200" b="1" dirty="0" smtClean="0"/>
          </a:p>
          <a:p>
            <a:pPr>
              <a:buNone/>
            </a:pPr>
            <a:endParaRPr lang="pl-PL" sz="2200" b="1" dirty="0" smtClean="0"/>
          </a:p>
          <a:p>
            <a:pPr>
              <a:buNone/>
            </a:pPr>
            <a:endParaRPr lang="pl-PL" sz="2000" dirty="0" smtClean="0"/>
          </a:p>
        </p:txBody>
      </p:sp>
      <p:sp>
        <p:nvSpPr>
          <p:cNvPr id="19" name="Symbol zastępczy zawartości 8"/>
          <p:cNvSpPr txBox="1">
            <a:spLocks/>
          </p:cNvSpPr>
          <p:nvPr/>
        </p:nvSpPr>
        <p:spPr>
          <a:xfrm>
            <a:off x="179512" y="980728"/>
            <a:ext cx="8784976" cy="5616624"/>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l-PL"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l-PL" sz="1600" dirty="0" smtClean="0"/>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Prostokąt zaokrąglony 10"/>
          <p:cNvSpPr/>
          <p:nvPr/>
        </p:nvSpPr>
        <p:spPr>
          <a:xfrm>
            <a:off x="539552" y="1340768"/>
            <a:ext cx="8064896" cy="47525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pl-PL" sz="4000" dirty="0" smtClean="0">
                <a:solidFill>
                  <a:schemeClr val="bg1"/>
                </a:solidFill>
              </a:rPr>
              <a:t>Wnioski w ramach konkursu będą przyjmowane  </a:t>
            </a:r>
          </a:p>
          <a:p>
            <a:pPr lvl="0" algn="ctr"/>
            <a:endParaRPr lang="pl-PL" sz="4000" dirty="0" smtClean="0">
              <a:solidFill>
                <a:schemeClr val="bg1"/>
              </a:solidFill>
            </a:endParaRPr>
          </a:p>
          <a:p>
            <a:pPr lvl="0" algn="ctr"/>
            <a:r>
              <a:rPr lang="pl-PL" sz="4000" u="sng" dirty="0" smtClean="0">
                <a:solidFill>
                  <a:schemeClr val="bg1"/>
                </a:solidFill>
              </a:rPr>
              <a:t>od 30.11.2015 r. do 14.12.2015 r.</a:t>
            </a:r>
            <a:endParaRPr lang="pl-PL" sz="4000" u="sng"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6" name="Tytuł 6"/>
          <p:cNvSpPr txBox="1">
            <a:spLocks/>
          </p:cNvSpPr>
          <p:nvPr/>
        </p:nvSpPr>
        <p:spPr>
          <a:xfrm>
            <a:off x="457200" y="0"/>
            <a:ext cx="82296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107504" y="1196752"/>
            <a:ext cx="8928992"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2000" b="1" dirty="0" smtClean="0"/>
          </a:p>
          <a:p>
            <a:pPr algn="just"/>
            <a:r>
              <a:rPr lang="pl-PL" sz="2000" b="1" dirty="0" smtClean="0"/>
              <a:t>dziecko z niepełnosprawnością – </a:t>
            </a:r>
            <a:r>
              <a:rPr lang="pl-PL" sz="2000" dirty="0" smtClean="0"/>
              <a:t>dziecko w wieku przedszkolnym posiadające orzeczenie lub opinię z poradni psychologiczno-pedagogicznej (orzeczenie o potrzebie kształcenia specjalnego z uwagi na niepełnosprawność wydane przez zespół z poradni psychologiczno-pedagogicznej lub orzeczenie o potrzebie zajęć rewalidacyjno-wychowawczych lub opinia z poradni psychologiczno-pedagogicznej o potrzebie wczesnego wspomagania rozwoju)</a:t>
            </a:r>
          </a:p>
          <a:p>
            <a:pPr algn="just"/>
            <a:endParaRPr lang="pl-PL" sz="2000" dirty="0" smtClean="0"/>
          </a:p>
          <a:p>
            <a:pPr algn="just"/>
            <a:r>
              <a:rPr lang="pl-PL" sz="2000" b="1" dirty="0" smtClean="0"/>
              <a:t>nauczyciel –</a:t>
            </a:r>
            <a:r>
              <a:rPr lang="pl-PL" sz="2000" dirty="0" smtClean="0"/>
              <a:t>wychowawca lub inny pracownik pedagogiczny zatrudniony w OWP</a:t>
            </a:r>
          </a:p>
          <a:p>
            <a:pPr algn="just"/>
            <a:endParaRPr lang="pl-PL" sz="2000" dirty="0" smtClean="0">
              <a:solidFill>
                <a:schemeClr val="bg1"/>
              </a:solidFill>
            </a:endParaRPr>
          </a:p>
          <a:p>
            <a:pPr algn="just"/>
            <a:r>
              <a:rPr lang="pl-PL" sz="2000" b="1" dirty="0" smtClean="0">
                <a:solidFill>
                  <a:schemeClr val="bg1"/>
                </a:solidFill>
              </a:rPr>
              <a:t>ośrodek wychowania przedszkolnego (OWP) </a:t>
            </a:r>
            <a:r>
              <a:rPr lang="pl-PL" sz="2000" dirty="0" smtClean="0">
                <a:solidFill>
                  <a:schemeClr val="bg1"/>
                </a:solidFill>
              </a:rPr>
              <a:t>– publiczny lub niepubliczny podmiot wymieniony w art. 14 ust. 1 ustawy o systemie oświaty, z uwzględnieniem art. 6 ustawy z dnia 13 czerwca 2013 r. o zmianie ustawy o systemie oświaty oraz niektórych innych ustaw (Dz. U. z 2013 r. poz. 827, z </a:t>
            </a:r>
            <a:r>
              <a:rPr lang="pl-PL" sz="2000" dirty="0" err="1" smtClean="0">
                <a:solidFill>
                  <a:schemeClr val="bg1"/>
                </a:solidFill>
              </a:rPr>
              <a:t>późn</a:t>
            </a:r>
            <a:r>
              <a:rPr lang="pl-PL" sz="2000" dirty="0" smtClean="0">
                <a:solidFill>
                  <a:schemeClr val="bg1"/>
                </a:solidFill>
              </a:rPr>
              <a:t>. zm.), w którym jest prowadzone wychowanie przedszkolne</a:t>
            </a:r>
          </a:p>
          <a:p>
            <a:pPr algn="just"/>
            <a:endParaRPr lang="pl-PL" sz="1600" dirty="0" smtClean="0">
              <a:solidFill>
                <a:srgbClr val="FF0000"/>
              </a:solidFill>
            </a:endParaRPr>
          </a:p>
          <a:p>
            <a:endParaRPr lang="pl-PL" sz="1200" dirty="0" smtClean="0"/>
          </a:p>
          <a:p>
            <a:endParaRPr lang="pl-PL" sz="1200" dirty="0"/>
          </a:p>
        </p:txBody>
      </p:sp>
      <p:sp>
        <p:nvSpPr>
          <p:cNvPr id="8"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POJĘCIA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6" name="Tytuł 6"/>
          <p:cNvSpPr txBox="1">
            <a:spLocks/>
          </p:cNvSpPr>
          <p:nvPr/>
        </p:nvSpPr>
        <p:spPr>
          <a:xfrm>
            <a:off x="457200" y="0"/>
            <a:ext cx="82296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107504" y="1052736"/>
            <a:ext cx="8928992"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b="1" u="sng" dirty="0" smtClean="0"/>
              <a:t>Obszar wiejski </a:t>
            </a:r>
            <a:r>
              <a:rPr lang="pl-PL" b="1" dirty="0" smtClean="0"/>
              <a:t>– </a:t>
            </a:r>
            <a:r>
              <a:rPr lang="pl-PL" dirty="0" smtClean="0"/>
              <a:t>zgodnie z załącznikiem nr 1 do Rozporządzenia Wykonawczego Komisji (UE) NR 215/2014 z dnia 7 marca 2014 r. to obszar o małej gęstości zaludnienia (kod 03) – zgodnie ze stopniem urbanizacji ujętym w </a:t>
            </a:r>
            <a:r>
              <a:rPr lang="pl-PL" u="sng" dirty="0" smtClean="0"/>
              <a:t>klasyfikacji DEGURBA </a:t>
            </a:r>
            <a:r>
              <a:rPr lang="pl-PL" dirty="0" smtClean="0"/>
              <a:t>obszary słabo zaludnione to obszary, na których więcej niż 50% populacji zamieszkuje tereny wiejskie (tj. gminy, które zostały przyporządkowane do kategorii 3 klasyfikacji DEGURBA). Zestawienie gmin zamieszczone jest na stronie internetowej EUROSTAT. </a:t>
            </a:r>
          </a:p>
          <a:p>
            <a:pPr algn="just"/>
            <a:r>
              <a:rPr lang="pl-PL" sz="1400" dirty="0" smtClean="0"/>
              <a:t>W województwie dolnośląskim jako obszary wiejskie zostały wskazane gminy: Bolesławiec (gmina wiejska), Gromadka, Nowogrodziec, Osiecznica, Warta Bolesławiecka, Bolków, Męcinka, Mściwojów, Paszowice, Wądroże Wielkie, Janowice Wielkie, Jeżów Sudecki, Mysłakowice, Podgórzyn, Stara Kamienica, Kamienna Góra (gmina wiejska), Lubawka, Marciszów, Leśna, Lubań (gmina wiejska), Platerówka, Siekierczyn, Lubomierz, Lwówek Śląski, Mirsk, Wleń, Zawidów, Bogatynia, Sulików, Węgliniec, Zgorzelec (gmina wiejska), Wojcieszów, Pielgrzymka, Świerzawa, Zagrodno, Złotoryja (gmina wiejska), Jerzmanowa, Kotla, Pęcław, Żukowice, Góra, Jemielno, Niechlów, Wąsocz, Chojnów (gmina wiejska), Krotoszyce, Kunice, Legnickie Pole, Miłkowice, Prochowice, Ruja, Lubin (gmina wiejska), Rudna, Ścinawa, Chocianów, Gaworzyce, Grębocice, Przemków, Radwanice, Dzierżoniów (gmina wiejska), Łagiewniki, Niemcza, Bystrzyca Kłodzka, Kłodzko (gmin wiejska), Lądek-Zdrój, Lewin Kłodzki, Międzylesie, Nowa Ruda (gmina wiejska), Radków, Stronie Śląskie, Szczytna, Dobromierz, Jaworzyna Śląska, Marcinkowice, Strzegom, Świdnica (gmina wiejska), Żarów, Czarny Bór, Mieroszów, Stare Bogaczowice, Walim, Bardo, Ciepłowody, Kamieniec Ząbkowicki, Stoszowice, Ząbkowice Śląskie, Ziębice, Złoty Stok, Cieszków, Krośnice, Milicz, Bierutów, Dobroszyce, Dziadowa Kłoda, Międzybórz, Oleśnica (gmina wiejska), Syców, Twardogóra, Domaniów, Jelcz-Laskowice, Oława (gmina wiejska), Borów, Kondratowice, Przeworno, Strzelin, Wiązów, Kostomłoty, Malczyce, Miękinia, Środa Śląska, Udanin, Oborniki Śląskie, Prusice, Trzebnica, Wisznia Mała, Zawonia, Brzeg Dolny, Wińsko, Wołów, Czernica, Długołęka, Jordanów Śląski, Kobierzyce, Mietków, Sobótka, Żórawina, Żmigród, Kąty Wrocławskie.</a:t>
            </a:r>
            <a:endParaRPr lang="pl-PL" sz="1200" dirty="0"/>
          </a:p>
        </p:txBody>
      </p:sp>
      <p:sp>
        <p:nvSpPr>
          <p:cNvPr id="8"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POJĘCIA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8"/>
          <p:cNvSpPr txBox="1">
            <a:spLocks/>
          </p:cNvSpPr>
          <p:nvPr/>
        </p:nvSpPr>
        <p:spPr>
          <a:xfrm>
            <a:off x="0" y="980728"/>
            <a:ext cx="8784976" cy="5616624"/>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lvl="0" algn="ctr">
              <a:spcBef>
                <a:spcPct val="20000"/>
              </a:spcBef>
              <a:defRPr/>
            </a:pPr>
            <a:endParaRPr lang="pl-PL" sz="1600" b="1" dirty="0" smtClean="0"/>
          </a:p>
          <a:p>
            <a:pPr lvl="0" algn="ctr">
              <a:spcBef>
                <a:spcPct val="20000"/>
              </a:spcBef>
              <a:defRPr/>
            </a:pPr>
            <a:endParaRPr lang="pl-PL" sz="1600" b="1" dirty="0" smtClean="0"/>
          </a:p>
          <a:p>
            <a:pPr lvl="0" algn="ctr">
              <a:spcBef>
                <a:spcPct val="20000"/>
              </a:spcBef>
              <a:defRPr/>
            </a:pPr>
            <a:r>
              <a:rPr lang="pl-PL" sz="1600" dirty="0" smtClean="0"/>
              <a:t>	</a:t>
            </a:r>
            <a:endParaRPr lang="pl-PL" sz="1600" b="1" dirty="0" smtClean="0"/>
          </a:p>
        </p:txBody>
      </p:sp>
      <p:sp>
        <p:nvSpPr>
          <p:cNvPr id="4" name="Tytuł 6"/>
          <p:cNvSpPr txBox="1">
            <a:spLocks/>
          </p:cNvSpPr>
          <p:nvPr/>
        </p:nvSpPr>
        <p:spPr>
          <a:xfrm>
            <a:off x="0" y="-171400"/>
            <a:ext cx="5796136" cy="1143000"/>
          </a:xfrm>
          <a:prstGeom prst="rect">
            <a:avLst/>
          </a:prstGeom>
          <a:ln>
            <a:noFill/>
          </a:ln>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pl-PL" sz="3600" b="1" i="1"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latin typeface="+mj-lt"/>
                <a:ea typeface="+mj-ea"/>
                <a:cs typeface="+mj-cs"/>
              </a:rPr>
              <a:t>BENEFICJENCI</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18" name="Prostokąt zaokrąglony 17"/>
          <p:cNvSpPr/>
          <p:nvPr/>
        </p:nvSpPr>
        <p:spPr>
          <a:xfrm>
            <a:off x="0" y="980728"/>
            <a:ext cx="914400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2400" b="1" dirty="0" smtClean="0"/>
              <a:t>Podmioty uprawnione do ubiegania się o dofinansowanie projektu</a:t>
            </a:r>
            <a:endParaRPr lang="pl-PL" sz="2400" b="1" dirty="0"/>
          </a:p>
        </p:txBody>
      </p:sp>
      <p:sp>
        <p:nvSpPr>
          <p:cNvPr id="21" name="Prostokąt zaokrąglony 20"/>
          <p:cNvSpPr/>
          <p:nvPr/>
        </p:nvSpPr>
        <p:spPr>
          <a:xfrm>
            <a:off x="0" y="2204864"/>
            <a:ext cx="9144000" cy="41764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ü"/>
            </a:pPr>
            <a:r>
              <a:rPr lang="pl-PL" sz="2400" dirty="0" smtClean="0">
                <a:solidFill>
                  <a:schemeClr val="tx1"/>
                </a:solidFill>
              </a:rPr>
              <a:t> </a:t>
            </a:r>
            <a:r>
              <a:rPr lang="pl-PL" sz="2200" dirty="0" smtClean="0">
                <a:solidFill>
                  <a:schemeClr val="tx1"/>
                </a:solidFill>
              </a:rPr>
              <a:t>jednostki samorządu terytorialnego, ich związki i stowarzyszenia;</a:t>
            </a:r>
          </a:p>
          <a:p>
            <a:pPr>
              <a:buFont typeface="Wingdings" pitchFamily="2" charset="2"/>
              <a:buChar char="ü"/>
            </a:pPr>
            <a:r>
              <a:rPr lang="pl-PL" sz="2200" dirty="0" smtClean="0">
                <a:solidFill>
                  <a:schemeClr val="tx1"/>
                </a:solidFill>
              </a:rPr>
              <a:t> jednostki organizacyjne </a:t>
            </a:r>
            <a:r>
              <a:rPr lang="pl-PL" sz="2200" dirty="0" err="1" smtClean="0">
                <a:solidFill>
                  <a:schemeClr val="tx1"/>
                </a:solidFill>
              </a:rPr>
              <a:t>jst</a:t>
            </a:r>
            <a:r>
              <a:rPr lang="pl-PL" sz="2200" dirty="0" smtClean="0">
                <a:solidFill>
                  <a:schemeClr val="tx1"/>
                </a:solidFill>
              </a:rPr>
              <a:t>;</a:t>
            </a:r>
          </a:p>
          <a:p>
            <a:pPr>
              <a:buFont typeface="Wingdings" pitchFamily="2" charset="2"/>
              <a:buChar char="ü"/>
            </a:pPr>
            <a:r>
              <a:rPr lang="pl-PL" sz="2200" dirty="0" smtClean="0">
                <a:solidFill>
                  <a:schemeClr val="tx1"/>
                </a:solidFill>
              </a:rPr>
              <a:t> organizacje pozarządowe; </a:t>
            </a:r>
          </a:p>
          <a:p>
            <a:pPr>
              <a:buFont typeface="Wingdings" pitchFamily="2" charset="2"/>
              <a:buChar char="ü"/>
            </a:pPr>
            <a:r>
              <a:rPr lang="pl-PL" sz="2200" dirty="0" smtClean="0">
                <a:solidFill>
                  <a:schemeClr val="tx1"/>
                </a:solidFill>
              </a:rPr>
              <a:t> organy prowadzące publiczne i niepubliczne przedszkola i inne formy wychowania przedszkolnego;</a:t>
            </a:r>
          </a:p>
          <a:p>
            <a:pPr>
              <a:buFont typeface="Wingdings" pitchFamily="2" charset="2"/>
              <a:buChar char="ü"/>
            </a:pPr>
            <a:r>
              <a:rPr lang="pl-PL" sz="2200" dirty="0" smtClean="0">
                <a:solidFill>
                  <a:schemeClr val="tx1"/>
                </a:solidFill>
              </a:rPr>
              <a:t> przedsiębiorcy.</a:t>
            </a:r>
          </a:p>
          <a:p>
            <a:pPr lvl="0" algn="ctr">
              <a:buFont typeface="Wingdings" pitchFamily="2" charset="2"/>
              <a:buChar char="ü"/>
            </a:pPr>
            <a:endParaRPr lang="pl-PL" sz="2000" dirty="0" smtClean="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6"/>
          <p:cNvSpPr txBox="1">
            <a:spLocks/>
          </p:cNvSpPr>
          <p:nvPr/>
        </p:nvSpPr>
        <p:spPr>
          <a:xfrm>
            <a:off x="0" y="0"/>
            <a:ext cx="9144000" cy="1143000"/>
          </a:xfrm>
          <a:prstGeom prst="rect">
            <a:avLst/>
          </a:prstGeom>
          <a:ln>
            <a:noFill/>
          </a:ln>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PARTNERSTWO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W PROJEKCIE</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8" name="Diagram 7"/>
          <p:cNvGraphicFramePr/>
          <p:nvPr>
            <p:extLst>
              <p:ext uri="{D42A27DB-BD31-4B8C-83A1-F6EECF244321}">
                <p14:modId xmlns:p14="http://schemas.microsoft.com/office/powerpoint/2010/main" xmlns="" val="3904174365"/>
              </p:ext>
            </p:extLst>
          </p:nvPr>
        </p:nvGraphicFramePr>
        <p:xfrm>
          <a:off x="107504" y="1052736"/>
          <a:ext cx="892899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PARTNERSTWO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 PROJEKCIE</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r>
              <a:rPr lang="pl-PL" sz="2400" dirty="0" smtClean="0"/>
              <a:t>	</a:t>
            </a:r>
            <a:endParaRPr lang="pl-PL" sz="2200" dirty="0" smtClean="0"/>
          </a:p>
        </p:txBody>
      </p:sp>
      <p:graphicFrame>
        <p:nvGraphicFramePr>
          <p:cNvPr id="11" name="Diagram 10"/>
          <p:cNvGraphicFramePr/>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ze ściętym rogiem 12"/>
          <p:cNvSpPr/>
          <p:nvPr/>
        </p:nvSpPr>
        <p:spPr>
          <a:xfrm>
            <a:off x="179512" y="1196752"/>
            <a:ext cx="8784976" cy="5328592"/>
          </a:xfrm>
          <a:prstGeom prst="snip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2800" dirty="0" smtClean="0">
                <a:solidFill>
                  <a:schemeClr val="tx1"/>
                </a:solidFill>
              </a:rPr>
              <a:t>W projektach realizowanych w partnerstwie podmiotem „otrzymującym dofinansowanie / wsparcie” jest </a:t>
            </a:r>
          </a:p>
          <a:p>
            <a:pPr lvl="0" algn="ctr"/>
            <a:r>
              <a:rPr lang="pl-PL" sz="2800" b="1" dirty="0" smtClean="0">
                <a:solidFill>
                  <a:schemeClr val="tx1"/>
                </a:solidFill>
              </a:rPr>
              <a:t>każdy z partnerów</a:t>
            </a:r>
            <a:endParaRPr lang="pl-PL" sz="2800" dirty="0" smtClean="0">
              <a:solidFill>
                <a:schemeClr val="tx1"/>
              </a:solidFill>
            </a:endParaRPr>
          </a:p>
          <a:p>
            <a:pPr lvl="0" algn="ctr"/>
            <a:r>
              <a:rPr lang="pl-PL" sz="2800" dirty="0" smtClean="0">
                <a:solidFill>
                  <a:schemeClr val="tx1"/>
                </a:solidFill>
              </a:rPr>
              <a:t/>
            </a:r>
            <a:br>
              <a:rPr lang="pl-PL" sz="2800" dirty="0" smtClean="0">
                <a:solidFill>
                  <a:schemeClr val="tx1"/>
                </a:solidFill>
              </a:rPr>
            </a:br>
            <a:r>
              <a:rPr lang="pl-PL" sz="2800" dirty="0" smtClean="0">
                <a:solidFill>
                  <a:schemeClr val="tx1"/>
                </a:solidFill>
              </a:rPr>
              <a:t>Oznacza to, że </a:t>
            </a:r>
            <a:r>
              <a:rPr lang="pl-PL" sz="2800" b="1" dirty="0" smtClean="0">
                <a:solidFill>
                  <a:schemeClr val="tx1"/>
                </a:solidFill>
              </a:rPr>
              <a:t>wykluczenie danego podmiotu </a:t>
            </a:r>
            <a:br>
              <a:rPr lang="pl-PL" sz="2800" b="1" dirty="0" smtClean="0">
                <a:solidFill>
                  <a:schemeClr val="tx1"/>
                </a:solidFill>
              </a:rPr>
            </a:br>
            <a:r>
              <a:rPr lang="pl-PL" sz="2800" dirty="0" smtClean="0">
                <a:solidFill>
                  <a:schemeClr val="tx1"/>
                </a:solidFill>
              </a:rPr>
              <a:t>z możliwości otrzymania środków uniemożliwia mu </a:t>
            </a:r>
          </a:p>
          <a:p>
            <a:pPr lvl="0" algn="ctr"/>
            <a:r>
              <a:rPr lang="pl-PL" sz="2800" b="1" dirty="0" smtClean="0">
                <a:solidFill>
                  <a:schemeClr val="tx1"/>
                </a:solidFill>
              </a:rPr>
              <a:t>uzyskanie statusu </a:t>
            </a:r>
            <a:r>
              <a:rPr lang="pl-PL" sz="2800" b="1" u="sng" dirty="0" smtClean="0">
                <a:solidFill>
                  <a:schemeClr val="tx1"/>
                </a:solidFill>
              </a:rPr>
              <a:t>partnera</a:t>
            </a:r>
            <a:r>
              <a:rPr lang="pl-PL" sz="2800" b="1" dirty="0" smtClean="0">
                <a:solidFill>
                  <a:schemeClr val="tx1"/>
                </a:solidFill>
              </a:rPr>
              <a:t> w projekcie </a:t>
            </a:r>
          </a:p>
          <a:p>
            <a:pPr lvl="0" algn="ctr"/>
            <a:endParaRPr lang="pl-PL" sz="2400" b="1" dirty="0" smtClean="0">
              <a:solidFill>
                <a:srgbClr val="FF0000"/>
              </a:solidFill>
            </a:endParaRPr>
          </a:p>
          <a:p>
            <a:pPr lvl="0" algn="ctr"/>
            <a:endParaRPr lang="pl-PL" sz="2400" b="1" dirty="0" smtClean="0">
              <a:solidFill>
                <a:srgbClr val="FF0000"/>
              </a:solidFill>
            </a:endParaRPr>
          </a:p>
          <a:p>
            <a:pPr algn="ctr"/>
            <a:endParaRPr lang="pl-PL" sz="2400" dirty="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6"/>
          <p:cNvSpPr txBox="1">
            <a:spLocks/>
          </p:cNvSpPr>
          <p:nvPr/>
        </p:nvSpPr>
        <p:spPr>
          <a:xfrm>
            <a:off x="0" y="116632"/>
            <a:ext cx="9144000" cy="836712"/>
          </a:xfrm>
          <a:prstGeom prst="rect">
            <a:avLst/>
          </a:prstGeom>
          <a:ln>
            <a:noFill/>
          </a:ln>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ZLECANIE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USŁUG</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MERYTORYCZNYCH</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6"/>
          <p:cNvSpPr/>
          <p:nvPr/>
        </p:nvSpPr>
        <p:spPr>
          <a:xfrm>
            <a:off x="251520" y="1124745"/>
            <a:ext cx="8712968" cy="276999"/>
          </a:xfrm>
          <a:prstGeom prst="rect">
            <a:avLst/>
          </a:prstGeom>
        </p:spPr>
        <p:txBody>
          <a:bodyPr wrap="square">
            <a:spAutoFit/>
          </a:bodyPr>
          <a:lstStyle/>
          <a:p>
            <a:r>
              <a:rPr lang="pl-PL" sz="1200" dirty="0" smtClean="0"/>
              <a:t> </a:t>
            </a:r>
            <a:endParaRPr lang="pl-PL" sz="1200" dirty="0"/>
          </a:p>
        </p:txBody>
      </p:sp>
      <p:graphicFrame>
        <p:nvGraphicFramePr>
          <p:cNvPr id="10" name="Diagram 9"/>
          <p:cNvGraphicFramePr/>
          <p:nvPr>
            <p:extLst>
              <p:ext uri="{D42A27DB-BD31-4B8C-83A1-F6EECF244321}">
                <p14:modId xmlns:p14="http://schemas.microsoft.com/office/powerpoint/2010/main" xmlns="" val="522826267"/>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179512" y="0"/>
            <a:ext cx="8229600" cy="1143000"/>
          </a:xfrm>
          <a:ln>
            <a:noFill/>
          </a:ln>
        </p:spPr>
        <p:txBody>
          <a:bodyPr>
            <a:noAutofit/>
          </a:bodyPr>
          <a:lstStyle/>
          <a:p>
            <a:pPr lvl="0" algn="l">
              <a:lnSpc>
                <a:spcPct val="90000"/>
              </a:lnSpc>
              <a:defRPr/>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PODSTAWOWE ZASADY UDZIELANIA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DOFINANSOWANIA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1" name="Diagram 10"/>
          <p:cNvGraphicFramePr/>
          <p:nvPr>
            <p:extLst>
              <p:ext uri="{D42A27DB-BD31-4B8C-83A1-F6EECF244321}">
                <p14:modId xmlns:p14="http://schemas.microsoft.com/office/powerpoint/2010/main" xmlns="" val="3884510644"/>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6"/>
          <p:cNvSpPr txBox="1">
            <a:spLocks/>
          </p:cNvSpPr>
          <p:nvPr/>
        </p:nvSpPr>
        <p:spPr>
          <a:xfrm>
            <a:off x="0" y="116632"/>
            <a:ext cx="9144000" cy="864096"/>
          </a:xfrm>
          <a:prstGeom prst="rect">
            <a:avLst/>
          </a:prstGeom>
          <a:ln>
            <a:noFill/>
          </a:ln>
        </p:spPr>
        <p:txBody>
          <a:bodyPr vert="horz" lIns="91440" tIns="45720" rIns="91440" bIns="45720" rtlCol="0" anchor="ctr">
            <a:noAutofit/>
          </a:bodyPr>
          <a:lstStyle/>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SZCZEGÓŁOWY BUDŻET </a:t>
            </a:r>
          </a:p>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PROJEKTU</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5" name="Diagram 4"/>
          <p:cNvGraphicFramePr/>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6"/>
          <p:cNvSpPr txBox="1">
            <a:spLocks/>
          </p:cNvSpPr>
          <p:nvPr/>
        </p:nvSpPr>
        <p:spPr>
          <a:xfrm>
            <a:off x="0" y="116632"/>
            <a:ext cx="9144000" cy="792088"/>
          </a:xfrm>
          <a:prstGeom prst="rect">
            <a:avLst/>
          </a:prstGeom>
          <a:ln>
            <a:noFill/>
          </a:ln>
        </p:spPr>
        <p:txBody>
          <a:bodyPr vert="horz" lIns="91440" tIns="45720" rIns="91440" bIns="45720" rtlCol="0" anchor="ctr">
            <a:noAutofit/>
          </a:bodyPr>
          <a:lstStyle/>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METODY ROZLICZANIA </a:t>
            </a:r>
          </a:p>
          <a:p>
            <a:pPr lvl="0">
              <a:lnSpc>
                <a:spcPct val="90000"/>
              </a:lnSpc>
              <a:spcBef>
                <a:spcPct val="0"/>
              </a:spcBef>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KOSZTÓW BEZPOŚREDNICH</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4" name="Diagram 3"/>
          <p:cNvGraphicFramePr/>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None/>
            </a:pPr>
            <a:endParaRPr lang="pl-PL" sz="2000" b="1" dirty="0" smtClean="0"/>
          </a:p>
        </p:txBody>
      </p:sp>
      <p:graphicFrame>
        <p:nvGraphicFramePr>
          <p:cNvPr id="11" name="Diagram 10"/>
          <p:cNvGraphicFramePr/>
          <p:nvPr/>
        </p:nvGraphicFramePr>
        <p:xfrm>
          <a:off x="0" y="1052736"/>
          <a:ext cx="9144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99392"/>
            <a:ext cx="8316416" cy="1152128"/>
          </a:xfrm>
          <a:ln>
            <a:noFill/>
          </a:ln>
        </p:spPr>
        <p:txBody>
          <a:bodyPr>
            <a:no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CHARAKTERYSTYKA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UPROSZCZONYCH METOD ROZLICZANIA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5" name="Diagram 14"/>
          <p:cNvGraphicFramePr/>
          <p:nvPr/>
        </p:nvGraphicFramePr>
        <p:xfrm>
          <a:off x="0" y="980728"/>
          <a:ext cx="91440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316416" cy="980728"/>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CHARAKTERYSTYKA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UPROSZCZONYCH METOD ROZLICZANIA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5" name="Diagram 14"/>
          <p:cNvGraphicFramePr/>
          <p:nvPr/>
        </p:nvGraphicFramePr>
        <p:xfrm>
          <a:off x="0" y="980728"/>
          <a:ext cx="91440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5" name="Tytuł 1"/>
          <p:cNvSpPr txBox="1">
            <a:spLocks/>
          </p:cNvSpPr>
          <p:nvPr/>
        </p:nvSpPr>
        <p:spPr>
          <a:xfrm>
            <a:off x="0" y="1412776"/>
            <a:ext cx="8458200" cy="424847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chemeClr val="tx1"/>
                </a:solidFill>
                <a:effectLst/>
                <a:uLnTx/>
                <a:uFillTx/>
                <a:latin typeface="+mj-lt"/>
                <a:ea typeface="+mj-ea"/>
                <a:cs typeface="+mj-cs"/>
              </a:rPr>
              <a:t/>
            </a:r>
            <a:br>
              <a:rPr kumimoji="0" lang="pl-PL" sz="4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ytuł 6"/>
          <p:cNvSpPr txBox="1">
            <a:spLocks/>
          </p:cNvSpPr>
          <p:nvPr/>
        </p:nvSpPr>
        <p:spPr>
          <a:xfrm>
            <a:off x="152400" y="152400"/>
            <a:ext cx="9144000" cy="836712"/>
          </a:xfrm>
          <a:prstGeom prst="rect">
            <a:avLst/>
          </a:prstGeom>
          <a:ln>
            <a:noFill/>
          </a:ln>
        </p:spPr>
        <p:txBody>
          <a:bodyPr vert="horz" lIns="91440" tIns="45720" rIns="91440" bIns="45720" rtlCol="0" anchor="ctr">
            <a:normAutofit/>
          </a:bodyPr>
          <a:lstStyle/>
          <a:p>
            <a:pPr lvl="0">
              <a:spcBef>
                <a:spcPct val="0"/>
              </a:spcBef>
            </a:pPr>
            <a:r>
              <a:rPr lang="pl-PL" sz="24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CROSS – FINANCING </a:t>
            </a:r>
          </a:p>
          <a:p>
            <a:pPr lvl="0">
              <a:spcBef>
                <a:spcPct val="0"/>
              </a:spcBef>
            </a:pPr>
            <a:r>
              <a:rPr lang="pl-PL" sz="24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I ŚRODKI TRWAŁE</a:t>
            </a:r>
            <a:endParaRPr lang="pl-PL" sz="24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2" name="Diagram 11"/>
          <p:cNvGraphicFramePr/>
          <p:nvPr>
            <p:extLst>
              <p:ext uri="{D42A27DB-BD31-4B8C-83A1-F6EECF244321}">
                <p14:modId xmlns="" xmlns:p14="http://schemas.microsoft.com/office/powerpoint/2010/main" val="2861059516"/>
              </p:ext>
            </p:extLst>
          </p:nvPr>
        </p:nvGraphicFramePr>
        <p:xfrm>
          <a:off x="107504" y="980728"/>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34446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5" name="Tytuł 1"/>
          <p:cNvSpPr txBox="1">
            <a:spLocks/>
          </p:cNvSpPr>
          <p:nvPr/>
        </p:nvSpPr>
        <p:spPr>
          <a:xfrm>
            <a:off x="0" y="1412776"/>
            <a:ext cx="8458200" cy="424847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chemeClr val="tx1"/>
                </a:solidFill>
                <a:effectLst/>
                <a:uLnTx/>
                <a:uFillTx/>
                <a:latin typeface="+mj-lt"/>
                <a:ea typeface="+mj-ea"/>
                <a:cs typeface="+mj-cs"/>
              </a:rPr>
              <a:t/>
            </a:r>
            <a:br>
              <a:rPr kumimoji="0" lang="pl-PL" sz="4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Diagram 11"/>
          <p:cNvGraphicFramePr/>
          <p:nvPr>
            <p:extLst>
              <p:ext uri="{D42A27DB-BD31-4B8C-83A1-F6EECF244321}">
                <p14:modId xmlns="" xmlns:p14="http://schemas.microsoft.com/office/powerpoint/2010/main" val="1745071338"/>
              </p:ext>
            </p:extLst>
          </p:nvPr>
        </p:nvGraphicFramePr>
        <p:xfrm>
          <a:off x="107504" y="980728"/>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ytuł 6"/>
          <p:cNvSpPr txBox="1">
            <a:spLocks/>
          </p:cNvSpPr>
          <p:nvPr/>
        </p:nvSpPr>
        <p:spPr>
          <a:xfrm>
            <a:off x="152400" y="152400"/>
            <a:ext cx="9144000" cy="836712"/>
          </a:xfrm>
          <a:prstGeom prst="rect">
            <a:avLst/>
          </a:prstGeom>
          <a:ln>
            <a:noFill/>
          </a:ln>
        </p:spPr>
        <p:txBody>
          <a:bodyPr vert="horz" lIns="91440" tIns="45720" rIns="91440" bIns="45720" rtlCol="0" anchor="ctr">
            <a:normAutofit/>
          </a:bodyPr>
          <a:lstStyle/>
          <a:p>
            <a:pPr lvl="0">
              <a:spcBef>
                <a:spcPct val="0"/>
              </a:spcBef>
            </a:pPr>
            <a:r>
              <a:rPr lang="pl-PL" sz="24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CROSS – FINANCING </a:t>
            </a:r>
          </a:p>
          <a:p>
            <a:pPr lvl="0">
              <a:spcBef>
                <a:spcPct val="0"/>
              </a:spcBef>
            </a:pPr>
            <a:r>
              <a:rPr lang="pl-PL" sz="24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I ŚRODKI TRWAŁE</a:t>
            </a:r>
            <a:endParaRPr lang="pl-PL" sz="24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143000"/>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ETAPY WERYFIKACJI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I OCENY WNIOSKÓW</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1" name="Diagram 10"/>
          <p:cNvGraphicFramePr/>
          <p:nvPr/>
        </p:nvGraphicFramePr>
        <p:xfrm>
          <a:off x="179512" y="1052736"/>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TERMIN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ROZSTRZYGNIĘCIA KONKURSU</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1196752"/>
            <a:ext cx="8712968"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200"/>
              </a:spcAft>
            </a:pPr>
            <a:r>
              <a:rPr lang="pl-PL" sz="2400" b="1" u="sng" dirty="0" smtClean="0">
                <a:solidFill>
                  <a:schemeClr val="bg1"/>
                </a:solidFill>
              </a:rPr>
              <a:t>kwiecień</a:t>
            </a:r>
            <a:r>
              <a:rPr lang="pl-PL" sz="2400" b="1" u="sng" dirty="0" smtClean="0"/>
              <a:t> </a:t>
            </a:r>
            <a:r>
              <a:rPr lang="pl-PL" sz="2400" b="1" u="sng" dirty="0"/>
              <a:t>2016 roku </a:t>
            </a:r>
            <a:r>
              <a:rPr lang="pl-PL" sz="2400" dirty="0"/>
              <a:t>– w przypadku, gdy ocenie formalno-merytorycznej podlegać będzie do 80 </a:t>
            </a:r>
            <a:r>
              <a:rPr lang="pl-PL" sz="2400" dirty="0" smtClean="0"/>
              <a:t>wniosków</a:t>
            </a:r>
          </a:p>
          <a:p>
            <a:pPr algn="just">
              <a:spcAft>
                <a:spcPts val="1200"/>
              </a:spcAft>
            </a:pPr>
            <a:r>
              <a:rPr lang="pl-PL" sz="2400" b="1" u="sng" dirty="0" smtClean="0">
                <a:solidFill>
                  <a:schemeClr val="bg1"/>
                </a:solidFill>
              </a:rPr>
              <a:t>maj</a:t>
            </a:r>
            <a:r>
              <a:rPr lang="pl-PL" sz="2400" b="1" u="sng" dirty="0" smtClean="0"/>
              <a:t> </a:t>
            </a:r>
            <a:r>
              <a:rPr lang="pl-PL" sz="2400" b="1" u="sng" dirty="0"/>
              <a:t>2016 roku </a:t>
            </a:r>
            <a:r>
              <a:rPr lang="pl-PL" sz="2400" b="1" u="sng" dirty="0" smtClean="0"/>
              <a:t>- </a:t>
            </a:r>
            <a:r>
              <a:rPr lang="pl-PL" sz="2400" dirty="0" smtClean="0"/>
              <a:t>w </a:t>
            </a:r>
            <a:r>
              <a:rPr lang="pl-PL" sz="2400" dirty="0"/>
              <a:t>przypadku, gdy ocenie formalno-merytorycznej podlegać będzie od 81 do 150 </a:t>
            </a:r>
            <a:r>
              <a:rPr lang="pl-PL" sz="2400" dirty="0" smtClean="0"/>
              <a:t>wniosków</a:t>
            </a:r>
          </a:p>
          <a:p>
            <a:pPr algn="just">
              <a:spcAft>
                <a:spcPts val="1200"/>
              </a:spcAft>
            </a:pPr>
            <a:r>
              <a:rPr lang="pl-PL" sz="2400" b="1" u="sng" dirty="0" smtClean="0">
                <a:solidFill>
                  <a:schemeClr val="bg1"/>
                </a:solidFill>
              </a:rPr>
              <a:t>czerwiec</a:t>
            </a:r>
            <a:r>
              <a:rPr lang="pl-PL" sz="2400" b="1" u="sng" dirty="0" smtClean="0"/>
              <a:t> </a:t>
            </a:r>
            <a:r>
              <a:rPr lang="pl-PL" sz="2400" b="1" u="sng" dirty="0"/>
              <a:t>2016 roku </a:t>
            </a:r>
            <a:r>
              <a:rPr lang="pl-PL" sz="2400" dirty="0"/>
              <a:t>– w przypadku gdy ocenie formalno-merytorycznej podlegać będzie powyżej 150 wniosków</a:t>
            </a:r>
            <a:r>
              <a:rPr lang="pl-PL" sz="2400" dirty="0" smtClean="0"/>
              <a:t> </a:t>
            </a:r>
            <a:endParaRPr lang="pl-PL" sz="24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WERYFIKACJA TECHNICZNA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980728"/>
            <a:ext cx="8712968"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pl-PL" sz="2000" dirty="0" smtClean="0"/>
              <a:t>W razie stwierdzonych we wniosku o dofinansowanie </a:t>
            </a:r>
            <a:r>
              <a:rPr lang="pl-PL" sz="2000" b="1" dirty="0" smtClean="0"/>
              <a:t>braków formalnych </a:t>
            </a:r>
            <a:br>
              <a:rPr lang="pl-PL" sz="2000" b="1" dirty="0" smtClean="0"/>
            </a:br>
            <a:r>
              <a:rPr lang="pl-PL" sz="2000" b="1" dirty="0" smtClean="0"/>
              <a:t>lub oczywistych omyłek</a:t>
            </a:r>
            <a:r>
              <a:rPr lang="pl-PL" sz="2000" dirty="0" smtClean="0"/>
              <a:t> IOK wzywa Wnioskodawcę do </a:t>
            </a:r>
            <a:r>
              <a:rPr lang="pl-PL" sz="2000" b="1" dirty="0" smtClean="0"/>
              <a:t>uzupełnienia lub korekty </a:t>
            </a:r>
            <a:r>
              <a:rPr lang="pl-PL" sz="2000" dirty="0" smtClean="0"/>
              <a:t>pod warunkiem, że korekta </a:t>
            </a:r>
            <a:r>
              <a:rPr lang="pl-PL" sz="2000" b="1" dirty="0" smtClean="0"/>
              <a:t>nie będzie prowadziła do istotnej modyfikacji</a:t>
            </a:r>
            <a:r>
              <a:rPr lang="pl-PL" sz="2000" dirty="0" smtClean="0"/>
              <a:t> wniosku o dofinansowanie.</a:t>
            </a:r>
          </a:p>
          <a:p>
            <a:pPr algn="just">
              <a:spcAft>
                <a:spcPts val="600"/>
              </a:spcAft>
              <a:buFont typeface="Arial" pitchFamily="34" charset="0"/>
              <a:buChar char="•"/>
            </a:pPr>
            <a:endParaRPr lang="pl-PL" sz="2000" dirty="0" smtClean="0"/>
          </a:p>
          <a:p>
            <a:pPr algn="just">
              <a:spcAft>
                <a:spcPts val="600"/>
              </a:spcAft>
            </a:pPr>
            <a:r>
              <a:rPr lang="pl-PL" sz="2000" u="sng" dirty="0" smtClean="0"/>
              <a:t>Przykładowa l</a:t>
            </a:r>
            <a:r>
              <a:rPr lang="pl-PL" sz="2000" b="1" u="sng" dirty="0" smtClean="0"/>
              <a:t>ista braków formalnych, które mogą podlegać jednorazowej  korekcie lub uzupełnieniu:</a:t>
            </a:r>
            <a:endParaRPr lang="pl-PL" sz="2000" u="sng" dirty="0" smtClean="0"/>
          </a:p>
          <a:p>
            <a:pPr lvl="0" algn="just">
              <a:buFont typeface="Wingdings" pitchFamily="2" charset="2"/>
              <a:buChar char="ü"/>
            </a:pPr>
            <a:r>
              <a:rPr lang="pl-PL" sz="2000" dirty="0" smtClean="0"/>
              <a:t> brak wypełnienia punktu E. wniosku zgodnie z wymogami określonymi </a:t>
            </a:r>
            <a:br>
              <a:rPr lang="pl-PL" sz="2000" dirty="0" smtClean="0"/>
            </a:br>
            <a:r>
              <a:rPr lang="pl-PL" sz="2000" dirty="0" smtClean="0"/>
              <a:t>w instrukcji wypełniania wniosku;</a:t>
            </a:r>
          </a:p>
          <a:p>
            <a:pPr lvl="0" algn="just">
              <a:buFont typeface="Wingdings" pitchFamily="2" charset="2"/>
              <a:buChar char="ü"/>
            </a:pPr>
            <a:r>
              <a:rPr lang="pl-PL" sz="2000" dirty="0" smtClean="0"/>
              <a:t> brak wymaganych załączników;</a:t>
            </a:r>
          </a:p>
          <a:p>
            <a:pPr lvl="0" algn="just">
              <a:buFont typeface="Wingdings" pitchFamily="2" charset="2"/>
              <a:buChar char="ü"/>
            </a:pPr>
            <a:r>
              <a:rPr lang="pl-PL" sz="2000" dirty="0" smtClean="0"/>
              <a:t> brak podpisu osoby uprawnionej wymienionej w pkt. B.1.1.10. wniosku;</a:t>
            </a:r>
          </a:p>
          <a:p>
            <a:pPr lvl="0" algn="just">
              <a:spcAft>
                <a:spcPts val="600"/>
              </a:spcAft>
              <a:buFont typeface="Wingdings" pitchFamily="2" charset="2"/>
              <a:buChar char="ü"/>
            </a:pPr>
            <a:r>
              <a:rPr lang="pl-PL" sz="2000" dirty="0" smtClean="0"/>
              <a:t> podpisanie wniosku przez inną osobę niż wymieniona w pkt. B.1.1.10.</a:t>
            </a:r>
          </a:p>
          <a:p>
            <a:pPr algn="just">
              <a:spcAft>
                <a:spcPts val="600"/>
              </a:spcAft>
            </a:pPr>
            <a:endParaRPr lang="pl-PL" sz="2000" b="1" dirty="0"/>
          </a:p>
        </p:txBody>
      </p:sp>
    </p:spTree>
    <p:extLst>
      <p:ext uri="{BB962C8B-B14F-4D97-AF65-F5344CB8AC3E}">
        <p14:creationId xmlns:p14="http://schemas.microsoft.com/office/powerpoint/2010/main" xmlns="" val="1400380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WERYFIKACJA TECHNICZNA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980728"/>
            <a:ext cx="8712968"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 typeface="Arial" pitchFamily="34" charset="0"/>
              <a:buChar char="•"/>
            </a:pPr>
            <a:r>
              <a:rPr lang="pl-PL" sz="2400" dirty="0" smtClean="0"/>
              <a:t> Wnioskodawca wprowadza poprawki we wniosku </a:t>
            </a:r>
            <a:br>
              <a:rPr lang="pl-PL" sz="2400" dirty="0" smtClean="0"/>
            </a:br>
            <a:r>
              <a:rPr lang="pl-PL" sz="2400" dirty="0" smtClean="0"/>
              <a:t>o dofinansowanie oraz wysyła go w udostępnionym systemie SNOW (</a:t>
            </a:r>
            <a:r>
              <a:rPr lang="pl-PL" sz="2400" b="1" dirty="0" smtClean="0"/>
              <a:t>w terminie 7 dni kalendarzowych</a:t>
            </a:r>
            <a:r>
              <a:rPr lang="pl-PL" sz="2400" dirty="0" smtClean="0"/>
              <a:t>);</a:t>
            </a:r>
          </a:p>
          <a:p>
            <a:pPr algn="just">
              <a:spcAft>
                <a:spcPts val="600"/>
              </a:spcAft>
            </a:pPr>
            <a:endParaRPr lang="pl-PL" sz="2400" dirty="0" smtClean="0"/>
          </a:p>
          <a:p>
            <a:pPr algn="just">
              <a:spcAft>
                <a:spcPts val="600"/>
              </a:spcAft>
              <a:buFont typeface="Arial" pitchFamily="34" charset="0"/>
              <a:buChar char="•"/>
            </a:pPr>
            <a:r>
              <a:rPr lang="pl-PL" sz="2400" dirty="0" smtClean="0"/>
              <a:t> poprawnie uzupełniony lub skorygowany wniosek jest kierowany do oceny formalno-merytorycznej dokonywanej w ramach KOP.</a:t>
            </a:r>
          </a:p>
          <a:p>
            <a:pPr algn="just">
              <a:spcAft>
                <a:spcPts val="600"/>
              </a:spcAft>
            </a:pPr>
            <a:r>
              <a:rPr lang="pl-PL" dirty="0" smtClean="0"/>
              <a:t> </a:t>
            </a:r>
            <a:endParaRPr lang="pl-PL" sz="2000" b="1" dirty="0"/>
          </a:p>
        </p:txBody>
      </p:sp>
    </p:spTree>
    <p:extLst>
      <p:ext uri="{BB962C8B-B14F-4D97-AF65-F5344CB8AC3E}">
        <p14:creationId xmlns:p14="http://schemas.microsoft.com/office/powerpoint/2010/main" xmlns="" val="1400380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44408" cy="100811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WERYFIKACJA TECHNICZNA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13" name="Prostokąt zaokrąglony 12"/>
          <p:cNvSpPr/>
          <p:nvPr/>
        </p:nvSpPr>
        <p:spPr>
          <a:xfrm>
            <a:off x="179512" y="980728"/>
            <a:ext cx="8712968" cy="554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 typeface="Arial" pitchFamily="34" charset="0"/>
              <a:buChar char="•"/>
            </a:pPr>
            <a:r>
              <a:rPr lang="pl-PL" sz="2400" dirty="0" smtClean="0"/>
              <a:t> niepoprawienie w terminie lub niepoprawienie wszystkich braków i omyłek lub wprowadzenie zmian, niewynikających </a:t>
            </a:r>
            <a:br>
              <a:rPr lang="pl-PL" sz="2400" dirty="0" smtClean="0"/>
            </a:br>
            <a:r>
              <a:rPr lang="pl-PL" sz="2400" dirty="0" smtClean="0"/>
              <a:t>z pisma i powodujących znaczącą modyfikację wniosku </a:t>
            </a:r>
            <a:r>
              <a:rPr lang="pl-PL" sz="2400" b="1" dirty="0" smtClean="0"/>
              <a:t>spowoduje pozostawienie wniosku bez rozpatrzenia;</a:t>
            </a:r>
          </a:p>
          <a:p>
            <a:pPr algn="just">
              <a:spcAft>
                <a:spcPts val="600"/>
              </a:spcAft>
              <a:buFont typeface="Arial" pitchFamily="34" charset="0"/>
              <a:buChar char="•"/>
            </a:pPr>
            <a:endParaRPr lang="pl-PL" sz="2400" b="1" dirty="0" smtClean="0"/>
          </a:p>
          <a:p>
            <a:pPr algn="just">
              <a:spcAft>
                <a:spcPts val="600"/>
              </a:spcAft>
              <a:buFont typeface="Arial" pitchFamily="34" charset="0"/>
              <a:buChar char="•"/>
            </a:pPr>
            <a:r>
              <a:rPr lang="pl-PL" sz="2400" b="1" dirty="0" smtClean="0"/>
              <a:t> </a:t>
            </a:r>
            <a:r>
              <a:rPr lang="pl-PL" sz="2400" dirty="0" smtClean="0"/>
              <a:t>w związku z tym, że </a:t>
            </a:r>
            <a:r>
              <a:rPr lang="pl-PL" sz="2400" b="1" dirty="0" smtClean="0"/>
              <a:t>wymogi formalne </a:t>
            </a:r>
            <a:r>
              <a:rPr lang="pl-PL" sz="2400" dirty="0" smtClean="0"/>
              <a:t>w odniesieniu do wniosku o dofinansowanie </a:t>
            </a:r>
            <a:r>
              <a:rPr lang="pl-PL" sz="2400" b="1" dirty="0" smtClean="0"/>
              <a:t>nie są kryteriami</a:t>
            </a:r>
            <a:r>
              <a:rPr lang="pl-PL" sz="2400" dirty="0" smtClean="0"/>
              <a:t>, wnioskodawcy, </a:t>
            </a:r>
            <a:br>
              <a:rPr lang="pl-PL" sz="2400" dirty="0" smtClean="0"/>
            </a:br>
            <a:r>
              <a:rPr lang="pl-PL" sz="2400" dirty="0" smtClean="0"/>
              <a:t>w przypadku pozostawienia jego wniosku o dofinansowanie bez rozpatrzenia, </a:t>
            </a:r>
            <a:r>
              <a:rPr lang="pl-PL" sz="2400" b="1" dirty="0" smtClean="0"/>
              <a:t>nie przysługuje protest </a:t>
            </a:r>
            <a:r>
              <a:rPr lang="pl-PL" sz="2400" dirty="0" smtClean="0"/>
              <a:t>w rozumieniu rozdziału 15 ustawy wdrożeniowej.</a:t>
            </a:r>
          </a:p>
          <a:p>
            <a:pPr>
              <a:buFont typeface="Arial" pitchFamily="34" charset="0"/>
              <a:buChar char="•"/>
            </a:pPr>
            <a:endParaRPr lang="pl-PL" sz="2000" b="1" dirty="0"/>
          </a:p>
        </p:txBody>
      </p:sp>
    </p:spTree>
    <p:extLst>
      <p:ext uri="{BB962C8B-B14F-4D97-AF65-F5344CB8AC3E}">
        <p14:creationId xmlns:p14="http://schemas.microsoft.com/office/powerpoint/2010/main" xmlns="" val="3641605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99392"/>
            <a:ext cx="9144000" cy="124239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OCENA FORMALNA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3" name="Diagram 12"/>
          <p:cNvGraphicFramePr/>
          <p:nvPr>
            <p:extLst>
              <p:ext uri="{D42A27DB-BD31-4B8C-83A1-F6EECF244321}">
                <p14:modId xmlns:p14="http://schemas.microsoft.com/office/powerpoint/2010/main" xmlns="" val="941615225"/>
              </p:ext>
            </p:extLst>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854465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ALOKACJA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None/>
            </a:pPr>
            <a:endParaRPr lang="pl-PL" sz="2000" b="1" dirty="0" smtClean="0"/>
          </a:p>
        </p:txBody>
      </p:sp>
      <p:graphicFrame>
        <p:nvGraphicFramePr>
          <p:cNvPr id="11" name="Diagram 10"/>
          <p:cNvGraphicFramePr/>
          <p:nvPr/>
        </p:nvGraphicFramePr>
        <p:xfrm>
          <a:off x="899592" y="1052736"/>
          <a:ext cx="748883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99392"/>
            <a:ext cx="9144000" cy="1242392"/>
          </a:xfrm>
          <a:ln>
            <a:noFill/>
          </a:ln>
        </p:spPr>
        <p:txBody>
          <a:bodyPr>
            <a:norm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OCENA MERYTORYCZNA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13" name="Diagram 12"/>
          <p:cNvGraphicFramePr/>
          <p:nvPr>
            <p:extLst>
              <p:ext uri="{D42A27DB-BD31-4B8C-83A1-F6EECF244321}">
                <p14:modId xmlns:p14="http://schemas.microsoft.com/office/powerpoint/2010/main" xmlns="" val="2506908153"/>
              </p:ext>
            </p:extLst>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585301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697144" cy="1052736"/>
          </a:xfrm>
          <a:ln>
            <a:noFill/>
          </a:ln>
        </p:spPr>
        <p:txBody>
          <a:bodyPr>
            <a:normAutofit fontScale="90000"/>
          </a:bodyPr>
          <a:lstStyle/>
          <a:p>
            <a:pPr lvl="0" algn="l">
              <a:defRPr/>
            </a:pPr>
            <a: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t/>
            </a:r>
            <a:b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br>
            <a:r>
              <a:rPr lang="pl-PL" sz="40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NEGOCJACJE</a:t>
            </a:r>
            <a: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t/>
            </a:r>
            <a:br>
              <a:rPr lang="pl-PL" sz="2800" b="1" dirty="0" smtClean="0">
                <a:ln>
                  <a:solidFill>
                    <a:schemeClr val="tx1"/>
                  </a:solidFill>
                </a:ln>
                <a:solidFill>
                  <a:srgbClr val="FFC000"/>
                </a:solidFill>
                <a:effectLst>
                  <a:outerShdw blurRad="50800" dist="38100" dir="8100000" algn="tr" rotWithShape="0">
                    <a:prstClr val="black">
                      <a:alpha val="40000"/>
                    </a:prstClr>
                  </a:outerShdw>
                </a:effectLst>
              </a:rPr>
            </a:br>
            <a:endParaRPr lang="pl-PL" sz="2800" b="1" dirty="0">
              <a:ln>
                <a:solidFill>
                  <a:schemeClr val="tx1"/>
                </a:solidFill>
              </a:ln>
              <a:solidFill>
                <a:srgbClr val="FFC000"/>
              </a:solidFill>
              <a:effectLst>
                <a:outerShdw blurRad="50800" dist="38100" dir="8100000" algn="tr" rotWithShape="0">
                  <a:prstClr val="black">
                    <a:alpha val="40000"/>
                  </a:prstClr>
                </a:outerShdw>
              </a:effectLst>
            </a:endParaRPr>
          </a:p>
        </p:txBody>
      </p:sp>
      <p:graphicFrame>
        <p:nvGraphicFramePr>
          <p:cNvPr id="8" name="Diagram 7"/>
          <p:cNvGraphicFramePr/>
          <p:nvPr>
            <p:extLst>
              <p:ext uri="{D42A27DB-BD31-4B8C-83A1-F6EECF244321}">
                <p14:modId xmlns="" xmlns:p14="http://schemas.microsoft.com/office/powerpoint/2010/main" val="4144162042"/>
              </p:ext>
            </p:extLst>
          </p:nvPr>
        </p:nvGraphicFramePr>
        <p:xfrm>
          <a:off x="0" y="112474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graphicFrame>
        <p:nvGraphicFramePr>
          <p:cNvPr id="11" name="Diagram 10"/>
          <p:cNvGraphicFramePr/>
          <p:nvPr>
            <p:extLst>
              <p:ext uri="{D42A27DB-BD31-4B8C-83A1-F6EECF244321}">
                <p14:modId xmlns="" xmlns:p14="http://schemas.microsoft.com/office/powerpoint/2010/main" val="3633675364"/>
              </p:ext>
            </p:extLst>
          </p:nvPr>
        </p:nvGraphicFramePr>
        <p:xfrm>
          <a:off x="0" y="1124744"/>
          <a:ext cx="9144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ytuł 6"/>
          <p:cNvSpPr txBox="1">
            <a:spLocks/>
          </p:cNvSpPr>
          <p:nvPr/>
        </p:nvSpPr>
        <p:spPr>
          <a:xfrm>
            <a:off x="0" y="-171400"/>
            <a:ext cx="9144000" cy="1440160"/>
          </a:xfrm>
          <a:prstGeom prst="rect">
            <a:avLst/>
          </a:prstGeom>
          <a:ln>
            <a:noFill/>
          </a:ln>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OSTATECZNA I WIĄŻĄCA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OCENA PROJEKTU</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9" name="Prostokąt zaokrąglony 8"/>
          <p:cNvSpPr/>
          <p:nvPr/>
        </p:nvSpPr>
        <p:spPr>
          <a:xfrm>
            <a:off x="107504" y="5013176"/>
            <a:ext cx="8928992" cy="1512168"/>
          </a:xfrm>
          <a:prstGeom prst="roundRect">
            <a:avLst/>
          </a:prstGeom>
          <a:solidFill>
            <a:schemeClr val="accent3">
              <a:lumMod val="75000"/>
            </a:schemeClr>
          </a:solidFill>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dirty="0" smtClean="0"/>
              <a:t>Dofinansowanie może otrzymać jedynie projekt, który spełnia wszystkie kryteria obligatoryjne oraz otrzymał </a:t>
            </a:r>
            <a:r>
              <a:rPr lang="pl-PL" sz="2000" b="1" dirty="0" smtClean="0"/>
              <a:t>co najmniej 60% punktów </a:t>
            </a:r>
            <a:r>
              <a:rPr lang="pl-PL" dirty="0" smtClean="0"/>
              <a:t>w każdej części oceny merytorycznej oraz </a:t>
            </a:r>
            <a:r>
              <a:rPr lang="pl-PL" sz="2000" b="1" dirty="0"/>
              <a:t>6</a:t>
            </a:r>
            <a:r>
              <a:rPr lang="pl-PL" sz="2000" b="1" dirty="0" smtClean="0"/>
              <a:t>0 punktów ogółem </a:t>
            </a:r>
            <a:r>
              <a:rPr lang="pl-PL" dirty="0" smtClean="0"/>
              <a:t>wyliczonych na podstawie średniej arytmetycznej z ocen dwóch oceniających</a:t>
            </a:r>
            <a:endParaRPr lang="pl-PL"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686800" cy="1052736"/>
          </a:xfrm>
          <a:ln>
            <a:noFill/>
          </a:ln>
        </p:spPr>
        <p:txBody>
          <a:bodyPr>
            <a:noAutofit/>
          </a:bodyPr>
          <a:lstStyle/>
          <a:p>
            <a:pPr algn="l">
              <a:lnSpc>
                <a:spcPct val="90000"/>
              </a:lnSpc>
            </a:pP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ROZSTRZYGNIĘCIE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KONKURSU</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8" name="Diagram 7"/>
          <p:cNvGraphicFramePr/>
          <p:nvPr>
            <p:extLst>
              <p:ext uri="{D42A27DB-BD31-4B8C-83A1-F6EECF244321}">
                <p14:modId xmlns="" xmlns:p14="http://schemas.microsoft.com/office/powerpoint/2010/main" val="310841542"/>
              </p:ext>
            </p:extLst>
          </p:nvPr>
        </p:nvGraphicFramePr>
        <p:xfrm>
          <a:off x="0" y="112474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686800" cy="980728"/>
          </a:xfrm>
          <a:ln>
            <a:noFill/>
          </a:ln>
        </p:spPr>
        <p:txBody>
          <a:bodyPr>
            <a:noAutofit/>
          </a:bodyPr>
          <a:lstStyle/>
          <a:p>
            <a:pPr algn="l"/>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PROCEDURA </a:t>
            </a:r>
            <a:b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br>
            <a:r>
              <a:rPr lang="pl-PL" sz="3600" b="1" i="1"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rPr>
              <a:t>ODWOŁAWCZA</a:t>
            </a:r>
            <a:endParaRPr lang="pl-PL" sz="3600" b="1" i="1"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endParaRPr>
          </a:p>
        </p:txBody>
      </p:sp>
      <p:graphicFrame>
        <p:nvGraphicFramePr>
          <p:cNvPr id="9" name="Diagram 8"/>
          <p:cNvGraphicFramePr/>
          <p:nvPr>
            <p:extLst>
              <p:ext uri="{D42A27DB-BD31-4B8C-83A1-F6EECF244321}">
                <p14:modId xmlns="" xmlns:p14="http://schemas.microsoft.com/office/powerpoint/2010/main" val="3849173751"/>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6" name="Tytuł 6"/>
          <p:cNvSpPr txBox="1">
            <a:spLocks/>
          </p:cNvSpPr>
          <p:nvPr/>
        </p:nvSpPr>
        <p:spPr>
          <a:xfrm>
            <a:off x="457200" y="0"/>
            <a:ext cx="82296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107504" y="1196752"/>
            <a:ext cx="8928992"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sz="3600" dirty="0" smtClean="0"/>
              <a:t>OCENA FORMALNA </a:t>
            </a:r>
          </a:p>
          <a:p>
            <a:pPr algn="ctr">
              <a:buNone/>
            </a:pPr>
            <a:r>
              <a:rPr lang="pl-PL" sz="3600" dirty="0" smtClean="0"/>
              <a:t>(W RAMACH ETAPU OCENY </a:t>
            </a:r>
          </a:p>
          <a:p>
            <a:pPr algn="ctr">
              <a:buNone/>
            </a:pPr>
            <a:r>
              <a:rPr lang="pl-PL" sz="3600" dirty="0" smtClean="0"/>
              <a:t>FORMALNO-MERYTORYCZNEJ)</a:t>
            </a:r>
            <a:endParaRPr lang="pl-PL"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580282"/>
        </p:xfrm>
        <a:graphic>
          <a:graphicData uri="http://schemas.openxmlformats.org/drawingml/2006/table">
            <a:tbl>
              <a:tblPr firstRow="1" bandRow="1">
                <a:tableStyleId>{5C22544A-7EE6-4342-B048-85BDC9FD1C3A}</a:tableStyleId>
              </a:tblPr>
              <a:tblGrid>
                <a:gridCol w="539551"/>
                <a:gridCol w="2016224"/>
                <a:gridCol w="4489601"/>
                <a:gridCol w="2098624"/>
              </a:tblGrid>
              <a:tr h="792087">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800200">
                <a:tc>
                  <a:txBody>
                    <a:bodyPr/>
                    <a:lstStyle/>
                    <a:p>
                      <a:r>
                        <a:rPr lang="pl-PL" sz="1800" dirty="0" smtClean="0">
                          <a:latin typeface="+mj-lt"/>
                        </a:rPr>
                        <a:t>1.</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Poprawność wypełnienia wniosku 	</a:t>
                      </a:r>
                    </a:p>
                  </a:txBody>
                  <a:tcPr/>
                </a:tc>
                <a:tc>
                  <a:txBody>
                    <a:bodyPr/>
                    <a:lstStyle/>
                    <a:p>
                      <a:pPr algn="l"/>
                      <a:r>
                        <a:rPr lang="pl-PL" sz="1800" b="1" kern="1200" baseline="0" dirty="0" smtClean="0">
                          <a:solidFill>
                            <a:schemeClr val="tx1"/>
                          </a:solidFill>
                          <a:latin typeface="+mn-lt"/>
                          <a:ea typeface="+mn-ea"/>
                          <a:cs typeface="+mn-cs"/>
                        </a:rPr>
                        <a:t>Wniosek o dofinansowanie został sporządzony w języku polskim oraz został podpisany zgodnie z prawem reprezentacji. </a:t>
                      </a:r>
                    </a:p>
                    <a:p>
                      <a:pPr algn="l"/>
                      <a:endParaRPr lang="pl-PL" sz="1800" b="1" kern="1200" baseline="0" dirty="0" smtClean="0">
                        <a:solidFill>
                          <a:schemeClr val="tx1"/>
                        </a:solidFill>
                        <a:latin typeface="+mn-lt"/>
                        <a:ea typeface="+mn-ea"/>
                        <a:cs typeface="+mn-cs"/>
                      </a:endParaRPr>
                    </a:p>
                    <a:p>
                      <a:pPr algn="l"/>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zapisy wniosku o dofinansowanie lub załączniki</a:t>
                      </a:r>
                      <a:r>
                        <a:rPr lang="pl-PL" sz="1800" kern="1200" baseline="0" dirty="0" smtClean="0">
                          <a:solidFill>
                            <a:srgbClr val="0070C0"/>
                          </a:solidFill>
                          <a:latin typeface="+mn-lt"/>
                          <a:ea typeface="+mn-ea"/>
                          <a:cs typeface="+mn-cs"/>
                        </a:rPr>
                        <a:t>. </a:t>
                      </a:r>
                      <a:r>
                        <a:rPr lang="pl-PL" sz="1800" kern="1200" baseline="0" dirty="0" smtClean="0">
                          <a:solidFill>
                            <a:schemeClr val="tx1"/>
                          </a:solidFill>
                          <a:latin typeface="+mn-lt"/>
                          <a:ea typeface="+mn-ea"/>
                          <a:cs typeface="+mn-cs"/>
                        </a:rPr>
                        <a:t>	</a:t>
                      </a:r>
                    </a:p>
                  </a:txBody>
                  <a:tcPr/>
                </a:tc>
                <a:tc>
                  <a:txBody>
                    <a:bodyPr/>
                    <a:lstStyle/>
                    <a:p>
                      <a:pPr algn="l"/>
                      <a:r>
                        <a:rPr lang="pl-PL" sz="1800" kern="1200" baseline="0" dirty="0" smtClean="0">
                          <a:solidFill>
                            <a:schemeClr val="dk1"/>
                          </a:solidFill>
                          <a:latin typeface="+mn-lt"/>
                          <a:ea typeface="+mn-ea"/>
                          <a:cs typeface="+mn-cs"/>
                        </a:rPr>
                        <a:t>Tak/ Nie*</a:t>
                      </a:r>
                    </a:p>
                    <a:p>
                      <a:pPr algn="l"/>
                      <a:endParaRPr lang="pl-PL" sz="1800" kern="1200" baseline="0" dirty="0" smtClean="0">
                        <a:solidFill>
                          <a:schemeClr val="dk1"/>
                        </a:solidFill>
                        <a:latin typeface="+mn-lt"/>
                        <a:ea typeface="+mn-ea"/>
                        <a:cs typeface="+mn-cs"/>
                      </a:endParaRPr>
                    </a:p>
                    <a:p>
                      <a:pPr algn="l"/>
                      <a:r>
                        <a:rPr lang="pl-PL" sz="1800" kern="1200" baseline="0" dirty="0" smtClean="0">
                          <a:solidFill>
                            <a:schemeClr val="dk1"/>
                          </a:solidFill>
                          <a:latin typeface="+mn-lt"/>
                          <a:ea typeface="+mn-ea"/>
                          <a:cs typeface="+mn-cs"/>
                        </a:rPr>
                        <a:t>*odrzucenie wniosku</a:t>
                      </a:r>
                    </a:p>
                  </a:txBody>
                  <a:tcPr/>
                </a:tc>
              </a:tr>
              <a:tr h="2987995">
                <a:tc>
                  <a:txBody>
                    <a:bodyPr/>
                    <a:lstStyle/>
                    <a:p>
                      <a:r>
                        <a:rPr lang="pl-PL" sz="1800" dirty="0" smtClean="0">
                          <a:latin typeface="+mj-lt"/>
                        </a:rPr>
                        <a:t>2</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Wskaźniki obligatoryjne dla danego typu projektu</a:t>
                      </a:r>
                      <a:r>
                        <a:rPr lang="pl-PL" sz="1800" b="1"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Wniosek o dofinansowanie projektu zawiera wszystkie wskaźniki obligatoryjne dla danego typu projektu (w tym wskaźniki z ram wykonania, jeśli są takie które odpowiadają zakresowi projektu) z przypisaną wartością docelową większą od zera.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Część O. wniosku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tx1"/>
                        </a:solidFill>
                        <a:latin typeface="+mn-lt"/>
                        <a:ea typeface="+mn-ea"/>
                        <a:cs typeface="+mn-cs"/>
                      </a:endParaRPr>
                    </a:p>
                  </a:txBody>
                  <a:tcPr/>
                </a:tc>
                <a:tc>
                  <a:txBody>
                    <a:bodyPr/>
                    <a:lstStyle/>
                    <a:p>
                      <a:pPr algn="l"/>
                      <a:r>
                        <a:rPr lang="pl-PL" sz="1800" kern="1200" baseline="0" dirty="0" smtClean="0">
                          <a:solidFill>
                            <a:schemeClr val="dk1"/>
                          </a:solidFill>
                          <a:latin typeface="+mn-lt"/>
                          <a:ea typeface="+mn-ea"/>
                          <a:cs typeface="+mn-cs"/>
                        </a:rPr>
                        <a:t>Tak/ Nie*/ </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pPr algn="l"/>
                      <a:endParaRPr lang="pl-PL" sz="1800" kern="1200" baseline="0" dirty="0" smtClean="0">
                        <a:solidFill>
                          <a:schemeClr val="dk1"/>
                        </a:solidFill>
                        <a:latin typeface="+mn-lt"/>
                        <a:ea typeface="+mn-ea"/>
                        <a:cs typeface="+mn-cs"/>
                      </a:endParaRPr>
                    </a:p>
                    <a:p>
                      <a:pPr algn="l"/>
                      <a:r>
                        <a:rPr lang="pl-PL" sz="1800" kern="1200" baseline="0" dirty="0" smtClean="0">
                          <a:solidFill>
                            <a:schemeClr val="dk1"/>
                          </a:solidFill>
                          <a:latin typeface="+mn-lt"/>
                          <a:ea typeface="+mn-ea"/>
                          <a:cs typeface="+mn-cs"/>
                        </a:rPr>
                        <a:t>*odrzucenie wniosku</a:t>
                      </a:r>
                    </a:p>
                    <a:p>
                      <a:pPr algn="l"/>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36105"/>
          <a:ext cx="9144000" cy="5798839"/>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196751">
                <a:tc rowSpan="2">
                  <a:txBody>
                    <a:bodyPr/>
                    <a:lstStyle/>
                    <a:p>
                      <a:r>
                        <a:rPr lang="pl-PL" sz="2000" dirty="0" smtClean="0">
                          <a:latin typeface="+mn-lt"/>
                        </a:rPr>
                        <a:t>3</a:t>
                      </a:r>
                      <a:endParaRPr lang="pl-PL"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err="1" smtClean="0">
                          <a:solidFill>
                            <a:schemeClr val="tx1"/>
                          </a:solidFill>
                          <a:latin typeface="+mn-lt"/>
                          <a:ea typeface="+mn-ea"/>
                          <a:cs typeface="+mn-cs"/>
                        </a:rPr>
                        <a:t>Kwalifikowalność</a:t>
                      </a:r>
                      <a:r>
                        <a:rPr lang="pl-PL" sz="1800" b="1" kern="1200" dirty="0" smtClean="0">
                          <a:solidFill>
                            <a:schemeClr val="tx1"/>
                          </a:solidFill>
                          <a:latin typeface="+mn-lt"/>
                          <a:ea typeface="+mn-ea"/>
                          <a:cs typeface="+mn-cs"/>
                        </a:rPr>
                        <a:t> typu projektu</a:t>
                      </a:r>
                      <a:endParaRPr lang="pl-PL" sz="20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Projekt jest zgodny z typem projektów dopuszczonych do dofinansowania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regulaminie konkursu.</a:t>
                      </a: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endParaRPr lang="pl-PL" sz="20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1556791">
                <a:tc vMerge="1">
                  <a:txBody>
                    <a:bodyPr/>
                    <a:lstStyle/>
                    <a:p>
                      <a:pPr lvl="0" algn="l">
                        <a:spcAft>
                          <a:spcPts val="0"/>
                        </a:spcAft>
                      </a:pPr>
                      <a:endParaRPr lang="pl-PL" sz="2000" i="1" kern="1200" baseline="0" dirty="0" smtClean="0">
                        <a:solidFill>
                          <a:schemeClr val="tx1"/>
                        </a:solidFill>
                        <a:latin typeface="+mn-lt"/>
                        <a:ea typeface="+mn-ea"/>
                        <a:cs typeface="+mn-cs"/>
                      </a:endParaRPr>
                    </a:p>
                  </a:txBody>
                  <a:tcPr/>
                </a:tc>
                <a:tc gridSpan="3">
                  <a:txBody>
                    <a:bodyPr/>
                    <a:lstStyle/>
                    <a:p>
                      <a:pPr lvl="0" algn="l">
                        <a:spcAft>
                          <a:spcPts val="0"/>
                        </a:spcAft>
                      </a:pPr>
                      <a:r>
                        <a:rPr lang="pl-PL" sz="1600" i="1" kern="1200" dirty="0" smtClean="0">
                          <a:solidFill>
                            <a:schemeClr val="tx1"/>
                          </a:solidFill>
                          <a:latin typeface="+mn-lt"/>
                          <a:ea typeface="+mn-ea"/>
                          <a:cs typeface="+mn-cs"/>
                        </a:rPr>
                        <a:t>A. Uruchamianie nowych miejsc w tym dostosowanych do potrzeb dzieci z </a:t>
                      </a:r>
                      <a:r>
                        <a:rPr lang="pl-PL" sz="1600" i="1" kern="1200" dirty="0" err="1" smtClean="0">
                          <a:solidFill>
                            <a:schemeClr val="tx1"/>
                          </a:solidFill>
                          <a:latin typeface="+mn-lt"/>
                          <a:ea typeface="+mn-ea"/>
                          <a:cs typeface="+mn-cs"/>
                        </a:rPr>
                        <a:t>niepełnosprawnościami</a:t>
                      </a:r>
                      <a:r>
                        <a:rPr lang="pl-PL" sz="1600" i="1" kern="1200" dirty="0" smtClean="0">
                          <a:solidFill>
                            <a:schemeClr val="tx1"/>
                          </a:solidFill>
                          <a:latin typeface="+mn-lt"/>
                          <a:ea typeface="+mn-ea"/>
                          <a:cs typeface="+mn-cs"/>
                        </a:rPr>
                        <a:t> </a:t>
                      </a:r>
                      <a:br>
                        <a:rPr lang="pl-PL" sz="1600" i="1" kern="1200" dirty="0" smtClean="0">
                          <a:solidFill>
                            <a:schemeClr val="tx1"/>
                          </a:solidFill>
                          <a:latin typeface="+mn-lt"/>
                          <a:ea typeface="+mn-ea"/>
                          <a:cs typeface="+mn-cs"/>
                        </a:rPr>
                      </a:br>
                      <a:r>
                        <a:rPr lang="pl-PL" sz="1600" i="1" kern="1200" dirty="0" smtClean="0">
                          <a:solidFill>
                            <a:schemeClr val="tx1"/>
                          </a:solidFill>
                          <a:latin typeface="+mn-lt"/>
                          <a:ea typeface="+mn-ea"/>
                          <a:cs typeface="+mn-cs"/>
                        </a:rPr>
                        <a:t>w istniejących lub nowych ośrodkach edukacji przedszkolnej</a:t>
                      </a:r>
                    </a:p>
                    <a:p>
                      <a:pPr lvl="0" algn="l">
                        <a:spcAft>
                          <a:spcPts val="0"/>
                        </a:spcAft>
                      </a:pPr>
                      <a:r>
                        <a:rPr lang="pl-PL" sz="1600" i="1" kern="1200" dirty="0" smtClean="0">
                          <a:solidFill>
                            <a:schemeClr val="tx1"/>
                          </a:solidFill>
                          <a:latin typeface="+mn-lt"/>
                          <a:ea typeface="+mn-ea"/>
                          <a:cs typeface="+mn-cs"/>
                        </a:rPr>
                        <a:t>B. Dodatkowe zajęcia edukacyjne i specjalistyczne mające na celu rozwój dzieci na wczesnym etapie edukacji</a:t>
                      </a:r>
                    </a:p>
                    <a:p>
                      <a:pPr lvl="0" algn="l">
                        <a:spcAft>
                          <a:spcPts val="0"/>
                        </a:spcAft>
                      </a:pPr>
                      <a:r>
                        <a:rPr lang="pl-PL" sz="1600" b="0" i="1" kern="1200" dirty="0" smtClean="0">
                          <a:solidFill>
                            <a:schemeClr val="tx1"/>
                          </a:solidFill>
                          <a:latin typeface="+mn-lt"/>
                          <a:ea typeface="+mn-ea"/>
                          <a:cs typeface="+mn-cs"/>
                        </a:rPr>
                        <a:t>C. Doskonalenie </a:t>
                      </a:r>
                      <a:r>
                        <a:rPr lang="pl-PL" sz="1600" i="1" kern="1200" dirty="0" smtClean="0">
                          <a:solidFill>
                            <a:schemeClr val="tx1"/>
                          </a:solidFill>
                          <a:latin typeface="+mn-lt"/>
                          <a:ea typeface="+mn-ea"/>
                          <a:cs typeface="+mn-cs"/>
                        </a:rPr>
                        <a:t>umiejętności i kompetencji zawodowych nauczycieli ośrodków wychowania przedszkolnego, niezbędnych do pracy z  dziećmi w  wieku przedszkolnym, w tym z dziećmi ze specjalnymi potrzebami edukacyjnymi.</a:t>
                      </a:r>
                      <a:endParaRPr lang="pl-PL" sz="1600" i="1" kern="1200" baseline="0" dirty="0" smtClean="0">
                        <a:solidFill>
                          <a:schemeClr val="tx1"/>
                        </a:solidFill>
                        <a:latin typeface="+mn-lt"/>
                        <a:ea typeface="+mn-ea"/>
                        <a:cs typeface="+mn-cs"/>
                      </a:endParaRPr>
                    </a:p>
                  </a:txBody>
                  <a:tcPr/>
                </a:tc>
                <a:tc hMerge="1">
                  <a:txBody>
                    <a:bodyPr/>
                    <a:lstStyle/>
                    <a:p>
                      <a:endParaRPr lang="pl-PL" sz="2000" i="1" kern="1200" baseline="0" dirty="0" smtClean="0">
                        <a:solidFill>
                          <a:schemeClr val="dk1"/>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r h="1179513">
                <a:tc>
                  <a:txBody>
                    <a:bodyPr/>
                    <a:lstStyle/>
                    <a:p>
                      <a:r>
                        <a:rPr lang="pl-PL" sz="2000" dirty="0" smtClean="0">
                          <a:latin typeface="+mj-lt"/>
                        </a:rPr>
                        <a:t>4</a:t>
                      </a:r>
                      <a:endParaRPr lang="pl-PL" sz="2000" dirty="0">
                        <a:latin typeface="+mj-lt"/>
                      </a:endParaRPr>
                    </a:p>
                  </a:txBody>
                  <a:tcPr/>
                </a:tc>
                <a:tc>
                  <a:txBody>
                    <a:bodyPr/>
                    <a:lstStyle/>
                    <a:p>
                      <a:r>
                        <a:rPr lang="pl-PL" sz="1800" b="1" kern="1200" dirty="0" err="1" smtClean="0">
                          <a:solidFill>
                            <a:schemeClr val="tx1"/>
                          </a:solidFill>
                          <a:latin typeface="+mn-lt"/>
                          <a:ea typeface="+mn-ea"/>
                          <a:cs typeface="+mn-cs"/>
                        </a:rPr>
                        <a:t>Kwalifikowalność</a:t>
                      </a:r>
                      <a:r>
                        <a:rPr lang="pl-PL" sz="1800" b="1" kern="1200" dirty="0" smtClean="0">
                          <a:solidFill>
                            <a:schemeClr val="tx1"/>
                          </a:solidFill>
                          <a:latin typeface="+mn-lt"/>
                          <a:ea typeface="+mn-ea"/>
                          <a:cs typeface="+mn-cs"/>
                        </a:rPr>
                        <a:t> Wnioskodawcy</a:t>
                      </a:r>
                      <a:endParaRPr lang="pl-PL" sz="2000" b="1" dirty="0">
                        <a:solidFill>
                          <a:schemeClr val="tx1"/>
                        </a:solidFill>
                        <a:latin typeface="+mn-lt"/>
                      </a:endParaRPr>
                    </a:p>
                  </a:txBody>
                  <a:tcPr/>
                </a:tc>
                <a:tc>
                  <a:txBody>
                    <a:bodyPr/>
                    <a:lstStyle/>
                    <a:p>
                      <a:r>
                        <a:rPr lang="pl-PL" sz="1800" b="1" kern="1200" dirty="0" smtClean="0">
                          <a:solidFill>
                            <a:schemeClr val="dk1"/>
                          </a:solidFill>
                          <a:latin typeface="+mn-lt"/>
                          <a:ea typeface="+mn-ea"/>
                          <a:cs typeface="+mn-cs"/>
                        </a:rPr>
                        <a:t>Wnioskodawca jest uprawniony do ubiegania się o wsparcie zgodnie z zapisami regulaminu konkursu.</a:t>
                      </a:r>
                      <a:r>
                        <a:rPr lang="pl-PL" sz="1800" kern="1200" dirty="0" smtClean="0">
                          <a:solidFill>
                            <a:schemeClr val="dk1"/>
                          </a:solidFill>
                          <a:latin typeface="+mn-lt"/>
                          <a:ea typeface="+mn-ea"/>
                          <a:cs typeface="+mn-cs"/>
                        </a:rPr>
                        <a:t> </a:t>
                      </a: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o dofinansowanie, część B - dane podmiotów zaangażowanych w realizację projektu oraz zapisów regulaminu konkursu.</a:t>
                      </a: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78376"/>
          <a:ext cx="9144000" cy="5821288"/>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176465">
                <a:tc>
                  <a:txBody>
                    <a:bodyPr/>
                    <a:lstStyle/>
                    <a:p>
                      <a:r>
                        <a:rPr lang="pl-PL" sz="1800" dirty="0" smtClean="0">
                          <a:latin typeface="+mn-lt"/>
                        </a:rPr>
                        <a:t>5</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Prawidłowość wyboru partnerów w projekcie</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Wybór partnerów został dokonany w sposób prawidłowy, to znaczy:</a:t>
                      </a:r>
                    </a:p>
                    <a:p>
                      <a:pPr marL="0" marR="0" lvl="0" indent="0" algn="l" defTabSz="914400" rtl="0" eaLnBrk="1" fontAlgn="auto" latinLnBrk="0" hangingPunct="1">
                        <a:lnSpc>
                          <a:spcPct val="100000"/>
                        </a:lnSpc>
                        <a:spcBef>
                          <a:spcPts val="0"/>
                        </a:spcBef>
                        <a:spcAft>
                          <a:spcPts val="0"/>
                        </a:spcAft>
                        <a:buClrTx/>
                        <a:buSzTx/>
                        <a:buFontTx/>
                        <a:buChar char="-"/>
                        <a:tabLst/>
                        <a:defRPr/>
                      </a:pPr>
                      <a:r>
                        <a:rPr lang="pl-PL" sz="1800" kern="1200" dirty="0" smtClean="0">
                          <a:solidFill>
                            <a:schemeClr val="dk1"/>
                          </a:solidFill>
                          <a:latin typeface="+mn-lt"/>
                          <a:ea typeface="+mn-ea"/>
                          <a:cs typeface="+mn-cs"/>
                        </a:rPr>
                        <a:t>Wnioskodawca oraz partner/partnerzy nie stanowią podmiotów powiązanych</a:t>
                      </a:r>
                      <a:r>
                        <a:rPr lang="pl-PL" sz="1800" kern="1200" baseline="0" dirty="0" smtClean="0">
                          <a:solidFill>
                            <a:schemeClr val="dk1"/>
                          </a:solidFill>
                          <a:latin typeface="+mn-lt"/>
                          <a:ea typeface="+mn-ea"/>
                          <a:cs typeface="+mn-cs"/>
                        </a:rPr>
                        <a:t> [1];</a:t>
                      </a:r>
                    </a:p>
                    <a:p>
                      <a:pPr lvl="0"/>
                      <a:r>
                        <a:rPr lang="pl-PL" sz="1800" kern="1200" baseline="0" dirty="0" smtClean="0">
                          <a:solidFill>
                            <a:schemeClr val="dk1"/>
                          </a:solidFill>
                          <a:latin typeface="+mn-lt"/>
                          <a:ea typeface="+mn-ea"/>
                          <a:cs typeface="+mn-cs"/>
                        </a:rPr>
                        <a:t>- </a:t>
                      </a:r>
                      <a:r>
                        <a:rPr lang="pl-PL" sz="1800" kern="1200" dirty="0" smtClean="0">
                          <a:solidFill>
                            <a:schemeClr val="dk1"/>
                          </a:solidFill>
                          <a:latin typeface="+mn-lt"/>
                          <a:ea typeface="+mn-ea"/>
                          <a:cs typeface="+mn-cs"/>
                        </a:rPr>
                        <a:t>w przypadku, gdy Wnioskodawca jest podmiotem, o którym mowa w art. 3 ust. 1 ustawy z dnia 29 stycznia 2004 r. – prawo zamówień publicznych (Dz. U. z 2013 r. poz. 907, z </a:t>
                      </a:r>
                      <a:r>
                        <a:rPr lang="pl-PL" sz="1800" kern="1200" dirty="0" err="1" smtClean="0">
                          <a:solidFill>
                            <a:schemeClr val="dk1"/>
                          </a:solidFill>
                          <a:latin typeface="+mn-lt"/>
                          <a:ea typeface="+mn-ea"/>
                          <a:cs typeface="+mn-cs"/>
                        </a:rPr>
                        <a:t>późn</a:t>
                      </a:r>
                      <a:r>
                        <a:rPr lang="pl-PL" sz="1800" kern="1200" dirty="0" smtClean="0">
                          <a:solidFill>
                            <a:schemeClr val="dk1"/>
                          </a:solidFill>
                          <a:latin typeface="+mn-lt"/>
                          <a:ea typeface="+mn-ea"/>
                          <a:cs typeface="+mn-cs"/>
                        </a:rPr>
                        <a:t>. zm.), wybór partnerów spoza sektora finansów publicznych został dokonany z zachowaniem zasady przejrzystości i równego traktowania podmiotów;</a:t>
                      </a:r>
                      <a:endParaRPr lang="pl-PL" sz="1800" dirty="0" smtClean="0"/>
                    </a:p>
                    <a:p>
                      <a:pPr lvl="0">
                        <a:buFontTx/>
                        <a:buChar char="-"/>
                      </a:pPr>
                      <a:r>
                        <a:rPr lang="pl-PL" sz="1800" kern="1200" dirty="0" smtClean="0">
                          <a:solidFill>
                            <a:schemeClr val="dk1"/>
                          </a:solidFill>
                          <a:latin typeface="+mn-lt"/>
                          <a:ea typeface="+mn-ea"/>
                          <a:cs typeface="+mn-cs"/>
                        </a:rPr>
                        <a:t>wybór partnerów spoza sektora finansów publicznych został dokonany przed złożeniem wniosku o dofinansowanie projektu partnerskiego.</a:t>
                      </a:r>
                    </a:p>
                    <a:p>
                      <a:pPr lvl="0">
                        <a:buFontTx/>
                        <a:buChar char="-"/>
                      </a:pPr>
                      <a:endParaRPr lang="pl-PL"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p>
                      <a:r>
                        <a:rPr lang="pl-PL" sz="1800" kern="1200" baseline="0" dirty="0" smtClean="0">
                          <a:solidFill>
                            <a:schemeClr val="tx1"/>
                          </a:solidFill>
                          <a:latin typeface="+mn-lt"/>
                          <a:ea typeface="+mn-ea"/>
                          <a:cs typeface="+mn-cs"/>
                        </a:rPr>
                        <a:t>**</a:t>
                      </a:r>
                      <a:r>
                        <a:rPr lang="pl-PL" sz="1800" kern="1200" dirty="0" smtClean="0">
                          <a:solidFill>
                            <a:schemeClr val="tx1"/>
                          </a:solidFill>
                          <a:latin typeface="+mn-lt"/>
                          <a:ea typeface="+mn-ea"/>
                          <a:cs typeface="+mn-cs"/>
                        </a:rPr>
                        <a:t>projekty realizowane bez udziału partnerów</a:t>
                      </a:r>
                      <a:r>
                        <a:rPr lang="pl-PL" sz="1800" kern="1200" baseline="0" dirty="0" smtClean="0">
                          <a:solidFill>
                            <a:schemeClr val="tx1"/>
                          </a:solidFill>
                          <a:latin typeface="+mn-lt"/>
                          <a:ea typeface="+mn-ea"/>
                          <a:cs typeface="+mn-cs"/>
                        </a:rPr>
                        <a:t> </a:t>
                      </a:r>
                      <a:r>
                        <a:rPr lang="pl-PL" sz="1800" kern="1200" baseline="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 </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99368"/>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176465">
                <a:tc>
                  <a:txBody>
                    <a:bodyPr/>
                    <a:lstStyle/>
                    <a:p>
                      <a:r>
                        <a:rPr lang="pl-PL" sz="1800" dirty="0" smtClean="0">
                          <a:latin typeface="+mn-lt"/>
                        </a:rPr>
                        <a:t>6</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Niepodleganie wykluczeniu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możliwości otrzymania dofinansowania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ze środków Unii Europejskiej</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Wnioskodawca oraz partnerzy (jeśli dotyczy) nie podlegają wykluczeniu z możliwości otrzymania dofinansowania ze środków Unii Europejskiej</a:t>
                      </a:r>
                      <a:r>
                        <a:rPr lang="pl-PL" sz="1800" b="1" strike="noStrike" kern="1200" dirty="0" smtClean="0">
                          <a:solidFill>
                            <a:schemeClr val="dk1"/>
                          </a:solidFill>
                          <a:latin typeface="+mn-lt"/>
                          <a:ea typeface="+mn-ea"/>
                          <a:cs typeface="+mn-cs"/>
                        </a:rPr>
                        <a:t> </a:t>
                      </a:r>
                      <a:r>
                        <a:rPr lang="pl-PL" sz="1600" strike="noStrike" kern="1200" dirty="0" smtClean="0">
                          <a:solidFill>
                            <a:schemeClr val="dk1"/>
                          </a:solidFill>
                          <a:latin typeface="+mn-lt"/>
                          <a:ea typeface="+mn-ea"/>
                          <a:cs typeface="+mn-cs"/>
                        </a:rPr>
                        <a:t>na podstawie:</a:t>
                      </a:r>
                    </a:p>
                    <a:p>
                      <a:pPr lvl="0"/>
                      <a:r>
                        <a:rPr lang="pl-PL" sz="1600" strike="noStrike" kern="1200" dirty="0" smtClean="0">
                          <a:solidFill>
                            <a:schemeClr val="dk1"/>
                          </a:solidFill>
                          <a:latin typeface="+mn-lt"/>
                          <a:ea typeface="+mn-ea"/>
                          <a:cs typeface="+mn-cs"/>
                        </a:rPr>
                        <a:t>- art. 207 ust. 4 ustawy z dnia 27 sierpnia 2009 r. </a:t>
                      </a:r>
                      <a:br>
                        <a:rPr lang="pl-PL" sz="1600" strike="noStrike" kern="1200" dirty="0" smtClean="0">
                          <a:solidFill>
                            <a:schemeClr val="dk1"/>
                          </a:solidFill>
                          <a:latin typeface="+mn-lt"/>
                          <a:ea typeface="+mn-ea"/>
                          <a:cs typeface="+mn-cs"/>
                        </a:rPr>
                      </a:br>
                      <a:r>
                        <a:rPr lang="pl-PL" sz="1600" strike="noStrike" kern="1200" dirty="0" smtClean="0">
                          <a:solidFill>
                            <a:schemeClr val="dk1"/>
                          </a:solidFill>
                          <a:latin typeface="+mn-lt"/>
                          <a:ea typeface="+mn-ea"/>
                          <a:cs typeface="+mn-cs"/>
                        </a:rPr>
                        <a:t>o finansach publicznych (tekst jednolity: Dz.U.2013 r. 885 ze zm.),</a:t>
                      </a:r>
                      <a:endParaRPr lang="pl-PL" sz="1600" strike="noStrike" dirty="0" smtClean="0"/>
                    </a:p>
                    <a:p>
                      <a:pPr lvl="0"/>
                      <a:r>
                        <a:rPr lang="pl-PL" sz="1600" strike="noStrike" kern="1200" dirty="0" smtClean="0">
                          <a:solidFill>
                            <a:schemeClr val="dk1"/>
                          </a:solidFill>
                          <a:latin typeface="+mn-lt"/>
                          <a:ea typeface="+mn-ea"/>
                          <a:cs typeface="+mn-cs"/>
                        </a:rPr>
                        <a:t>- art.12 ust. 1 </a:t>
                      </a:r>
                      <a:r>
                        <a:rPr lang="pl-PL" sz="1600" strike="noStrike" kern="1200" dirty="0" err="1" smtClean="0">
                          <a:solidFill>
                            <a:schemeClr val="dk1"/>
                          </a:solidFill>
                          <a:latin typeface="+mn-lt"/>
                          <a:ea typeface="+mn-ea"/>
                          <a:cs typeface="+mn-cs"/>
                        </a:rPr>
                        <a:t>pkt</a:t>
                      </a:r>
                      <a:r>
                        <a:rPr lang="pl-PL" sz="1600" strike="noStrike" kern="1200" dirty="0" smtClean="0">
                          <a:solidFill>
                            <a:schemeClr val="dk1"/>
                          </a:solidFill>
                          <a:latin typeface="+mn-lt"/>
                          <a:ea typeface="+mn-ea"/>
                          <a:cs typeface="+mn-cs"/>
                        </a:rPr>
                        <a:t> 1 ustawy z dnia 15 czerwca 2012 r. o skutkach powierzania wykonywania pracy cudzoziemcom przebywającym wbrew przepisom na terytorium Rzeczypospolitej Polskiej (Dz. U. 2012 r. poz. 769),</a:t>
                      </a:r>
                      <a:endParaRPr lang="pl-PL" sz="1600" strike="noStrike" dirty="0" smtClean="0"/>
                    </a:p>
                    <a:p>
                      <a:pPr lvl="0">
                        <a:buFontTx/>
                        <a:buChar char="-"/>
                      </a:pPr>
                      <a:r>
                        <a:rPr lang="pl-PL" sz="1600" strike="noStrike" kern="1200" dirty="0" smtClean="0">
                          <a:solidFill>
                            <a:schemeClr val="dk1"/>
                          </a:solidFill>
                          <a:latin typeface="+mn-lt"/>
                          <a:ea typeface="+mn-ea"/>
                          <a:cs typeface="+mn-cs"/>
                        </a:rPr>
                        <a:t>art. 9 ust. 1 </a:t>
                      </a:r>
                      <a:r>
                        <a:rPr lang="pl-PL" sz="1600" strike="noStrike" kern="1200" dirty="0" err="1" smtClean="0">
                          <a:solidFill>
                            <a:schemeClr val="dk1"/>
                          </a:solidFill>
                          <a:latin typeface="+mn-lt"/>
                          <a:ea typeface="+mn-ea"/>
                          <a:cs typeface="+mn-cs"/>
                        </a:rPr>
                        <a:t>pkt</a:t>
                      </a:r>
                      <a:r>
                        <a:rPr lang="pl-PL" sz="1600" strike="noStrike" kern="1200" dirty="0" smtClean="0">
                          <a:solidFill>
                            <a:schemeClr val="dk1"/>
                          </a:solidFill>
                          <a:latin typeface="+mn-lt"/>
                          <a:ea typeface="+mn-ea"/>
                          <a:cs typeface="+mn-cs"/>
                        </a:rPr>
                        <a:t> 2a ustawy z dnia 28 października 2002 r. o odpowiedzialności podmiotów zbiorowych za czyny zabronione pod groźbą kary (tekst jednolity: Dz. U. 2014 r. poz. 1417).</a:t>
                      </a:r>
                    </a:p>
                    <a:p>
                      <a:pPr lvl="0">
                        <a:buFontTx/>
                        <a:buChar char="-"/>
                      </a:pPr>
                      <a:endParaRPr lang="pl-PL"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oświadczenie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i="1" kern="1200" baseline="0" dirty="0" smtClean="0">
                        <a:solidFill>
                          <a:schemeClr val="tx1"/>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a:buFont typeface="Wingdings" pitchFamily="2" charset="2"/>
              <a:buChar char="ü"/>
            </a:pPr>
            <a:r>
              <a:rPr lang="pl-PL" sz="2400" b="1" dirty="0" smtClean="0"/>
              <a:t>Alokacja </a:t>
            </a:r>
            <a:r>
              <a:rPr lang="pl-PL" sz="2400" dirty="0" smtClean="0"/>
              <a:t>(budżet środków europejskich)</a:t>
            </a:r>
            <a:r>
              <a:rPr lang="pl-PL" sz="2400" b="1" dirty="0" smtClean="0"/>
              <a:t>: 2 279 045 PLN</a:t>
            </a:r>
            <a:r>
              <a:rPr lang="pl-PL" sz="2400" dirty="0" smtClean="0"/>
              <a:t>		</a:t>
            </a:r>
          </a:p>
          <a:p>
            <a:pPr lvl="0">
              <a:buNone/>
            </a:pPr>
            <a:endParaRPr lang="pl-PL" sz="2400" b="1" dirty="0" smtClean="0"/>
          </a:p>
          <a:p>
            <a:pPr>
              <a:buFont typeface="Wingdings" pitchFamily="2" charset="2"/>
              <a:buChar char="ü"/>
            </a:pPr>
            <a:r>
              <a:rPr lang="pl-PL" sz="2400" b="1" dirty="0" smtClean="0"/>
              <a:t>Gminy: </a:t>
            </a:r>
            <a:r>
              <a:rPr lang="pl-PL" sz="2400" dirty="0" smtClean="0"/>
              <a:t>miejskie - Bolesławiec, Lubań, Świeradów-Zdrój, Zawidów, Zgorzelec; wiejskie- Bolesławiec, Gromadka, Osiecznica, Warta Bolesławiecka, Lubań, Platerówka, Siekierczyn, Sulików, Zgorzelec oraz miejsko-wiejskie - Nowogrodziec, Leśna, Olszyna, Lwówek </a:t>
            </a:r>
            <a:r>
              <a:rPr lang="pl-PL" sz="2400" dirty="0" err="1" smtClean="0"/>
              <a:t>Ślaski</a:t>
            </a:r>
            <a:r>
              <a:rPr lang="pl-PL" sz="2400" dirty="0" smtClean="0"/>
              <a:t>, Bogatynia, Pieńsk, Węgliniec.</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solidFill>
                  <a:schemeClr val="bg1"/>
                </a:solidFill>
              </a:rPr>
              <a:t>Zachodni Obszar Interwencji</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821288"/>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888432">
                <a:tc rowSpan="2">
                  <a:txBody>
                    <a:bodyPr/>
                    <a:lstStyle/>
                    <a:p>
                      <a:r>
                        <a:rPr lang="pl-PL" sz="1800" dirty="0" smtClean="0">
                          <a:latin typeface="+mn-lt"/>
                        </a:rPr>
                        <a:t>7</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Zgodność z przepisami art. 65 ust. 6 i art. 125 ust. 3 lit. e) i f) Rozporządzenia Parlamentu Europejskiego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i Rady (UE) nr 1303/2013 z dnia 17 grudnia 2013 r.</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Wnioskodawca złożył oświadczenie, że:</a:t>
                      </a:r>
                    </a:p>
                    <a:p>
                      <a:pPr lvl="0"/>
                      <a:r>
                        <a:rPr lang="pl-PL" sz="1800" kern="1200" dirty="0" smtClean="0">
                          <a:solidFill>
                            <a:schemeClr val="dk1"/>
                          </a:solidFill>
                          <a:latin typeface="+mn-lt"/>
                          <a:ea typeface="+mn-ea"/>
                          <a:cs typeface="+mn-cs"/>
                        </a:rPr>
                        <a:t>- projekt nie został zakończony w rozumieniu art. 65 ust. 6,</a:t>
                      </a:r>
                      <a:endParaRPr lang="pl-PL" sz="1800" dirty="0" smtClean="0"/>
                    </a:p>
                    <a:p>
                      <a:pPr lvl="0"/>
                      <a:r>
                        <a:rPr lang="pl-PL" sz="1800" kern="1200" dirty="0" smtClean="0">
                          <a:solidFill>
                            <a:schemeClr val="dk1"/>
                          </a:solidFill>
                          <a:latin typeface="+mn-lt"/>
                          <a:ea typeface="+mn-ea"/>
                          <a:cs typeface="+mn-cs"/>
                        </a:rPr>
                        <a:t>- nie rozpoczął realizacji projektu przed dniem złożenia wniosku o dofinansowanie, lub jeśli dotyczy</a:t>
                      </a:r>
                      <a:endParaRPr lang="pl-PL" sz="1800" dirty="0" smtClean="0"/>
                    </a:p>
                    <a:p>
                      <a:pPr>
                        <a:buFontTx/>
                        <a:buChar char="-"/>
                      </a:pPr>
                      <a:r>
                        <a:rPr lang="pl-PL" sz="1800" kern="1200" dirty="0" smtClean="0">
                          <a:solidFill>
                            <a:schemeClr val="dk1"/>
                          </a:solidFill>
                          <a:latin typeface="+mn-lt"/>
                          <a:ea typeface="+mn-ea"/>
                          <a:cs typeface="+mn-cs"/>
                        </a:rPr>
                        <a:t>projekt nie obejmuje przedsięwzięć będących częścią operacji, które zostały objęte lub powinny były zostać objęte procedurą odzyskiwania środków zgodnie z art. 71 (trwałość operacji) w następstwie przeniesienia działalności produkcyjnej poza obszar objęty programem.</a:t>
                      </a:r>
                    </a:p>
                    <a:p>
                      <a:pPr>
                        <a:buFontTx/>
                        <a:buChar char="-"/>
                      </a:pPr>
                      <a:endParaRPr lang="pl-PL" sz="1800" kern="1200" baseline="0" dirty="0" smtClean="0">
                        <a:solidFill>
                          <a:schemeClr val="dk1"/>
                        </a:solidFill>
                        <a:latin typeface="+mn-lt"/>
                        <a:ea typeface="+mn-ea"/>
                        <a:cs typeface="+mn-cs"/>
                      </a:endParaRPr>
                    </a:p>
                    <a:p>
                      <a:pPr>
                        <a:buFontTx/>
                        <a:buNone/>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oświadczenie</a:t>
                      </a: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61829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600" dirty="0">
                        <a:latin typeface="+mn-lt"/>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i="1" kern="1200" dirty="0" smtClean="0">
                          <a:solidFill>
                            <a:schemeClr val="tx1"/>
                          </a:solidFill>
                          <a:latin typeface="+mn-lt"/>
                          <a:ea typeface="+mn-ea"/>
                          <a:cs typeface="+mn-cs"/>
                        </a:rPr>
                        <a:t>Projekt ukończony/zrealizowany </a:t>
                      </a:r>
                      <a:r>
                        <a:rPr lang="pl-PL" sz="1600" i="1" kern="1200" dirty="0" smtClean="0">
                          <a:solidFill>
                            <a:schemeClr val="tx1"/>
                          </a:solidFill>
                          <a:latin typeface="+mn-lt"/>
                          <a:ea typeface="+mn-ea"/>
                          <a:cs typeface="+mn-cs"/>
                        </a:rPr>
                        <a:t>-</a:t>
                      </a:r>
                      <a:r>
                        <a:rPr lang="pl-PL" sz="1600" i="1" kern="1200" baseline="0" dirty="0" smtClean="0">
                          <a:solidFill>
                            <a:schemeClr val="tx1"/>
                          </a:solidFill>
                          <a:latin typeface="+mn-lt"/>
                          <a:ea typeface="+mn-ea"/>
                          <a:cs typeface="+mn-cs"/>
                        </a:rPr>
                        <a:t> </a:t>
                      </a:r>
                      <a:r>
                        <a:rPr lang="pl-PL" sz="1600" i="1" kern="1200" dirty="0" smtClean="0">
                          <a:solidFill>
                            <a:schemeClr val="tx1"/>
                          </a:solidFill>
                          <a:latin typeface="+mn-lt"/>
                          <a:ea typeface="+mn-ea"/>
                          <a:cs typeface="+mn-cs"/>
                        </a:rPr>
                        <a:t>przed dniem złożenia wniosku o dofinansowanie zrealizowano całość założonych w projekcie działań merytorycznych i dla którego przed dniem złożenia wniosku </a:t>
                      </a:r>
                      <a:br>
                        <a:rPr lang="pl-PL" sz="1600" i="1" kern="1200" dirty="0" smtClean="0">
                          <a:solidFill>
                            <a:schemeClr val="tx1"/>
                          </a:solidFill>
                          <a:latin typeface="+mn-lt"/>
                          <a:ea typeface="+mn-ea"/>
                          <a:cs typeface="+mn-cs"/>
                        </a:rPr>
                      </a:br>
                      <a:r>
                        <a:rPr lang="pl-PL" sz="1600" i="1" kern="1200" dirty="0" smtClean="0">
                          <a:solidFill>
                            <a:schemeClr val="tx1"/>
                          </a:solidFill>
                          <a:latin typeface="+mn-lt"/>
                          <a:ea typeface="+mn-ea"/>
                          <a:cs typeface="+mn-cs"/>
                        </a:rPr>
                        <a:t>o dofinansowanie nastąpił odbiór ostatnich robót, dostaw lub usług.</a:t>
                      </a:r>
                      <a:endParaRPr lang="pl-PL" sz="1600" i="1" dirty="0" smtClean="0">
                        <a:latin typeface="+mn-lt"/>
                      </a:endParaRPr>
                    </a:p>
                  </a:txBody>
                  <a:tcPr/>
                </a:tc>
                <a:tc hMerge="1">
                  <a:txBody>
                    <a:bodyPr/>
                    <a:lstStyle/>
                    <a:p>
                      <a:pPr>
                        <a:buFontTx/>
                        <a:buNone/>
                      </a:pPr>
                      <a:endParaRPr lang="pl-PL" sz="1800" i="1" kern="1200" baseline="0" dirty="0" smtClean="0">
                        <a:solidFill>
                          <a:schemeClr val="tx1"/>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29867"/>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479243">
                <a:tc>
                  <a:txBody>
                    <a:bodyPr/>
                    <a:lstStyle/>
                    <a:p>
                      <a:r>
                        <a:rPr lang="pl-PL" sz="1800" dirty="0" smtClean="0">
                          <a:latin typeface="+mn-lt"/>
                        </a:rPr>
                        <a:t>8</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Zakaz podwójnego finansowania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 wyniku otrzymania przez projekt dofinansowania we wnioskowanej wysokości, na określone wydatki </a:t>
                      </a:r>
                      <a:r>
                        <a:rPr lang="pl-PL" sz="1800" b="1" kern="1200" dirty="0" err="1" smtClean="0">
                          <a:solidFill>
                            <a:schemeClr val="dk1"/>
                          </a:solidFill>
                          <a:latin typeface="+mn-lt"/>
                          <a:ea typeface="+mn-ea"/>
                          <a:cs typeface="+mn-cs"/>
                        </a:rPr>
                        <a:t>kwalifikowalne</a:t>
                      </a:r>
                      <a:r>
                        <a:rPr lang="pl-PL" sz="1800" b="1" kern="1200" dirty="0" smtClean="0">
                          <a:solidFill>
                            <a:schemeClr val="dk1"/>
                          </a:solidFill>
                          <a:latin typeface="+mn-lt"/>
                          <a:ea typeface="+mn-ea"/>
                          <a:cs typeface="+mn-cs"/>
                        </a:rPr>
                        <a:t>, w projekcie nie dojdzie do podwójnego dofinansowania.</a:t>
                      </a:r>
                    </a:p>
                    <a:p>
                      <a:endParaRPr lang="pl-PL" sz="1800"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1544136">
                <a:tc rowSpan="2">
                  <a:txBody>
                    <a:bodyPr/>
                    <a:lstStyle/>
                    <a:p>
                      <a:r>
                        <a:rPr lang="pl-PL" sz="1800" dirty="0" smtClean="0">
                          <a:latin typeface="+mj-lt"/>
                        </a:rPr>
                        <a:t>9</a:t>
                      </a:r>
                      <a:endParaRPr lang="pl-PL" sz="1800" dirty="0">
                        <a:latin typeface="+mj-lt"/>
                      </a:endParaRPr>
                    </a:p>
                  </a:txBody>
                  <a:tcPr/>
                </a:tc>
                <a:tc>
                  <a:txBody>
                    <a:bodyPr/>
                    <a:lstStyle/>
                    <a:p>
                      <a:r>
                        <a:rPr lang="pl-PL" sz="1800" b="1" kern="1200" dirty="0" smtClean="0">
                          <a:solidFill>
                            <a:schemeClr val="tx1"/>
                          </a:solidFill>
                          <a:latin typeface="+mn-lt"/>
                          <a:ea typeface="+mn-ea"/>
                          <a:cs typeface="+mn-cs"/>
                        </a:rPr>
                        <a:t>Minimalna/ maksymalna wartość projektu</a:t>
                      </a:r>
                      <a:endParaRPr lang="pl-PL" sz="18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Wartość projektu nie przekracza poziomów określonych w regulaminie konkursu.</a:t>
                      </a:r>
                      <a:endParaRPr lang="pl-PL" sz="1800" kern="1200" dirty="0" smtClean="0">
                        <a:solidFill>
                          <a:schemeClr val="dk1"/>
                        </a:solidFill>
                        <a:latin typeface="+mn-lt"/>
                        <a:ea typeface="+mn-ea"/>
                        <a:cs typeface="+mn-cs"/>
                      </a:endParaRPr>
                    </a:p>
                    <a:p>
                      <a:endParaRPr lang="pl-PL" sz="1800" kern="120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budżetu wniosku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o dofinansowanie</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endParaRPr lang="pl-PL" sz="1800" dirty="0">
                        <a:latin typeface="+mn-lt"/>
                      </a:endParaRPr>
                    </a:p>
                  </a:txBody>
                  <a:tcPr/>
                </a:tc>
              </a:tr>
              <a:tr h="648072">
                <a:tc vMerge="1">
                  <a:txBody>
                    <a:bodyPr/>
                    <a:lstStyle/>
                    <a:p>
                      <a:endParaRPr lang="pl-PL" sz="1800" dirty="0">
                        <a:latin typeface="+mj-lt"/>
                      </a:endParaRPr>
                    </a:p>
                  </a:txBody>
                  <a:tcPr/>
                </a:tc>
                <a:tc gridSpan="3">
                  <a:txBody>
                    <a:bodyPr/>
                    <a:lstStyle/>
                    <a:p>
                      <a:pPr algn="l"/>
                      <a:endParaRPr lang="pl-PL" sz="1800" i="1" kern="1200" baseline="0" dirty="0" smtClean="0">
                        <a:solidFill>
                          <a:schemeClr val="tx1"/>
                        </a:solidFill>
                        <a:latin typeface="+mn-lt"/>
                        <a:ea typeface="+mn-ea"/>
                        <a:cs typeface="+mn-cs"/>
                      </a:endParaRPr>
                    </a:p>
                    <a:p>
                      <a:pPr algn="l"/>
                      <a:r>
                        <a:rPr lang="pl-PL" sz="1800" i="1" kern="1200" baseline="0" dirty="0" smtClean="0">
                          <a:solidFill>
                            <a:schemeClr val="tx1"/>
                          </a:solidFill>
                          <a:latin typeface="+mn-lt"/>
                          <a:ea typeface="+mn-ea"/>
                          <a:cs typeface="+mn-cs"/>
                        </a:rPr>
                        <a:t>minimalna wartość projektu – 50 tys. złotych, maksymalnej nie określono</a:t>
                      </a:r>
                    </a:p>
                    <a:p>
                      <a:pPr algn="l"/>
                      <a:endParaRPr lang="pl-PL" sz="1800" i="1" kern="1200" baseline="0" dirty="0" smtClean="0">
                        <a:solidFill>
                          <a:schemeClr val="tx1"/>
                        </a:solidFill>
                        <a:latin typeface="+mn-lt"/>
                        <a:ea typeface="+mn-ea"/>
                        <a:cs typeface="+mn-cs"/>
                      </a:endParaRPr>
                    </a:p>
                  </a:txBody>
                  <a:tcPr/>
                </a:tc>
                <a:tc hMerge="1">
                  <a:txBody>
                    <a:bodyPr/>
                    <a:lstStyle/>
                    <a:p>
                      <a:endParaRPr lang="pl-PL" sz="1800" i="1" kern="1200" baseline="0" dirty="0" smtClean="0">
                        <a:solidFill>
                          <a:schemeClr val="tx1"/>
                        </a:solidFill>
                        <a:latin typeface="+mn-lt"/>
                        <a:ea typeface="+mn-ea"/>
                        <a:cs typeface="+mn-cs"/>
                      </a:endParaRPr>
                    </a:p>
                  </a:txBody>
                  <a:tcPr/>
                </a:tc>
                <a:tc hMerge="1">
                  <a:txBody>
                    <a:bodyPr/>
                    <a:lstStyle/>
                    <a:p>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0" y="761649"/>
          <a:ext cx="9144000" cy="5979720"/>
        </p:xfrm>
        <a:graphic>
          <a:graphicData uri="http://schemas.openxmlformats.org/drawingml/2006/table">
            <a:tbl>
              <a:tblPr firstRow="1" bandRow="1">
                <a:tableStyleId>{5C22544A-7EE6-4342-B048-85BDC9FD1C3A}</a:tableStyleId>
              </a:tblPr>
              <a:tblGrid>
                <a:gridCol w="539551"/>
                <a:gridCol w="2016224"/>
                <a:gridCol w="4489601"/>
                <a:gridCol w="2098624"/>
              </a:tblGrid>
              <a:tr h="792088">
                <a:tc>
                  <a:txBody>
                    <a:bodyPr/>
                    <a:lstStyle/>
                    <a:p>
                      <a:r>
                        <a:rPr lang="pl-PL" sz="1600" dirty="0" smtClean="0">
                          <a:latin typeface="+mj-lt"/>
                        </a:rPr>
                        <a:t>Lp.</a:t>
                      </a:r>
                      <a:endParaRPr lang="pl-PL" sz="1600" dirty="0">
                        <a:latin typeface="+mj-lt"/>
                      </a:endParaRPr>
                    </a:p>
                  </a:txBody>
                  <a:tcPr/>
                </a:tc>
                <a:tc>
                  <a:txBody>
                    <a:bodyPr/>
                    <a:lstStyle/>
                    <a:p>
                      <a:r>
                        <a:rPr lang="pl-PL" sz="1600" b="1" baseline="0" dirty="0" smtClean="0">
                          <a:solidFill>
                            <a:schemeClr val="bg1"/>
                          </a:solidFill>
                          <a:latin typeface="Calibri"/>
                        </a:rPr>
                        <a:t>Nazwa kryterium 	</a:t>
                      </a:r>
                    </a:p>
                  </a:txBody>
                  <a:tcPr/>
                </a:tc>
                <a:tc>
                  <a:txBody>
                    <a:bodyPr/>
                    <a:lstStyle/>
                    <a:p>
                      <a:r>
                        <a:rPr lang="pl-PL" sz="1600" b="1" baseline="0" dirty="0" smtClean="0">
                          <a:solidFill>
                            <a:schemeClr val="bg1"/>
                          </a:solidFill>
                          <a:latin typeface="Calibri"/>
                        </a:rPr>
                        <a:t>Definicja kryterium 	</a:t>
                      </a:r>
                    </a:p>
                  </a:txBody>
                  <a:tcPr/>
                </a:tc>
                <a:tc>
                  <a:txBody>
                    <a:bodyPr/>
                    <a:lstStyle/>
                    <a:p>
                      <a:r>
                        <a:rPr lang="pl-PL" sz="1600" b="1" baseline="0" dirty="0" smtClean="0">
                          <a:solidFill>
                            <a:schemeClr val="bg1"/>
                          </a:solidFill>
                          <a:latin typeface="Calibri"/>
                        </a:rPr>
                        <a:t>Opis znaczenia kryterium 	</a:t>
                      </a:r>
                    </a:p>
                  </a:txBody>
                  <a:tcPr/>
                </a:tc>
              </a:tr>
              <a:tr h="1008112">
                <a:tc>
                  <a:txBody>
                    <a:bodyPr/>
                    <a:lstStyle/>
                    <a:p>
                      <a:r>
                        <a:rPr lang="pl-PL" sz="1600" dirty="0" smtClean="0">
                          <a:latin typeface="+mn-lt"/>
                        </a:rPr>
                        <a:t>10</a:t>
                      </a:r>
                      <a:endParaRPr lang="pl-PL"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kern="1200" baseline="0" dirty="0" smtClean="0">
                          <a:solidFill>
                            <a:schemeClr val="tx1"/>
                          </a:solidFill>
                          <a:latin typeface="+mn-lt"/>
                          <a:ea typeface="+mn-ea"/>
                          <a:cs typeface="+mn-cs"/>
                        </a:rPr>
                        <a:t>Wkład własny</a:t>
                      </a:r>
                    </a:p>
                  </a:txBody>
                  <a:tcPr/>
                </a:tc>
                <a:tc>
                  <a:txBody>
                    <a:bodyPr/>
                    <a:lstStyle/>
                    <a:p>
                      <a:r>
                        <a:rPr lang="pl-PL" sz="1600" b="1" kern="1200" dirty="0" smtClean="0">
                          <a:solidFill>
                            <a:schemeClr val="dk1"/>
                          </a:solidFill>
                          <a:latin typeface="+mn-lt"/>
                          <a:ea typeface="+mn-ea"/>
                          <a:cs typeface="+mn-cs"/>
                        </a:rPr>
                        <a:t>Wnioskodawca zapewnił odpowiedni poziom wkładu własnego określony w regulaminie konkursu.</a:t>
                      </a:r>
                      <a:endParaRPr lang="pl-PL" sz="1600" b="0" kern="1200" dirty="0" smtClean="0">
                        <a:solidFill>
                          <a:schemeClr val="dk1"/>
                        </a:solidFill>
                        <a:latin typeface="+mn-lt"/>
                        <a:ea typeface="+mn-ea"/>
                        <a:cs typeface="+mn-cs"/>
                      </a:endParaRPr>
                    </a:p>
                    <a:p>
                      <a:r>
                        <a:rPr lang="pl-PL" sz="1600" b="0" kern="1200" dirty="0" smtClean="0">
                          <a:solidFill>
                            <a:srgbClr val="0070C0"/>
                          </a:solidFill>
                          <a:latin typeface="+mn-lt"/>
                          <a:ea typeface="+mn-ea"/>
                          <a:cs typeface="+mn-cs"/>
                        </a:rPr>
                        <a:t>5-15%</a:t>
                      </a:r>
                    </a:p>
                  </a:txBody>
                  <a:tcPr/>
                </a:tc>
                <a:tc>
                  <a:txBody>
                    <a:bodyPr/>
                    <a:lstStyle/>
                    <a:p>
                      <a:r>
                        <a:rPr lang="pl-PL" sz="1600" kern="1200" baseline="0" dirty="0" smtClean="0">
                          <a:solidFill>
                            <a:schemeClr val="dk1"/>
                          </a:solidFill>
                          <a:latin typeface="+mn-lt"/>
                          <a:ea typeface="+mn-ea"/>
                          <a:cs typeface="+mn-cs"/>
                        </a:rPr>
                        <a:t>Tak/Nie*</a:t>
                      </a:r>
                    </a:p>
                    <a:p>
                      <a:endParaRPr lang="pl-PL" sz="1600" kern="1200" baseline="0" dirty="0" smtClean="0">
                        <a:solidFill>
                          <a:schemeClr val="dk1"/>
                        </a:solidFill>
                        <a:latin typeface="+mn-lt"/>
                        <a:ea typeface="+mn-ea"/>
                        <a:cs typeface="+mn-cs"/>
                      </a:endParaRPr>
                    </a:p>
                    <a:p>
                      <a:r>
                        <a:rPr lang="pl-PL" sz="1600" kern="1200" baseline="0" dirty="0" smtClean="0">
                          <a:solidFill>
                            <a:schemeClr val="dk1"/>
                          </a:solidFill>
                          <a:latin typeface="+mn-lt"/>
                          <a:ea typeface="+mn-ea"/>
                          <a:cs typeface="+mn-cs"/>
                        </a:rPr>
                        <a:t>*odrzucenie wniosku	</a:t>
                      </a:r>
                    </a:p>
                  </a:txBody>
                  <a:tcPr/>
                </a:tc>
              </a:tr>
              <a:tr h="1777320">
                <a:tc rowSpan="2">
                  <a:txBody>
                    <a:bodyPr/>
                    <a:lstStyle/>
                    <a:p>
                      <a:r>
                        <a:rPr lang="pl-PL" sz="1600" dirty="0" smtClean="0">
                          <a:latin typeface="+mj-lt"/>
                        </a:rPr>
                        <a:t>11</a:t>
                      </a:r>
                      <a:endParaRPr lang="pl-PL" sz="1600" dirty="0">
                        <a:latin typeface="+mj-lt"/>
                      </a:endParaRPr>
                    </a:p>
                  </a:txBody>
                  <a:tcPr/>
                </a:tc>
                <a:tc>
                  <a:txBody>
                    <a:bodyPr/>
                    <a:lstStyle/>
                    <a:p>
                      <a:r>
                        <a:rPr lang="pl-PL" sz="1600" b="1" kern="1200" dirty="0" smtClean="0">
                          <a:solidFill>
                            <a:schemeClr val="tx1"/>
                          </a:solidFill>
                          <a:latin typeface="+mn-lt"/>
                          <a:ea typeface="+mn-ea"/>
                          <a:cs typeface="+mn-cs"/>
                        </a:rPr>
                        <a:t>Poprawność zakwalifikowania projektu jako objętego/ nieobjętego pomocą publiczną/pomocą de </a:t>
                      </a:r>
                      <a:r>
                        <a:rPr lang="pl-PL" sz="1600" b="1" kern="1200" dirty="0" err="1" smtClean="0">
                          <a:solidFill>
                            <a:schemeClr val="tx1"/>
                          </a:solidFill>
                          <a:latin typeface="+mn-lt"/>
                          <a:ea typeface="+mn-ea"/>
                          <a:cs typeface="+mn-cs"/>
                        </a:rPr>
                        <a:t>minimis</a:t>
                      </a:r>
                      <a:endParaRPr lang="pl-PL" sz="16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dk1"/>
                          </a:solidFill>
                          <a:latin typeface="+mn-lt"/>
                          <a:ea typeface="+mn-ea"/>
                          <a:cs typeface="+mn-cs"/>
                        </a:rPr>
                        <a:t>Czy prawidłowo zakwalifikowano projekt pod kątem występowania pomocy publicznej/ pomocy de </a:t>
                      </a:r>
                      <a:r>
                        <a:rPr lang="pl-PL" sz="1600" b="1" kern="1200" dirty="0" err="1" smtClean="0">
                          <a:solidFill>
                            <a:schemeClr val="dk1"/>
                          </a:solidFill>
                          <a:latin typeface="+mn-lt"/>
                          <a:ea typeface="+mn-ea"/>
                          <a:cs typeface="+mn-cs"/>
                        </a:rPr>
                        <a:t>minimis</a:t>
                      </a:r>
                      <a:r>
                        <a:rPr lang="pl-PL" sz="1600" b="1" kern="1200" dirty="0" smtClean="0">
                          <a:solidFill>
                            <a:schemeClr val="dk1"/>
                          </a:solidFill>
                          <a:latin typeface="+mn-lt"/>
                          <a:ea typeface="+mn-ea"/>
                          <a:cs typeface="+mn-cs"/>
                        </a:rPr>
                        <a:t>?</a:t>
                      </a:r>
                      <a:r>
                        <a:rPr lang="pl-PL" sz="1600" kern="1200" dirty="0" smtClean="0">
                          <a:solidFill>
                            <a:schemeClr val="dk1"/>
                          </a:solidFill>
                          <a:latin typeface="+mn-lt"/>
                          <a:ea typeface="+mn-ea"/>
                          <a:cs typeface="+mn-cs"/>
                        </a:rPr>
                        <a:t> </a:t>
                      </a:r>
                    </a:p>
                  </a:txBody>
                  <a:tcPr/>
                </a:tc>
                <a:tc>
                  <a:txBody>
                    <a:bodyPr/>
                    <a:lstStyle/>
                    <a:p>
                      <a:r>
                        <a:rPr lang="pl-PL" sz="1600" kern="1200" baseline="0" dirty="0" smtClean="0">
                          <a:solidFill>
                            <a:schemeClr val="dk1"/>
                          </a:solidFill>
                          <a:latin typeface="+mn-lt"/>
                          <a:ea typeface="+mn-ea"/>
                          <a:cs typeface="+mn-cs"/>
                        </a:rPr>
                        <a:t>Tak/Nie*/</a:t>
                      </a:r>
                      <a:r>
                        <a:rPr lang="pl-PL" sz="1600" kern="1200" baseline="0" dirty="0" err="1" smtClean="0">
                          <a:solidFill>
                            <a:schemeClr val="dk1"/>
                          </a:solidFill>
                          <a:latin typeface="+mn-lt"/>
                          <a:ea typeface="+mn-ea"/>
                          <a:cs typeface="+mn-cs"/>
                        </a:rPr>
                        <a:t>Nie</a:t>
                      </a:r>
                      <a:r>
                        <a:rPr lang="pl-PL" sz="1600" kern="1200" baseline="0" dirty="0" smtClean="0">
                          <a:solidFill>
                            <a:schemeClr val="dk1"/>
                          </a:solidFill>
                          <a:latin typeface="+mn-lt"/>
                          <a:ea typeface="+mn-ea"/>
                          <a:cs typeface="+mn-cs"/>
                        </a:rPr>
                        <a:t> dotyczy</a:t>
                      </a:r>
                    </a:p>
                    <a:p>
                      <a:endParaRPr lang="pl-PL" sz="1600" kern="1200" baseline="0" dirty="0" smtClean="0">
                        <a:solidFill>
                          <a:schemeClr val="dk1"/>
                        </a:solidFill>
                        <a:latin typeface="+mn-lt"/>
                        <a:ea typeface="+mn-ea"/>
                        <a:cs typeface="+mn-cs"/>
                      </a:endParaRPr>
                    </a:p>
                    <a:p>
                      <a:r>
                        <a:rPr lang="pl-PL" sz="1600" kern="1200" baseline="0" dirty="0" smtClean="0">
                          <a:solidFill>
                            <a:schemeClr val="dk1"/>
                          </a:solidFill>
                          <a:latin typeface="+mn-lt"/>
                          <a:ea typeface="+mn-ea"/>
                          <a:cs typeface="+mn-cs"/>
                        </a:rPr>
                        <a:t>*odrzucenie wniosku</a:t>
                      </a:r>
                    </a:p>
                  </a:txBody>
                  <a:tcPr/>
                </a:tc>
              </a:tr>
              <a:tr h="829384">
                <a:tc vMerge="1">
                  <a:txBody>
                    <a:bodyPr/>
                    <a:lstStyle/>
                    <a:p>
                      <a:endParaRPr lang="pl-PL" sz="1800" dirty="0">
                        <a:latin typeface="+mj-lt"/>
                      </a:endParaRPr>
                    </a:p>
                  </a:txBody>
                  <a:tcPr/>
                </a:tc>
                <a:tc gridSpan="3">
                  <a:txBody>
                    <a:bodyPr/>
                    <a:lstStyle/>
                    <a:p>
                      <a:pPr algn="l"/>
                      <a:r>
                        <a:rPr lang="pl-PL" sz="1600" i="1" kern="1200" dirty="0" smtClean="0">
                          <a:solidFill>
                            <a:schemeClr val="tx1"/>
                          </a:solidFill>
                          <a:latin typeface="+mn-lt"/>
                          <a:ea typeface="+mn-ea"/>
                          <a:cs typeface="+mn-cs"/>
                        </a:rPr>
                        <a:t>Kryterium weryfikowane pod kątem prawidłowego zidentyfikowania przez Wnioskodawcę występowania pomocy publicznej/ pomocy de </a:t>
                      </a:r>
                      <a:r>
                        <a:rPr lang="pl-PL" sz="1600" i="1" kern="1200" dirty="0" err="1" smtClean="0">
                          <a:solidFill>
                            <a:schemeClr val="tx1"/>
                          </a:solidFill>
                          <a:latin typeface="+mn-lt"/>
                          <a:ea typeface="+mn-ea"/>
                          <a:cs typeface="+mn-cs"/>
                        </a:rPr>
                        <a:t>minimis</a:t>
                      </a:r>
                      <a:r>
                        <a:rPr lang="pl-PL" sz="1600" i="1" kern="1200" dirty="0" smtClean="0">
                          <a:solidFill>
                            <a:schemeClr val="tx1"/>
                          </a:solidFill>
                          <a:latin typeface="+mn-lt"/>
                          <a:ea typeface="+mn-ea"/>
                          <a:cs typeface="+mn-cs"/>
                        </a:rPr>
                        <a:t>, tj. czy zaznaczono w nim wydatki objęte pomocą publiczną/pomocą de </a:t>
                      </a:r>
                      <a:r>
                        <a:rPr lang="pl-PL" sz="1600" i="1" kern="1200" dirty="0" err="1" smtClean="0">
                          <a:solidFill>
                            <a:schemeClr val="tx1"/>
                          </a:solidFill>
                          <a:latin typeface="+mn-lt"/>
                          <a:ea typeface="+mn-ea"/>
                          <a:cs typeface="+mn-cs"/>
                        </a:rPr>
                        <a:t>minimis</a:t>
                      </a:r>
                      <a:r>
                        <a:rPr lang="pl-PL" sz="1600" i="1" kern="1200" dirty="0" smtClean="0">
                          <a:solidFill>
                            <a:schemeClr val="tx1"/>
                          </a:solidFill>
                          <a:latin typeface="+mn-lt"/>
                          <a:ea typeface="+mn-ea"/>
                          <a:cs typeface="+mn-cs"/>
                        </a:rPr>
                        <a:t>.</a:t>
                      </a:r>
                    </a:p>
                    <a:p>
                      <a:pPr algn="l"/>
                      <a:r>
                        <a:rPr lang="pl-PL" sz="1600" i="1" kern="1200" dirty="0" smtClean="0">
                          <a:solidFill>
                            <a:schemeClr val="tx1"/>
                          </a:solidFill>
                          <a:latin typeface="+mn-lt"/>
                          <a:ea typeface="+mn-ea"/>
                          <a:cs typeface="+mn-cs"/>
                        </a:rPr>
                        <a:t>Nie dotyczy projektów, w których nie występuje pomoc publiczna lub pomoc de </a:t>
                      </a:r>
                      <a:r>
                        <a:rPr lang="pl-PL" sz="1600" i="1" kern="1200" dirty="0" err="1" smtClean="0">
                          <a:solidFill>
                            <a:schemeClr val="tx1"/>
                          </a:solidFill>
                          <a:latin typeface="+mn-lt"/>
                          <a:ea typeface="+mn-ea"/>
                          <a:cs typeface="+mn-cs"/>
                        </a:rPr>
                        <a:t>minimis</a:t>
                      </a:r>
                      <a:endParaRPr lang="pl-PL" sz="1600" b="1" i="1" dirty="0">
                        <a:solidFill>
                          <a:schemeClr val="tx1"/>
                        </a:solidFill>
                        <a:latin typeface="+mn-lt"/>
                      </a:endParaRPr>
                    </a:p>
                  </a:txBody>
                  <a:tcPr/>
                </a:tc>
                <a:tc hMerge="1">
                  <a:txBody>
                    <a:bodyPr/>
                    <a:lstStyle/>
                    <a:p>
                      <a:pPr algn="ctr"/>
                      <a:endParaRPr lang="pl-PL" sz="1800" kern="1200" dirty="0" smtClean="0">
                        <a:solidFill>
                          <a:schemeClr val="dk1"/>
                        </a:solidFill>
                        <a:latin typeface="+mn-lt"/>
                        <a:ea typeface="+mn-ea"/>
                        <a:cs typeface="+mn-cs"/>
                      </a:endParaRPr>
                    </a:p>
                  </a:txBody>
                  <a:tcPr/>
                </a:tc>
                <a:tc hMerge="1">
                  <a:txBody>
                    <a:bodyPr/>
                    <a:lstStyle/>
                    <a:p>
                      <a:endParaRPr lang="pl-PL" sz="1600" kern="1200" baseline="0" dirty="0" smtClean="0">
                        <a:solidFill>
                          <a:schemeClr val="dk1"/>
                        </a:solidFill>
                        <a:latin typeface="+mn-lt"/>
                        <a:ea typeface="+mn-ea"/>
                        <a:cs typeface="+mn-cs"/>
                      </a:endParaRPr>
                    </a:p>
                  </a:txBody>
                  <a:tcPr/>
                </a:tc>
              </a:tr>
              <a:tr h="676592">
                <a:tc rowSpan="2">
                  <a:txBody>
                    <a:bodyPr/>
                    <a:lstStyle/>
                    <a:p>
                      <a:r>
                        <a:rPr lang="pl-PL" sz="1600" dirty="0" smtClean="0">
                          <a:latin typeface="+mj-lt"/>
                        </a:rPr>
                        <a:t>12</a:t>
                      </a:r>
                      <a:endParaRPr lang="pl-PL" sz="1600" dirty="0">
                        <a:latin typeface="+mj-lt"/>
                      </a:endParaRPr>
                    </a:p>
                  </a:txBody>
                  <a:tcPr/>
                </a:tc>
                <a:tc>
                  <a:txBody>
                    <a:bodyPr/>
                    <a:lstStyle/>
                    <a:p>
                      <a:r>
                        <a:rPr lang="pl-PL" sz="1600" b="1" dirty="0" smtClean="0">
                          <a:solidFill>
                            <a:schemeClr val="tx1"/>
                          </a:solidFill>
                          <a:latin typeface="+mn-lt"/>
                        </a:rPr>
                        <a:t>Okres realizacji</a:t>
                      </a:r>
                      <a:r>
                        <a:rPr lang="pl-PL" sz="1600" b="1" baseline="0" dirty="0" smtClean="0">
                          <a:solidFill>
                            <a:schemeClr val="tx1"/>
                          </a:solidFill>
                          <a:latin typeface="+mn-lt"/>
                        </a:rPr>
                        <a:t> projektu</a:t>
                      </a:r>
                      <a:endParaRPr lang="pl-PL" sz="1600" b="1" dirty="0">
                        <a:solidFill>
                          <a:schemeClr val="tx1"/>
                        </a:solidFill>
                        <a:latin typeface="+mn-lt"/>
                      </a:endParaRPr>
                    </a:p>
                  </a:txBody>
                  <a:tcPr/>
                </a:tc>
                <a:tc>
                  <a:txBody>
                    <a:bodyPr/>
                    <a:lstStyle/>
                    <a:p>
                      <a:r>
                        <a:rPr lang="pl-PL" sz="1600" b="1" kern="1200" dirty="0" smtClean="0">
                          <a:solidFill>
                            <a:schemeClr val="dk1"/>
                          </a:solidFill>
                          <a:latin typeface="+mn-lt"/>
                          <a:ea typeface="+mn-ea"/>
                          <a:cs typeface="+mn-cs"/>
                        </a:rPr>
                        <a:t>Okres realizacji projektu jest zgodny z podanym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regulaminie konkursu.</a:t>
                      </a:r>
                      <a:r>
                        <a:rPr lang="pl-PL" sz="1600" kern="1200" dirty="0" smtClean="0">
                          <a:solidFill>
                            <a:schemeClr val="dk1"/>
                          </a:solidFill>
                          <a:latin typeface="+mn-lt"/>
                          <a:ea typeface="+mn-ea"/>
                          <a:cs typeface="+mn-cs"/>
                        </a:rPr>
                        <a:t> </a:t>
                      </a:r>
                      <a:endParaRPr lang="pl-PL" sz="1600" i="1" kern="1200" baseline="0" dirty="0" smtClean="0">
                        <a:solidFill>
                          <a:schemeClr val="tx1"/>
                        </a:solidFill>
                        <a:latin typeface="+mn-lt"/>
                        <a:ea typeface="+mn-ea"/>
                        <a:cs typeface="+mn-cs"/>
                      </a:endParaRPr>
                    </a:p>
                  </a:txBody>
                  <a:tcPr/>
                </a:tc>
                <a:tc>
                  <a:txBody>
                    <a:bodyPr/>
                    <a:lstStyle/>
                    <a:p>
                      <a:r>
                        <a:rPr lang="pl-PL" sz="1600" kern="1200" baseline="0" dirty="0" smtClean="0">
                          <a:solidFill>
                            <a:schemeClr val="dk1"/>
                          </a:solidFill>
                          <a:latin typeface="+mn-lt"/>
                          <a:ea typeface="+mn-ea"/>
                          <a:cs typeface="+mn-cs"/>
                        </a:rPr>
                        <a:t>Tak/Nie*</a:t>
                      </a:r>
                    </a:p>
                    <a:p>
                      <a:r>
                        <a:rPr lang="pl-PL" sz="1600" kern="1200" baseline="0" dirty="0" smtClean="0">
                          <a:solidFill>
                            <a:schemeClr val="dk1"/>
                          </a:solidFill>
                          <a:latin typeface="+mn-lt"/>
                          <a:ea typeface="+mn-ea"/>
                          <a:cs typeface="+mn-cs"/>
                        </a:rPr>
                        <a:t>*odrzucenie wniosku</a:t>
                      </a:r>
                      <a:endParaRPr lang="pl-PL" sz="1600" dirty="0">
                        <a:latin typeface="+mn-lt"/>
                      </a:endParaRPr>
                    </a:p>
                  </a:txBody>
                  <a:tcPr/>
                </a:tc>
              </a:tr>
              <a:tr h="537279">
                <a:tc vMerge="1">
                  <a:txBody>
                    <a:bodyPr/>
                    <a:lstStyle/>
                    <a:p>
                      <a:endParaRPr lang="pl-PL" sz="1600" dirty="0">
                        <a:latin typeface="+mj-lt"/>
                      </a:endParaRPr>
                    </a:p>
                  </a:txBody>
                  <a:tcPr/>
                </a:tc>
                <a:tc gridSpan="3">
                  <a:txBody>
                    <a:bodyPr/>
                    <a:lstStyle/>
                    <a:p>
                      <a:r>
                        <a:rPr lang="pl-PL" sz="1600" i="1" kern="1200" dirty="0" smtClean="0">
                          <a:solidFill>
                            <a:srgbClr val="0070C0"/>
                          </a:solidFill>
                          <a:latin typeface="+mn-lt"/>
                          <a:ea typeface="+mn-ea"/>
                          <a:cs typeface="+mn-cs"/>
                        </a:rPr>
                        <a:t>Weryfikacja: zapisy wniosku o dofinansowanie. Najpóźniejszy termin złożenia ostatniego wniosku o płatność to maj 2018 r., w związku z czym projekt musi zakończyć się do kwietnia 2018 r.</a:t>
                      </a:r>
                      <a:endParaRPr lang="pl-PL" sz="1600" i="1" kern="1200" dirty="0">
                        <a:solidFill>
                          <a:srgbClr val="0070C0"/>
                        </a:solidFill>
                        <a:latin typeface="+mn-lt"/>
                        <a:ea typeface="+mn-ea"/>
                        <a:cs typeface="+mn-cs"/>
                      </a:endParaRPr>
                    </a:p>
                  </a:txBody>
                  <a:tcPr/>
                </a:tc>
                <a:tc hMerge="1">
                  <a:txBody>
                    <a:bodyPr/>
                    <a:lstStyle/>
                    <a:p>
                      <a:endParaRPr lang="pl-PL" sz="1600" i="1" kern="1200" baseline="0" dirty="0" smtClean="0">
                        <a:solidFill>
                          <a:schemeClr val="tx1"/>
                        </a:solidFill>
                        <a:latin typeface="+mn-lt"/>
                        <a:ea typeface="+mn-ea"/>
                        <a:cs typeface="+mn-cs"/>
                      </a:endParaRPr>
                    </a:p>
                  </a:txBody>
                  <a:tcPr/>
                </a:tc>
                <a:tc hMerge="1">
                  <a:txBody>
                    <a:bodyPr/>
                    <a:lstStyle/>
                    <a:p>
                      <a:endParaRPr lang="pl-PL" sz="16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0" y="980728"/>
          <a:ext cx="9144000" cy="5688632"/>
        </p:xfrm>
        <a:graphic>
          <a:graphicData uri="http://schemas.openxmlformats.org/drawingml/2006/table">
            <a:tbl>
              <a:tblPr firstRow="1" bandRow="1">
                <a:tableStyleId>{5C22544A-7EE6-4342-B048-85BDC9FD1C3A}</a:tableStyleId>
              </a:tblPr>
              <a:tblGrid>
                <a:gridCol w="539551"/>
                <a:gridCol w="2016224"/>
                <a:gridCol w="4489601"/>
                <a:gridCol w="2098624"/>
              </a:tblGrid>
              <a:tr h="906883">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781749">
                <a:tc>
                  <a:txBody>
                    <a:bodyPr/>
                    <a:lstStyle/>
                    <a:p>
                      <a:r>
                        <a:rPr lang="pl-PL" sz="1800" dirty="0" smtClean="0">
                          <a:latin typeface="+mn-lt"/>
                        </a:rPr>
                        <a:t>13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Uproszczone metody rozliczania wydatków</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W projekcie, w którym wartość </a:t>
                      </a:r>
                      <a:r>
                        <a:rPr lang="pl-PL" sz="1800" b="1" kern="1200" dirty="0" smtClean="0">
                          <a:solidFill>
                            <a:schemeClr val="dk1"/>
                          </a:solidFill>
                          <a:latin typeface="+mn-lt"/>
                          <a:ea typeface="+mn-ea"/>
                          <a:cs typeface="+mn-cs"/>
                        </a:rPr>
                        <a:t>wkładu publicznego (środków publicznych) nie </a:t>
                      </a:r>
                      <a:r>
                        <a:rPr lang="pl-PL" sz="1800" b="1" kern="1200" dirty="0" smtClean="0">
                          <a:solidFill>
                            <a:schemeClr val="dk1"/>
                          </a:solidFill>
                          <a:latin typeface="+mn-lt"/>
                          <a:ea typeface="+mn-ea"/>
                          <a:cs typeface="+mn-cs"/>
                        </a:rPr>
                        <a:t>przekracza 100 000 EUR zastosowano kwoty ryczałtowe, o których mowa w </a:t>
                      </a:r>
                      <a:r>
                        <a:rPr lang="pl-PL" sz="1800" b="1" i="1" kern="1200" dirty="0" smtClean="0">
                          <a:solidFill>
                            <a:schemeClr val="dk1"/>
                          </a:solidFill>
                          <a:latin typeface="+mn-lt"/>
                          <a:ea typeface="+mn-ea"/>
                          <a:cs typeface="+mn-cs"/>
                        </a:rPr>
                        <a:t>Wytycznych w zakresie </a:t>
                      </a:r>
                      <a:r>
                        <a:rPr lang="pl-PL" sz="1800" b="1" i="1" kern="1200" dirty="0" err="1" smtClean="0">
                          <a:solidFill>
                            <a:schemeClr val="dk1"/>
                          </a:solidFill>
                          <a:latin typeface="+mn-lt"/>
                          <a:ea typeface="+mn-ea"/>
                          <a:cs typeface="+mn-cs"/>
                        </a:rPr>
                        <a:t>kwalifikowalności</a:t>
                      </a:r>
                      <a:r>
                        <a:rPr lang="pl-PL" sz="1800" b="1" i="1" kern="1200" dirty="0" smtClean="0">
                          <a:solidFill>
                            <a:schemeClr val="dk1"/>
                          </a:solidFill>
                          <a:latin typeface="+mn-lt"/>
                          <a:ea typeface="+mn-ea"/>
                          <a:cs typeface="+mn-cs"/>
                        </a:rPr>
                        <a:t> wydatków w zakresie Europejskiego Funduszu Rozwoju Regionalnego, Europejskiego Funduszu Społecznego oraz Funduszu Spójności na lata 2014-2020</a:t>
                      </a:r>
                      <a:r>
                        <a:rPr lang="pl-PL" sz="1800" b="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budżetu projektu i części X. wniosku</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 </a:t>
                      </a:r>
                      <a:r>
                        <a:rPr lang="pl-PL" sz="1800" kern="1200" baseline="0" dirty="0" err="1" smtClean="0">
                          <a:solidFill>
                            <a:schemeClr val="dk1"/>
                          </a:solidFill>
                          <a:latin typeface="+mn-lt"/>
                          <a:ea typeface="+mn-ea"/>
                          <a:cs typeface="+mn-cs"/>
                        </a:rPr>
                        <a:t>Nie</a:t>
                      </a:r>
                      <a:r>
                        <a:rPr lang="pl-PL" sz="1800" kern="1200" baseline="0" dirty="0" smtClean="0">
                          <a:solidFill>
                            <a:schemeClr val="dk1"/>
                          </a:solidFill>
                          <a:latin typeface="+mn-lt"/>
                          <a:ea typeface="+mn-ea"/>
                          <a:cs typeface="+mn-cs"/>
                        </a:rPr>
                        <a:t> dotyczy</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 </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9302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756916">
                <a:tc>
                  <a:txBody>
                    <a:bodyPr/>
                    <a:lstStyle/>
                    <a:p>
                      <a:r>
                        <a:rPr lang="pl-PL" sz="1800" dirty="0" smtClean="0">
                          <a:latin typeface="+mn-lt"/>
                        </a:rPr>
                        <a:t>14</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niezalegania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należnościami </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Wnioskodawca nie zalega z uiszczaniem podatków, jak również z opłacaniem składek na ubezpieczenie społeczne i zdrowotne, Fundusz Pracy, Państwowy Fundusz Rehabilitacji Osób Niepełnosprawnych lub innych należności wymaganych odrębnymi przepisami prawa?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FORMALNE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688631"/>
        </p:xfrm>
        <a:graphic>
          <a:graphicData uri="http://schemas.openxmlformats.org/drawingml/2006/table">
            <a:tbl>
              <a:tblPr firstRow="1" bandRow="1">
                <a:tableStyleId>{5C22544A-7EE6-4342-B048-85BDC9FD1C3A}</a:tableStyleId>
              </a:tblPr>
              <a:tblGrid>
                <a:gridCol w="539551"/>
                <a:gridCol w="2016224"/>
                <a:gridCol w="4489601"/>
                <a:gridCol w="2098624"/>
              </a:tblGrid>
              <a:tr h="936103">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752528">
                <a:tc>
                  <a:txBody>
                    <a:bodyPr/>
                    <a:lstStyle/>
                    <a:p>
                      <a:r>
                        <a:rPr lang="pl-PL" sz="2000" dirty="0" smtClean="0">
                          <a:latin typeface="+mn-lt"/>
                        </a:rPr>
                        <a:t>1</a:t>
                      </a:r>
                      <a:endParaRPr lang="pl-PL"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liczby wniosków</a:t>
                      </a:r>
                      <a:endParaRPr lang="pl-PL" sz="20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Wnioskodawca złożył w ramach konkursu jeden wniosek o dofinansowanie projektu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i nie więcej niż jeden jako partner?</a:t>
                      </a:r>
                    </a:p>
                    <a:p>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chemeClr val="dk1"/>
                          </a:solidFill>
                          <a:latin typeface="+mn-lt"/>
                          <a:ea typeface="+mn-ea"/>
                          <a:cs typeface="+mn-cs"/>
                        </a:rPr>
                        <a:t>Decyduje kolejność rejestracji wpływu wniosku w IOK. W przypadku złożenia więcej niż jednego wniosku przez jednego Wnioskodawcę IOK odrzuca wszystkie złożone w wnioski. W przypadku wycofania wniosku o dofinansowanie Wnioskodawca ma prawo złożyć kolejny wniosek.</a:t>
                      </a:r>
                      <a:r>
                        <a:rPr lang="pl-PL" sz="1800" i="1" kern="1200" dirty="0" smtClean="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Weryfikacja: rejestr wniosków IOK</a:t>
                      </a:r>
                    </a:p>
                    <a:p>
                      <a:endParaRPr lang="pl-PL" sz="1800" kern="1200" baseline="0" dirty="0" smtClean="0">
                        <a:solidFill>
                          <a:schemeClr val="dk1"/>
                        </a:solidFill>
                        <a:latin typeface="+mn-lt"/>
                        <a:ea typeface="+mn-ea"/>
                        <a:cs typeface="+mn-cs"/>
                      </a:endParaRPr>
                    </a:p>
                  </a:txBody>
                  <a:tcPr/>
                </a:tc>
                <a:tc>
                  <a:txBody>
                    <a:bodyPr/>
                    <a:lstStyle/>
                    <a:p>
                      <a:r>
                        <a:rPr lang="pl-PL" sz="2000" kern="1200" baseline="0" dirty="0" smtClean="0">
                          <a:solidFill>
                            <a:schemeClr val="dk1"/>
                          </a:solidFill>
                          <a:latin typeface="+mn-lt"/>
                          <a:ea typeface="+mn-ea"/>
                          <a:cs typeface="+mn-cs"/>
                        </a:rPr>
                        <a:t>Tak/Nie</a:t>
                      </a:r>
                    </a:p>
                    <a:p>
                      <a:endParaRPr lang="pl-PL" sz="2000" kern="1200" baseline="0" dirty="0" smtClean="0">
                        <a:solidFill>
                          <a:schemeClr val="dk1"/>
                        </a:solidFill>
                        <a:latin typeface="+mn-lt"/>
                        <a:ea typeface="+mn-ea"/>
                        <a:cs typeface="+mn-cs"/>
                      </a:endParaRPr>
                    </a:p>
                    <a:p>
                      <a:endParaRPr lang="pl-PL" sz="2000" kern="1200" baseline="0" dirty="0" smtClean="0">
                        <a:solidFill>
                          <a:schemeClr val="dk1"/>
                        </a:solidFill>
                        <a:latin typeface="+mn-lt"/>
                        <a:ea typeface="+mn-ea"/>
                        <a:cs typeface="+mn-cs"/>
                      </a:endParaRPr>
                    </a:p>
                    <a:p>
                      <a:endParaRPr lang="pl-PL" sz="2000" kern="1200" baseline="0" dirty="0" smtClean="0">
                        <a:solidFill>
                          <a:schemeClr val="dk1"/>
                        </a:solidFill>
                        <a:latin typeface="+mn-lt"/>
                        <a:ea typeface="+mn-ea"/>
                        <a:cs typeface="+mn-cs"/>
                      </a:endParaRPr>
                    </a:p>
                    <a:p>
                      <a:r>
                        <a:rPr lang="pl-PL" sz="2000" kern="1200" baseline="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DOSTĘPU</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30561"/>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694457">
                <a:tc>
                  <a:txBody>
                    <a:bodyPr/>
                    <a:lstStyle/>
                    <a:p>
                      <a:r>
                        <a:rPr lang="pl-PL" sz="1800" dirty="0" smtClean="0">
                          <a:latin typeface="+mn-lt"/>
                        </a:rPr>
                        <a:t>2</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biura projektu</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Wnioskodawca w okresie realizacji projektu będzie prowadził biuro projektu (lub posiada siedzibę, filię, delegaturę, oddział czy inną prawnie dozwoloną formę organizacyjną działalności podmiotu) na terenie województwa dolnośląskiego z możliwością udostępnienia pełnej dokumentacji wdrażanego projektu oraz zapewni uczestnikom projektu możliwość osobistego kontaktu z kadrą projektu? </a:t>
                      </a:r>
                    </a:p>
                    <a:p>
                      <a:endParaRPr lang="pl-PL" sz="18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oświadczenie</a:t>
                      </a:r>
                    </a:p>
                    <a:p>
                      <a:endParaRPr lang="pl-PL" sz="1800" kern="1200" baseline="0" dirty="0" smtClean="0">
                        <a:solidFill>
                          <a:schemeClr val="dk1"/>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DOSTĘPU</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sp>
        <p:nvSpPr>
          <p:cNvPr id="6" name="Tytuł 6"/>
          <p:cNvSpPr txBox="1">
            <a:spLocks/>
          </p:cNvSpPr>
          <p:nvPr/>
        </p:nvSpPr>
        <p:spPr>
          <a:xfrm>
            <a:off x="457200" y="0"/>
            <a:ext cx="82296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107504" y="1196752"/>
            <a:ext cx="8928992"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pl-PL" sz="3600" dirty="0" smtClean="0"/>
              <a:t>OCENA MERYTORYCZNA </a:t>
            </a:r>
          </a:p>
          <a:p>
            <a:pPr algn="ctr">
              <a:buNone/>
            </a:pPr>
            <a:r>
              <a:rPr lang="pl-PL" sz="3600" dirty="0" smtClean="0"/>
              <a:t>(W RAMACH ETAPU OCENY </a:t>
            </a:r>
          </a:p>
          <a:p>
            <a:pPr algn="ctr">
              <a:buNone/>
            </a:pPr>
            <a:r>
              <a:rPr lang="pl-PL" sz="3600" dirty="0" smtClean="0"/>
              <a:t>FORMALNO-MERYTORYCZNEJ)</a:t>
            </a:r>
            <a:endParaRPr lang="pl-PL"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05645"/>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479243">
                <a:tc>
                  <a:txBody>
                    <a:bodyPr/>
                    <a:lstStyle/>
                    <a:p>
                      <a:r>
                        <a:rPr lang="pl-PL" sz="1800" dirty="0" smtClean="0">
                          <a:latin typeface="+mn-lt"/>
                        </a:rPr>
                        <a:t>1</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zgodności projektu z prawem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przepisami prawa krajowego i unijnego?</a:t>
                      </a:r>
                    </a:p>
                    <a:p>
                      <a:endParaRPr lang="pl-PL" sz="1800" kern="1200" dirty="0" smtClean="0">
                        <a:solidFill>
                          <a:schemeClr val="dk1"/>
                        </a:solidFill>
                        <a:latin typeface="+mn-lt"/>
                        <a:ea typeface="+mn-ea"/>
                        <a:cs typeface="+mn-cs"/>
                      </a:endParaRPr>
                    </a:p>
                    <a:p>
                      <a:r>
                        <a:rPr lang="pl-PL" sz="1800" i="1" kern="1200" dirty="0" smtClean="0">
                          <a:solidFill>
                            <a:srgbClr val="0070C0"/>
                          </a:solidFill>
                          <a:latin typeface="+mn-lt"/>
                          <a:ea typeface="+mn-ea"/>
                          <a:cs typeface="+mn-cs"/>
                        </a:rPr>
                        <a:t>W ramach weryfikacji kryterium będzie oceniana zgodność projektu m.in.: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z przepisami w zakresie pomocy publicznej, prawa pracy, kodeksu cywilnego oraz zamówień publicznych.</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txBody>
                  <a:tcPr/>
                </a:tc>
              </a:tr>
              <a:tr h="2268987">
                <a:tc>
                  <a:txBody>
                    <a:bodyPr/>
                    <a:lstStyle/>
                    <a:p>
                      <a:r>
                        <a:rPr lang="pl-PL" sz="1800" dirty="0" smtClean="0">
                          <a:latin typeface="+mj-lt"/>
                        </a:rPr>
                        <a:t>2</a:t>
                      </a:r>
                      <a:endParaRPr lang="pl-PL" sz="1800" dirty="0">
                        <a:latin typeface="+mj-lt"/>
                      </a:endParaRPr>
                    </a:p>
                  </a:txBody>
                  <a:tcPr/>
                </a:tc>
                <a:tc>
                  <a:txBody>
                    <a:bodyPr/>
                    <a:lstStyle/>
                    <a:p>
                      <a:r>
                        <a:rPr lang="pl-PL" sz="1800" b="1" kern="1200" dirty="0" smtClean="0">
                          <a:solidFill>
                            <a:schemeClr val="tx1"/>
                          </a:solidFill>
                          <a:latin typeface="+mn-lt"/>
                          <a:ea typeface="+mn-ea"/>
                          <a:cs typeface="+mn-cs"/>
                        </a:rPr>
                        <a:t>Kryterium zgodności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z właściwymi politykami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zasadami</a:t>
                      </a:r>
                      <a:endParaRPr lang="pl-PL" sz="18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zasadą zrównoważonego rozwoju?</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 </a:t>
                      </a:r>
                    </a:p>
                    <a:p>
                      <a:r>
                        <a:rPr lang="pl-PL" sz="1800" i="1" kern="1200" dirty="0" smtClean="0">
                          <a:solidFill>
                            <a:srgbClr val="0070C0"/>
                          </a:solidFill>
                          <a:latin typeface="+mn-lt"/>
                          <a:ea typeface="+mn-ea"/>
                          <a:cs typeface="+mn-cs"/>
                        </a:rPr>
                        <a:t>Projekt musi być co najmniej neutralny.</a:t>
                      </a:r>
                    </a:p>
                    <a:p>
                      <a:endParaRPr lang="pl-PL" sz="1800" i="1"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na podstawie zapisów części H.3 – Zrównoważony rozwój.</a:t>
                      </a:r>
                    </a:p>
                    <a:p>
                      <a:endParaRPr lang="pl-PL" sz="1800" i="1" kern="1200" dirty="0">
                        <a:solidFill>
                          <a:schemeClr val="dk1"/>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 </a:t>
                      </a:r>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HORYZONTALNE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56664"/>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155942">
                <a:tc>
                  <a:txBody>
                    <a:bodyPr/>
                    <a:lstStyle/>
                    <a:p>
                      <a:r>
                        <a:rPr lang="pl-PL" sz="1800" dirty="0" smtClean="0">
                          <a:latin typeface="+mn-lt"/>
                        </a:rPr>
                        <a:t>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zgodności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z właściwymi politykami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zasadą równości szans kobiet i mężczyzn?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dk1"/>
                        </a:solidFill>
                        <a:latin typeface="+mn-lt"/>
                        <a:ea typeface="+mn-ea"/>
                        <a:cs typeface="+mn-cs"/>
                      </a:endParaRPr>
                    </a:p>
                    <a:p>
                      <a:endParaRPr lang="pl-PL" sz="1800" kern="1200" dirty="0" smtClean="0">
                        <a:solidFill>
                          <a:srgbClr val="FF0000"/>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standard minimum – min. 3 </a:t>
                      </a:r>
                      <a:r>
                        <a:rPr lang="pl-PL" sz="1800" i="1" kern="1200" dirty="0" err="1" smtClean="0">
                          <a:solidFill>
                            <a:srgbClr val="0070C0"/>
                          </a:solidFill>
                          <a:latin typeface="+mn-lt"/>
                          <a:ea typeface="+mn-ea"/>
                          <a:cs typeface="+mn-cs"/>
                        </a:rPr>
                        <a:t>pkt</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p>
                    <a:p>
                      <a:endParaRPr lang="pl-PL" sz="1800" kern="1200" baseline="0" dirty="0" smtClean="0">
                        <a:solidFill>
                          <a:schemeClr val="dk1"/>
                        </a:solidFill>
                        <a:latin typeface="+mn-lt"/>
                        <a:ea typeface="+mn-ea"/>
                        <a:cs typeface="+mn-cs"/>
                      </a:endParaRPr>
                    </a:p>
                    <a:p>
                      <a:r>
                        <a:rPr lang="pl-PL" sz="1800" i="1" kern="1200" dirty="0" smtClean="0">
                          <a:solidFill>
                            <a:srgbClr val="0070C0"/>
                          </a:solidFill>
                          <a:latin typeface="+mn-lt"/>
                          <a:ea typeface="+mn-ea"/>
                          <a:cs typeface="+mn-cs"/>
                        </a:rPr>
                        <a:t>Możliwość oceny warunkowej</a:t>
                      </a:r>
                    </a:p>
                  </a:txBody>
                  <a:tcPr/>
                </a:tc>
              </a:tr>
              <a:tr h="2304256">
                <a:tc>
                  <a:txBody>
                    <a:bodyPr/>
                    <a:lstStyle/>
                    <a:p>
                      <a:r>
                        <a:rPr lang="pl-PL" sz="1800" dirty="0" smtClean="0">
                          <a:latin typeface="+mj-lt"/>
                        </a:rPr>
                        <a:t>4</a:t>
                      </a:r>
                      <a:endParaRPr lang="pl-PL" sz="1800" dirty="0">
                        <a:latin typeface="+mj-lt"/>
                      </a:endParaRPr>
                    </a:p>
                  </a:txBody>
                  <a:tcPr/>
                </a:tc>
                <a:tc>
                  <a:txBody>
                    <a:bodyPr/>
                    <a:lstStyle/>
                    <a:p>
                      <a:r>
                        <a:rPr lang="pl-PL" sz="1800" b="1" kern="1200" dirty="0" smtClean="0">
                          <a:solidFill>
                            <a:schemeClr val="tx1"/>
                          </a:solidFill>
                          <a:latin typeface="+mn-lt"/>
                          <a:ea typeface="+mn-ea"/>
                          <a:cs typeface="+mn-cs"/>
                        </a:rPr>
                        <a:t>Kryterium zgodności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z właściwymi politykami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zasadami</a:t>
                      </a:r>
                      <a:endParaRPr lang="pl-PL" sz="18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zasadą równości szans i niedyskryminacji, w tym dostępności dla osób z </a:t>
                      </a:r>
                      <a:r>
                        <a:rPr lang="pl-PL" sz="1800" b="1" kern="1200" dirty="0" err="1" smtClean="0">
                          <a:solidFill>
                            <a:schemeClr val="dk1"/>
                          </a:solidFill>
                          <a:latin typeface="+mn-lt"/>
                          <a:ea typeface="+mn-ea"/>
                          <a:cs typeface="+mn-cs"/>
                        </a:rPr>
                        <a:t>niepełnosprawnościami</a:t>
                      </a:r>
                      <a:r>
                        <a:rPr lang="pl-PL" sz="1800" b="1" kern="1200" dirty="0" smtClean="0">
                          <a:solidFill>
                            <a:schemeClr val="dk1"/>
                          </a:solidFill>
                          <a:latin typeface="+mn-lt"/>
                          <a:ea typeface="+mn-ea"/>
                          <a:cs typeface="+mn-cs"/>
                        </a:rPr>
                        <a:t>?</a:t>
                      </a:r>
                    </a:p>
                    <a:p>
                      <a:r>
                        <a:rPr lang="pl-PL" sz="1800" kern="1200" dirty="0" smtClean="0">
                          <a:solidFill>
                            <a:schemeClr val="dk1"/>
                          </a:solidFill>
                          <a:latin typeface="+mn-lt"/>
                          <a:ea typeface="+mn-ea"/>
                          <a:cs typeface="+mn-cs"/>
                        </a:rPr>
                        <a:t> </a:t>
                      </a:r>
                    </a:p>
                    <a:p>
                      <a:r>
                        <a:rPr lang="pl-PL" sz="1800" i="1" kern="1200" dirty="0" smtClean="0">
                          <a:solidFill>
                            <a:srgbClr val="0070C0"/>
                          </a:solidFill>
                          <a:latin typeface="+mn-lt"/>
                          <a:ea typeface="+mn-ea"/>
                          <a:cs typeface="+mn-cs"/>
                        </a:rPr>
                        <a:t>Projekt musi być co najmniej neutralny.</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baseline="0" dirty="0" smtClean="0">
                          <a:solidFill>
                            <a:srgbClr val="0070C0"/>
                          </a:solidFill>
                          <a:latin typeface="+mn-lt"/>
                          <a:ea typeface="+mn-ea"/>
                          <a:cs typeface="+mn-cs"/>
                        </a:rPr>
                        <a:t>Weryfikacja</a:t>
                      </a:r>
                      <a:r>
                        <a:rPr lang="pl-PL" sz="1800" b="0" i="1" kern="1200" baseline="0" dirty="0" smtClean="0">
                          <a:solidFill>
                            <a:srgbClr val="0070C0"/>
                          </a:solidFill>
                          <a:latin typeface="+mn-lt"/>
                          <a:ea typeface="+mn-ea"/>
                          <a:cs typeface="+mn-cs"/>
                        </a:rPr>
                        <a:t>: na podstawie zapisów części </a:t>
                      </a:r>
                      <a:r>
                        <a:rPr lang="en-US" sz="1800" b="0" i="1" kern="1200" dirty="0" smtClean="0">
                          <a:solidFill>
                            <a:srgbClr val="0070C0"/>
                          </a:solidFill>
                          <a:latin typeface="+mn-lt"/>
                          <a:ea typeface="+mn-ea"/>
                          <a:cs typeface="+mn-cs"/>
                        </a:rPr>
                        <a:t>H.2</a:t>
                      </a:r>
                      <a:r>
                        <a:rPr lang="pl-PL" sz="1800" b="0" i="1" kern="1200" baseline="0" dirty="0" smtClean="0">
                          <a:solidFill>
                            <a:srgbClr val="0070C0"/>
                          </a:solidFill>
                          <a:latin typeface="+mn-lt"/>
                          <a:ea typeface="+mn-ea"/>
                          <a:cs typeface="+mn-cs"/>
                        </a:rPr>
                        <a:t> - </a:t>
                      </a:r>
                      <a:r>
                        <a:rPr lang="en-US" sz="1800" b="0" i="1" kern="1200" dirty="0" err="1" smtClean="0">
                          <a:solidFill>
                            <a:srgbClr val="0070C0"/>
                          </a:solidFill>
                          <a:latin typeface="+mn-lt"/>
                          <a:ea typeface="+mn-ea"/>
                          <a:cs typeface="+mn-cs"/>
                        </a:rPr>
                        <a:t>Zasada</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niedyskryminacji</a:t>
                      </a:r>
                      <a:r>
                        <a:rPr lang="en-US" sz="1800" b="0" i="1" kern="1200" dirty="0" smtClean="0">
                          <a:solidFill>
                            <a:srgbClr val="0070C0"/>
                          </a:solidFill>
                          <a:latin typeface="+mn-lt"/>
                          <a:ea typeface="+mn-ea"/>
                          <a:cs typeface="+mn-cs"/>
                        </a:rPr>
                        <a:t> (w </a:t>
                      </a:r>
                      <a:r>
                        <a:rPr lang="en-US" sz="1800" b="0" i="1" kern="1200" dirty="0" err="1" smtClean="0">
                          <a:solidFill>
                            <a:srgbClr val="0070C0"/>
                          </a:solidFill>
                          <a:latin typeface="+mn-lt"/>
                          <a:ea typeface="+mn-ea"/>
                          <a:cs typeface="+mn-cs"/>
                        </a:rPr>
                        <a:t>tym</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niedyskryminacji</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ze</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względu</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na</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niepełnosprawność</a:t>
                      </a:r>
                      <a:r>
                        <a:rPr lang="en-US" sz="1800" b="0" i="1" kern="1200" dirty="0" smtClean="0">
                          <a:solidFill>
                            <a:srgbClr val="0070C0"/>
                          </a:solidFill>
                          <a:latin typeface="+mn-lt"/>
                          <a:ea typeface="+mn-ea"/>
                          <a:cs typeface="+mn-cs"/>
                        </a:rPr>
                        <a:t>)</a:t>
                      </a:r>
                      <a:endParaRPr lang="pl-PL" sz="1800" i="1" kern="1200" baseline="0" dirty="0" smtClean="0">
                        <a:solidFill>
                          <a:srgbClr val="0070C0"/>
                        </a:solidFill>
                        <a:latin typeface="+mn-lt"/>
                        <a:ea typeface="+mn-ea"/>
                        <a:cs typeface="+mn-cs"/>
                      </a:endParaRPr>
                    </a:p>
                  </a:txBody>
                  <a:tcPr/>
                </a:tc>
                <a:tc>
                  <a:txBody>
                    <a:bodyPr/>
                    <a:lstStyle/>
                    <a:p>
                      <a:r>
                        <a:rPr lang="pl-PL" sz="1800" kern="1200" baseline="0" dirty="0" smtClean="0">
                          <a:solidFill>
                            <a:schemeClr val="dk1"/>
                          </a:solidFill>
                          <a:latin typeface="+mn-lt"/>
                          <a:ea typeface="+mn-ea"/>
                          <a:cs typeface="+mn-cs"/>
                        </a:rPr>
                        <a:t>Tak/Nie*</a:t>
                      </a: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*odrzucenie wniosku</a:t>
                      </a:r>
                      <a:endParaRPr lang="pl-PL" sz="1800" dirty="0">
                        <a:latin typeface="+mn-lt"/>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HORYZONTALNE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lvl="0">
              <a:buFont typeface="Wingdings" pitchFamily="2" charset="2"/>
              <a:buChar char="ü"/>
            </a:pPr>
            <a:r>
              <a:rPr lang="pl-PL" sz="2400" b="1" dirty="0" smtClean="0"/>
              <a:t>Alokacja </a:t>
            </a:r>
            <a:r>
              <a:rPr lang="pl-PL" sz="2400" dirty="0" smtClean="0"/>
              <a:t>(budżet środków europejskich)</a:t>
            </a:r>
            <a:r>
              <a:rPr lang="pl-PL" sz="2400" b="1" dirty="0" smtClean="0"/>
              <a:t>: 3 121 071 PLN</a:t>
            </a:r>
            <a:r>
              <a:rPr lang="pl-PL" sz="2400" dirty="0" smtClean="0"/>
              <a:t>	</a:t>
            </a:r>
          </a:p>
          <a:p>
            <a:pPr>
              <a:buNone/>
            </a:pPr>
            <a:r>
              <a:rPr lang="pl-PL" sz="2400" dirty="0" smtClean="0"/>
              <a:t>	</a:t>
            </a:r>
            <a:endParaRPr lang="pl-PL" sz="2400" b="1" dirty="0" smtClean="0"/>
          </a:p>
          <a:p>
            <a:pPr>
              <a:buFont typeface="Wingdings" pitchFamily="2" charset="2"/>
              <a:buChar char="ü"/>
            </a:pPr>
            <a:r>
              <a:rPr lang="pl-PL" sz="2400" b="1" dirty="0" smtClean="0"/>
              <a:t>Gminy: </a:t>
            </a:r>
            <a:r>
              <a:rPr lang="pl-PL" sz="2400" dirty="0" smtClean="0"/>
              <a:t>miejskie - Jawor, Głogów, Chojnów, Lubin, Legnica; wiejskie-Męcinka, Mściwojów, Paszowice, Wądroże Wielkie, Złotoryja, Głogów, Jerzmanowa, Kotla, Pęcław, Żukowice, Chojnów, Krotoszyce, Kunice, Legnickie Pole, Marciszów, Miłkowice, Ruja, Lubin, Rudna, Gaworzyce, Grębocice, Radwanice oraz miejsko-wiejskie – Prochowice, Ścinawa, Chocianów, Polkowice, Przemków, Bolków.</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Legnicko-Głogowski Obszar Interwencji</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71560"/>
          <a:ext cx="9144000" cy="569780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313424">
                <a:tc>
                  <a:txBody>
                    <a:bodyPr/>
                    <a:lstStyle/>
                    <a:p>
                      <a:r>
                        <a:rPr lang="pl-PL" sz="1800" dirty="0" smtClean="0">
                          <a:latin typeface="+mn-lt"/>
                        </a:rPr>
                        <a:t>1</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zgodność projektu z celami szczegółowymi RPO WD 2014-2020</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właściwym celem szczegółowym RPO WD 2014-2020 oraz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jaki sposób projekt przyczyni się do osiągnięcia celu szczegółowego RPO WD 2014-2020?</a:t>
                      </a:r>
                      <a:endParaRPr lang="pl-PL" sz="1800" b="1"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0-8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2448272">
                <a:tc gridSpan="4">
                  <a:txBody>
                    <a:bodyPr/>
                    <a:lstStyle/>
                    <a:p>
                      <a:endParaRPr lang="pl-PL" sz="1800" kern="1200" dirty="0" smtClean="0">
                        <a:solidFill>
                          <a:schemeClr val="dk1"/>
                        </a:solidFill>
                        <a:latin typeface="+mn-lt"/>
                        <a:ea typeface="+mn-ea"/>
                        <a:cs typeface="+mn-cs"/>
                      </a:endParaRPr>
                    </a:p>
                    <a:p>
                      <a:r>
                        <a:rPr lang="pl-PL" sz="1800" i="1" u="none"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m.in. adekwatności doboru wskaźników, trafności doboru celu głównego projektu oraz opisu, w jaki sposób projekt przyczyni się do osiągnięcia celu szczegółowego RPO WD 2014-2020. </a:t>
                      </a:r>
                      <a:endParaRPr lang="pl-PL" sz="1800" kern="1200" baseline="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baseline="0" dirty="0" smtClean="0">
                          <a:solidFill>
                            <a:srgbClr val="0070C0"/>
                          </a:solidFill>
                          <a:latin typeface="+mn-lt"/>
                          <a:ea typeface="+mn-ea"/>
                          <a:cs typeface="+mn-cs"/>
                        </a:rPr>
                        <a:t>Weryfikacja</a:t>
                      </a:r>
                      <a:r>
                        <a:rPr lang="pl-PL" sz="1800" i="1" kern="1200" baseline="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Punkt </a:t>
                      </a:r>
                      <a:r>
                        <a:rPr lang="en-US" sz="1800" b="0" i="1" kern="1200" dirty="0" smtClean="0">
                          <a:solidFill>
                            <a:srgbClr val="0070C0"/>
                          </a:solidFill>
                          <a:latin typeface="+mn-lt"/>
                          <a:ea typeface="+mn-ea"/>
                          <a:cs typeface="+mn-cs"/>
                        </a:rPr>
                        <a:t>F.1</a:t>
                      </a:r>
                      <a:r>
                        <a:rPr lang="pl-PL" sz="1800" b="0" i="1" kern="1200" baseline="0" dirty="0" smtClean="0">
                          <a:solidFill>
                            <a:srgbClr val="0070C0"/>
                          </a:solidFill>
                          <a:latin typeface="+mn-lt"/>
                          <a:ea typeface="+mn-ea"/>
                          <a:cs typeface="+mn-cs"/>
                        </a:rPr>
                        <a:t> - </a:t>
                      </a:r>
                      <a:r>
                        <a:rPr lang="en-US" sz="1800" b="0" i="1" kern="1200" dirty="0" err="1" smtClean="0">
                          <a:solidFill>
                            <a:srgbClr val="0070C0"/>
                          </a:solidFill>
                          <a:latin typeface="+mn-lt"/>
                          <a:ea typeface="+mn-ea"/>
                          <a:cs typeface="+mn-cs"/>
                        </a:rPr>
                        <a:t>Cele</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projektu</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i</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ich</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zgodność</a:t>
                      </a:r>
                      <a:r>
                        <a:rPr lang="en-US" sz="1800" b="0" i="1" kern="1200" dirty="0" smtClean="0">
                          <a:solidFill>
                            <a:srgbClr val="0070C0"/>
                          </a:solidFill>
                          <a:latin typeface="+mn-lt"/>
                          <a:ea typeface="+mn-ea"/>
                          <a:cs typeface="+mn-cs"/>
                        </a:rPr>
                        <a:t> z </a:t>
                      </a:r>
                      <a:r>
                        <a:rPr lang="en-US" sz="1800" b="0" i="1" kern="1200" dirty="0" err="1" smtClean="0">
                          <a:solidFill>
                            <a:srgbClr val="0070C0"/>
                          </a:solidFill>
                          <a:latin typeface="+mn-lt"/>
                          <a:ea typeface="+mn-ea"/>
                          <a:cs typeface="+mn-cs"/>
                        </a:rPr>
                        <a:t>osią</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priorytetową</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działaniem</a:t>
                      </a:r>
                      <a:r>
                        <a:rPr lang="en-US" sz="1800" b="0" i="1" kern="1200" dirty="0" smtClean="0">
                          <a:solidFill>
                            <a:srgbClr val="0070C0"/>
                          </a:solidFill>
                          <a:latin typeface="+mn-lt"/>
                          <a:ea typeface="+mn-ea"/>
                          <a:cs typeface="+mn-cs"/>
                        </a:rPr>
                        <a:t>, </a:t>
                      </a:r>
                      <a:r>
                        <a:rPr lang="en-US" sz="1800" b="0" i="1" kern="1200" dirty="0" err="1" smtClean="0">
                          <a:solidFill>
                            <a:srgbClr val="0070C0"/>
                          </a:solidFill>
                          <a:latin typeface="+mn-lt"/>
                          <a:ea typeface="+mn-ea"/>
                          <a:cs typeface="+mn-cs"/>
                        </a:rPr>
                        <a:t>poddziałaniem</a:t>
                      </a:r>
                      <a:r>
                        <a:rPr lang="en-US" sz="1800" b="0" i="1" kern="1200" dirty="0" smtClean="0">
                          <a:solidFill>
                            <a:srgbClr val="0070C0"/>
                          </a:solidFill>
                          <a:latin typeface="+mn-lt"/>
                          <a:ea typeface="+mn-ea"/>
                          <a:cs typeface="+mn-cs"/>
                        </a:rPr>
                        <a:t> RPO WD 2014-2020</a:t>
                      </a:r>
                      <a:endParaRPr lang="pl-PL" sz="1800" b="0" i="1" dirty="0" smtClean="0">
                        <a:solidFill>
                          <a:srgbClr val="0070C0"/>
                        </a:solidFill>
                        <a:latin typeface="+mn-lt"/>
                        <a:ea typeface="Times New Roman"/>
                        <a:cs typeface="Times New Roman"/>
                      </a:endParaRPr>
                    </a:p>
                    <a:p>
                      <a:endParaRPr lang="pl-PL" sz="1800" i="1" kern="1200" baseline="0" dirty="0" smtClean="0">
                        <a:solidFill>
                          <a:srgbClr val="C00000"/>
                        </a:solidFill>
                        <a:latin typeface="+mn-lt"/>
                        <a:ea typeface="+mn-ea"/>
                        <a:cs typeface="+mn-cs"/>
                      </a:endParaRPr>
                    </a:p>
                  </a:txBody>
                  <a:tcPr/>
                </a:tc>
                <a:tc hMerge="1">
                  <a:txBody>
                    <a:bodyPr/>
                    <a:lstStyle/>
                    <a:p>
                      <a:endParaRPr lang="pl-PL" sz="1800" i="1" kern="1200" baseline="0" dirty="0" smtClean="0">
                        <a:solidFill>
                          <a:srgbClr val="C00000"/>
                        </a:solidFill>
                        <a:latin typeface="+mn-lt"/>
                        <a:ea typeface="+mn-ea"/>
                        <a:cs typeface="+mn-cs"/>
                      </a:endParaRPr>
                    </a:p>
                  </a:txBody>
                  <a:tcPr/>
                </a:tc>
                <a:tc hMerge="1">
                  <a:txBody>
                    <a:bodyPr/>
                    <a:lstStyle/>
                    <a:p>
                      <a:endParaRPr lang="pl-PL" sz="1800" i="1" kern="1200" baseline="0" dirty="0" smtClean="0">
                        <a:solidFill>
                          <a:srgbClr val="C00000"/>
                        </a:solidFill>
                        <a:latin typeface="+mn-lt"/>
                        <a:ea typeface="+mn-ea"/>
                        <a:cs typeface="+mn-cs"/>
                      </a:endParaRPr>
                    </a:p>
                  </a:txBody>
                  <a:tcPr/>
                </a:tc>
                <a:tc hMerge="1">
                  <a:txBody>
                    <a:bodyPr/>
                    <a:lstStyle/>
                    <a:p>
                      <a:pPr algn="l"/>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84088"/>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736304">
                <a:tc>
                  <a:txBody>
                    <a:bodyPr/>
                    <a:lstStyle/>
                    <a:p>
                      <a:r>
                        <a:rPr lang="pl-PL" sz="1800" dirty="0" smtClean="0">
                          <a:latin typeface="+mn-lt"/>
                        </a:rPr>
                        <a:t>2</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celowości projektu </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potrzeba realizacji projektu jest wystarczająco uzasadniona i odpowiada na zdiagnozowany problem? </a:t>
                      </a:r>
                    </a:p>
                    <a:p>
                      <a:r>
                        <a:rPr lang="pl-PL" sz="1800" b="1" kern="1200" dirty="0" smtClean="0">
                          <a:solidFill>
                            <a:schemeClr val="dk1"/>
                          </a:solidFill>
                          <a:latin typeface="+mn-lt"/>
                          <a:ea typeface="+mn-ea"/>
                          <a:cs typeface="+mn-cs"/>
                        </a:rPr>
                        <a:t>Dodatkowo w przypadku projektów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o wartości co najmniej 2 mln:</a:t>
                      </a:r>
                    </a:p>
                    <a:p>
                      <a:r>
                        <a:rPr lang="pl-PL" sz="1800" b="1" kern="1200" dirty="0" smtClean="0">
                          <a:solidFill>
                            <a:schemeClr val="dk1"/>
                          </a:solidFill>
                          <a:latin typeface="+mn-lt"/>
                          <a:ea typeface="+mn-ea"/>
                          <a:cs typeface="+mn-cs"/>
                        </a:rPr>
                        <a:t>Czy przedstawiono wystarczający opis ryzyka nieosiągnięcia założeń projektu oraz zaplanowanych w ramach projektu działań zaradczych?</a:t>
                      </a: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0-6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dirty="0" smtClean="0">
                          <a:solidFill>
                            <a:schemeClr val="dk1"/>
                          </a:solidFill>
                          <a:latin typeface="+mn-lt"/>
                          <a:ea typeface="+mn-ea"/>
                          <a:cs typeface="+mn-cs"/>
                        </a:rPr>
                        <a:t>	</a:t>
                      </a:r>
                    </a:p>
                  </a:txBody>
                  <a:tcPr/>
                </a:tc>
              </a:tr>
              <a:tr h="1944216">
                <a:tc gridSpan="4">
                  <a:txBody>
                    <a:bodyPr/>
                    <a:lstStyle/>
                    <a:p>
                      <a:r>
                        <a:rPr lang="pl-PL" sz="1800" i="1" kern="1200" dirty="0" smtClean="0">
                          <a:solidFill>
                            <a:srgbClr val="0070C0"/>
                          </a:solidFill>
                          <a:latin typeface="+mn-lt"/>
                          <a:ea typeface="+mn-ea"/>
                          <a:cs typeface="+mn-cs"/>
                        </a:rPr>
                        <a:t>Ocena spełnienia kryterium polega m.in. na weryfikacji uzasadnienia potrzeby realizacji poszczególnych zaplanowanych zadań zaplanowanych, ich powiązania ze zdiagnozowanym problemem. Przedstawiony we wniosku opis będzie oceniany również pod kątem aktualności danych.</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Część </a:t>
                      </a:r>
                      <a:r>
                        <a:rPr lang="en-US" sz="1800" b="0" i="1" kern="1200" dirty="0" smtClean="0">
                          <a:solidFill>
                            <a:srgbClr val="0070C0"/>
                          </a:solidFill>
                          <a:latin typeface="+mn-lt"/>
                          <a:ea typeface="+mn-ea"/>
                          <a:cs typeface="+mn-cs"/>
                        </a:rPr>
                        <a:t>N</a:t>
                      </a:r>
                      <a:r>
                        <a:rPr lang="pl-PL" sz="1800" b="0" i="1" kern="1200" baseline="0" dirty="0" smtClean="0">
                          <a:solidFill>
                            <a:srgbClr val="0070C0"/>
                          </a:solidFill>
                          <a:latin typeface="+mn-lt"/>
                          <a:ea typeface="+mn-ea"/>
                          <a:cs typeface="+mn-cs"/>
                        </a:rPr>
                        <a:t> – </a:t>
                      </a:r>
                      <a:r>
                        <a:rPr lang="pl-PL" sz="1800" b="0" i="1" kern="1200" dirty="0" smtClean="0">
                          <a:solidFill>
                            <a:srgbClr val="0070C0"/>
                          </a:solidFill>
                          <a:latin typeface="+mn-lt"/>
                          <a:ea typeface="+mn-ea"/>
                          <a:cs typeface="+mn-cs"/>
                        </a:rPr>
                        <a:t>Uzasadnienie potrzeby realizacji projektu</a:t>
                      </a:r>
                      <a:r>
                        <a:rPr lang="pl-PL" sz="1800" b="0" i="1" kern="1200" baseline="0" dirty="0" smtClean="0">
                          <a:solidFill>
                            <a:srgbClr val="0070C0"/>
                          </a:solidFill>
                          <a:latin typeface="+mn-lt"/>
                          <a:ea typeface="+mn-ea"/>
                          <a:cs typeface="+mn-cs"/>
                        </a:rPr>
                        <a:t> i c</a:t>
                      </a:r>
                      <a:r>
                        <a:rPr lang="pl-PL" sz="1800" b="0" i="1" kern="1200" dirty="0" smtClean="0">
                          <a:solidFill>
                            <a:srgbClr val="0070C0"/>
                          </a:solidFill>
                          <a:latin typeface="+mn-lt"/>
                          <a:ea typeface="+mn-ea"/>
                          <a:cs typeface="+mn-cs"/>
                        </a:rPr>
                        <a:t>zęść T - </a:t>
                      </a:r>
                      <a:r>
                        <a:rPr lang="pl-PL" sz="1800" i="1" dirty="0" smtClean="0">
                          <a:solidFill>
                            <a:srgbClr val="0070C0"/>
                          </a:solidFill>
                          <a:latin typeface="+mn-lt"/>
                          <a:ea typeface="Times New Roman"/>
                          <a:cs typeface="Tahoma"/>
                        </a:rPr>
                        <a:t>Ryzyko nieosiągnięcia założeń projektu.</a:t>
                      </a:r>
                      <a:endParaRPr lang="pl-PL" sz="1800" b="0" i="1" kern="1200" dirty="0" smtClean="0">
                        <a:solidFill>
                          <a:srgbClr val="C00000"/>
                        </a:solidFill>
                        <a:latin typeface="+mn-lt"/>
                        <a:ea typeface="+mn-ea"/>
                        <a:cs typeface="+mn-cs"/>
                      </a:endParaRPr>
                    </a:p>
                    <a:p>
                      <a:endParaRPr lang="pl-PL" sz="1800" dirty="0">
                        <a:latin typeface="+mn-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rgbClr val="FF0000"/>
                        </a:solidFill>
                        <a:latin typeface="+mn-lt"/>
                        <a:ea typeface="+mn-ea"/>
                        <a:cs typeface="+mn-cs"/>
                      </a:endParaRPr>
                    </a:p>
                  </a:txBody>
                  <a:tcPr/>
                </a:tc>
                <a:tc hMerge="1">
                  <a:txBody>
                    <a:bodyPr/>
                    <a:lstStyle/>
                    <a:p>
                      <a:endParaRPr lang="pl-PL" sz="1800" b="0" i="1" kern="1200" dirty="0" smtClean="0">
                        <a:solidFill>
                          <a:srgbClr val="C00000"/>
                        </a:solidFill>
                        <a:latin typeface="+mn-lt"/>
                        <a:ea typeface="+mn-ea"/>
                        <a:cs typeface="+mn-cs"/>
                      </a:endParaRPr>
                    </a:p>
                  </a:txBody>
                  <a:tcPr/>
                </a:tc>
                <a:tc hMerge="1">
                  <a:txBody>
                    <a:bodyPr/>
                    <a:lstStyle/>
                    <a:p>
                      <a:pPr algn="l"/>
                      <a:endParaRPr lang="pl-PL" sz="1800" kern="120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5272"/>
          <a:ext cx="9144000" cy="5684088"/>
        </p:xfrm>
        <a:graphic>
          <a:graphicData uri="http://schemas.openxmlformats.org/drawingml/2006/table">
            <a:tbl>
              <a:tblPr firstRow="1" bandRow="1">
                <a:tableStyleId>{5C22544A-7EE6-4342-B048-85BDC9FD1C3A}</a:tableStyleId>
              </a:tblPr>
              <a:tblGrid>
                <a:gridCol w="539551"/>
                <a:gridCol w="2088232"/>
                <a:gridCol w="4417593"/>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867664">
                <a:tc>
                  <a:txBody>
                    <a:bodyPr/>
                    <a:lstStyle/>
                    <a:p>
                      <a:r>
                        <a:rPr lang="pl-PL" sz="1800" dirty="0" smtClean="0">
                          <a:latin typeface="+mn-lt"/>
                        </a:rPr>
                        <a:t>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osiągnięcia</a:t>
                      </a:r>
                      <a:r>
                        <a:rPr lang="pl-PL" sz="1800" b="1" kern="1200" baseline="0" dirty="0" smtClean="0">
                          <a:solidFill>
                            <a:schemeClr val="dk1"/>
                          </a:solidFill>
                          <a:latin typeface="+mn-lt"/>
                          <a:ea typeface="+mn-ea"/>
                          <a:cs typeface="+mn-cs"/>
                        </a:rPr>
                        <a:t> </a:t>
                      </a:r>
                      <a:r>
                        <a:rPr lang="pl-PL" sz="1800" b="1" kern="1200" dirty="0" smtClean="0">
                          <a:solidFill>
                            <a:schemeClr val="dk1"/>
                          </a:solidFill>
                          <a:latin typeface="+mn-lt"/>
                          <a:ea typeface="+mn-ea"/>
                          <a:cs typeface="+mn-cs"/>
                        </a:rPr>
                        <a:t>skwantyfikowanych rezultatów</a:t>
                      </a:r>
                      <a:endParaRPr lang="pl-PL" sz="1800" b="1" kern="1200" baseline="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zaplanowane w ramach projektu wartości wskaźników są adekwatne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stosunku do potrzeb i celów projektu,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a założone do osiągnięcia wartości są realne?</a:t>
                      </a: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0-6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dirty="0" smtClean="0">
                          <a:solidFill>
                            <a:schemeClr val="dk1"/>
                          </a:solidFill>
                          <a:latin typeface="+mn-lt"/>
                          <a:ea typeface="+mn-ea"/>
                          <a:cs typeface="+mn-cs"/>
                        </a:rPr>
                        <a:t>	</a:t>
                      </a:r>
                    </a:p>
                  </a:txBody>
                  <a:tcPr/>
                </a:tc>
              </a:tr>
              <a:tr h="288032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Ocena adekwatności polega na weryfikacji, czy zaplanowane wskaźniki wynikają ze zdiagnozowanych potrzeb i są dobrane odpowiednio do działań zaplanowanych w projekcie, </a:t>
                      </a:r>
                      <a:br>
                        <a:rPr lang="pl-PL" sz="1800" i="1" kern="1200" dirty="0" smtClean="0">
                          <a:solidFill>
                            <a:srgbClr val="0070C0"/>
                          </a:solidFill>
                          <a:latin typeface="+mn-lt"/>
                          <a:ea typeface="+mn-ea"/>
                          <a:cs typeface="+mn-cs"/>
                        </a:rPr>
                      </a:br>
                      <a:r>
                        <a:rPr lang="pl-PL" sz="1800" i="1" kern="1200" dirty="0" smtClean="0">
                          <a:solidFill>
                            <a:srgbClr val="0070C0"/>
                          </a:solidFill>
                          <a:latin typeface="+mn-lt"/>
                          <a:ea typeface="+mn-ea"/>
                          <a:cs typeface="+mn-cs"/>
                        </a:rPr>
                        <a:t>a ich wartość jest satysfakcjonująca z punktu widzenia ponoszonych nakładów oraz zakresu merytorycznego projektu. Ocenie będą podlegały również informacje dotyczące źródeł weryfikacji wskaźników oraz częstotliwości ich pomiaru. </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Część </a:t>
                      </a:r>
                      <a:r>
                        <a:rPr lang="en-US" sz="1800" b="0" i="1" kern="1200" dirty="0" smtClean="0">
                          <a:solidFill>
                            <a:srgbClr val="0070C0"/>
                          </a:solidFill>
                          <a:latin typeface="+mn-lt"/>
                          <a:ea typeface="+mn-ea"/>
                          <a:cs typeface="+mn-cs"/>
                        </a:rPr>
                        <a:t>O. </a:t>
                      </a:r>
                      <a:r>
                        <a:rPr lang="pl-PL" sz="1800" b="0" i="1" kern="1200" dirty="0" smtClean="0">
                          <a:solidFill>
                            <a:srgbClr val="0070C0"/>
                          </a:solidFill>
                          <a:latin typeface="+mn-lt"/>
                          <a:ea typeface="+mn-ea"/>
                          <a:cs typeface="+mn-cs"/>
                        </a:rPr>
                        <a:t>- Wskaźniki osiągnięcia celów projektu</a:t>
                      </a:r>
                      <a:endParaRPr lang="pl-PL" sz="1800" b="0" i="1" dirty="0" smtClean="0">
                        <a:solidFill>
                          <a:srgbClr val="0070C0"/>
                        </a:solidFill>
                        <a:latin typeface="+mn-lt"/>
                        <a:ea typeface="Times New Roman"/>
                        <a:cs typeface="Times New Roman"/>
                      </a:endParaRPr>
                    </a:p>
                    <a:p>
                      <a:endParaRPr lang="pl-PL" sz="1800" b="0" i="1" kern="1200" dirty="0" smtClean="0">
                        <a:solidFill>
                          <a:srgbClr val="C00000"/>
                        </a:solidFill>
                        <a:latin typeface="+mn-lt"/>
                        <a:ea typeface="+mn-ea"/>
                        <a:cs typeface="+mn-cs"/>
                      </a:endParaRPr>
                    </a:p>
                    <a:p>
                      <a:endParaRPr lang="pl-PL" sz="1800" b="0" i="1" kern="1200" dirty="0">
                        <a:solidFill>
                          <a:srgbClr val="C00000"/>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rgbClr val="FF0000"/>
                        </a:solidFill>
                        <a:latin typeface="+mn-lt"/>
                        <a:ea typeface="+mn-ea"/>
                        <a:cs typeface="+mn-cs"/>
                      </a:endParaRPr>
                    </a:p>
                  </a:txBody>
                  <a:tcPr/>
                </a:tc>
                <a:tc hMerge="1">
                  <a:txBody>
                    <a:bodyPr/>
                    <a:lstStyle/>
                    <a:p>
                      <a:endParaRPr lang="pl-PL" sz="1800" b="0" i="1" kern="1200" dirty="0">
                        <a:solidFill>
                          <a:srgbClr val="C00000"/>
                        </a:solidFill>
                        <a:latin typeface="+mn-lt"/>
                        <a:ea typeface="+mn-ea"/>
                        <a:cs typeface="+mn-cs"/>
                      </a:endParaRPr>
                    </a:p>
                  </a:txBody>
                  <a:tcPr/>
                </a:tc>
                <a:tc hMerge="1">
                  <a:txBody>
                    <a:bodyPr/>
                    <a:lstStyle/>
                    <a:p>
                      <a:pPr algn="l"/>
                      <a:endParaRPr lang="pl-PL" sz="1800" kern="120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47496"/>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888432">
                <a:tc>
                  <a:txBody>
                    <a:bodyPr/>
                    <a:lstStyle/>
                    <a:p>
                      <a:r>
                        <a:rPr lang="pl-PL" sz="1800" dirty="0" smtClean="0">
                          <a:latin typeface="+mn-lt"/>
                        </a:rPr>
                        <a:t>4</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doboru grupy docelowej</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dobór grupy docelowej jest adekwatny do założeń projektu oraz RPO WD 2014-2020, w tym czy zawiera wystarczający opis:</a:t>
                      </a:r>
                    </a:p>
                    <a:p>
                      <a:pPr lvl="0"/>
                      <a:r>
                        <a:rPr lang="pl-PL" sz="1600" b="1" kern="1200" dirty="0" smtClean="0">
                          <a:solidFill>
                            <a:schemeClr val="dk1"/>
                          </a:solidFill>
                          <a:latin typeface="+mn-lt"/>
                          <a:ea typeface="+mn-ea"/>
                          <a:cs typeface="+mn-cs"/>
                        </a:rPr>
                        <a:t>- grupy docelowej, jaka będzie wspierana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ramach projektu;</a:t>
                      </a:r>
                      <a:endParaRPr lang="pl-PL" sz="1600" b="1" dirty="0" smtClean="0"/>
                    </a:p>
                    <a:p>
                      <a:pPr lvl="0"/>
                      <a:r>
                        <a:rPr lang="pl-PL" sz="1600" b="1" kern="1200" dirty="0" smtClean="0">
                          <a:solidFill>
                            <a:schemeClr val="dk1"/>
                          </a:solidFill>
                          <a:latin typeface="+mn-lt"/>
                          <a:ea typeface="+mn-ea"/>
                          <a:cs typeface="+mn-cs"/>
                        </a:rPr>
                        <a:t>- potrzeb i oczekiwań uczestników projektu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kontekście wsparcia, które ma być udzielane w ramach projektu;</a:t>
                      </a:r>
                      <a:endParaRPr lang="pl-PL" sz="1600" b="1" dirty="0" smtClean="0"/>
                    </a:p>
                    <a:p>
                      <a:pPr lvl="0"/>
                      <a:r>
                        <a:rPr lang="pl-PL" sz="1600" b="1" kern="1200" dirty="0" smtClean="0">
                          <a:solidFill>
                            <a:schemeClr val="dk1"/>
                          </a:solidFill>
                          <a:latin typeface="+mn-lt"/>
                          <a:ea typeface="+mn-ea"/>
                          <a:cs typeface="+mn-cs"/>
                        </a:rPr>
                        <a:t>- barier, na które napotykają uczestnicy projektu;</a:t>
                      </a:r>
                      <a:endParaRPr lang="pl-PL" sz="1600" b="1" dirty="0" smtClean="0"/>
                    </a:p>
                    <a:p>
                      <a:pPr lvl="0"/>
                      <a:r>
                        <a:rPr lang="pl-PL" sz="1600" b="1" kern="1200" dirty="0" smtClean="0">
                          <a:solidFill>
                            <a:schemeClr val="dk1"/>
                          </a:solidFill>
                          <a:latin typeface="+mn-lt"/>
                          <a:ea typeface="+mn-ea"/>
                          <a:cs typeface="+mn-cs"/>
                        </a:rPr>
                        <a:t>- skali zainteresowania potencjalnych uczestników projektu;</a:t>
                      </a:r>
                      <a:endParaRPr lang="pl-PL" sz="1600" b="1" dirty="0" smtClean="0"/>
                    </a:p>
                    <a:p>
                      <a:pPr lvl="0"/>
                      <a:r>
                        <a:rPr lang="pl-PL" sz="1600" b="1" kern="1200" dirty="0" smtClean="0">
                          <a:solidFill>
                            <a:schemeClr val="dk1"/>
                          </a:solidFill>
                          <a:latin typeface="+mn-lt"/>
                          <a:ea typeface="+mn-ea"/>
                          <a:cs typeface="+mn-cs"/>
                        </a:rPr>
                        <a:t>- sposobu rekrutacji uczestników projektu, </a:t>
                      </a:r>
                      <a:br>
                        <a:rPr lang="pl-PL" sz="1600" b="1" kern="1200" dirty="0" smtClean="0">
                          <a:solidFill>
                            <a:schemeClr val="dk1"/>
                          </a:solidFill>
                          <a:latin typeface="+mn-lt"/>
                          <a:ea typeface="+mn-ea"/>
                          <a:cs typeface="+mn-cs"/>
                        </a:rPr>
                      </a:br>
                      <a:r>
                        <a:rPr lang="pl-PL" sz="1600" b="1" kern="1200" dirty="0" smtClean="0">
                          <a:solidFill>
                            <a:schemeClr val="dk1"/>
                          </a:solidFill>
                          <a:latin typeface="+mn-lt"/>
                          <a:ea typeface="+mn-ea"/>
                          <a:cs typeface="+mn-cs"/>
                        </a:rPr>
                        <a:t>w tym kryteriów rekrutacji zapewnienia dostępności rekrutacji dla osób z </a:t>
                      </a:r>
                      <a:r>
                        <a:rPr lang="pl-PL" sz="1600" b="1" kern="1200" dirty="0" err="1" smtClean="0">
                          <a:solidFill>
                            <a:schemeClr val="dk1"/>
                          </a:solidFill>
                          <a:latin typeface="+mn-lt"/>
                          <a:ea typeface="+mn-ea"/>
                          <a:cs typeface="+mn-cs"/>
                        </a:rPr>
                        <a:t>niepełnosprawnościami</a:t>
                      </a:r>
                      <a:r>
                        <a:rPr lang="pl-PL" sz="1600" b="1" kern="1200" dirty="0" smtClean="0">
                          <a:solidFill>
                            <a:schemeClr val="dk1"/>
                          </a:solidFill>
                          <a:latin typeface="+mn-lt"/>
                          <a:ea typeface="+mn-ea"/>
                          <a:cs typeface="+mn-cs"/>
                        </a:rPr>
                        <a:t>?</a:t>
                      </a:r>
                      <a:endParaRPr lang="pl-PL" sz="1600" b="1" dirty="0" smtClean="0"/>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0-10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Times New Roman"/>
                          <a:cs typeface="Tahoma"/>
                        </a:rPr>
                        <a:t>Możliwość oceny warunkowej</a:t>
                      </a:r>
                      <a:r>
                        <a:rPr lang="pl-PL" sz="1800" kern="1200" dirty="0" smtClean="0">
                          <a:solidFill>
                            <a:schemeClr val="dk1"/>
                          </a:solidFill>
                          <a:latin typeface="+mn-lt"/>
                          <a:ea typeface="+mn-ea"/>
                          <a:cs typeface="+mn-cs"/>
                        </a:rPr>
                        <a:t>	</a:t>
                      </a:r>
                    </a:p>
                  </a:txBody>
                  <a:tcPr/>
                </a:tc>
              </a:tr>
              <a:tr h="50405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i="1" kern="1200" dirty="0" smtClean="0">
                          <a:solidFill>
                            <a:schemeClr val="tx1"/>
                          </a:solidFill>
                          <a:latin typeface="+mn-lt"/>
                          <a:ea typeface="+mn-ea"/>
                          <a:cs typeface="+mn-cs"/>
                        </a:rPr>
                        <a:t>Ocena adekwatności polega na weryfikacji, czy wskazana grupa docelowa wpisuje się w grupy docelowe określone w </a:t>
                      </a:r>
                      <a:r>
                        <a:rPr lang="pl-PL" sz="1600" i="1" kern="1200" dirty="0" err="1" smtClean="0">
                          <a:solidFill>
                            <a:schemeClr val="tx1"/>
                          </a:solidFill>
                          <a:latin typeface="+mn-lt"/>
                          <a:ea typeface="+mn-ea"/>
                          <a:cs typeface="+mn-cs"/>
                        </a:rPr>
                        <a:t>SzOOP</a:t>
                      </a:r>
                      <a:r>
                        <a:rPr lang="pl-PL" sz="1600" i="1" kern="1200" dirty="0" smtClean="0">
                          <a:solidFill>
                            <a:schemeClr val="tx1"/>
                          </a:solidFill>
                          <a:latin typeface="+mn-lt"/>
                          <a:ea typeface="+mn-ea"/>
                          <a:cs typeface="+mn-cs"/>
                        </a:rPr>
                        <a:t> RPO WD 2014-2020 oraz czy wskazana grupa wpisuje się w diagnozę sytuacji problemowej, na którą odpowiedź stanowi projekt. </a:t>
                      </a:r>
                      <a:r>
                        <a:rPr lang="pl-PL" sz="1600" b="0" i="1" u="sng" kern="1200" dirty="0" smtClean="0">
                          <a:solidFill>
                            <a:srgbClr val="0070C0"/>
                          </a:solidFill>
                          <a:latin typeface="+mn-lt"/>
                          <a:ea typeface="+mn-ea"/>
                          <a:cs typeface="+mn-cs"/>
                        </a:rPr>
                        <a:t>Weryfikacja</a:t>
                      </a:r>
                      <a:r>
                        <a:rPr lang="pl-PL" sz="1600" b="0" i="1" kern="1200" dirty="0" smtClean="0">
                          <a:solidFill>
                            <a:srgbClr val="0070C0"/>
                          </a:solidFill>
                          <a:latin typeface="+mn-lt"/>
                          <a:ea typeface="+mn-ea"/>
                          <a:cs typeface="+mn-cs"/>
                        </a:rPr>
                        <a:t>: </a:t>
                      </a:r>
                      <a:r>
                        <a:rPr lang="pl-PL" sz="1600" i="1" dirty="0" smtClean="0">
                          <a:solidFill>
                            <a:srgbClr val="0070C0"/>
                          </a:solidFill>
                          <a:latin typeface="+mn-lt"/>
                          <a:ea typeface="Times New Roman"/>
                          <a:cs typeface="Tahoma"/>
                        </a:rPr>
                        <a:t>Część P. - Grupa docelowa</a:t>
                      </a:r>
                      <a:endParaRPr lang="pl-PL" sz="1600" b="0" i="1" kern="1200" dirty="0">
                        <a:solidFill>
                          <a:srgbClr val="0070C0"/>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baseline="0" dirty="0" smtClean="0">
                        <a:solidFill>
                          <a:srgbClr val="FF0000"/>
                        </a:solidFill>
                        <a:latin typeface="+mn-lt"/>
                        <a:ea typeface="+mn-ea"/>
                        <a:cs typeface="+mn-cs"/>
                      </a:endParaRPr>
                    </a:p>
                  </a:txBody>
                  <a:tcPr/>
                </a:tc>
                <a:tc hMerge="1">
                  <a:txBody>
                    <a:bodyPr/>
                    <a:lstStyle/>
                    <a:p>
                      <a:endParaRPr lang="pl-PL" sz="1800" b="0" i="1" kern="1200" dirty="0">
                        <a:solidFill>
                          <a:srgbClr val="C00000"/>
                        </a:solidFill>
                        <a:latin typeface="+mn-lt"/>
                        <a:ea typeface="+mn-ea"/>
                        <a:cs typeface="+mn-cs"/>
                      </a:endParaRPr>
                    </a:p>
                  </a:txBody>
                  <a:tcPr/>
                </a:tc>
                <a:tc hMerge="1">
                  <a:txBody>
                    <a:bodyPr/>
                    <a:lstStyle/>
                    <a:p>
                      <a:pPr algn="l"/>
                      <a:endParaRPr lang="pl-PL" sz="1800" kern="120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90984"/>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608512">
                <a:tc>
                  <a:txBody>
                    <a:bodyPr/>
                    <a:lstStyle/>
                    <a:p>
                      <a:r>
                        <a:rPr lang="pl-PL" sz="1800" dirty="0" smtClean="0">
                          <a:latin typeface="+mn-lt"/>
                        </a:rPr>
                        <a:t>5</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trafności</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we wniosku o dofinansowanie projektu przedstawiono wystarczający opis:</a:t>
                      </a:r>
                    </a:p>
                    <a:p>
                      <a:pPr lvl="0"/>
                      <a:r>
                        <a:rPr lang="pl-PL" sz="1800" b="1" kern="1200" dirty="0" smtClean="0">
                          <a:solidFill>
                            <a:schemeClr val="dk1"/>
                          </a:solidFill>
                          <a:latin typeface="+mn-lt"/>
                          <a:ea typeface="+mn-ea"/>
                          <a:cs typeface="+mn-cs"/>
                        </a:rPr>
                        <a:t>- zadań realizowanych w ramach projektu;</a:t>
                      </a:r>
                    </a:p>
                    <a:p>
                      <a:pPr lvl="0"/>
                      <a:r>
                        <a:rPr lang="pl-PL" sz="1800" b="1" kern="1200" dirty="0" smtClean="0">
                          <a:solidFill>
                            <a:schemeClr val="dk1"/>
                          </a:solidFill>
                          <a:latin typeface="+mn-lt"/>
                          <a:ea typeface="+mn-ea"/>
                          <a:cs typeface="+mn-cs"/>
                        </a:rPr>
                        <a:t>- uzasadnienia potrzeby realizacji zadań w kontekście przedstawionej diagnozy;</a:t>
                      </a:r>
                    </a:p>
                    <a:p>
                      <a:pPr lvl="0"/>
                      <a:r>
                        <a:rPr lang="pl-PL" sz="1800" b="1" kern="1200" dirty="0" smtClean="0">
                          <a:solidFill>
                            <a:schemeClr val="dk1"/>
                          </a:solidFill>
                          <a:latin typeface="+mn-lt"/>
                          <a:ea typeface="+mn-ea"/>
                          <a:cs typeface="+mn-cs"/>
                        </a:rPr>
                        <a:t>- wartości wskaźników, które zostaną osiągnięte w ramach zadań (jeśli dotyczy);</a:t>
                      </a:r>
                    </a:p>
                    <a:p>
                      <a:pPr lvl="0"/>
                      <a:r>
                        <a:rPr lang="pl-PL" sz="1800" b="1" kern="1200" dirty="0" smtClean="0">
                          <a:solidFill>
                            <a:schemeClr val="dk1"/>
                          </a:solidFill>
                          <a:latin typeface="+mn-lt"/>
                          <a:ea typeface="+mn-ea"/>
                          <a:cs typeface="+mn-cs"/>
                        </a:rPr>
                        <a:t>- roli partnerów w realizacji poszczególnych zadań jeśli przewidziano ich realizację w ramach partnerstwa wraz z uzasadnieniem (jeśli dotyczy);</a:t>
                      </a:r>
                    </a:p>
                    <a:p>
                      <a:pPr lvl="0">
                        <a:buFontTx/>
                        <a:buChar char="-"/>
                      </a:pPr>
                      <a:r>
                        <a:rPr lang="pl-PL" sz="1800" b="1" kern="1200" dirty="0" smtClean="0">
                          <a:solidFill>
                            <a:schemeClr val="dk1"/>
                          </a:solidFill>
                          <a:latin typeface="+mn-lt"/>
                          <a:ea typeface="+mn-ea"/>
                          <a:cs typeface="+mn-cs"/>
                        </a:rPr>
                        <a:t>trwałości i wpływu rezultatów projektu (jeśli dotyczy)?</a:t>
                      </a:r>
                    </a:p>
                    <a:p>
                      <a:pPr lvl="0">
                        <a:buFontTx/>
                        <a:buChar char="-"/>
                      </a:pPr>
                      <a:endParaRPr lang="pl-PL" sz="18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b="0" i="1" dirty="0" smtClean="0">
                          <a:solidFill>
                            <a:srgbClr val="0070C0"/>
                          </a:solidFill>
                          <a:latin typeface="+mn-lt"/>
                          <a:ea typeface="Times New Roman"/>
                          <a:cs typeface="Tahoma"/>
                        </a:rPr>
                        <a:t>Część R.</a:t>
                      </a:r>
                      <a:r>
                        <a:rPr lang="pl-PL" sz="1800" b="0" i="1" baseline="0" dirty="0" smtClean="0">
                          <a:solidFill>
                            <a:srgbClr val="0070C0"/>
                          </a:solidFill>
                          <a:latin typeface="+mn-lt"/>
                          <a:ea typeface="Times New Roman"/>
                          <a:cs typeface="Tahoma"/>
                        </a:rPr>
                        <a:t> – Opis działań projektowych</a:t>
                      </a:r>
                      <a:endParaRPr lang="pl-PL" sz="1800" b="0" i="1" dirty="0" smtClean="0">
                        <a:solidFill>
                          <a:srgbClr val="0070C0"/>
                        </a:solidFill>
                        <a:latin typeface="+mn-lt"/>
                        <a:ea typeface="Times New Roman"/>
                        <a:cs typeface="Times New Roman"/>
                      </a:endParaRPr>
                    </a:p>
                    <a:p>
                      <a:pPr lvl="0">
                        <a:buFontTx/>
                        <a:buChar char="-"/>
                      </a:pPr>
                      <a:endParaRPr lang="pl-PL" sz="1800" b="1" kern="1200" dirty="0">
                        <a:solidFill>
                          <a:schemeClr val="dk1"/>
                        </a:solidFill>
                        <a:latin typeface="+mn-lt"/>
                        <a:ea typeface="+mn-ea"/>
                        <a:cs typeface="+mn-cs"/>
                      </a:endParaRP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0-14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b="0" i="1" kern="1200" baseline="0" dirty="0" smtClean="0">
                          <a:solidFill>
                            <a:srgbClr val="0070C0"/>
                          </a:solidFill>
                          <a:latin typeface="+mn-lt"/>
                          <a:ea typeface="Times New Roman"/>
                          <a:cs typeface="Tahoma"/>
                        </a:rPr>
                        <a:t>Możliwość oceny warunkowej</a:t>
                      </a:r>
                      <a:r>
                        <a:rPr lang="pl-PL" sz="1800" kern="120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682420"/>
        </p:xfrm>
        <a:graphic>
          <a:graphicData uri="http://schemas.openxmlformats.org/drawingml/2006/table">
            <a:tbl>
              <a:tblPr firstRow="1" bandRow="1">
                <a:tableStyleId>{5C22544A-7EE6-4342-B048-85BDC9FD1C3A}</a:tableStyleId>
              </a:tblPr>
              <a:tblGrid>
                <a:gridCol w="539551"/>
                <a:gridCol w="2016224"/>
                <a:gridCol w="4489601"/>
                <a:gridCol w="2098624"/>
              </a:tblGrid>
              <a:tr h="936103">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271597">
                <a:tc>
                  <a:txBody>
                    <a:bodyPr/>
                    <a:lstStyle/>
                    <a:p>
                      <a:r>
                        <a:rPr lang="pl-PL" sz="1800" dirty="0" smtClean="0">
                          <a:latin typeface="+mn-lt"/>
                        </a:rPr>
                        <a:t>6</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Kryterium racjonalności harmonogramu</a:t>
                      </a:r>
                    </a:p>
                  </a:txBody>
                  <a:tcPr/>
                </a:tc>
                <a:tc>
                  <a:txBody>
                    <a:bodyPr/>
                    <a:lstStyle/>
                    <a:p>
                      <a:r>
                        <a:rPr lang="pl-PL" sz="1800" b="1" kern="1200" dirty="0" smtClean="0">
                          <a:solidFill>
                            <a:schemeClr val="dk1"/>
                          </a:solidFill>
                          <a:latin typeface="+mn-lt"/>
                          <a:ea typeface="+mn-ea"/>
                          <a:cs typeface="+mn-cs"/>
                        </a:rPr>
                        <a:t>Czy przedstawiony harmonogram realizacji projektu jest racjonalny w stosunku do przedstawionego zakresu zadań w projekcie?</a:t>
                      </a:r>
                    </a:p>
                    <a:p>
                      <a:pPr marL="0" marR="0" indent="0" algn="l" defTabSz="914400" rtl="0" eaLnBrk="1" fontAlgn="auto" latinLnBrk="0" hangingPunct="1">
                        <a:lnSpc>
                          <a:spcPct val="100000"/>
                        </a:lnSpc>
                        <a:spcBef>
                          <a:spcPts val="0"/>
                        </a:spcBef>
                        <a:spcAft>
                          <a:spcPts val="0"/>
                        </a:spcAft>
                        <a:buClrTx/>
                        <a:buSzTx/>
                        <a:buFontTx/>
                        <a:buNone/>
                        <a:tabLst/>
                        <a:defRPr/>
                      </a:pPr>
                      <a:r>
                        <a:rPr lang="pl-PL" sz="1600" b="0" i="1" u="sng" kern="1200" dirty="0" smtClean="0">
                          <a:solidFill>
                            <a:srgbClr val="0070C0"/>
                          </a:solidFill>
                          <a:latin typeface="+mn-lt"/>
                          <a:ea typeface="+mn-ea"/>
                          <a:cs typeface="+mn-cs"/>
                        </a:rPr>
                        <a:t>Weryfikacja</a:t>
                      </a:r>
                      <a:r>
                        <a:rPr lang="pl-PL" sz="1600" b="0" i="1" kern="1200" dirty="0" smtClean="0">
                          <a:solidFill>
                            <a:srgbClr val="0070C0"/>
                          </a:solidFill>
                          <a:latin typeface="+mn-lt"/>
                          <a:ea typeface="+mn-ea"/>
                          <a:cs typeface="+mn-cs"/>
                        </a:rPr>
                        <a:t>: </a:t>
                      </a:r>
                      <a:r>
                        <a:rPr lang="pl-PL" sz="1600" i="1" dirty="0" smtClean="0">
                          <a:solidFill>
                            <a:srgbClr val="0070C0"/>
                          </a:solidFill>
                          <a:latin typeface="+mn-lt"/>
                          <a:ea typeface="Times New Roman"/>
                          <a:cs typeface="Tahoma"/>
                        </a:rPr>
                        <a:t>Część S. – Harmonogram</a:t>
                      </a:r>
                      <a:r>
                        <a:rPr lang="pl-PL" sz="1600" i="1" baseline="0" dirty="0" smtClean="0">
                          <a:solidFill>
                            <a:srgbClr val="0070C0"/>
                          </a:solidFill>
                          <a:latin typeface="+mn-lt"/>
                          <a:ea typeface="Times New Roman"/>
                          <a:cs typeface="Tahoma"/>
                        </a:rPr>
                        <a:t> rzeczowy</a:t>
                      </a:r>
                      <a:endParaRPr lang="pl-PL" sz="1600" b="0" i="1" kern="1200" dirty="0">
                        <a:solidFill>
                          <a:srgbClr val="0070C0"/>
                        </a:solidFill>
                        <a:latin typeface="+mn-lt"/>
                        <a:ea typeface="+mn-ea"/>
                        <a:cs typeface="+mn-cs"/>
                      </a:endParaRPr>
                    </a:p>
                  </a:txBody>
                  <a:tcPr/>
                </a:tc>
                <a:tc>
                  <a:txBody>
                    <a:bodyPr/>
                    <a:lstStyle/>
                    <a:p>
                      <a:pPr algn="ctr"/>
                      <a:r>
                        <a:rPr lang="pl-PL" sz="1800" kern="1200" dirty="0" smtClean="0">
                          <a:solidFill>
                            <a:schemeClr val="dk1"/>
                          </a:solidFill>
                          <a:latin typeface="+mn-lt"/>
                          <a:ea typeface="+mn-ea"/>
                          <a:cs typeface="+mn-cs"/>
                        </a:rPr>
                        <a:t>0-6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1176675">
                <a:tc>
                  <a:txBody>
                    <a:bodyPr/>
                    <a:lstStyle/>
                    <a:p>
                      <a:r>
                        <a:rPr lang="pl-PL" sz="1800" dirty="0" smtClean="0">
                          <a:latin typeface="+mj-lt"/>
                        </a:rPr>
                        <a:t>7</a:t>
                      </a:r>
                      <a:endParaRPr lang="pl-PL" sz="1800" dirty="0">
                        <a:latin typeface="+mj-lt"/>
                      </a:endParaRPr>
                    </a:p>
                  </a:txBody>
                  <a:tcPr/>
                </a:tc>
                <a:tc>
                  <a:txBody>
                    <a:bodyPr/>
                    <a:lstStyle/>
                    <a:p>
                      <a:r>
                        <a:rPr lang="pl-PL" sz="1800" b="1" dirty="0" smtClean="0">
                          <a:solidFill>
                            <a:schemeClr val="tx1"/>
                          </a:solidFill>
                          <a:latin typeface="+mn-lt"/>
                        </a:rPr>
                        <a:t>Kryterium adekwatności sposobu </a:t>
                      </a:r>
                      <a:r>
                        <a:rPr lang="pl-PL" sz="1800" b="1" dirty="0" err="1" smtClean="0">
                          <a:solidFill>
                            <a:schemeClr val="tx1"/>
                          </a:solidFill>
                          <a:latin typeface="+mn-lt"/>
                        </a:rPr>
                        <a:t>zarządzania</a:t>
                      </a:r>
                      <a:endParaRPr lang="pl-PL" sz="1800" b="1" dirty="0">
                        <a:solidFill>
                          <a:schemeClr val="tx1"/>
                        </a:solidFill>
                        <a:latin typeface="+mn-lt"/>
                      </a:endParaRPr>
                    </a:p>
                  </a:txBody>
                  <a:tcPr/>
                </a:tc>
                <a:tc>
                  <a:txBody>
                    <a:bodyPr/>
                    <a:lstStyle/>
                    <a:p>
                      <a:r>
                        <a:rPr lang="pl-PL" sz="1800" b="1" kern="1200" dirty="0" smtClean="0">
                          <a:solidFill>
                            <a:schemeClr val="dk1"/>
                          </a:solidFill>
                          <a:latin typeface="+mn-lt"/>
                          <a:ea typeface="+mn-ea"/>
                          <a:cs typeface="+mn-cs"/>
                        </a:rPr>
                        <a:t>Czy przedstawiony sposób </a:t>
                      </a:r>
                      <a:r>
                        <a:rPr lang="pl-PL" sz="1800" b="1" kern="1200" dirty="0" err="1" smtClean="0">
                          <a:solidFill>
                            <a:schemeClr val="dk1"/>
                          </a:solidFill>
                          <a:latin typeface="+mn-lt"/>
                          <a:ea typeface="+mn-ea"/>
                          <a:cs typeface="+mn-cs"/>
                        </a:rPr>
                        <a:t>zarządzania</a:t>
                      </a:r>
                      <a:r>
                        <a:rPr lang="pl-PL" sz="1800" b="1" kern="1200" dirty="0" smtClean="0">
                          <a:solidFill>
                            <a:schemeClr val="dk1"/>
                          </a:solidFill>
                          <a:latin typeface="+mn-lt"/>
                          <a:ea typeface="+mn-ea"/>
                          <a:cs typeface="+mn-cs"/>
                        </a:rPr>
                        <a:t> projektem jest adekwatny do zakresu projektu? </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i="1" dirty="0" smtClean="0">
                          <a:solidFill>
                            <a:srgbClr val="0070C0"/>
                          </a:solidFill>
                          <a:latin typeface="+mn-lt"/>
                          <a:ea typeface="Times New Roman"/>
                          <a:cs typeface="Tahoma"/>
                        </a:rPr>
                        <a:t>Punkt</a:t>
                      </a:r>
                      <a:r>
                        <a:rPr lang="pl-PL" sz="1800" i="1" baseline="0" dirty="0" smtClean="0">
                          <a:solidFill>
                            <a:srgbClr val="0070C0"/>
                          </a:solidFill>
                          <a:latin typeface="+mn-lt"/>
                          <a:ea typeface="Times New Roman"/>
                          <a:cs typeface="Tahoma"/>
                        </a:rPr>
                        <a:t> U.2 wniosku</a:t>
                      </a:r>
                      <a:endParaRPr lang="pl-PL" sz="1800" i="1" dirty="0" smtClean="0">
                        <a:solidFill>
                          <a:srgbClr val="0070C0"/>
                        </a:solidFill>
                        <a:latin typeface="+mn-lt"/>
                        <a:ea typeface="Times New Roman"/>
                        <a:cs typeface="Times New Roman"/>
                      </a:endParaRPr>
                    </a:p>
                  </a:txBody>
                  <a:tcPr/>
                </a:tc>
                <a:tc>
                  <a:txBody>
                    <a:bodyPr/>
                    <a:lstStyle/>
                    <a:p>
                      <a:pPr algn="ctr"/>
                      <a:r>
                        <a:rPr lang="pl-PL" sz="1800" kern="1200" dirty="0" smtClean="0">
                          <a:solidFill>
                            <a:schemeClr val="dk1"/>
                          </a:solidFill>
                          <a:latin typeface="+mn-lt"/>
                          <a:ea typeface="+mn-ea"/>
                          <a:cs typeface="+mn-cs"/>
                        </a:rPr>
                        <a:t>0-5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i="1" kern="1200" dirty="0" smtClean="0">
                          <a:solidFill>
                            <a:srgbClr val="0070C0"/>
                          </a:solidFill>
                          <a:latin typeface="+mn-lt"/>
                          <a:ea typeface="+mn-ea"/>
                          <a:cs typeface="+mn-cs"/>
                        </a:rPr>
                        <a:t>Możliwość oceny warunkowej</a:t>
                      </a:r>
                      <a:endParaRPr lang="pl-PL" sz="1800" i="1" kern="1200" dirty="0">
                        <a:solidFill>
                          <a:srgbClr val="0070C0"/>
                        </a:solidFill>
                        <a:latin typeface="+mn-lt"/>
                        <a:ea typeface="+mn-ea"/>
                        <a:cs typeface="+mn-cs"/>
                      </a:endParaRPr>
                    </a:p>
                  </a:txBody>
                  <a:tcPr/>
                </a:tc>
              </a:tr>
              <a:tr h="2009411">
                <a:tc>
                  <a:txBody>
                    <a:bodyPr/>
                    <a:lstStyle/>
                    <a:p>
                      <a:r>
                        <a:rPr lang="pl-PL" sz="1800" dirty="0" smtClean="0">
                          <a:latin typeface="+mj-lt"/>
                        </a:rPr>
                        <a:t>8</a:t>
                      </a:r>
                      <a:endParaRPr lang="pl-PL" sz="1800" dirty="0">
                        <a:latin typeface="+mj-lt"/>
                      </a:endParaRPr>
                    </a:p>
                  </a:txBody>
                  <a:tcPr/>
                </a:tc>
                <a:tc>
                  <a:txBody>
                    <a:bodyPr/>
                    <a:lstStyle/>
                    <a:p>
                      <a:r>
                        <a:rPr lang="pl-PL" sz="1800" b="1" dirty="0" smtClean="0">
                          <a:solidFill>
                            <a:schemeClr val="tx1"/>
                          </a:solidFill>
                          <a:latin typeface="+mn-lt"/>
                        </a:rPr>
                        <a:t>Kryterium potencjału</a:t>
                      </a:r>
                      <a:endParaRPr lang="pl-PL" sz="18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podmioty zaangażowane w realizację projektu posiadają odpowiedni potencjał (kadrowy, techniczny, finansowy) do realizacji projektu?</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Ocenie podlega przede wszystkim opis potencjału w kontekście możliwości jego wykorzystania na potrzeby realizacji projektu</a:t>
                      </a:r>
                      <a:r>
                        <a:rPr lang="pl-PL" sz="1800" kern="1200" dirty="0" smtClean="0">
                          <a:solidFill>
                            <a:srgbClr val="0070C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u="sng" kern="1200" dirty="0" smtClean="0">
                          <a:solidFill>
                            <a:srgbClr val="0070C0"/>
                          </a:solidFill>
                          <a:latin typeface="+mn-lt"/>
                          <a:ea typeface="+mn-ea"/>
                          <a:cs typeface="+mn-cs"/>
                        </a:rPr>
                        <a:t>Weryfikacja</a:t>
                      </a:r>
                      <a:r>
                        <a:rPr lang="pl-PL" sz="1800" b="0" i="1" kern="1200" dirty="0" smtClean="0">
                          <a:solidFill>
                            <a:srgbClr val="0070C0"/>
                          </a:solidFill>
                          <a:latin typeface="+mn-lt"/>
                          <a:ea typeface="+mn-ea"/>
                          <a:cs typeface="+mn-cs"/>
                        </a:rPr>
                        <a:t>: </a:t>
                      </a:r>
                      <a:r>
                        <a:rPr lang="pl-PL" sz="1800" i="1" dirty="0" smtClean="0">
                          <a:solidFill>
                            <a:srgbClr val="0070C0"/>
                          </a:solidFill>
                          <a:latin typeface="+mn-lt"/>
                          <a:ea typeface="Times New Roman"/>
                          <a:cs typeface="Tahoma"/>
                        </a:rPr>
                        <a:t>Punkty</a:t>
                      </a:r>
                      <a:r>
                        <a:rPr lang="pl-PL" sz="1800" i="1" baseline="0" dirty="0" smtClean="0">
                          <a:solidFill>
                            <a:srgbClr val="0070C0"/>
                          </a:solidFill>
                          <a:latin typeface="+mn-lt"/>
                          <a:ea typeface="Times New Roman"/>
                          <a:cs typeface="Tahoma"/>
                        </a:rPr>
                        <a:t> U.3 – U.5 wniosku</a:t>
                      </a:r>
                      <a:endParaRPr lang="pl-PL" sz="1800" b="0" i="1" kern="1200" dirty="0" smtClean="0">
                        <a:solidFill>
                          <a:srgbClr val="0070C0"/>
                        </a:solidFill>
                        <a:latin typeface="+mn-lt"/>
                        <a:ea typeface="+mn-ea"/>
                        <a:cs typeface="+mn-cs"/>
                      </a:endParaRPr>
                    </a:p>
                  </a:txBody>
                  <a:tcPr/>
                </a:tc>
                <a:tc>
                  <a:txBody>
                    <a:bodyPr/>
                    <a:lstStyle/>
                    <a:p>
                      <a:pPr algn="ctr"/>
                      <a:r>
                        <a:rPr lang="pl-PL" sz="1800" kern="1200" dirty="0" smtClean="0">
                          <a:solidFill>
                            <a:schemeClr val="dk1"/>
                          </a:solidFill>
                          <a:latin typeface="+mn-lt"/>
                          <a:ea typeface="+mn-ea"/>
                          <a:cs typeface="+mn-cs"/>
                        </a:rPr>
                        <a:t>0-10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l"/>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Możliwość oceny warunkowej</a:t>
                      </a:r>
                    </a:p>
                    <a:p>
                      <a:pPr algn="l"/>
                      <a:endParaRPr lang="pl-PL" sz="1800" kern="1200" dirty="0" smtClean="0">
                        <a:solidFill>
                          <a:schemeClr val="dk1"/>
                        </a:solidFill>
                        <a:latin typeface="+mn-lt"/>
                        <a:ea typeface="+mn-ea"/>
                        <a:cs typeface="+mn-cs"/>
                      </a:endParaRPr>
                    </a:p>
                    <a:p>
                      <a:pPr algn="l"/>
                      <a:endParaRPr lang="pl-PL" sz="1800" kern="1200" dirty="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6064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824536">
                <a:tc>
                  <a:txBody>
                    <a:bodyPr/>
                    <a:lstStyle/>
                    <a:p>
                      <a:r>
                        <a:rPr lang="pl-PL" sz="1800" dirty="0" smtClean="0">
                          <a:latin typeface="+mn-lt"/>
                        </a:rPr>
                        <a:t>9</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Kryterium doświadczenia</a:t>
                      </a:r>
                      <a:endParaRPr lang="pl-PL" sz="1800" b="1" kern="1200" baseline="0" dirty="0" smtClean="0">
                        <a:solidFill>
                          <a:srgbClr val="FF0000"/>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Wnioskodawca lub partnerzy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przypadku projektu realizowanego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partnerstwie, posiadają doświadczenie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realizacji przedsięwzięć, w tym przedsięwziąć finansowanych ze środków innych niż środki funduszu UE:</a:t>
                      </a:r>
                    </a:p>
                    <a:p>
                      <a:pPr lvl="0"/>
                      <a:r>
                        <a:rPr lang="pl-PL" sz="1800" b="1" kern="1200" dirty="0" smtClean="0">
                          <a:solidFill>
                            <a:schemeClr val="dk1"/>
                          </a:solidFill>
                          <a:latin typeface="+mn-lt"/>
                          <a:ea typeface="+mn-ea"/>
                          <a:cs typeface="+mn-cs"/>
                        </a:rPr>
                        <a:t>- w obszarze, w którym udzielane będzie wsparcie przewidziane w ramach projektu,</a:t>
                      </a:r>
                      <a:endParaRPr lang="pl-PL" sz="1800" b="1" dirty="0" smtClean="0"/>
                    </a:p>
                    <a:p>
                      <a:pPr lvl="0"/>
                      <a:r>
                        <a:rPr lang="pl-PL" sz="1800" b="1" kern="1200" dirty="0" smtClean="0">
                          <a:solidFill>
                            <a:schemeClr val="dk1"/>
                          </a:solidFill>
                          <a:latin typeface="+mn-lt"/>
                          <a:ea typeface="+mn-ea"/>
                          <a:cs typeface="+mn-cs"/>
                        </a:rPr>
                        <a:t>- na rzecz grupy docelowej, do której kierowane będzie wsparcie przewidziane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ramach projektu,</a:t>
                      </a:r>
                      <a:endParaRPr lang="pl-PL" sz="1800" b="1" dirty="0" smtClean="0"/>
                    </a:p>
                    <a:p>
                      <a:pPr lvl="0">
                        <a:buFontTx/>
                        <a:buChar char="-"/>
                      </a:pPr>
                      <a:r>
                        <a:rPr lang="pl-PL" sz="1800" b="1" kern="1200" dirty="0" smtClean="0">
                          <a:solidFill>
                            <a:schemeClr val="dk1"/>
                          </a:solidFill>
                          <a:latin typeface="+mn-lt"/>
                          <a:ea typeface="+mn-ea"/>
                          <a:cs typeface="+mn-cs"/>
                        </a:rPr>
                        <a:t>na określonym terytorium, którego dotyczyć będzie realizacja projektu?</a:t>
                      </a:r>
                    </a:p>
                    <a:p>
                      <a:pPr lvl="0">
                        <a:buFontTx/>
                        <a:buNone/>
                      </a:pPr>
                      <a:endParaRPr lang="pl-PL" sz="18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1" u="sng" kern="1200" baseline="0" dirty="0" smtClean="0">
                          <a:solidFill>
                            <a:srgbClr val="0070C0"/>
                          </a:solidFill>
                          <a:latin typeface="+mn-lt"/>
                          <a:ea typeface="+mn-ea"/>
                          <a:cs typeface="+mn-cs"/>
                        </a:rPr>
                        <a:t>Weryfikacja</a:t>
                      </a:r>
                      <a:r>
                        <a:rPr lang="pl-PL" sz="1800" b="0" i="1" kern="1200" baseline="0" dirty="0" smtClean="0">
                          <a:solidFill>
                            <a:srgbClr val="0070C0"/>
                          </a:solidFill>
                          <a:latin typeface="+mn-lt"/>
                          <a:ea typeface="+mn-ea"/>
                          <a:cs typeface="+mn-cs"/>
                        </a:rPr>
                        <a:t>: </a:t>
                      </a:r>
                      <a:r>
                        <a:rPr lang="pl-PL" sz="1800" i="1" dirty="0" smtClean="0">
                          <a:solidFill>
                            <a:srgbClr val="0070C0"/>
                          </a:solidFill>
                          <a:latin typeface="+mn-lt"/>
                          <a:ea typeface="Times New Roman"/>
                          <a:cs typeface="Tahoma"/>
                        </a:rPr>
                        <a:t>Punkt U.1 wniosku</a:t>
                      </a:r>
                      <a:endParaRPr lang="pl-PL" sz="1800" i="1" dirty="0" smtClean="0">
                        <a:solidFill>
                          <a:srgbClr val="0070C0"/>
                        </a:solidFill>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b="1" dirty="0" smtClean="0"/>
                    </a:p>
                    <a:p>
                      <a:endParaRPr lang="pl-PL" sz="1800" b="1" kern="1200" dirty="0">
                        <a:solidFill>
                          <a:schemeClr val="dk1"/>
                        </a:solidFill>
                        <a:latin typeface="+mn-lt"/>
                        <a:ea typeface="+mn-ea"/>
                        <a:cs typeface="+mn-cs"/>
                      </a:endParaRPr>
                    </a:p>
                  </a:txBody>
                  <a:tcPr/>
                </a:tc>
                <a:tc>
                  <a:txBody>
                    <a:bodyPr/>
                    <a:lstStyle/>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0-15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l"/>
                      <a:r>
                        <a:rPr lang="pl-PL" sz="1800" i="1" kern="1200" dirty="0" smtClean="0">
                          <a:solidFill>
                            <a:srgbClr val="0070C0"/>
                          </a:solidFill>
                          <a:latin typeface="+mn-lt"/>
                          <a:ea typeface="Times New Roman"/>
                          <a:cs typeface="Tahoma"/>
                        </a:rPr>
                        <a:t>Możliwość oceny warunkowej</a:t>
                      </a:r>
                      <a:r>
                        <a:rPr lang="pl-PL" sz="1800" kern="120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4254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518743">
                <a:tc>
                  <a:txBody>
                    <a:bodyPr/>
                    <a:lstStyle/>
                    <a:p>
                      <a:r>
                        <a:rPr lang="pl-PL" sz="1800" dirty="0" smtClean="0">
                          <a:latin typeface="+mn-lt"/>
                        </a:rPr>
                        <a:t>10</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budżetu projektu</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wydatki są niezbędne do realizacji projektu i osiągnięcia jego celów?</a:t>
                      </a:r>
                    </a:p>
                    <a:p>
                      <a:endParaRPr lang="pl-PL" sz="1800" b="1" kern="1200" baseline="0" dirty="0" smtClean="0">
                        <a:solidFill>
                          <a:schemeClr val="dk1"/>
                        </a:solidFill>
                        <a:latin typeface="+mn-lt"/>
                        <a:ea typeface="+mn-ea"/>
                        <a:cs typeface="+mn-cs"/>
                      </a:endParaRPr>
                    </a:p>
                  </a:txBody>
                  <a:tcPr/>
                </a:tc>
                <a:tc>
                  <a:txBody>
                    <a:bodyPr/>
                    <a:lstStyle/>
                    <a:p>
                      <a:pPr algn="ctr"/>
                      <a:r>
                        <a:rPr lang="pl-PL" sz="1800" kern="1200" dirty="0" smtClean="0">
                          <a:solidFill>
                            <a:schemeClr val="dk1"/>
                          </a:solidFill>
                          <a:latin typeface="+mn-lt"/>
                          <a:ea typeface="+mn-ea"/>
                          <a:cs typeface="+mn-cs"/>
                        </a:rPr>
                        <a:t>0-8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i="1" kern="1200" baseline="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3187693">
                <a:tc>
                  <a:txBody>
                    <a:bodyPr/>
                    <a:lstStyle/>
                    <a:p>
                      <a:r>
                        <a:rPr lang="pl-PL" sz="1800" dirty="0" smtClean="0">
                          <a:latin typeface="+mj-lt"/>
                        </a:rPr>
                        <a:t>11</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budżetu projektu</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budżet projektu został sporządzony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w sposób prawidłowy?</a:t>
                      </a:r>
                    </a:p>
                    <a:p>
                      <a:r>
                        <a:rPr lang="pl-PL" sz="1800" kern="1200" dirty="0" smtClean="0">
                          <a:solidFill>
                            <a:schemeClr val="dk1"/>
                          </a:solidFill>
                          <a:latin typeface="+mn-lt"/>
                          <a:ea typeface="+mn-ea"/>
                          <a:cs typeface="+mn-cs"/>
                        </a:rPr>
                        <a:t> </a:t>
                      </a:r>
                    </a:p>
                    <a:p>
                      <a:r>
                        <a:rPr lang="pl-PL" sz="1800" i="1" kern="1200" dirty="0" smtClean="0">
                          <a:solidFill>
                            <a:srgbClr val="0070C0"/>
                          </a:solidFill>
                          <a:latin typeface="+mn-lt"/>
                          <a:ea typeface="+mn-ea"/>
                          <a:cs typeface="+mn-cs"/>
                        </a:rPr>
                        <a:t>Ocena budżetu: zgodność</a:t>
                      </a:r>
                      <a:r>
                        <a:rPr lang="pl-PL" sz="1800" i="1" kern="1200" baseline="0" dirty="0" smtClean="0">
                          <a:solidFill>
                            <a:srgbClr val="0070C0"/>
                          </a:solidFill>
                          <a:latin typeface="+mn-lt"/>
                          <a:ea typeface="+mn-ea"/>
                          <a:cs typeface="+mn-cs"/>
                        </a:rPr>
                        <a:t> z wymogami zawartymi w wytycznych w zakresie </a:t>
                      </a:r>
                      <a:r>
                        <a:rPr lang="pl-PL" sz="1800" i="1" kern="1200" baseline="0" dirty="0" err="1" smtClean="0">
                          <a:solidFill>
                            <a:srgbClr val="0070C0"/>
                          </a:solidFill>
                          <a:latin typeface="+mn-lt"/>
                          <a:ea typeface="+mn-ea"/>
                          <a:cs typeface="+mn-cs"/>
                        </a:rPr>
                        <a:t>kwalifikowalności</a:t>
                      </a:r>
                      <a:r>
                        <a:rPr lang="pl-PL" sz="1800" i="1" kern="1200" baseline="0" dirty="0" smtClean="0">
                          <a:solidFill>
                            <a:srgbClr val="0070C0"/>
                          </a:solidFill>
                          <a:latin typeface="+mn-lt"/>
                          <a:ea typeface="+mn-ea"/>
                          <a:cs typeface="+mn-cs"/>
                        </a:rPr>
                        <a:t> wydatków, instrukcji wypełniania wniosku, prawidłowość stosowania kwot ryczałtowych.</a:t>
                      </a:r>
                    </a:p>
                    <a:p>
                      <a:endParaRPr lang="pl-PL"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0-5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marL="0" algn="ctr" defTabSz="914400" rtl="0" eaLnBrk="1" latinLnBrk="0" hangingPunct="1"/>
                      <a:endParaRPr lang="pl-PL" sz="1800" kern="1200" dirty="0" smtClean="0">
                        <a:solidFill>
                          <a:schemeClr val="dk1"/>
                        </a:solidFill>
                        <a:latin typeface="+mn-lt"/>
                        <a:ea typeface="+mn-ea"/>
                        <a:cs typeface="+mn-cs"/>
                      </a:endParaRPr>
                    </a:p>
                    <a:p>
                      <a:pPr marL="0" algn="l" defTabSz="914400" rtl="0" eaLnBrk="1" latinLnBrk="0" hangingPunct="1"/>
                      <a:r>
                        <a:rPr lang="pl-PL" sz="1800" i="1" kern="1200" baseline="0" dirty="0" smtClean="0">
                          <a:solidFill>
                            <a:srgbClr val="0070C0"/>
                          </a:solidFill>
                          <a:latin typeface="+mn-lt"/>
                          <a:ea typeface="+mn-ea"/>
                          <a:cs typeface="+mn-cs"/>
                        </a:rPr>
                        <a:t>Możliwość oceny warunkowej</a:t>
                      </a:r>
                      <a:endParaRPr lang="pl-PL" sz="1800" i="1" kern="1200" baseline="0" dirty="0">
                        <a:solidFill>
                          <a:srgbClr val="0070C0"/>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60640"/>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944216">
                <a:tc>
                  <a:txBody>
                    <a:bodyPr/>
                    <a:lstStyle/>
                    <a:p>
                      <a:r>
                        <a:rPr lang="pl-PL" sz="1800" dirty="0" smtClean="0">
                          <a:latin typeface="+mn-lt"/>
                        </a:rPr>
                        <a:t>12</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efektywności kosztowej projektu</a:t>
                      </a: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wysokość kosztów przypadających na jednego uczestnika projektu jest adekwatna do zakresu projektu oraz osiągniętych korzyści, a zaplanowane wydatki są racjonalne?</a:t>
                      </a:r>
                    </a:p>
                  </a:txBody>
                  <a:tcPr/>
                </a:tc>
                <a:tc>
                  <a:txBody>
                    <a:bodyPr/>
                    <a:lstStyle/>
                    <a:p>
                      <a:pPr algn="ctr"/>
                      <a:endParaRPr lang="pl-PL" sz="1800" kern="1200" dirty="0" smtClean="0">
                        <a:solidFill>
                          <a:schemeClr val="dk1"/>
                        </a:solidFill>
                        <a:latin typeface="+mn-lt"/>
                        <a:ea typeface="+mn-ea"/>
                        <a:cs typeface="+mn-cs"/>
                      </a:endParaRPr>
                    </a:p>
                    <a:p>
                      <a:pPr algn="ctr"/>
                      <a:r>
                        <a:rPr lang="pl-PL" sz="1800" kern="1200" dirty="0" smtClean="0">
                          <a:solidFill>
                            <a:schemeClr val="dk1"/>
                          </a:solidFill>
                          <a:latin typeface="+mn-lt"/>
                          <a:ea typeface="+mn-ea"/>
                          <a:cs typeface="+mn-cs"/>
                        </a:rPr>
                        <a:t>0-7 </a:t>
                      </a:r>
                      <a:r>
                        <a:rPr lang="pl-PL" sz="1800" kern="1200" dirty="0" err="1" smtClean="0">
                          <a:solidFill>
                            <a:schemeClr val="dk1"/>
                          </a:solidFill>
                          <a:latin typeface="+mn-lt"/>
                          <a:ea typeface="+mn-ea"/>
                          <a:cs typeface="+mn-cs"/>
                        </a:rPr>
                        <a:t>pkt</a:t>
                      </a:r>
                      <a:endParaRPr lang="pl-PL" sz="1800" kern="1200" dirty="0" smtClean="0">
                        <a:solidFill>
                          <a:schemeClr val="dk1"/>
                        </a:solidFill>
                        <a:latin typeface="+mn-lt"/>
                        <a:ea typeface="+mn-ea"/>
                        <a:cs typeface="+mn-cs"/>
                      </a:endParaRPr>
                    </a:p>
                    <a:p>
                      <a:pPr algn="ctr"/>
                      <a:endParaRPr lang="pl-PL" sz="1800" kern="1200" dirty="0" smtClean="0">
                        <a:solidFill>
                          <a:schemeClr val="dk1"/>
                        </a:solidFill>
                        <a:latin typeface="+mn-lt"/>
                        <a:ea typeface="+mn-ea"/>
                        <a:cs typeface="+mn-cs"/>
                      </a:endParaRPr>
                    </a:p>
                    <a:p>
                      <a:pPr algn="l"/>
                      <a:r>
                        <a:rPr lang="pl-PL" sz="1800" b="0" i="1" kern="1200" baseline="0" dirty="0" smtClean="0">
                          <a:solidFill>
                            <a:srgbClr val="0070C0"/>
                          </a:solidFill>
                          <a:latin typeface="+mn-lt"/>
                          <a:ea typeface="+mn-ea"/>
                          <a:cs typeface="+mn-cs"/>
                        </a:rPr>
                        <a:t>Możliwość oceny warunkowej</a:t>
                      </a:r>
                      <a:r>
                        <a:rPr lang="pl-PL" sz="1800" kern="1200" baseline="0" dirty="0" smtClean="0">
                          <a:solidFill>
                            <a:schemeClr val="dk1"/>
                          </a:solidFill>
                          <a:latin typeface="+mn-lt"/>
                          <a:ea typeface="+mn-ea"/>
                          <a:cs typeface="+mn-cs"/>
                        </a:rPr>
                        <a:t>	</a:t>
                      </a:r>
                    </a:p>
                  </a:txBody>
                  <a:tcPr/>
                </a:tc>
              </a:tr>
              <a:tr h="2880320">
                <a:tc>
                  <a:txBody>
                    <a:bodyPr/>
                    <a:lstStyle/>
                    <a:p>
                      <a:r>
                        <a:rPr lang="pl-PL" sz="1800" dirty="0" smtClean="0">
                          <a:latin typeface="+mj-lt"/>
                        </a:rPr>
                        <a:t>13</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zgodności ze standardem usług </a:t>
                      </a:r>
                      <a:br>
                        <a:rPr lang="pl-PL" sz="1800" b="1" kern="1200" dirty="0" smtClean="0">
                          <a:solidFill>
                            <a:schemeClr val="tx1"/>
                          </a:solidFill>
                          <a:latin typeface="+mn-lt"/>
                          <a:ea typeface="+mn-ea"/>
                          <a:cs typeface="+mn-cs"/>
                        </a:rPr>
                      </a:br>
                      <a:r>
                        <a:rPr lang="pl-PL" sz="1800" b="1" kern="1200" dirty="0" smtClean="0">
                          <a:solidFill>
                            <a:schemeClr val="tx1"/>
                          </a:solidFill>
                          <a:latin typeface="+mn-lt"/>
                          <a:ea typeface="+mn-ea"/>
                          <a:cs typeface="+mn-cs"/>
                        </a:rPr>
                        <a:t>i katalogiem stawek</a:t>
                      </a:r>
                      <a:endParaRPr lang="pl-PL"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zaplanowane w ramach projektu zadania są zgodne z określonym minimalnym standardem usług oraz wydatki są zgodne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katalogiem stawek, określonym dla danego konkursu?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kern="1200" dirty="0" smtClean="0">
                          <a:solidFill>
                            <a:srgbClr val="0070C0"/>
                          </a:solidFill>
                          <a:latin typeface="+mn-lt"/>
                          <a:ea typeface="+mn-ea"/>
                          <a:cs typeface="+mn-cs"/>
                        </a:rPr>
                        <a:t>Ocena</a:t>
                      </a:r>
                      <a:r>
                        <a:rPr lang="pl-PL" sz="1800" b="0" i="1" kern="1200" baseline="0" dirty="0" smtClean="0">
                          <a:solidFill>
                            <a:srgbClr val="0070C0"/>
                          </a:solidFill>
                          <a:latin typeface="+mn-lt"/>
                          <a:ea typeface="+mn-ea"/>
                          <a:cs typeface="+mn-cs"/>
                        </a:rPr>
                        <a:t> zgodności z Załącznikiem nr 13 do Regulaminu</a:t>
                      </a: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 </a:t>
                      </a:r>
                      <a:r>
                        <a:rPr lang="pl-PL" sz="1800" kern="1200" dirty="0" err="1" smtClean="0">
                          <a:solidFill>
                            <a:schemeClr val="dk1"/>
                          </a:solidFill>
                          <a:latin typeface="+mn-lt"/>
                          <a:ea typeface="+mn-ea"/>
                          <a:cs typeface="+mn-cs"/>
                        </a:rPr>
                        <a:t>Nie</a:t>
                      </a:r>
                      <a:r>
                        <a:rPr lang="pl-PL" sz="1800" kern="1200" dirty="0" smtClean="0">
                          <a:solidFill>
                            <a:schemeClr val="dk1"/>
                          </a:solidFill>
                          <a:latin typeface="+mn-lt"/>
                          <a:ea typeface="+mn-ea"/>
                          <a:cs typeface="+mn-cs"/>
                        </a:rPr>
                        <a:t> dotyczy</a:t>
                      </a:r>
                    </a:p>
                    <a:p>
                      <a:pPr marL="0" algn="ctr" defTabSz="914400" rtl="0" eaLnBrk="1" latinLnBrk="0" hangingPunct="1"/>
                      <a:endParaRPr lang="pl-PL" sz="1800" kern="1200" dirty="0" smtClean="0">
                        <a:solidFill>
                          <a:schemeClr val="dk1"/>
                        </a:solidFill>
                        <a:latin typeface="+mn-lt"/>
                        <a:ea typeface="+mn-ea"/>
                        <a:cs typeface="+mn-cs"/>
                      </a:endParaRPr>
                    </a:p>
                    <a:p>
                      <a:pPr marL="0" algn="l" defTabSz="914400" rtl="0" eaLnBrk="1" latinLnBrk="0" hangingPunct="1"/>
                      <a:r>
                        <a:rPr lang="pl-PL" sz="1800" kern="1200" baseline="0" dirty="0" smtClean="0">
                          <a:solidFill>
                            <a:schemeClr val="dk1"/>
                          </a:solidFill>
                          <a:latin typeface="+mn-lt"/>
                          <a:ea typeface="+mn-ea"/>
                          <a:cs typeface="+mn-cs"/>
                        </a:rPr>
                        <a:t>*odrzucenie wniosku</a:t>
                      </a:r>
                    </a:p>
                    <a:p>
                      <a:pPr marL="0" algn="ctr" defTabSz="914400" rtl="0" eaLnBrk="1" latinLnBrk="0" hangingPunct="1"/>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0" i="1" kern="1200" baseline="0" dirty="0" smtClean="0">
                          <a:solidFill>
                            <a:srgbClr val="0070C0"/>
                          </a:solidFill>
                          <a:latin typeface="+mn-lt"/>
                          <a:ea typeface="+mn-ea"/>
                          <a:cs typeface="+mn-cs"/>
                        </a:rPr>
                        <a:t>Możliwość oceny warunkowej</a:t>
                      </a:r>
                      <a:endParaRPr lang="pl-PL" sz="1800" b="0" i="1" kern="1200" baseline="0" dirty="0">
                        <a:solidFill>
                          <a:srgbClr val="0070C0"/>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728672"/>
        </p:xfrm>
        <a:graphic>
          <a:graphicData uri="http://schemas.openxmlformats.org/drawingml/2006/table">
            <a:tbl>
              <a:tblPr firstRow="1" bandRow="1">
                <a:tableStyleId>{5C22544A-7EE6-4342-B048-85BDC9FD1C3A}</a:tableStyleId>
              </a:tblPr>
              <a:tblGrid>
                <a:gridCol w="539551"/>
                <a:gridCol w="2016224"/>
                <a:gridCol w="4489601"/>
                <a:gridCol w="2098624"/>
              </a:tblGrid>
              <a:tr h="936104">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232248">
                <a:tc>
                  <a:txBody>
                    <a:bodyPr/>
                    <a:lstStyle/>
                    <a:p>
                      <a:r>
                        <a:rPr lang="pl-PL" sz="1800" dirty="0" smtClean="0">
                          <a:latin typeface="+mj-lt"/>
                        </a:rPr>
                        <a:t>14</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Kryterium budżetu projektu</a:t>
                      </a:r>
                    </a:p>
                  </a:txBody>
                  <a:tcPr/>
                </a:tc>
                <a:tc>
                  <a:txBody>
                    <a:bodyPr/>
                    <a:lstStyle/>
                    <a:p>
                      <a:r>
                        <a:rPr lang="pl-PL" sz="1800" b="1" kern="1200" dirty="0" smtClean="0">
                          <a:solidFill>
                            <a:schemeClr val="dk1"/>
                          </a:solidFill>
                          <a:latin typeface="+mn-lt"/>
                          <a:ea typeface="+mn-ea"/>
                          <a:cs typeface="+mn-cs"/>
                        </a:rPr>
                        <a:t>Czy wszystkie wydatki są </a:t>
                      </a:r>
                      <a:r>
                        <a:rPr lang="pl-PL" sz="1800" b="1" kern="1200" dirty="0" err="1" smtClean="0">
                          <a:solidFill>
                            <a:schemeClr val="dk1"/>
                          </a:solidFill>
                          <a:latin typeface="+mn-lt"/>
                          <a:ea typeface="+mn-ea"/>
                          <a:cs typeface="+mn-cs"/>
                        </a:rPr>
                        <a:t>kwalifikowalne</a:t>
                      </a:r>
                      <a:r>
                        <a:rPr lang="pl-PL" sz="1800" b="1" kern="1200" dirty="0" smtClean="0">
                          <a:solidFill>
                            <a:schemeClr val="dk1"/>
                          </a:solidFill>
                          <a:latin typeface="+mn-lt"/>
                          <a:ea typeface="+mn-ea"/>
                          <a:cs typeface="+mn-cs"/>
                        </a:rPr>
                        <a:t>?</a:t>
                      </a:r>
                    </a:p>
                    <a:p>
                      <a:endParaRPr lang="pl-PL" sz="1800" b="1" kern="1200" dirty="0" smtClean="0">
                        <a:solidFill>
                          <a:schemeClr val="dk1"/>
                        </a:solidFill>
                        <a:latin typeface="+mn-lt"/>
                        <a:ea typeface="+mn-ea"/>
                        <a:cs typeface="+mn-cs"/>
                      </a:endParaRPr>
                    </a:p>
                    <a:p>
                      <a:r>
                        <a:rPr lang="pl-PL" sz="1800" i="1" kern="1200" dirty="0" smtClean="0">
                          <a:solidFill>
                            <a:srgbClr val="0070C0"/>
                          </a:solidFill>
                          <a:latin typeface="+mn-lt"/>
                          <a:ea typeface="+mn-ea"/>
                          <a:cs typeface="+mn-cs"/>
                        </a:rPr>
                        <a:t>W przypadku zidentyfikowania na etapie oceny projektu wydatków </a:t>
                      </a:r>
                      <a:r>
                        <a:rPr lang="pl-PL" sz="1800" i="1" kern="1200" dirty="0" err="1" smtClean="0">
                          <a:solidFill>
                            <a:srgbClr val="0070C0"/>
                          </a:solidFill>
                          <a:latin typeface="+mn-lt"/>
                          <a:ea typeface="+mn-ea"/>
                          <a:cs typeface="+mn-cs"/>
                        </a:rPr>
                        <a:t>niekwalifikowalnych</a:t>
                      </a:r>
                      <a:r>
                        <a:rPr lang="pl-PL" sz="1800" i="1" kern="1200" dirty="0" smtClean="0">
                          <a:solidFill>
                            <a:srgbClr val="0070C0"/>
                          </a:solidFill>
                          <a:latin typeface="+mn-lt"/>
                          <a:ea typeface="+mn-ea"/>
                          <a:cs typeface="+mn-cs"/>
                        </a:rPr>
                        <a:t> wniosek uznaje się za niespełniający minimalnych wymagań pozwalających otrzymać dofinansowanie. </a:t>
                      </a: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a:t>
                      </a:r>
                    </a:p>
                    <a:p>
                      <a:pPr marL="0" algn="ctr" defTabSz="914400" rtl="0" eaLnBrk="1" latinLnBrk="0" hangingPunct="1"/>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baseline="0" dirty="0" smtClean="0">
                          <a:solidFill>
                            <a:schemeClr val="dk1"/>
                          </a:solidFill>
                          <a:latin typeface="+mn-lt"/>
                          <a:ea typeface="+mn-ea"/>
                          <a:cs typeface="+mn-cs"/>
                        </a:rPr>
                        <a:t>*odrzucenie wniosku</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Możliwość oceny warunkowej</a:t>
                      </a:r>
                      <a:endParaRPr lang="pl-PL" sz="1800" i="1" kern="1200" dirty="0">
                        <a:solidFill>
                          <a:srgbClr val="0070C0"/>
                        </a:solidFill>
                        <a:latin typeface="+mn-lt"/>
                        <a:ea typeface="+mn-ea"/>
                        <a:cs typeface="+mn-cs"/>
                      </a:endParaRPr>
                    </a:p>
                  </a:txBody>
                  <a:tcPr/>
                </a:tc>
              </a:tr>
              <a:tr h="2250504">
                <a:tc>
                  <a:txBody>
                    <a:bodyPr/>
                    <a:lstStyle/>
                    <a:p>
                      <a:r>
                        <a:rPr lang="pl-PL" sz="1800" dirty="0" smtClean="0">
                          <a:latin typeface="+mj-lt"/>
                        </a:rPr>
                        <a:t>15</a:t>
                      </a:r>
                      <a:endParaRPr lang="pl-PL" sz="1800" dirty="0">
                        <a:latin typeface="+mj-lt"/>
                      </a:endParaRPr>
                    </a:p>
                  </a:txBody>
                  <a:tcPr/>
                </a:tc>
                <a:tc>
                  <a:txBody>
                    <a:bodyPr/>
                    <a:lstStyle/>
                    <a:p>
                      <a:r>
                        <a:rPr lang="pl-PL" sz="1800" b="1" dirty="0" smtClean="0"/>
                        <a:t>Kryterium zgodności z </a:t>
                      </a:r>
                      <a:r>
                        <a:rPr lang="pl-PL" sz="1800" b="1" dirty="0" err="1" smtClean="0"/>
                        <a:t>SzOOP</a:t>
                      </a:r>
                      <a:endParaRPr lang="pl-PL"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dk1"/>
                          </a:solidFill>
                          <a:latin typeface="+mn-lt"/>
                          <a:ea typeface="+mn-ea"/>
                          <a:cs typeface="+mn-cs"/>
                        </a:rPr>
                        <a:t>Czy projekt jest zgodny z zapisami </a:t>
                      </a:r>
                      <a:r>
                        <a:rPr lang="pl-PL" sz="1800" b="1" kern="1200" dirty="0" err="1" smtClean="0">
                          <a:solidFill>
                            <a:schemeClr val="dk1"/>
                          </a:solidFill>
                          <a:latin typeface="+mn-lt"/>
                          <a:ea typeface="+mn-ea"/>
                          <a:cs typeface="+mn-cs"/>
                        </a:rPr>
                        <a:t>SzOOP</a:t>
                      </a:r>
                      <a:r>
                        <a:rPr lang="pl-PL" sz="1800" b="1" kern="1200" dirty="0" smtClean="0">
                          <a:solidFill>
                            <a:schemeClr val="dk1"/>
                          </a:solidFill>
                          <a:latin typeface="+mn-lt"/>
                          <a:ea typeface="+mn-ea"/>
                          <a:cs typeface="+mn-cs"/>
                        </a:rPr>
                        <a:t> RPO WD 2014-2020?</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Dofinansowania nie może otrzymać projekt, który zakłada realizację działań niezgodnych z zapisami </a:t>
                      </a:r>
                      <a:r>
                        <a:rPr lang="pl-PL" sz="1800" i="1" kern="1200" dirty="0" err="1" smtClean="0">
                          <a:solidFill>
                            <a:srgbClr val="0070C0"/>
                          </a:solidFill>
                          <a:latin typeface="+mn-lt"/>
                          <a:ea typeface="+mn-ea"/>
                          <a:cs typeface="+mn-cs"/>
                        </a:rPr>
                        <a:t>SzOOP</a:t>
                      </a:r>
                      <a:r>
                        <a:rPr lang="pl-PL" sz="1800" i="1" kern="1200" baseline="0" dirty="0" smtClean="0">
                          <a:solidFill>
                            <a:srgbClr val="0070C0"/>
                          </a:solidFill>
                          <a:latin typeface="+mn-lt"/>
                          <a:ea typeface="+mn-ea"/>
                          <a:cs typeface="+mn-cs"/>
                        </a:rPr>
                        <a:t> </a:t>
                      </a:r>
                      <a:r>
                        <a:rPr lang="pl-PL" sz="1800" i="1" dirty="0" smtClean="0">
                          <a:solidFill>
                            <a:srgbClr val="0070C0"/>
                          </a:solidFill>
                          <a:latin typeface="+mn-lt"/>
                          <a:ea typeface="Times New Roman"/>
                          <a:cs typeface="Times New Roman"/>
                        </a:rPr>
                        <a:t>– </a:t>
                      </a:r>
                      <a:r>
                        <a:rPr lang="pl-PL" sz="1800" i="1" u="sng" dirty="0" smtClean="0">
                          <a:solidFill>
                            <a:srgbClr val="0070C0"/>
                          </a:solidFill>
                          <a:latin typeface="+mn-lt"/>
                          <a:ea typeface="Times New Roman"/>
                          <a:cs typeface="Times New Roman"/>
                        </a:rPr>
                        <a:t>ważne zapisy w</a:t>
                      </a:r>
                      <a:r>
                        <a:rPr lang="pl-PL" sz="1800" i="1" u="sng" baseline="0" dirty="0" smtClean="0">
                          <a:solidFill>
                            <a:srgbClr val="0070C0"/>
                          </a:solidFill>
                          <a:latin typeface="+mn-lt"/>
                          <a:ea typeface="Times New Roman"/>
                          <a:cs typeface="Times New Roman"/>
                        </a:rPr>
                        <a:t> polu </a:t>
                      </a:r>
                      <a:r>
                        <a:rPr lang="pl-PL" sz="1800" i="1" u="sng" kern="1200" dirty="0" smtClean="0">
                          <a:solidFill>
                            <a:srgbClr val="0070C0"/>
                          </a:solidFill>
                          <a:latin typeface="+mn-lt"/>
                          <a:ea typeface="+mn-ea"/>
                          <a:cs typeface="+mn-cs"/>
                        </a:rPr>
                        <a:t>Limity i ograniczenia w realizacji projektów</a:t>
                      </a:r>
                      <a:r>
                        <a:rPr lang="pl-PL" sz="1800" i="1" u="sng" dirty="0" smtClean="0">
                          <a:solidFill>
                            <a:srgbClr val="0070C0"/>
                          </a:solidFill>
                          <a:latin typeface="+mn-lt"/>
                          <a:ea typeface="Times New Roman"/>
                          <a:cs typeface="Times New Roman"/>
                        </a:rPr>
                        <a:t> </a:t>
                      </a:r>
                      <a:endParaRPr lang="pl-PL" sz="1800" b="1" kern="1200" dirty="0" smtClean="0">
                        <a:solidFill>
                          <a:srgbClr val="0070C0"/>
                        </a:solidFill>
                        <a:latin typeface="+mn-lt"/>
                        <a:ea typeface="+mn-ea"/>
                        <a:cs typeface="+mn-cs"/>
                      </a:endParaRPr>
                    </a:p>
                    <a:p>
                      <a:endParaRPr lang="pl-PL" sz="1800" dirty="0" smtClean="0"/>
                    </a:p>
                    <a:p>
                      <a:r>
                        <a:rPr lang="pl-PL" sz="1800" i="1" u="sng" dirty="0" smtClean="0">
                          <a:solidFill>
                            <a:srgbClr val="0070C0"/>
                          </a:solidFill>
                        </a:rPr>
                        <a:t>Weryfikacja</a:t>
                      </a:r>
                      <a:r>
                        <a:rPr lang="pl-PL" sz="1800" i="1" dirty="0" smtClean="0">
                          <a:solidFill>
                            <a:srgbClr val="0070C0"/>
                          </a:solidFill>
                        </a:rPr>
                        <a:t>:</a:t>
                      </a:r>
                      <a:r>
                        <a:rPr lang="pl-PL" sz="1800" dirty="0" smtClean="0">
                          <a:solidFill>
                            <a:srgbClr val="0070C0"/>
                          </a:solidFill>
                        </a:rPr>
                        <a:t> zapisy wniosku o dofinansowanie</a:t>
                      </a:r>
                      <a:endParaRPr lang="pl-PL" sz="1800" dirty="0">
                        <a:solidFill>
                          <a:srgbClr val="0070C0"/>
                        </a:solidFill>
                      </a:endParaRP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baseline="0" dirty="0" smtClean="0">
                          <a:solidFill>
                            <a:schemeClr val="dk1"/>
                          </a:solidFill>
                          <a:latin typeface="+mn-lt"/>
                          <a:ea typeface="+mn-ea"/>
                          <a:cs typeface="+mn-cs"/>
                        </a:rPr>
                        <a:t>*odrzucenie wniosku</a:t>
                      </a:r>
                    </a:p>
                    <a:p>
                      <a:endParaRPr lang="pl-PL" sz="1800" dirty="0"/>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lvl="0">
              <a:buFont typeface="Wingdings" pitchFamily="2" charset="2"/>
              <a:buChar char="ü"/>
            </a:pPr>
            <a:r>
              <a:rPr lang="pl-PL" sz="2400" b="1" dirty="0" smtClean="0"/>
              <a:t>Alokacja </a:t>
            </a:r>
            <a:r>
              <a:rPr lang="pl-PL" sz="2400" dirty="0" smtClean="0"/>
              <a:t>(budżet środków europejskich)</a:t>
            </a:r>
            <a:r>
              <a:rPr lang="pl-PL" sz="2400" b="1" dirty="0" smtClean="0"/>
              <a:t>: 1 779 432 PLN</a:t>
            </a:r>
          </a:p>
          <a:p>
            <a:pPr>
              <a:buNone/>
            </a:pPr>
            <a:r>
              <a:rPr lang="pl-PL" sz="2400" dirty="0" smtClean="0"/>
              <a:t>	</a:t>
            </a:r>
          </a:p>
          <a:p>
            <a:pPr>
              <a:buNone/>
            </a:pPr>
            <a:r>
              <a:rPr lang="pl-PL" sz="2400" dirty="0" smtClean="0"/>
              <a:t>	</a:t>
            </a:r>
            <a:r>
              <a:rPr lang="pl-PL" sz="2400" b="1" dirty="0" smtClean="0"/>
              <a:t>Gminy: </a:t>
            </a:r>
            <a:r>
              <a:rPr lang="pl-PL" sz="2400" dirty="0" smtClean="0"/>
              <a:t>wiejskie - Jemielno, Niechlów, Cieszków, Krośnice, Dobroszyce, Dziadowa Kłoda, Zawonia, Wińsko oraz miejsko-wiejskie – Góra, Wąsosz, Milicz, Bierutów, Międzybórz, Syców, Twardogóra, Prusice, Żmigród, Brzeg Dolny, Wołów.</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Obszar Interwencji Doliny Baryczy</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88632"/>
        </p:xfrm>
        <a:graphic>
          <a:graphicData uri="http://schemas.openxmlformats.org/drawingml/2006/table">
            <a:tbl>
              <a:tblPr firstRow="1" bandRow="1">
                <a:tableStyleId>{5C22544A-7EE6-4342-B048-85BDC9FD1C3A}</a:tableStyleId>
              </a:tblPr>
              <a:tblGrid>
                <a:gridCol w="539551"/>
                <a:gridCol w="2016224"/>
                <a:gridCol w="4489601"/>
                <a:gridCol w="2098624"/>
              </a:tblGrid>
              <a:tr h="94212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406133">
                <a:tc>
                  <a:txBody>
                    <a:bodyPr/>
                    <a:lstStyle/>
                    <a:p>
                      <a:r>
                        <a:rPr lang="pl-PL" sz="1800" dirty="0" smtClean="0">
                          <a:latin typeface="+mj-lt"/>
                        </a:rPr>
                        <a:t>16</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baseline="0" dirty="0" smtClean="0">
                          <a:solidFill>
                            <a:schemeClr val="tx1"/>
                          </a:solidFill>
                          <a:latin typeface="+mn-lt"/>
                          <a:ea typeface="+mn-ea"/>
                          <a:cs typeface="+mn-cs"/>
                        </a:rPr>
                        <a:t>Kryterium spełnienia minimalnych wymagań</a:t>
                      </a:r>
                    </a:p>
                  </a:txBody>
                  <a:tcPr/>
                </a:tc>
                <a:tc>
                  <a:txBody>
                    <a:bodyPr/>
                    <a:lstStyle/>
                    <a:p>
                      <a:r>
                        <a:rPr lang="pl-PL" sz="1800" b="1" kern="1200" dirty="0" smtClean="0">
                          <a:solidFill>
                            <a:schemeClr val="dk1"/>
                          </a:solidFill>
                          <a:latin typeface="+mn-lt"/>
                          <a:ea typeface="+mn-ea"/>
                          <a:cs typeface="+mn-cs"/>
                        </a:rPr>
                        <a:t>Czy wniosek otrzymał wymagane minimum 60 punktów ogółem oraz co najmniej 60% punktów w poszczególnych grupach kryteriów merytorycznych:</a:t>
                      </a:r>
                    </a:p>
                    <a:p>
                      <a:pPr lvl="0"/>
                      <a:r>
                        <a:rPr lang="pl-PL" sz="1800" b="1" kern="1200" dirty="0" smtClean="0">
                          <a:solidFill>
                            <a:schemeClr val="dk1"/>
                          </a:solidFill>
                          <a:latin typeface="+mn-lt"/>
                          <a:ea typeface="+mn-ea"/>
                          <a:cs typeface="+mn-cs"/>
                        </a:rPr>
                        <a:t>kryteria nr 1, 2 oraz 3,</a:t>
                      </a:r>
                      <a:endParaRPr lang="pl-PL" sz="1800" b="1" dirty="0" smtClean="0"/>
                    </a:p>
                    <a:p>
                      <a:pPr lvl="0"/>
                      <a:r>
                        <a:rPr lang="pl-PL" sz="1800" b="1" kern="1200" dirty="0" smtClean="0">
                          <a:solidFill>
                            <a:schemeClr val="dk1"/>
                          </a:solidFill>
                          <a:latin typeface="+mn-lt"/>
                          <a:ea typeface="+mn-ea"/>
                          <a:cs typeface="+mn-cs"/>
                        </a:rPr>
                        <a:t>kryterium nr 4,</a:t>
                      </a:r>
                      <a:endParaRPr lang="pl-PL" sz="1800" b="1" dirty="0" smtClean="0"/>
                    </a:p>
                    <a:p>
                      <a:pPr lvl="0"/>
                      <a:r>
                        <a:rPr lang="pl-PL" sz="1800" b="1" kern="1200" dirty="0" smtClean="0">
                          <a:solidFill>
                            <a:schemeClr val="dk1"/>
                          </a:solidFill>
                          <a:latin typeface="+mn-lt"/>
                          <a:ea typeface="+mn-ea"/>
                          <a:cs typeface="+mn-cs"/>
                        </a:rPr>
                        <a:t>kryteria nr 5 oraz 6,</a:t>
                      </a:r>
                      <a:endParaRPr lang="pl-PL" sz="1800" b="1" dirty="0" smtClean="0"/>
                    </a:p>
                    <a:p>
                      <a:pPr lvl="0"/>
                      <a:r>
                        <a:rPr lang="pl-PL" sz="1800" b="1" kern="1200" dirty="0" smtClean="0">
                          <a:solidFill>
                            <a:schemeClr val="dk1"/>
                          </a:solidFill>
                          <a:latin typeface="+mn-lt"/>
                          <a:ea typeface="+mn-ea"/>
                          <a:cs typeface="+mn-cs"/>
                        </a:rPr>
                        <a:t>kryteria nr 7 oraz 8,</a:t>
                      </a:r>
                      <a:endParaRPr lang="pl-PL" sz="1800" b="1" dirty="0" smtClean="0"/>
                    </a:p>
                    <a:p>
                      <a:pPr lvl="0"/>
                      <a:r>
                        <a:rPr lang="pl-PL" sz="1800" b="1" kern="1200" dirty="0" smtClean="0">
                          <a:solidFill>
                            <a:schemeClr val="dk1"/>
                          </a:solidFill>
                          <a:latin typeface="+mn-lt"/>
                          <a:ea typeface="+mn-ea"/>
                          <a:cs typeface="+mn-cs"/>
                        </a:rPr>
                        <a:t>kryterium nr 9,</a:t>
                      </a:r>
                      <a:endParaRPr lang="pl-PL" sz="1800" b="1" dirty="0" smtClean="0"/>
                    </a:p>
                    <a:p>
                      <a:pPr lvl="0"/>
                      <a:r>
                        <a:rPr lang="pl-PL" sz="1800" b="1" kern="1200" dirty="0" smtClean="0">
                          <a:solidFill>
                            <a:schemeClr val="dk1"/>
                          </a:solidFill>
                          <a:latin typeface="+mn-lt"/>
                          <a:ea typeface="+mn-ea"/>
                          <a:cs typeface="+mn-cs"/>
                        </a:rPr>
                        <a:t>kryteria nr 10, 11 oraz 12</a:t>
                      </a:r>
                      <a:endParaRPr lang="pl-PL" sz="1800" b="1" dirty="0" smtClean="0"/>
                    </a:p>
                    <a:p>
                      <a:r>
                        <a:rPr lang="pl-PL" sz="1800" b="1" kern="1200" dirty="0" smtClean="0">
                          <a:solidFill>
                            <a:schemeClr val="dk1"/>
                          </a:solidFill>
                          <a:latin typeface="+mn-lt"/>
                          <a:ea typeface="+mn-ea"/>
                          <a:cs typeface="+mn-cs"/>
                        </a:rPr>
                        <a:t>oraz otrzymał pozytywną ocenę za spełnienie kryteriów nr 13, 14 i 15?</a:t>
                      </a:r>
                      <a:endParaRPr lang="pl-PL" sz="1800" b="1" kern="1200" dirty="0">
                        <a:solidFill>
                          <a:schemeClr val="dk1"/>
                        </a:solidFill>
                        <a:latin typeface="+mn-lt"/>
                        <a:ea typeface="+mn-ea"/>
                        <a:cs typeface="+mn-cs"/>
                      </a:endParaRPr>
                    </a:p>
                  </a:txBody>
                  <a:tcPr/>
                </a:tc>
                <a:tc>
                  <a:txBody>
                    <a:bodyPr/>
                    <a:lstStyle/>
                    <a:p>
                      <a:pPr marL="0" algn="ctr" defTabSz="914400" rtl="0" eaLnBrk="1" latinLnBrk="0" hangingPunct="1"/>
                      <a:r>
                        <a:rPr lang="pl-PL" sz="1800" kern="1200" dirty="0" smtClean="0">
                          <a:solidFill>
                            <a:schemeClr val="dk1"/>
                          </a:solidFill>
                          <a:latin typeface="+mn-lt"/>
                          <a:ea typeface="+mn-ea"/>
                          <a:cs typeface="+mn-cs"/>
                        </a:rPr>
                        <a:t>Tak/Nie*</a:t>
                      </a:r>
                    </a:p>
                    <a:p>
                      <a:pPr marL="0" algn="ctr" defTabSz="914400" rtl="0" eaLnBrk="1" latinLnBrk="0" hangingPunct="1"/>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baseline="0" dirty="0" smtClean="0">
                          <a:solidFill>
                            <a:schemeClr val="dk1"/>
                          </a:solidFill>
                          <a:latin typeface="+mn-lt"/>
                          <a:ea typeface="+mn-ea"/>
                          <a:cs typeface="+mn-cs"/>
                        </a:rPr>
                        <a:t>*odrzucenie wniosku</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rgbClr val="0070C0"/>
                          </a:solidFill>
                          <a:latin typeface="+mn-lt"/>
                          <a:ea typeface="+mn-ea"/>
                          <a:cs typeface="+mn-cs"/>
                        </a:rPr>
                        <a:t>Możliwość oceny warunkowej</a:t>
                      </a:r>
                      <a:endParaRPr lang="pl-PL" sz="1800" i="1" kern="1200" dirty="0">
                        <a:solidFill>
                          <a:srgbClr val="0070C0"/>
                        </a:solidFill>
                        <a:latin typeface="+mn-lt"/>
                        <a:ea typeface="+mn-ea"/>
                        <a:cs typeface="+mn-cs"/>
                      </a:endParaRPr>
                    </a:p>
                  </a:txBody>
                  <a:tcPr/>
                </a:tc>
              </a:tr>
              <a:tr h="1340377">
                <a:tc gridSpan="4">
                  <a:txBody>
                    <a:bodyPr/>
                    <a:lstStyle/>
                    <a:p>
                      <a:r>
                        <a:rPr lang="pl-PL" sz="1800" i="1" u="sng" kern="1200" dirty="0" smtClean="0">
                          <a:solidFill>
                            <a:schemeClr val="dk1"/>
                          </a:solidFill>
                          <a:latin typeface="+mn-lt"/>
                          <a:ea typeface="+mn-ea"/>
                          <a:cs typeface="+mn-cs"/>
                        </a:rPr>
                        <a:t>Informacja IOK</a:t>
                      </a:r>
                      <a:r>
                        <a:rPr lang="pl-PL" sz="1800" i="1" kern="1200" dirty="0" smtClean="0">
                          <a:solidFill>
                            <a:schemeClr val="dk1"/>
                          </a:solidFill>
                          <a:latin typeface="+mn-lt"/>
                          <a:ea typeface="+mn-ea"/>
                          <a:cs typeface="+mn-cs"/>
                        </a:rPr>
                        <a:t>: Za projekt spełniający w minimalnym stopniu punktowe kryteria merytoryczne</a:t>
                      </a:r>
                      <a:br>
                        <a:rPr lang="pl-PL" sz="1800" i="1" kern="1200" dirty="0" smtClean="0">
                          <a:solidFill>
                            <a:schemeClr val="dk1"/>
                          </a:solidFill>
                          <a:latin typeface="+mn-lt"/>
                          <a:ea typeface="+mn-ea"/>
                          <a:cs typeface="+mn-cs"/>
                        </a:rPr>
                      </a:br>
                      <a:r>
                        <a:rPr lang="pl-PL" sz="1800" i="1" kern="1200" dirty="0" smtClean="0">
                          <a:solidFill>
                            <a:schemeClr val="dk1"/>
                          </a:solidFill>
                          <a:latin typeface="+mn-lt"/>
                          <a:ea typeface="+mn-ea"/>
                          <a:cs typeface="+mn-cs"/>
                        </a:rPr>
                        <a:t>i kwalifikujący się do dofinansowania uznaje się projekt, który otrzymał co najmniej 60 punktów ogółem oraz co najmniej 60% punktów w poszczególnych ww. grupach  kryteriów biorąc pod uwagę </a:t>
                      </a:r>
                      <a:r>
                        <a:rPr lang="pl-PL" sz="1800" b="1" i="1" kern="1200" dirty="0" smtClean="0">
                          <a:solidFill>
                            <a:schemeClr val="dk1"/>
                          </a:solidFill>
                          <a:latin typeface="+mn-lt"/>
                          <a:ea typeface="+mn-ea"/>
                          <a:cs typeface="+mn-cs"/>
                        </a:rPr>
                        <a:t>średnią liczbę punktów przyznanych bezwarunkowo przez obu oceniających.</a:t>
                      </a:r>
                      <a:endParaRPr lang="pl-PL" sz="1800" dirty="0">
                        <a:latin typeface="+mj-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000" b="1" kern="1200" baseline="0" dirty="0" smtClean="0">
                        <a:solidFill>
                          <a:schemeClr val="tx1"/>
                        </a:solidFill>
                        <a:latin typeface="+mn-lt"/>
                        <a:ea typeface="+mn-ea"/>
                        <a:cs typeface="+mn-cs"/>
                      </a:endParaRPr>
                    </a:p>
                  </a:txBody>
                  <a:tcPr/>
                </a:tc>
                <a:tc hMerge="1">
                  <a:txBody>
                    <a:bodyPr/>
                    <a:lstStyle/>
                    <a:p>
                      <a:endParaRPr lang="pl-PL" sz="1800" kern="1200" dirty="0">
                        <a:solidFill>
                          <a:schemeClr val="dk1"/>
                        </a:solidFill>
                        <a:latin typeface="+mn-lt"/>
                        <a:ea typeface="+mn-ea"/>
                        <a:cs typeface="+mn-cs"/>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kern="1200" dirty="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MERYTORYCZNE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88632"/>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479243">
                <a:tc>
                  <a:txBody>
                    <a:bodyPr/>
                    <a:lstStyle/>
                    <a:p>
                      <a:r>
                        <a:rPr lang="pl-PL" sz="1800" dirty="0" smtClean="0">
                          <a:latin typeface="+mn-lt"/>
                        </a:rPr>
                        <a:t>1</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działania w projekcie są skierowane do ośrodków wychowania przedszkolnego (w tym również innych form wychowania przedszkolnego), w których nie były realizowane projekty w PO KL 2007-2013?</a:t>
                      </a:r>
                    </a:p>
                    <a:p>
                      <a:endParaRPr lang="pl-PL" sz="1800"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rejestr prowadzony przez IOK</a:t>
                      </a:r>
                      <a:endParaRPr lang="pl-PL" sz="1800" i="1" kern="1200" baseline="0" dirty="0" smtClean="0">
                        <a:solidFill>
                          <a:srgbClr val="0070C0"/>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0 - 3,75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r h="2268987">
                <a:tc>
                  <a:txBody>
                    <a:bodyPr/>
                    <a:lstStyle/>
                    <a:p>
                      <a:r>
                        <a:rPr lang="pl-PL" sz="1800" dirty="0" smtClean="0">
                          <a:latin typeface="+mj-lt"/>
                        </a:rPr>
                        <a:t>2</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projekt jest realizowany na obszarach wiejskich ?</a:t>
                      </a:r>
                    </a:p>
                    <a:p>
                      <a:endParaRPr lang="pl-PL" sz="1800" kern="1200" dirty="0" smtClean="0">
                        <a:solidFill>
                          <a:schemeClr val="dk1"/>
                        </a:solidFill>
                        <a:latin typeface="+mn-lt"/>
                        <a:ea typeface="+mn-ea"/>
                        <a:cs typeface="+mn-cs"/>
                      </a:endParaRPr>
                    </a:p>
                    <a:p>
                      <a:r>
                        <a:rPr lang="pl-PL" sz="1800" kern="1200" dirty="0" smtClean="0">
                          <a:solidFill>
                            <a:schemeClr val="dk1"/>
                          </a:solidFill>
                          <a:latin typeface="+mn-lt"/>
                          <a:ea typeface="+mn-ea"/>
                          <a:cs typeface="+mn-cs"/>
                        </a:rPr>
                        <a:t> </a:t>
                      </a: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 części D. wniosku</a:t>
                      </a:r>
                      <a:endParaRPr lang="pl-PL" sz="1800" i="1" kern="1200" baseline="0" dirty="0" smtClean="0">
                        <a:solidFill>
                          <a:srgbClr val="0070C0"/>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0 - 3,75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688632"/>
        </p:xfrm>
        <a:graphic>
          <a:graphicData uri="http://schemas.openxmlformats.org/drawingml/2006/table">
            <a:tbl>
              <a:tblPr firstRow="1" bandRow="1">
                <a:tableStyleId>{5C22544A-7EE6-4342-B048-85BDC9FD1C3A}</a:tableStyleId>
              </a:tblPr>
              <a:tblGrid>
                <a:gridCol w="539551"/>
                <a:gridCol w="2016224"/>
                <a:gridCol w="4489601"/>
                <a:gridCol w="2098624"/>
              </a:tblGrid>
              <a:tr h="970466">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2075993">
                <a:tc>
                  <a:txBody>
                    <a:bodyPr/>
                    <a:lstStyle/>
                    <a:p>
                      <a:r>
                        <a:rPr lang="pl-PL" sz="1800" dirty="0" smtClean="0">
                          <a:latin typeface="+mn-lt"/>
                        </a:rPr>
                        <a:t>3</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we wniosku o dofinansowanie projektu zaplanowano wydatki związane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upowszechnieniem wychowania przedszkolnego wśród dzieci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z </a:t>
                      </a:r>
                      <a:r>
                        <a:rPr lang="pl-PL" sz="1800" b="1" kern="1200" dirty="0" err="1" smtClean="0">
                          <a:solidFill>
                            <a:schemeClr val="dk1"/>
                          </a:solidFill>
                          <a:latin typeface="+mn-lt"/>
                          <a:ea typeface="+mn-ea"/>
                          <a:cs typeface="+mn-cs"/>
                        </a:rPr>
                        <a:t>niepełnosprawnościami</a:t>
                      </a:r>
                      <a:r>
                        <a:rPr lang="pl-PL" sz="1800" b="1" kern="1200" dirty="0" smtClean="0">
                          <a:solidFill>
                            <a:schemeClr val="dk1"/>
                          </a:solidFill>
                          <a:latin typeface="+mn-lt"/>
                          <a:ea typeface="+mn-ea"/>
                          <a:cs typeface="+mn-cs"/>
                        </a:rPr>
                        <a:t>?</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r h="2642173">
                <a:tc>
                  <a:txBody>
                    <a:bodyPr/>
                    <a:lstStyle/>
                    <a:p>
                      <a:r>
                        <a:rPr lang="pl-PL" sz="1800" dirty="0" smtClean="0">
                          <a:latin typeface="+mj-lt"/>
                        </a:rPr>
                        <a:t>4</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we wniosku o dofinansowanie projektu zaplanowano wsparcie w zakresie rozwijania kompetencji kluczowych niezbędnych na rynku pracy oraz właściwych postaw/umiejętności (kreatywności, innowacyjności oraz pracy zespołowej)?</a:t>
                      </a:r>
                      <a:r>
                        <a:rPr lang="pl-PL" sz="1800" kern="1200" dirty="0" smtClean="0">
                          <a:solidFill>
                            <a:schemeClr val="dk1"/>
                          </a:solidFill>
                          <a:latin typeface="+mn-lt"/>
                          <a:ea typeface="+mn-ea"/>
                          <a:cs typeface="+mn-cs"/>
                        </a:rPr>
                        <a:t> </a:t>
                      </a:r>
                    </a:p>
                    <a:p>
                      <a:endParaRPr lang="pl-PL" sz="1800" kern="120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 części R. wniosku</a:t>
                      </a:r>
                      <a:endParaRPr lang="pl-PL" sz="1800" i="1" kern="1200" baseline="0" dirty="0" smtClean="0">
                        <a:solidFill>
                          <a:srgbClr val="0070C0"/>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0-3,75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5594920"/>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1219838">
                <a:tc rowSpan="2">
                  <a:txBody>
                    <a:bodyPr/>
                    <a:lstStyle/>
                    <a:p>
                      <a:r>
                        <a:rPr lang="pl-PL" sz="1800" dirty="0" smtClean="0">
                          <a:latin typeface="+mn-lt"/>
                        </a:rPr>
                        <a:t>5</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projekt jest realizowany w budynku wybudowanym, zmodernizowanym lub zaadoptowanym ze źródeł wspólnotowych innych niż Europejski Fundusz Społeczny?</a:t>
                      </a:r>
                      <a:endParaRPr lang="pl-PL" sz="1800" kern="1200" baseline="0" dirty="0" smtClean="0">
                        <a:solidFill>
                          <a:schemeClr val="dk1"/>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0-3,75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txBody>
                  <a:tcPr/>
                </a:tc>
              </a:tr>
              <a:tr h="864096">
                <a:tc vMerge="1">
                  <a:txBody>
                    <a:bodyPr/>
                    <a:lstStyle/>
                    <a:p>
                      <a:endParaRPr lang="pl-PL" sz="1800" i="1" kern="1200" baseline="0" dirty="0" smtClean="0">
                        <a:solidFill>
                          <a:schemeClr val="dk1"/>
                        </a:solidFill>
                        <a:latin typeface="+mn-lt"/>
                        <a:ea typeface="+mn-ea"/>
                        <a:cs typeface="+mn-cs"/>
                      </a:endParaRPr>
                    </a:p>
                  </a:txBody>
                  <a:tcPr/>
                </a:tc>
                <a:tc gridSpan="3">
                  <a:txBody>
                    <a:bodyPr/>
                    <a:lstStyle/>
                    <a:p>
                      <a:r>
                        <a:rPr lang="pl-PL" sz="1800" i="1" kern="1200" dirty="0" smtClean="0">
                          <a:solidFill>
                            <a:schemeClr val="dk1"/>
                          </a:solidFill>
                          <a:latin typeface="+mn-lt"/>
                          <a:ea typeface="+mn-ea"/>
                          <a:cs typeface="+mn-cs"/>
                        </a:rPr>
                        <a:t>Kryterium ma na celu zapewnienie</a:t>
                      </a:r>
                      <a:r>
                        <a:rPr lang="pl-PL" sz="1800" i="1" kern="1200" baseline="0" dirty="0" smtClean="0">
                          <a:solidFill>
                            <a:schemeClr val="dk1"/>
                          </a:solidFill>
                          <a:latin typeface="+mn-lt"/>
                          <a:ea typeface="+mn-ea"/>
                          <a:cs typeface="+mn-cs"/>
                        </a:rPr>
                        <a:t> </a:t>
                      </a:r>
                      <a:r>
                        <a:rPr lang="pl-PL" sz="1800" i="1" kern="1200" dirty="0" smtClean="0">
                          <a:solidFill>
                            <a:schemeClr val="dk1"/>
                          </a:solidFill>
                          <a:latin typeface="+mn-lt"/>
                          <a:ea typeface="+mn-ea"/>
                          <a:cs typeface="+mn-cs"/>
                        </a:rPr>
                        <a:t>komplementarności operacji finansowanych ze źródeł wspólnotowych. </a:t>
                      </a:r>
                      <a:endParaRPr lang="pl-PL" sz="1800" i="1" kern="1200" baseline="0" dirty="0" smtClean="0">
                        <a:solidFill>
                          <a:schemeClr val="dk1"/>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 części G. wniosku o dofinansowanie</a:t>
                      </a:r>
                      <a:endParaRPr lang="pl-PL" sz="1800" i="1" kern="1200" baseline="0" dirty="0" smtClean="0">
                        <a:solidFill>
                          <a:srgbClr val="0070C0"/>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r h="1512168">
                <a:tc rowSpan="2">
                  <a:txBody>
                    <a:bodyPr/>
                    <a:lstStyle/>
                    <a:p>
                      <a:r>
                        <a:rPr lang="pl-PL" sz="1800" dirty="0" smtClean="0">
                          <a:latin typeface="+mj-lt"/>
                        </a:rPr>
                        <a:t>6</a:t>
                      </a:r>
                      <a:endParaRPr lang="pl-PL"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efektywności działania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we wniosku o dofinansowanie projektu przewidziano działania z zakresu poprawy kompetencji nauczycieli i pracowników pedagogicznych przedszkoli w zakresie pedagogiki specjalnej?</a:t>
                      </a:r>
                      <a:endParaRPr lang="pl-PL" sz="1800" kern="1200" dirty="0" smtClean="0">
                        <a:solidFill>
                          <a:schemeClr val="dk1"/>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0-3,75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 1,8; 3,75 </a:t>
                      </a:r>
                      <a:r>
                        <a:rPr lang="pl-PL" sz="1800" kern="1200" baseline="0" dirty="0" err="1" smtClean="0">
                          <a:solidFill>
                            <a:schemeClr val="dk1"/>
                          </a:solidFill>
                          <a:latin typeface="+mn-lt"/>
                          <a:ea typeface="+mn-ea"/>
                          <a:cs typeface="+mn-cs"/>
                        </a:rPr>
                        <a:t>pkt</a:t>
                      </a:r>
                      <a:r>
                        <a:rPr lang="pl-PL" sz="1800" kern="1200" baseline="0" dirty="0" smtClean="0">
                          <a:solidFill>
                            <a:schemeClr val="dk1"/>
                          </a:solidFill>
                          <a:latin typeface="+mn-lt"/>
                          <a:ea typeface="+mn-ea"/>
                          <a:cs typeface="+mn-cs"/>
                        </a:rPr>
                        <a:t>)</a:t>
                      </a:r>
                    </a:p>
                  </a:txBody>
                  <a:tcPr/>
                </a:tc>
              </a:tr>
              <a:tr h="10081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i="1" kern="1200" baseline="0" dirty="0" smtClean="0">
                        <a:solidFill>
                          <a:schemeClr val="dk1"/>
                        </a:solidFill>
                        <a:latin typeface="+mn-lt"/>
                        <a:ea typeface="+mn-ea"/>
                        <a:cs typeface="+mn-cs"/>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chemeClr val="dk1"/>
                          </a:solidFill>
                          <a:latin typeface="+mn-lt"/>
                          <a:ea typeface="+mn-ea"/>
                          <a:cs typeface="+mn-cs"/>
                        </a:rPr>
                        <a:t>Kryterium przyczyni się do zaspokojenia potrzeb kadry ośrodków wychowania przedszkolnego z zakresu pedagogiki specjalnej.</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 części R. wniosku o dofinansowanie</a:t>
                      </a:r>
                      <a:endParaRPr lang="pl-PL" sz="1800" i="1" kern="1200" baseline="0" dirty="0" smtClean="0">
                        <a:solidFill>
                          <a:srgbClr val="0070C0"/>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c hMerge="1">
                  <a:txBody>
                    <a:bodyPr/>
                    <a:lstStyle/>
                    <a:p>
                      <a:pPr algn="ctr"/>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9"/>
          <a:ext cx="9144000" cy="5818934"/>
        </p:xfrm>
        <a:graphic>
          <a:graphicData uri="http://schemas.openxmlformats.org/drawingml/2006/table">
            <a:tbl>
              <a:tblPr firstRow="1" bandRow="1">
                <a:tableStyleId>{5C22544A-7EE6-4342-B048-85BDC9FD1C3A}</a:tableStyleId>
              </a:tblPr>
              <a:tblGrid>
                <a:gridCol w="539551"/>
                <a:gridCol w="2016224"/>
                <a:gridCol w="4489601"/>
                <a:gridCol w="2098624"/>
              </a:tblGrid>
              <a:tr h="792087">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4112447">
                <a:tc rowSpan="2">
                  <a:txBody>
                    <a:bodyPr/>
                    <a:lstStyle/>
                    <a:p>
                      <a:r>
                        <a:rPr lang="pl-PL" sz="1800" dirty="0" smtClean="0">
                          <a:latin typeface="+mn-lt"/>
                        </a:rPr>
                        <a:t>7</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formy wsparcia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projekt obejmuje tworzenie i utrzymanie nowych miejsc przedszkolnych na terenach gmin:</a:t>
                      </a:r>
                      <a:r>
                        <a:rPr lang="pl-PL" sz="1800"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Męcinka, Mściwojów,  Platerówka, Pęcław, Żukowice, Jemielno, Krotoszyce, Kunice, Ruja, Stare Bogaczowice, Walim, Jordanów Śląski, Niemcza, Pielgrzymka, Paszowice, Prusice,  Zgorzelec, Głogów, Bolków, Miłkowice, Kostomłoty, Udanin, Zagrodno, Warta Bolesławiecka, Łagiewniki, Lubin, Oława, Wądroże Wielkie, Zawonia, Chojnów, Bolesławiec, Sulików, Kotla, Kondratowice, Wąsosz, Gromadka, Dobroszyce, Krośnice, Jerzmanowa, Lwówek Śląski, Gaworzyce, Żmigród , Prochowice, Ścinawa, Nowogrodziec, Olszyna, Pieńsk, Siekierczyn, Kłodzko, Świerzawa, Lądek-Zdrój  Węgliniec, Cieszków, Bierutów, Międzybórz, Chocianów, Osiecznica, Wińsko, Przeworno, Bystrzyca Kłodzka?</a:t>
                      </a:r>
                      <a:endParaRPr lang="pl-PL" sz="1800" kern="1200" dirty="0" smtClean="0">
                        <a:solidFill>
                          <a:srgbClr val="FF0000"/>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0 - 3,75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r h="79208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baseline="0" dirty="0" smtClean="0">
                        <a:solidFill>
                          <a:schemeClr val="dk1"/>
                        </a:solidFill>
                        <a:latin typeface="+mn-lt"/>
                        <a:ea typeface="+mn-ea"/>
                        <a:cs typeface="+mn-cs"/>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i="1" kern="1200" dirty="0" smtClean="0">
                          <a:solidFill>
                            <a:schemeClr val="dk1"/>
                          </a:solidFill>
                          <a:latin typeface="+mn-lt"/>
                          <a:ea typeface="+mn-ea"/>
                          <a:cs typeface="+mn-cs"/>
                        </a:rPr>
                        <a:t>Kryterium zostało opracowane na podstawie analizy danych statystycznych definiującej  obszary, gdzie jest mała ilość miejsc przedszkolnych na 1 tys. dzieci w wieku 3-6 lat.</a:t>
                      </a: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 części D. wniosku.</a:t>
                      </a:r>
                      <a:endParaRPr lang="pl-PL" sz="1800" i="1" kern="1200" baseline="0" dirty="0" smtClean="0">
                        <a:solidFill>
                          <a:srgbClr val="0070C0"/>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c hMerge="1">
                  <a:txBody>
                    <a:bodyPr/>
                    <a:lstStyle/>
                    <a:p>
                      <a:endParaRPr lang="pl-PL" sz="1800" kern="1200" baseline="0" dirty="0" smtClean="0">
                        <a:solidFill>
                          <a:schemeClr val="dk1"/>
                        </a:solidFill>
                        <a:latin typeface="+mn-lt"/>
                        <a:ea typeface="+mn-ea"/>
                        <a:cs typeface="+mn-cs"/>
                      </a:endParaRP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5"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ytuł 6"/>
          <p:cNvSpPr txBox="1">
            <a:spLocks/>
          </p:cNvSpPr>
          <p:nvPr/>
        </p:nvSpPr>
        <p:spPr>
          <a:xfrm>
            <a:off x="331912" y="152400"/>
            <a:ext cx="8229600" cy="6843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7" name="Symbol zastępczy zawartości 8"/>
          <p:cNvSpPr txBox="1">
            <a:spLocks/>
          </p:cNvSpPr>
          <p:nvPr/>
        </p:nvSpPr>
        <p:spPr>
          <a:xfrm>
            <a:off x="331912" y="14211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Symbol zastępczy zawartości 8"/>
          <p:cNvSpPr txBox="1">
            <a:spLocks/>
          </p:cNvSpPr>
          <p:nvPr/>
        </p:nvSpPr>
        <p:spPr>
          <a:xfrm>
            <a:off x="0" y="1573560"/>
            <a:ext cx="889248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Tabela 11"/>
          <p:cNvGraphicFramePr>
            <a:graphicFrameLocks noGrp="1"/>
          </p:cNvGraphicFramePr>
          <p:nvPr/>
        </p:nvGraphicFramePr>
        <p:xfrm>
          <a:off x="1" y="980728"/>
          <a:ext cx="9144000" cy="4176464"/>
        </p:xfrm>
        <a:graphic>
          <a:graphicData uri="http://schemas.openxmlformats.org/drawingml/2006/table">
            <a:tbl>
              <a:tblPr firstRow="1" bandRow="1">
                <a:tableStyleId>{5C22544A-7EE6-4342-B048-85BDC9FD1C3A}</a:tableStyleId>
              </a:tblPr>
              <a:tblGrid>
                <a:gridCol w="539551"/>
                <a:gridCol w="2016224"/>
                <a:gridCol w="4489601"/>
                <a:gridCol w="2098624"/>
              </a:tblGrid>
              <a:tr h="940402">
                <a:tc>
                  <a:txBody>
                    <a:bodyPr/>
                    <a:lstStyle/>
                    <a:p>
                      <a:r>
                        <a:rPr lang="pl-PL" sz="1800" dirty="0" smtClean="0">
                          <a:latin typeface="+mj-lt"/>
                        </a:rPr>
                        <a:t>Lp.</a:t>
                      </a:r>
                      <a:endParaRPr lang="pl-PL" sz="1800" dirty="0">
                        <a:latin typeface="+mj-lt"/>
                      </a:endParaRPr>
                    </a:p>
                  </a:txBody>
                  <a:tcPr/>
                </a:tc>
                <a:tc>
                  <a:txBody>
                    <a:bodyPr/>
                    <a:lstStyle/>
                    <a:p>
                      <a:r>
                        <a:rPr lang="pl-PL" sz="1800" b="1" baseline="0" dirty="0" smtClean="0">
                          <a:solidFill>
                            <a:schemeClr val="bg1"/>
                          </a:solidFill>
                          <a:latin typeface="Calibri"/>
                        </a:rPr>
                        <a:t>Nazwa kryterium 	</a:t>
                      </a:r>
                    </a:p>
                  </a:txBody>
                  <a:tcPr/>
                </a:tc>
                <a:tc>
                  <a:txBody>
                    <a:bodyPr/>
                    <a:lstStyle/>
                    <a:p>
                      <a:r>
                        <a:rPr lang="pl-PL" sz="1800" b="1" baseline="0" dirty="0" smtClean="0">
                          <a:solidFill>
                            <a:schemeClr val="bg1"/>
                          </a:solidFill>
                          <a:latin typeface="Calibri"/>
                        </a:rPr>
                        <a:t>Definicja kryterium 	</a:t>
                      </a:r>
                    </a:p>
                  </a:txBody>
                  <a:tcPr/>
                </a:tc>
                <a:tc>
                  <a:txBody>
                    <a:bodyPr/>
                    <a:lstStyle/>
                    <a:p>
                      <a:r>
                        <a:rPr lang="pl-PL" sz="1800" b="1" baseline="0" dirty="0" smtClean="0">
                          <a:solidFill>
                            <a:schemeClr val="bg1"/>
                          </a:solidFill>
                          <a:latin typeface="Calibri"/>
                        </a:rPr>
                        <a:t>Opis znaczenia kryterium 	</a:t>
                      </a:r>
                    </a:p>
                  </a:txBody>
                  <a:tcPr/>
                </a:tc>
              </a:tr>
              <a:tr h="3236062">
                <a:tc>
                  <a:txBody>
                    <a:bodyPr/>
                    <a:lstStyle/>
                    <a:p>
                      <a:r>
                        <a:rPr lang="pl-PL" sz="1800" dirty="0" smtClean="0">
                          <a:latin typeface="+mn-lt"/>
                        </a:rPr>
                        <a:t>8</a:t>
                      </a:r>
                      <a:endParaRPr lang="pl-PL"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latin typeface="+mn-lt"/>
                          <a:ea typeface="+mn-ea"/>
                          <a:cs typeface="+mn-cs"/>
                        </a:rPr>
                        <a:t>Kryterium doświadczenia</a:t>
                      </a:r>
                      <a:endParaRPr lang="pl-PL" sz="1800" b="1" kern="1200" baseline="0" dirty="0" smtClean="0">
                        <a:solidFill>
                          <a:schemeClr val="tx1"/>
                        </a:solidFill>
                        <a:latin typeface="+mn-lt"/>
                        <a:ea typeface="+mn-ea"/>
                        <a:cs typeface="+mn-cs"/>
                      </a:endParaRPr>
                    </a:p>
                  </a:txBody>
                  <a:tcPr/>
                </a:tc>
                <a:tc>
                  <a:txBody>
                    <a:bodyPr/>
                    <a:lstStyle/>
                    <a:p>
                      <a:r>
                        <a:rPr lang="pl-PL" sz="1800" b="1" kern="1200" dirty="0" smtClean="0">
                          <a:solidFill>
                            <a:schemeClr val="dk1"/>
                          </a:solidFill>
                          <a:latin typeface="+mn-lt"/>
                          <a:ea typeface="+mn-ea"/>
                          <a:cs typeface="+mn-cs"/>
                        </a:rPr>
                        <a:t>Czy Wnioskodawca zrealizował w ciągu ostatnich 3 lat przed złożeniem wniosku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o dofinansowanie na terenie województwa dolnośląskiego co najmniej 2 przedsięwzięcia w obszarze i dla grupy docelowej objętej interwencją projektową, w ramach których osiągnął zakładane we wniosku </a:t>
                      </a:r>
                      <a:br>
                        <a:rPr lang="pl-PL" sz="1800" b="1" kern="1200" dirty="0" smtClean="0">
                          <a:solidFill>
                            <a:schemeClr val="dk1"/>
                          </a:solidFill>
                          <a:latin typeface="+mn-lt"/>
                          <a:ea typeface="+mn-ea"/>
                          <a:cs typeface="+mn-cs"/>
                        </a:rPr>
                      </a:br>
                      <a:r>
                        <a:rPr lang="pl-PL" sz="1800" b="1" kern="1200" dirty="0" smtClean="0">
                          <a:solidFill>
                            <a:schemeClr val="dk1"/>
                          </a:solidFill>
                          <a:latin typeface="+mn-lt"/>
                          <a:ea typeface="+mn-ea"/>
                          <a:cs typeface="+mn-cs"/>
                        </a:rPr>
                        <a:t>o dofinansowanie rezultaty?</a:t>
                      </a:r>
                      <a:r>
                        <a:rPr lang="pl-PL" sz="1800" b="1" dirty="0" smtClean="0"/>
                        <a:t> </a:t>
                      </a:r>
                      <a:endParaRPr lang="pl-PL" sz="1800" b="1" kern="1200" dirty="0" smtClean="0">
                        <a:solidFill>
                          <a:schemeClr val="dk1"/>
                        </a:solidFill>
                        <a:latin typeface="+mn-lt"/>
                        <a:ea typeface="+mn-ea"/>
                        <a:cs typeface="+mn-cs"/>
                      </a:endParaRPr>
                    </a:p>
                    <a:p>
                      <a:endParaRPr lang="pl-PL" sz="1800" kern="1200" dirty="0" smtClean="0">
                        <a:solidFill>
                          <a:srgbClr val="FF0000"/>
                        </a:solidFill>
                        <a:latin typeface="+mn-lt"/>
                        <a:ea typeface="+mn-ea"/>
                        <a:cs typeface="+mn-cs"/>
                      </a:endParaRPr>
                    </a:p>
                    <a:p>
                      <a:r>
                        <a:rPr lang="pl-PL" sz="1800" i="1" u="sng" kern="1200" dirty="0" smtClean="0">
                          <a:solidFill>
                            <a:srgbClr val="0070C0"/>
                          </a:solidFill>
                          <a:latin typeface="+mn-lt"/>
                          <a:ea typeface="+mn-ea"/>
                          <a:cs typeface="+mn-cs"/>
                        </a:rPr>
                        <a:t>Weryfikacja</a:t>
                      </a:r>
                      <a:r>
                        <a:rPr lang="pl-PL" sz="1800" i="1" kern="1200" dirty="0" smtClean="0">
                          <a:solidFill>
                            <a:srgbClr val="0070C0"/>
                          </a:solidFill>
                          <a:latin typeface="+mn-lt"/>
                          <a:ea typeface="+mn-ea"/>
                          <a:cs typeface="+mn-cs"/>
                        </a:rPr>
                        <a:t>: zapisy wniosku o dofinansowanie</a:t>
                      </a:r>
                      <a:endParaRPr lang="pl-PL" sz="1800" i="1" kern="1200" baseline="0" dirty="0" smtClean="0">
                        <a:solidFill>
                          <a:srgbClr val="0070C0"/>
                        </a:solidFill>
                        <a:latin typeface="+mn-lt"/>
                        <a:ea typeface="+mn-ea"/>
                        <a:cs typeface="+mn-cs"/>
                      </a:endParaRPr>
                    </a:p>
                  </a:txBody>
                  <a:tcPr/>
                </a:tc>
                <a:tc>
                  <a:txBody>
                    <a:bodyPr/>
                    <a:lstStyle/>
                    <a:p>
                      <a:pPr algn="ctr"/>
                      <a:r>
                        <a:rPr lang="pl-PL" sz="1800" kern="1200" baseline="0" dirty="0" smtClean="0">
                          <a:solidFill>
                            <a:schemeClr val="dk1"/>
                          </a:solidFill>
                          <a:latin typeface="+mn-lt"/>
                          <a:ea typeface="+mn-ea"/>
                          <a:cs typeface="+mn-cs"/>
                        </a:rPr>
                        <a:t>0-10 </a:t>
                      </a:r>
                      <a:r>
                        <a:rPr lang="pl-PL" sz="1800" kern="1200" baseline="0" dirty="0" err="1" smtClean="0">
                          <a:solidFill>
                            <a:schemeClr val="dk1"/>
                          </a:solidFill>
                          <a:latin typeface="+mn-lt"/>
                          <a:ea typeface="+mn-ea"/>
                          <a:cs typeface="+mn-cs"/>
                        </a:rPr>
                        <a:t>pkt</a:t>
                      </a:r>
                      <a:endParaRPr lang="pl-PL" sz="1800" kern="1200" baseline="0" dirty="0" smtClean="0">
                        <a:solidFill>
                          <a:schemeClr val="dk1"/>
                        </a:solidFill>
                        <a:latin typeface="+mn-lt"/>
                        <a:ea typeface="+mn-ea"/>
                        <a:cs typeface="+mn-cs"/>
                      </a:endParaRPr>
                    </a:p>
                    <a:p>
                      <a:pPr algn="ctr"/>
                      <a:endParaRPr lang="pl-PL" sz="1800" kern="1200" baseline="0" dirty="0" smtClean="0">
                        <a:solidFill>
                          <a:schemeClr val="dk1"/>
                        </a:solidFill>
                        <a:latin typeface="+mn-lt"/>
                        <a:ea typeface="+mn-ea"/>
                        <a:cs typeface="+mn-cs"/>
                      </a:endParaRPr>
                    </a:p>
                    <a:p>
                      <a:pPr algn="ctr"/>
                      <a:r>
                        <a:rPr lang="pl-PL" sz="1800" kern="1200" baseline="0" dirty="0" smtClean="0">
                          <a:solidFill>
                            <a:schemeClr val="dk1"/>
                          </a:solidFill>
                          <a:latin typeface="+mn-lt"/>
                          <a:ea typeface="+mn-ea"/>
                          <a:cs typeface="+mn-cs"/>
                        </a:rPr>
                        <a:t>(0; 5; 10 </a:t>
                      </a:r>
                      <a:r>
                        <a:rPr lang="pl-PL" sz="1800" kern="1200" baseline="0" dirty="0" err="1" smtClean="0">
                          <a:solidFill>
                            <a:schemeClr val="dk1"/>
                          </a:solidFill>
                          <a:latin typeface="+mn-lt"/>
                          <a:ea typeface="+mn-ea"/>
                          <a:cs typeface="+mn-cs"/>
                        </a:rPr>
                        <a:t>pkt</a:t>
                      </a:r>
                      <a:r>
                        <a:rPr lang="pl-PL" sz="1800" kern="1200" baseline="0" dirty="0" smtClean="0">
                          <a:solidFill>
                            <a:schemeClr val="dk1"/>
                          </a:solidFill>
                          <a:latin typeface="+mn-lt"/>
                          <a:ea typeface="+mn-ea"/>
                          <a:cs typeface="+mn-cs"/>
                        </a:rPr>
                        <a:t>)</a:t>
                      </a: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endParaRPr lang="pl-PL" sz="1800" kern="1200" baseline="0" dirty="0" smtClean="0">
                        <a:solidFill>
                          <a:schemeClr val="dk1"/>
                        </a:solidFill>
                        <a:latin typeface="+mn-lt"/>
                        <a:ea typeface="+mn-ea"/>
                        <a:cs typeface="+mn-cs"/>
                      </a:endParaRPr>
                    </a:p>
                    <a:p>
                      <a:r>
                        <a:rPr lang="pl-PL" sz="1800" kern="1200" baseline="0" dirty="0" smtClean="0">
                          <a:solidFill>
                            <a:schemeClr val="dk1"/>
                          </a:solidFill>
                          <a:latin typeface="+mn-lt"/>
                          <a:ea typeface="+mn-ea"/>
                          <a:cs typeface="+mn-cs"/>
                        </a:rPr>
                        <a:t>	</a:t>
                      </a:r>
                    </a:p>
                  </a:txBody>
                  <a:tcPr/>
                </a:tc>
              </a:tr>
            </a:tbl>
          </a:graphicData>
        </a:graphic>
      </p:graphicFrame>
      <p:sp>
        <p:nvSpPr>
          <p:cNvPr id="10" name="Tytuł 6"/>
          <p:cNvSpPr txBox="1">
            <a:spLocks/>
          </p:cNvSpPr>
          <p:nvPr/>
        </p:nvSpPr>
        <p:spPr>
          <a:xfrm>
            <a:off x="0" y="0"/>
            <a:ext cx="8686800" cy="980728"/>
          </a:xfrm>
          <a:prstGeom prst="rect">
            <a:avLst/>
          </a:prstGeom>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KRYTERIA</a:t>
            </a:r>
            <a:r>
              <a:rPr kumimoji="0" lang="pl-PL" sz="3600" b="1" i="1" u="none" strike="noStrike" kern="1200" cap="none" spc="0" normalizeH="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 PREMIUJĄCE</a:t>
            </a:r>
            <a:endParaRPr kumimoji="0" lang="pl-PL" sz="3600" b="1" i="1" u="none" strike="noStrike" kern="1200" cap="none" spc="0" normalizeH="0" baseline="0" noProof="0" dirty="0">
              <a:ln>
                <a:solidFill>
                  <a:schemeClr val="tx1"/>
                </a:solidFill>
              </a:ln>
              <a:solidFill>
                <a:srgbClr val="FF0000"/>
              </a:solidFill>
              <a:effectLst>
                <a:outerShdw blurRad="50800" dist="38100" dir="8100000" algn="tr" rotWithShape="0">
                  <a:prstClr val="black">
                    <a:alpha val="40000"/>
                  </a:prstClr>
                </a:outerShdw>
              </a:effectLst>
              <a:uLnTx/>
              <a:uFillTx/>
              <a:latin typeface="+mj-lt"/>
              <a:ea typeface="+mj-ea"/>
              <a:cs typeface="+mj-cs"/>
            </a:endParaRPr>
          </a:p>
        </p:txBody>
      </p:sp>
      <p:sp>
        <p:nvSpPr>
          <p:cNvPr id="11" name="Prostokąt zaokrąglony 10"/>
          <p:cNvSpPr/>
          <p:nvPr/>
        </p:nvSpPr>
        <p:spPr>
          <a:xfrm>
            <a:off x="0" y="5445224"/>
            <a:ext cx="91440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b="1" dirty="0" smtClean="0">
              <a:solidFill>
                <a:schemeClr val="dk1"/>
              </a:solidFill>
            </a:endParaRPr>
          </a:p>
          <a:p>
            <a:pPr algn="ctr"/>
            <a:r>
              <a:rPr lang="pl-PL" sz="2800" b="1" dirty="0" smtClean="0">
                <a:solidFill>
                  <a:schemeClr val="bg1"/>
                </a:solidFill>
              </a:rPr>
              <a:t>Łączna maksymalna możliwa do zdobycia liczba punktów za spełnianie kryteriów premiujących: 40</a:t>
            </a:r>
            <a:endParaRPr lang="pl-PL" sz="2800" dirty="0" smtClean="0">
              <a:solidFill>
                <a:schemeClr val="bg1"/>
              </a:solidFill>
            </a:endParaRPr>
          </a:p>
          <a:p>
            <a:pPr algn="ctr"/>
            <a:endParaRPr lang="pl-P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6"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Prostokąt zaokrąglony 6"/>
          <p:cNvSpPr/>
          <p:nvPr/>
        </p:nvSpPr>
        <p:spPr>
          <a:xfrm>
            <a:off x="179512" y="1124744"/>
            <a:ext cx="8856984"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400" b="1" dirty="0" smtClean="0">
              <a:solidFill>
                <a:schemeClr val="bg1"/>
              </a:solidFill>
            </a:endParaRPr>
          </a:p>
          <a:p>
            <a:pPr algn="ctr"/>
            <a:r>
              <a:rPr lang="pl-PL" sz="2400" b="1" dirty="0" smtClean="0">
                <a:solidFill>
                  <a:schemeClr val="bg1"/>
                </a:solidFill>
              </a:rPr>
              <a:t>IOK udziela wyjaśnień w kwestiach dotyczących konkursu i odpowiedzi na zapytania indywidualne kierowane:</a:t>
            </a:r>
          </a:p>
          <a:p>
            <a:pPr lvl="1"/>
            <a:r>
              <a:rPr lang="pl-PL" sz="2400" dirty="0" smtClean="0">
                <a:solidFill>
                  <a:schemeClr val="bg1"/>
                </a:solidFill>
              </a:rPr>
              <a:t> </a:t>
            </a:r>
          </a:p>
          <a:p>
            <a:r>
              <a:rPr lang="pl-PL" sz="2400" b="1" dirty="0" smtClean="0">
                <a:solidFill>
                  <a:schemeClr val="bg1"/>
                </a:solidFill>
              </a:rPr>
              <a:t>na adres poczty elektronicznej:</a:t>
            </a:r>
          </a:p>
          <a:p>
            <a:pPr lvl="0"/>
            <a:r>
              <a:rPr lang="pl-PL" sz="2400" b="1" u="sng" dirty="0" err="1" smtClean="0">
                <a:solidFill>
                  <a:schemeClr val="bg1"/>
                </a:solidFill>
                <a:hlinkClick r:id="rId2"/>
              </a:rPr>
              <a:t>pife@dolnyslask.pl</a:t>
            </a:r>
            <a:r>
              <a:rPr lang="pl-PL" sz="2400" b="1" dirty="0" smtClean="0">
                <a:solidFill>
                  <a:schemeClr val="bg1"/>
                </a:solidFill>
              </a:rPr>
              <a:t> </a:t>
            </a:r>
          </a:p>
          <a:p>
            <a:pPr lvl="0"/>
            <a:r>
              <a:rPr lang="pl-PL" sz="2400" b="1" u="sng" dirty="0" err="1" smtClean="0">
                <a:solidFill>
                  <a:schemeClr val="bg1"/>
                </a:solidFill>
                <a:hlinkClick r:id="rId3"/>
              </a:rPr>
              <a:t>pife.jeleniagora@dolnyslask.pl</a:t>
            </a:r>
            <a:r>
              <a:rPr lang="pl-PL" sz="2400" b="1" dirty="0" smtClean="0">
                <a:solidFill>
                  <a:schemeClr val="bg1"/>
                </a:solidFill>
              </a:rPr>
              <a:t> </a:t>
            </a:r>
          </a:p>
          <a:p>
            <a:pPr lvl="0"/>
            <a:r>
              <a:rPr lang="pl-PL" sz="2400" b="1" u="sng" dirty="0" err="1" smtClean="0">
                <a:solidFill>
                  <a:schemeClr val="bg1"/>
                </a:solidFill>
                <a:hlinkClick r:id="rId4"/>
              </a:rPr>
              <a:t>pife.legnica@dolnyslask.pl</a:t>
            </a:r>
            <a:r>
              <a:rPr lang="pl-PL" sz="2400" b="1" dirty="0" smtClean="0">
                <a:solidFill>
                  <a:schemeClr val="bg1"/>
                </a:solidFill>
              </a:rPr>
              <a:t> </a:t>
            </a:r>
          </a:p>
          <a:p>
            <a:pPr lvl="0"/>
            <a:r>
              <a:rPr lang="pl-PL" sz="2400" b="1" u="sng" dirty="0" err="1" smtClean="0">
                <a:solidFill>
                  <a:schemeClr val="bg1"/>
                </a:solidFill>
                <a:hlinkClick r:id="rId5"/>
              </a:rPr>
              <a:t>pife.walbrzych@dolnyslask.pl</a:t>
            </a:r>
            <a:r>
              <a:rPr lang="pl-PL" sz="2400" b="1" dirty="0" smtClean="0">
                <a:solidFill>
                  <a:schemeClr val="bg1"/>
                </a:solidFill>
              </a:rPr>
              <a:t> </a:t>
            </a:r>
          </a:p>
          <a:p>
            <a:r>
              <a:rPr lang="pl-PL" sz="1600" dirty="0" smtClean="0">
                <a:solidFill>
                  <a:schemeClr val="bg1"/>
                </a:solidFill>
              </a:rPr>
              <a:t> </a:t>
            </a:r>
          </a:p>
          <a:p>
            <a:endParaRPr lang="pl-PL" sz="1600" dirty="0" smtClean="0">
              <a:solidFill>
                <a:schemeClr val="bg1"/>
              </a:solidFill>
            </a:endParaRPr>
          </a:p>
          <a:p>
            <a:endParaRPr lang="pl-PL" sz="1400" dirty="0" smtClean="0"/>
          </a:p>
          <a:p>
            <a:pPr lvl="0"/>
            <a:endParaRPr lang="pl-PL" sz="1600"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6"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Prostokąt zaokrąglony 6"/>
          <p:cNvSpPr/>
          <p:nvPr/>
        </p:nvSpPr>
        <p:spPr>
          <a:xfrm>
            <a:off x="179512" y="1052736"/>
            <a:ext cx="8856984" cy="547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800" dirty="0" smtClean="0"/>
              <a:t>DZIĘKUJĘ ZA UWAGĘ</a:t>
            </a:r>
            <a:endParaRPr lang="pl-PL"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400" b="1" dirty="0" smtClean="0"/>
          </a:p>
          <a:p>
            <a:pPr lvl="0">
              <a:buFont typeface="Wingdings" pitchFamily="2" charset="2"/>
              <a:buChar char="ü"/>
            </a:pPr>
            <a:r>
              <a:rPr lang="pl-PL" sz="2400" b="1" dirty="0" smtClean="0"/>
              <a:t>Alokacja </a:t>
            </a:r>
            <a:r>
              <a:rPr lang="pl-PL" sz="2400" dirty="0" smtClean="0"/>
              <a:t>(budżet środków europejskich)</a:t>
            </a:r>
            <a:r>
              <a:rPr lang="pl-PL" sz="2400" b="1" dirty="0" smtClean="0"/>
              <a:t>: 1 374 969</a:t>
            </a:r>
            <a:r>
              <a:rPr lang="pl-PL" sz="2400" dirty="0" smtClean="0"/>
              <a:t> PLN</a:t>
            </a:r>
            <a:endParaRPr lang="pl-PL" sz="2400" b="1" dirty="0" smtClean="0"/>
          </a:p>
          <a:p>
            <a:pPr>
              <a:buNone/>
            </a:pPr>
            <a:r>
              <a:rPr lang="pl-PL" sz="2400" dirty="0" smtClean="0"/>
              <a:t>		</a:t>
            </a:r>
            <a:endParaRPr lang="pl-PL" sz="2400" b="1" dirty="0" smtClean="0"/>
          </a:p>
          <a:p>
            <a:pPr>
              <a:buFont typeface="Wingdings" pitchFamily="2" charset="2"/>
              <a:buChar char="ü"/>
            </a:pPr>
            <a:r>
              <a:rPr lang="pl-PL" sz="2400" b="1" dirty="0" smtClean="0"/>
              <a:t>Gminy: </a:t>
            </a:r>
            <a:r>
              <a:rPr lang="pl-PL" sz="2400" dirty="0" smtClean="0"/>
              <a:t>miejskie – Oława, wiejskie – Domaniów, Oława, Borów, Kondratowice, Przeworno, Kostomłoty, Malczyce, Udanin, Jordanów Śląski, Mietków oraz miejsko-wiejskie – Strzelin, Wiązów, Środa Śląska.</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Obszar Interwencji Równiny Wrocławskiej</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9" name="Symbol zastępczy zawartości 8"/>
          <p:cNvSpPr>
            <a:spLocks noGrp="1"/>
          </p:cNvSpPr>
          <p:nvPr>
            <p:ph idx="1"/>
          </p:nvPr>
        </p:nvSpPr>
        <p:spPr>
          <a:xfrm>
            <a:off x="179512" y="980728"/>
            <a:ext cx="8784976" cy="5616624"/>
          </a:xfrm>
          <a:ln>
            <a:noFill/>
          </a:ln>
          <a:effectLst/>
          <a:scene3d>
            <a:camera prst="orthographicFront">
              <a:rot lat="0" lon="0" rev="0"/>
            </a:camera>
            <a:lightRig rig="contrasting" dir="t">
              <a:rot lat="0" lon="0" rev="7800000"/>
            </a:lightRig>
          </a:scene3d>
          <a:sp3d>
            <a:bevelT w="139700" h="139700"/>
          </a:sp3d>
        </p:spPr>
        <p:txBody>
          <a:bodyPr>
            <a:normAutofit/>
          </a:bodyPr>
          <a:lstStyle/>
          <a:p>
            <a:pPr>
              <a:buNone/>
            </a:pPr>
            <a:endParaRPr lang="pl-PL" sz="1600" dirty="0" smtClean="0"/>
          </a:p>
          <a:p>
            <a:pPr algn="ctr">
              <a:buNone/>
            </a:pPr>
            <a:endParaRPr lang="pl-PL" sz="1600" dirty="0" smtClean="0"/>
          </a:p>
          <a:p>
            <a:pPr algn="ctr">
              <a:buFont typeface="Wingdings" pitchFamily="2" charset="2"/>
              <a:buChar char="ü"/>
            </a:pPr>
            <a:endParaRPr lang="pl-PL" sz="2000" b="1" dirty="0" smtClean="0"/>
          </a:p>
          <a:p>
            <a:pPr lvl="0">
              <a:buFont typeface="Wingdings" pitchFamily="2" charset="2"/>
              <a:buChar char="ü"/>
            </a:pPr>
            <a:endParaRPr lang="pl-PL" sz="2000" b="1" dirty="0" smtClean="0"/>
          </a:p>
          <a:p>
            <a:pPr lvl="0">
              <a:buFont typeface="Wingdings" pitchFamily="2" charset="2"/>
              <a:buChar char="ü"/>
            </a:pPr>
            <a:r>
              <a:rPr lang="pl-PL" sz="2400" b="1" dirty="0" smtClean="0"/>
              <a:t>Alokacja </a:t>
            </a:r>
            <a:r>
              <a:rPr lang="pl-PL" sz="2400" dirty="0" smtClean="0"/>
              <a:t>(budżet środków europejskich)</a:t>
            </a:r>
            <a:r>
              <a:rPr lang="pl-PL" sz="2400" b="1" dirty="0" smtClean="0"/>
              <a:t>: 2 056 421 PLN</a:t>
            </a:r>
          </a:p>
          <a:p>
            <a:pPr lvl="0">
              <a:buNone/>
            </a:pPr>
            <a:r>
              <a:rPr lang="pl-PL" sz="2400" b="1" dirty="0" smtClean="0"/>
              <a:t>	</a:t>
            </a:r>
          </a:p>
          <a:p>
            <a:pPr>
              <a:buFont typeface="Wingdings" pitchFamily="2" charset="2"/>
              <a:buChar char="ü"/>
            </a:pPr>
            <a:r>
              <a:rPr lang="pl-PL" sz="2400" b="1" dirty="0" smtClean="0"/>
              <a:t>Gminy: </a:t>
            </a:r>
            <a:r>
              <a:rPr lang="pl-PL" sz="2400" dirty="0" smtClean="0"/>
              <a:t>miejskie – Bielawa, Dzierżoniów, Pieszyce, Piława Górna, Duszniki-Zdrój, Kłodzko, Kudowa-Zdrój, Polanica-Zdrój; wiejskie – Dzierżoniów, Łagiewniki, Kłodzko, Lewin Kłodzki, Ciepłowody, Kamieniec Ząbkowicki, Stoszowice oraz miejsko-wiejskie – Niemcza, Bystrzyca Kłodzka, Lądek-Zdrój, Międzylesie, Radków, Stronie Śląskie, Szczytna, Bardo, Ząbkowice Śląskie, Ziębice, Złoty Stok.</a:t>
            </a:r>
          </a:p>
          <a:p>
            <a:pPr>
              <a:buNone/>
            </a:pPr>
            <a:endParaRPr lang="pl-PL" sz="2000" dirty="0" smtClean="0"/>
          </a:p>
          <a:p>
            <a:pPr lvl="0">
              <a:buFont typeface="Wingdings" pitchFamily="2" charset="2"/>
              <a:buChar char="ü"/>
            </a:pPr>
            <a:endParaRPr lang="pl-PL" sz="2000" b="1" dirty="0" smtClean="0"/>
          </a:p>
        </p:txBody>
      </p:sp>
      <p:sp>
        <p:nvSpPr>
          <p:cNvPr id="13" name="Prostokąt zaokrąglony 12"/>
          <p:cNvSpPr/>
          <p:nvPr/>
        </p:nvSpPr>
        <p:spPr>
          <a:xfrm>
            <a:off x="179512" y="1052736"/>
            <a:ext cx="878497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smtClean="0"/>
              <a:t>Obszar Ziemia </a:t>
            </a:r>
            <a:r>
              <a:rPr lang="pl-PL" sz="3600" b="1" dirty="0" err="1" smtClean="0"/>
              <a:t>Dzierżoniowsko-Kłodzko-Ząbkowicka</a:t>
            </a:r>
            <a:endParaRPr lang="pl-PL" sz="3600" b="1" dirty="0">
              <a:solidFill>
                <a:schemeClr val="bg1"/>
              </a:solidFill>
            </a:endParaRPr>
          </a:p>
        </p:txBody>
      </p:sp>
      <p:sp>
        <p:nvSpPr>
          <p:cNvPr id="14"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ALOKACJA</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1052736"/>
            <a:ext cx="8856984" cy="5616623"/>
          </a:xfrm>
        </p:spPr>
        <p:txBody>
          <a:bodyPr>
            <a:normAutofit/>
          </a:bodyPr>
          <a:lstStyle/>
          <a:p>
            <a:r>
              <a:rPr lang="pl-PL" sz="1800" dirty="0" smtClean="0"/>
              <a:t/>
            </a:r>
            <a:br>
              <a:rPr lang="pl-PL" sz="1800" dirty="0" smtClean="0"/>
            </a:br>
            <a:endParaRPr lang="pl-PL" sz="1800" dirty="0"/>
          </a:p>
        </p:txBody>
      </p:sp>
      <p:sp>
        <p:nvSpPr>
          <p:cNvPr id="5"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rPr>
              <a:t>WYMOGI REJESTRACYJNE</a:t>
            </a:r>
            <a:endParaRPr kumimoji="0" lang="pl-PL" sz="3600" b="1" i="1" u="none" strike="noStrike" kern="1200" cap="none" spc="0" normalizeH="0" baseline="0" noProof="0" dirty="0">
              <a:ln>
                <a:solidFill>
                  <a:schemeClr val="tx1"/>
                </a:solidFill>
              </a:ln>
              <a:solidFill>
                <a:schemeClr val="tx1">
                  <a:lumMod val="50000"/>
                  <a:lumOff val="50000"/>
                </a:schemeClr>
              </a:solidFill>
              <a:effectLst>
                <a:outerShdw blurRad="50800" dist="38100" dir="8100000" algn="tr" rotWithShape="0">
                  <a:prstClr val="black">
                    <a:alpha val="40000"/>
                  </a:prstClr>
                </a:outerShdw>
              </a:effectLst>
              <a:uLnTx/>
              <a:uFillTx/>
              <a:latin typeface="+mj-lt"/>
              <a:ea typeface="+mj-ea"/>
              <a:cs typeface="+mj-cs"/>
            </a:endParaRPr>
          </a:p>
        </p:txBody>
      </p:sp>
      <p:graphicFrame>
        <p:nvGraphicFramePr>
          <p:cNvPr id="4" name="Diagram 3"/>
          <p:cNvGraphicFramePr/>
          <p:nvPr/>
        </p:nvGraphicFramePr>
        <p:xfrm>
          <a:off x="395536" y="980728"/>
          <a:ext cx="842493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Motyw pakietu Office">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6579</TotalTime>
  <Words>5282</Words>
  <Application>Microsoft Office PowerPoint</Application>
  <PresentationFormat>Pokaz na ekranie (4:3)</PresentationFormat>
  <Paragraphs>850</Paragraphs>
  <Slides>67</Slides>
  <Notes>38</Notes>
  <HiddenSlides>0</HiddenSlides>
  <MMClips>0</MMClips>
  <ScaleCrop>false</ScaleCrop>
  <HeadingPairs>
    <vt:vector size="4" baseType="variant">
      <vt:variant>
        <vt:lpstr>Motyw</vt:lpstr>
      </vt:variant>
      <vt:variant>
        <vt:i4>1</vt:i4>
      </vt:variant>
      <vt:variant>
        <vt:lpstr>Tytuły slajdów</vt:lpstr>
      </vt:variant>
      <vt:variant>
        <vt:i4>67</vt:i4>
      </vt:variant>
    </vt:vector>
  </HeadingPairs>
  <TitlesOfParts>
    <vt:vector size="68" baseType="lpstr">
      <vt:lpstr>Motyw pakietu Office</vt:lpstr>
      <vt:lpstr>   Regulamin konkursu Kryteria wyboru projektów   Poddziałanie 10.1.1  Zapewnienie równego dostępu do wysokiej jakości edukacji przedszkolnej   </vt:lpstr>
      <vt:lpstr>Slajd 2</vt:lpstr>
      <vt:lpstr>ALOKACJA</vt:lpstr>
      <vt:lpstr>Slajd 4</vt:lpstr>
      <vt:lpstr>Slajd 5</vt:lpstr>
      <vt:lpstr>Slajd 6</vt:lpstr>
      <vt:lpstr>Slajd 7</vt:lpstr>
      <vt:lpstr>Slajd 8</vt:lpstr>
      <vt:lpstr> </vt:lpstr>
      <vt:lpstr>TERMIN NABORU</vt:lpstr>
      <vt:lpstr>Slajd 11</vt:lpstr>
      <vt:lpstr>Slajd 12</vt:lpstr>
      <vt:lpstr>Slajd 13</vt:lpstr>
      <vt:lpstr>Slajd 14</vt:lpstr>
      <vt:lpstr>PARTNERSTWO  W PROJEKCIE</vt:lpstr>
      <vt:lpstr>Slajd 16</vt:lpstr>
      <vt:lpstr>PODSTAWOWE ZASADY UDZIELANIA  DOFINANSOWANIA</vt:lpstr>
      <vt:lpstr>Slajd 18</vt:lpstr>
      <vt:lpstr>Slajd 19</vt:lpstr>
      <vt:lpstr>CHARAKTERYSTYKA  UPROSZCZONYCH METOD ROZLICZANIA</vt:lpstr>
      <vt:lpstr>CHARAKTERYSTYKA  UPROSZCZONYCH METOD ROZLICZANIA</vt:lpstr>
      <vt:lpstr>Slajd 22</vt:lpstr>
      <vt:lpstr>Slajd 23</vt:lpstr>
      <vt:lpstr>ETAPY WERYFIKACJI  I OCENY WNIOSKÓW</vt:lpstr>
      <vt:lpstr>TERMIN  ROZSTRZYGNIĘCIA KONKURSU</vt:lpstr>
      <vt:lpstr>WERYFIKACJA TECHNICZNA</vt:lpstr>
      <vt:lpstr>WERYFIKACJA TECHNICZNA</vt:lpstr>
      <vt:lpstr>WERYFIKACJA TECHNICZNA</vt:lpstr>
      <vt:lpstr>OCENA FORMALNA</vt:lpstr>
      <vt:lpstr>OCENA MERYTORYCZNA</vt:lpstr>
      <vt:lpstr> NEGOCJACJE </vt:lpstr>
      <vt:lpstr>Slajd 32</vt:lpstr>
      <vt:lpstr>ROZSTRZYGNIĘCIE  KONKURSU</vt:lpstr>
      <vt:lpstr>PROCEDURA  ODWOŁAWCZA</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vector>
  </TitlesOfParts>
  <Company>Urząd Marszałkowski Województwa Dolnośląskiego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ekaczmarek</dc:creator>
  <cp:lastModifiedBy>jcyrzan</cp:lastModifiedBy>
  <cp:revision>779</cp:revision>
  <dcterms:created xsi:type="dcterms:W3CDTF">2015-05-22T10:45:54Z</dcterms:created>
  <dcterms:modified xsi:type="dcterms:W3CDTF">2015-11-17T13:52:08Z</dcterms:modified>
</cp:coreProperties>
</file>