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8"/>
  </p:notesMasterIdLst>
  <p:handoutMasterIdLst>
    <p:handoutMasterId r:id="rId59"/>
  </p:handoutMasterIdLst>
  <p:sldIdLst>
    <p:sldId id="373" r:id="rId2"/>
    <p:sldId id="407" r:id="rId3"/>
    <p:sldId id="408" r:id="rId4"/>
    <p:sldId id="364" r:id="rId5"/>
    <p:sldId id="344" r:id="rId6"/>
    <p:sldId id="369" r:id="rId7"/>
    <p:sldId id="345" r:id="rId8"/>
    <p:sldId id="332" r:id="rId9"/>
    <p:sldId id="409" r:id="rId10"/>
    <p:sldId id="375" r:id="rId11"/>
    <p:sldId id="424" r:id="rId12"/>
    <p:sldId id="415" r:id="rId13"/>
    <p:sldId id="477" r:id="rId14"/>
    <p:sldId id="481" r:id="rId15"/>
    <p:sldId id="483" r:id="rId16"/>
    <p:sldId id="484" r:id="rId17"/>
    <p:sldId id="485" r:id="rId18"/>
    <p:sldId id="486" r:id="rId19"/>
    <p:sldId id="513" r:id="rId20"/>
    <p:sldId id="514" r:id="rId21"/>
    <p:sldId id="487" r:id="rId22"/>
    <p:sldId id="488" r:id="rId23"/>
    <p:sldId id="489" r:id="rId24"/>
    <p:sldId id="490" r:id="rId25"/>
    <p:sldId id="515" r:id="rId26"/>
    <p:sldId id="498" r:id="rId27"/>
    <p:sldId id="491" r:id="rId28"/>
    <p:sldId id="492" r:id="rId29"/>
    <p:sldId id="493" r:id="rId30"/>
    <p:sldId id="494" r:id="rId31"/>
    <p:sldId id="497" r:id="rId32"/>
    <p:sldId id="495" r:id="rId33"/>
    <p:sldId id="496" r:id="rId34"/>
    <p:sldId id="511" r:id="rId35"/>
    <p:sldId id="516" r:id="rId36"/>
    <p:sldId id="517" r:id="rId37"/>
    <p:sldId id="499" r:id="rId38"/>
    <p:sldId id="500" r:id="rId39"/>
    <p:sldId id="501" r:id="rId40"/>
    <p:sldId id="502" r:id="rId41"/>
    <p:sldId id="503" r:id="rId42"/>
    <p:sldId id="504" r:id="rId43"/>
    <p:sldId id="510" r:id="rId44"/>
    <p:sldId id="505" r:id="rId45"/>
    <p:sldId id="506" r:id="rId46"/>
    <p:sldId id="507" r:id="rId47"/>
    <p:sldId id="508" r:id="rId48"/>
    <p:sldId id="509" r:id="rId49"/>
    <p:sldId id="482" r:id="rId50"/>
    <p:sldId id="478" r:id="rId51"/>
    <p:sldId id="479" r:id="rId52"/>
    <p:sldId id="480" r:id="rId53"/>
    <p:sldId id="476" r:id="rId54"/>
    <p:sldId id="512" r:id="rId55"/>
    <p:sldId id="518" r:id="rId56"/>
    <p:sldId id="475" r:id="rId57"/>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9058" autoAdjust="0"/>
  </p:normalViewPr>
  <p:slideViewPr>
    <p:cSldViewPr>
      <p:cViewPr>
        <p:scale>
          <a:sx n="107" d="100"/>
          <a:sy n="107" d="100"/>
        </p:scale>
        <p:origin x="-18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Zeszyt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a:noFill/>
        </a:ln>
      </c:spPr>
    </c:floor>
    <c:sideWall>
      <c:thickness val="0"/>
      <c:spPr>
        <a:ln>
          <a:noFill/>
        </a:ln>
      </c:spPr>
    </c:sideWall>
    <c:backWall>
      <c:thickness val="0"/>
      <c:spPr>
        <a:ln>
          <a:noFill/>
        </a:ln>
      </c:spPr>
    </c:backWall>
    <c:plotArea>
      <c:layout>
        <c:manualLayout>
          <c:layoutTarget val="inner"/>
          <c:xMode val="edge"/>
          <c:yMode val="edge"/>
          <c:x val="0.29492992621205405"/>
          <c:y val="8.0600208920494743E-2"/>
          <c:w val="0.68393799831624813"/>
          <c:h val="0.91939979107950565"/>
        </c:manualLayout>
      </c:layout>
      <c:bar3DChart>
        <c:barDir val="bar"/>
        <c:grouping val="clustered"/>
        <c:varyColors val="0"/>
        <c:ser>
          <c:idx val="0"/>
          <c:order val="0"/>
          <c:tx>
            <c:strRef>
              <c:f>Arkusz1!$B$1</c:f>
              <c:strCache>
                <c:ptCount val="1"/>
                <c:pt idx="0">
                  <c:v> Alokacja (EUR)</c:v>
                </c:pt>
              </c:strCache>
            </c:strRef>
          </c:tx>
          <c:invertIfNegative val="0"/>
          <c:dLbls>
            <c:spPr>
              <a:noFill/>
              <a:ln>
                <a:noFill/>
              </a:ln>
              <a:effectLst/>
            </c:spPr>
            <c:txPr>
              <a:bodyPr/>
              <a:lstStyle/>
              <a:p>
                <a:pPr>
                  <a:defRPr sz="1200" baseline="0"/>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Arkusz1!$A$2:$A$12</c:f>
              <c:strCache>
                <c:ptCount val="11"/>
                <c:pt idx="0">
                  <c:v>OP 1. RZEDSIĘBIORSTWA I INNOWACJE</c:v>
                </c:pt>
                <c:pt idx="1">
                  <c:v>OP 2.  TECHNOLOGIE INFORMACYJNO-KOMUNIKACYJNE</c:v>
                </c:pt>
                <c:pt idx="2">
                  <c:v>OP 3. GOSPODARKA NISKOEMISYJNA</c:v>
                </c:pt>
                <c:pt idx="3">
                  <c:v>OP 4. ŚRODOWISKO I ZASOBY</c:v>
                </c:pt>
                <c:pt idx="4">
                  <c:v>OP 5. TRANSPORT</c:v>
                </c:pt>
                <c:pt idx="5">
                  <c:v>OP 6. INFRASTRUKTURA SPÓJNOŚCI SPOŁECZNEJ</c:v>
                </c:pt>
                <c:pt idx="6">
                  <c:v>OP 7. INFRASTRUKTURA EDUKACYJNA</c:v>
                </c:pt>
                <c:pt idx="7">
                  <c:v>OP 8. RYNEK PRACY</c:v>
                </c:pt>
                <c:pt idx="8">
                  <c:v>OP 9. WŁĄCZENIE SPOŁECZNE</c:v>
                </c:pt>
                <c:pt idx="9">
                  <c:v>OP 10. EDUKACJA</c:v>
                </c:pt>
                <c:pt idx="10">
                  <c:v>OP 11. POMOC TECHNICZNA</c:v>
                </c:pt>
              </c:strCache>
            </c:strRef>
          </c:cat>
          <c:val>
            <c:numRef>
              <c:f>Arkusz1!$B$2:$B$12</c:f>
              <c:numCache>
                <c:formatCode>#,##0</c:formatCode>
                <c:ptCount val="11"/>
                <c:pt idx="0">
                  <c:v>415546718</c:v>
                </c:pt>
                <c:pt idx="1">
                  <c:v>66386308</c:v>
                </c:pt>
                <c:pt idx="2">
                  <c:v>392347048</c:v>
                </c:pt>
                <c:pt idx="3">
                  <c:v>180030665</c:v>
                </c:pt>
                <c:pt idx="4">
                  <c:v>340626305</c:v>
                </c:pt>
                <c:pt idx="5">
                  <c:v>163026832</c:v>
                </c:pt>
                <c:pt idx="6">
                  <c:v>60952230</c:v>
                </c:pt>
                <c:pt idx="7">
                  <c:v>254323171</c:v>
                </c:pt>
                <c:pt idx="8">
                  <c:v>143926219</c:v>
                </c:pt>
                <c:pt idx="9">
                  <c:v>156181093</c:v>
                </c:pt>
                <c:pt idx="10">
                  <c:v>79200000</c:v>
                </c:pt>
              </c:numCache>
            </c:numRef>
          </c:val>
        </c:ser>
        <c:dLbls>
          <c:showLegendKey val="0"/>
          <c:showVal val="0"/>
          <c:showCatName val="0"/>
          <c:showSerName val="0"/>
          <c:showPercent val="0"/>
          <c:showBubbleSize val="0"/>
        </c:dLbls>
        <c:gapWidth val="150"/>
        <c:shape val="cylinder"/>
        <c:axId val="75981952"/>
        <c:axId val="75983488"/>
        <c:axId val="0"/>
      </c:bar3DChart>
      <c:catAx>
        <c:axId val="75981952"/>
        <c:scaling>
          <c:orientation val="maxMin"/>
        </c:scaling>
        <c:delete val="0"/>
        <c:axPos val="l"/>
        <c:numFmt formatCode="General" sourceLinked="0"/>
        <c:majorTickMark val="out"/>
        <c:minorTickMark val="none"/>
        <c:tickLblPos val="nextTo"/>
        <c:spPr>
          <a:noFill/>
          <a:ln>
            <a:noFill/>
          </a:ln>
        </c:spPr>
        <c:txPr>
          <a:bodyPr anchor="t" anchorCtr="0"/>
          <a:lstStyle/>
          <a:p>
            <a:pPr>
              <a:defRPr sz="1000" b="1" i="0" baseline="0">
                <a:solidFill>
                  <a:schemeClr val="tx2">
                    <a:lumMod val="75000"/>
                  </a:schemeClr>
                </a:solidFill>
              </a:defRPr>
            </a:pPr>
            <a:endParaRPr lang="pl-PL"/>
          </a:p>
        </c:txPr>
        <c:crossAx val="75983488"/>
        <c:crosses val="autoZero"/>
        <c:auto val="1"/>
        <c:lblAlgn val="ctr"/>
        <c:lblOffset val="100"/>
        <c:noMultiLvlLbl val="0"/>
      </c:catAx>
      <c:valAx>
        <c:axId val="75983488"/>
        <c:scaling>
          <c:orientation val="minMax"/>
        </c:scaling>
        <c:delete val="1"/>
        <c:axPos val="t"/>
        <c:majorGridlines>
          <c:spPr>
            <a:ln>
              <a:noFill/>
            </a:ln>
          </c:spPr>
        </c:majorGridlines>
        <c:numFmt formatCode="#,##0" sourceLinked="1"/>
        <c:majorTickMark val="out"/>
        <c:minorTickMark val="none"/>
        <c:tickLblPos val="none"/>
        <c:crossAx val="75981952"/>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55060-8813-42F5-A8A6-2A549455377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pl-PL"/>
        </a:p>
      </dgm:t>
    </dgm:pt>
    <dgm:pt modelId="{D8DEFB9B-F4E2-447B-9D8E-F1B1D8D6CBCE}" type="pres">
      <dgm:prSet presAssocID="{7E055060-8813-42F5-A8A6-2A549455377F}" presName="Name0" presStyleCnt="0">
        <dgm:presLayoutVars>
          <dgm:chMax val="7"/>
          <dgm:dir/>
          <dgm:animLvl val="lvl"/>
          <dgm:resizeHandles val="exact"/>
        </dgm:presLayoutVars>
      </dgm:prSet>
      <dgm:spPr/>
      <dgm:t>
        <a:bodyPr/>
        <a:lstStyle/>
        <a:p>
          <a:endParaRPr lang="pl-PL"/>
        </a:p>
      </dgm:t>
    </dgm:pt>
  </dgm:ptLst>
  <dgm:cxnLst>
    <dgm:cxn modelId="{CB511B3A-491F-48B5-81A5-2A632857E390}" type="presOf" srcId="{7E055060-8813-42F5-A8A6-2A549455377F}" destId="{D8DEFB9B-F4E2-447B-9D8E-F1B1D8D6CBCE}" srcOrd="0"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137FF224-68FC-4771-8F33-9B726EC52B9E}"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25B5D802-BD6A-431C-B8CA-9BB0D34E7E4F}"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AB80BD6D-9673-4C36-9E80-58C698048B9B}"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5E4CA4BB-9388-41EC-8D41-24B24BE6D513}"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99506821-A315-4E73-888F-EDCF8D02ADB3}"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EC9BBC0D-E6A6-4277-BD13-FDE0A020A3B9}"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D9347-367B-4AA0-83E3-AF26550A6F4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pl-PL"/>
        </a:p>
      </dgm:t>
    </dgm:pt>
    <dgm:pt modelId="{F083219B-FC3A-4778-BB10-D2DFABC33E20}">
      <dgm:prSet/>
      <dgm:spPr/>
      <dgm:t>
        <a:bodyPr/>
        <a:lstStyle/>
        <a:p>
          <a:pPr rtl="0"/>
          <a:r>
            <a:rPr lang="pl-PL" b="1" dirty="0" smtClean="0"/>
            <a:t>ZIT w woj. </a:t>
          </a:r>
          <a:r>
            <a:rPr lang="pl-PL" b="1" dirty="0" err="1" smtClean="0"/>
            <a:t>dolnośląskm</a:t>
          </a:r>
          <a:r>
            <a:rPr lang="pl-PL" b="1" dirty="0" smtClean="0"/>
            <a:t>:</a:t>
          </a:r>
          <a:endParaRPr lang="pl-PL" b="1" dirty="0"/>
        </a:p>
      </dgm:t>
    </dgm:pt>
    <dgm:pt modelId="{FAFA43E2-0EA5-4763-BAA4-BA96B5C780E3}" type="parTrans" cxnId="{51A75798-16B5-47C0-BDC2-77FBB1C98325}">
      <dgm:prSet/>
      <dgm:spPr/>
      <dgm:t>
        <a:bodyPr/>
        <a:lstStyle/>
        <a:p>
          <a:endParaRPr lang="pl-PL"/>
        </a:p>
      </dgm:t>
    </dgm:pt>
    <dgm:pt modelId="{C4E59B9D-0914-4A92-BC07-AD1F9BBF020A}" type="sibTrans" cxnId="{51A75798-16B5-47C0-BDC2-77FBB1C98325}">
      <dgm:prSet/>
      <dgm:spPr/>
      <dgm:t>
        <a:bodyPr/>
        <a:lstStyle/>
        <a:p>
          <a:endParaRPr lang="pl-PL"/>
        </a:p>
      </dgm:t>
    </dgm:pt>
    <dgm:pt modelId="{BA92B794-8C32-4EC3-BDAF-C83A0A24414A}">
      <dgm:prSet/>
      <dgm:spPr/>
      <dgm:t>
        <a:bodyPr/>
        <a:lstStyle/>
        <a:p>
          <a:pPr rtl="0"/>
          <a:r>
            <a:rPr lang="pl-PL" b="1" dirty="0" smtClean="0"/>
            <a:t>ZIT Wrocławskiego Obszaru Funkcjonalnego -  </a:t>
          </a:r>
          <a:r>
            <a:rPr lang="pl-PL" b="1" dirty="0" smtClean="0">
              <a:solidFill>
                <a:schemeClr val="accent2">
                  <a:lumMod val="40000"/>
                  <a:lumOff val="60000"/>
                </a:schemeClr>
              </a:solidFill>
            </a:rPr>
            <a:t>291,25 mln EUR, </a:t>
          </a:r>
          <a:r>
            <a:rPr lang="pl-PL" b="1" dirty="0" smtClean="0"/>
            <a:t/>
          </a:r>
          <a:br>
            <a:rPr lang="pl-PL" b="1" dirty="0" smtClean="0"/>
          </a:br>
          <a:r>
            <a:rPr lang="pl-PL" b="1" dirty="0" smtClean="0"/>
            <a:t>w tym 240,8 mln EUR  z EFRR </a:t>
          </a:r>
          <a:br>
            <a:rPr lang="pl-PL" b="1" dirty="0" smtClean="0"/>
          </a:br>
          <a:r>
            <a:rPr lang="pl-PL" b="1" dirty="0" smtClean="0"/>
            <a:t>i 50,45 mln EUR z EFS</a:t>
          </a:r>
          <a:endParaRPr lang="pl-PL" b="1" dirty="0"/>
        </a:p>
      </dgm:t>
    </dgm:pt>
    <dgm:pt modelId="{E4BF153D-BF1C-4DC7-9F83-A04BD945DBB1}" type="parTrans" cxnId="{C5445081-322D-48B6-9DEF-603E87D25A7C}">
      <dgm:prSet/>
      <dgm:spPr/>
      <dgm:t>
        <a:bodyPr/>
        <a:lstStyle/>
        <a:p>
          <a:endParaRPr lang="pl-PL"/>
        </a:p>
      </dgm:t>
    </dgm:pt>
    <dgm:pt modelId="{01001DEE-99C0-45CD-AB91-8D84BAD7D1E8}" type="sibTrans" cxnId="{C5445081-322D-48B6-9DEF-603E87D25A7C}">
      <dgm:prSet/>
      <dgm:spPr/>
      <dgm:t>
        <a:bodyPr/>
        <a:lstStyle/>
        <a:p>
          <a:endParaRPr lang="pl-PL"/>
        </a:p>
      </dgm:t>
    </dgm:pt>
    <dgm:pt modelId="{6AC7CBF9-7EF6-4CD2-9B9B-338738204175}">
      <dgm:prSet/>
      <dgm:spPr/>
      <dgm:t>
        <a:bodyPr/>
        <a:lstStyle/>
        <a:p>
          <a:pPr rtl="0"/>
          <a:r>
            <a:rPr lang="pl-PL" b="1" dirty="0" smtClean="0"/>
            <a:t>ZIT Aglomeracji Wałbrzyskiej </a:t>
          </a:r>
          <a:br>
            <a:rPr lang="pl-PL" b="1" dirty="0" smtClean="0"/>
          </a:br>
          <a:r>
            <a:rPr lang="pl-PL" b="1" dirty="0" smtClean="0"/>
            <a:t>- </a:t>
          </a:r>
          <a:r>
            <a:rPr lang="pl-PL" b="1" dirty="0" smtClean="0">
              <a:solidFill>
                <a:schemeClr val="accent2">
                  <a:lumMod val="40000"/>
                  <a:lumOff val="60000"/>
                </a:schemeClr>
              </a:solidFill>
            </a:rPr>
            <a:t>193,6 mln EUR</a:t>
          </a:r>
          <a:r>
            <a:rPr lang="pl-PL" b="1" dirty="0" smtClean="0"/>
            <a:t>, </a:t>
          </a:r>
          <a:br>
            <a:rPr lang="pl-PL" b="1" dirty="0" smtClean="0"/>
          </a:br>
          <a:r>
            <a:rPr lang="pl-PL" b="1" dirty="0" smtClean="0"/>
            <a:t>w tym 152,35 mln EUR z EFRR </a:t>
          </a:r>
          <a:br>
            <a:rPr lang="pl-PL" b="1" dirty="0" smtClean="0"/>
          </a:br>
          <a:r>
            <a:rPr lang="pl-PL" b="1" dirty="0" smtClean="0"/>
            <a:t>i 41,25 mln EUR z EFS</a:t>
          </a:r>
          <a:endParaRPr lang="pl-PL" b="1" dirty="0"/>
        </a:p>
      </dgm:t>
    </dgm:pt>
    <dgm:pt modelId="{97F6BB5C-0102-4158-A9CD-3DB59B8AB0FC}" type="parTrans" cxnId="{4FD4A842-31A0-44C3-A2C9-A64721425BB6}">
      <dgm:prSet/>
      <dgm:spPr/>
      <dgm:t>
        <a:bodyPr/>
        <a:lstStyle/>
        <a:p>
          <a:endParaRPr lang="pl-PL"/>
        </a:p>
      </dgm:t>
    </dgm:pt>
    <dgm:pt modelId="{8731792E-2333-4962-B34C-4D3246032955}" type="sibTrans" cxnId="{4FD4A842-31A0-44C3-A2C9-A64721425BB6}">
      <dgm:prSet/>
      <dgm:spPr/>
      <dgm:t>
        <a:bodyPr/>
        <a:lstStyle/>
        <a:p>
          <a:endParaRPr lang="pl-PL"/>
        </a:p>
      </dgm:t>
    </dgm:pt>
    <dgm:pt modelId="{D564C059-7771-494F-93B9-8E89B1EB9647}">
      <dgm:prSet/>
      <dgm:spPr/>
      <dgm:t>
        <a:bodyPr/>
        <a:lstStyle/>
        <a:p>
          <a:pPr rtl="0"/>
          <a:r>
            <a:rPr lang="pl-PL" b="1" dirty="0" smtClean="0"/>
            <a:t>ZIT Aglomeracji Jeleniogórskiej  - </a:t>
          </a:r>
          <a:r>
            <a:rPr lang="pl-PL" b="1" dirty="0" smtClean="0">
              <a:solidFill>
                <a:schemeClr val="accent2">
                  <a:lumMod val="40000"/>
                  <a:lumOff val="60000"/>
                </a:schemeClr>
              </a:solidFill>
            </a:rPr>
            <a:t>113,375 mln EUR</a:t>
          </a:r>
          <a:r>
            <a:rPr lang="pl-PL" b="1" dirty="0" smtClean="0"/>
            <a:t>, </a:t>
          </a:r>
          <a:br>
            <a:rPr lang="pl-PL" b="1" dirty="0" smtClean="0"/>
          </a:br>
          <a:r>
            <a:rPr lang="pl-PL" b="1" dirty="0" smtClean="0"/>
            <a:t>w tym 87 mln EUR z EFRR </a:t>
          </a:r>
          <a:br>
            <a:rPr lang="pl-PL" b="1" dirty="0" smtClean="0"/>
          </a:br>
          <a:r>
            <a:rPr lang="pl-PL" b="1" dirty="0" smtClean="0"/>
            <a:t>i 26,375 mln EUR z EFS</a:t>
          </a:r>
          <a:endParaRPr lang="pl-PL" b="1" dirty="0"/>
        </a:p>
      </dgm:t>
    </dgm:pt>
    <dgm:pt modelId="{4E1EABA9-6EF6-4D1E-975E-B4430BEA8BBA}" type="parTrans" cxnId="{BB6F73C9-04E0-4049-AB32-1662DAD49197}">
      <dgm:prSet/>
      <dgm:spPr/>
      <dgm:t>
        <a:bodyPr/>
        <a:lstStyle/>
        <a:p>
          <a:endParaRPr lang="pl-PL"/>
        </a:p>
      </dgm:t>
    </dgm:pt>
    <dgm:pt modelId="{49E064A4-EF33-4B79-89FC-35D681D2B246}" type="sibTrans" cxnId="{BB6F73C9-04E0-4049-AB32-1662DAD49197}">
      <dgm:prSet/>
      <dgm:spPr/>
      <dgm:t>
        <a:bodyPr/>
        <a:lstStyle/>
        <a:p>
          <a:endParaRPr lang="pl-PL"/>
        </a:p>
      </dgm:t>
    </dgm:pt>
    <dgm:pt modelId="{6BC99865-44D7-458A-A86E-C6B4B77DAA3B}" type="pres">
      <dgm:prSet presAssocID="{666D9347-367B-4AA0-83E3-AF26550A6F4F}" presName="mainComposite" presStyleCnt="0">
        <dgm:presLayoutVars>
          <dgm:chPref val="1"/>
          <dgm:dir/>
          <dgm:animOne val="branch"/>
          <dgm:animLvl val="lvl"/>
          <dgm:resizeHandles val="exact"/>
        </dgm:presLayoutVars>
      </dgm:prSet>
      <dgm:spPr/>
      <dgm:t>
        <a:bodyPr/>
        <a:lstStyle/>
        <a:p>
          <a:endParaRPr lang="pl-PL"/>
        </a:p>
      </dgm:t>
    </dgm:pt>
    <dgm:pt modelId="{176AA657-D1C3-4E5C-993B-DE05A314154A}" type="pres">
      <dgm:prSet presAssocID="{666D9347-367B-4AA0-83E3-AF26550A6F4F}" presName="hierFlow" presStyleCnt="0"/>
      <dgm:spPr/>
    </dgm:pt>
    <dgm:pt modelId="{CE1567B9-9F22-4D85-A1A2-5C615468E340}" type="pres">
      <dgm:prSet presAssocID="{666D9347-367B-4AA0-83E3-AF26550A6F4F}" presName="hierChild1" presStyleCnt="0">
        <dgm:presLayoutVars>
          <dgm:chPref val="1"/>
          <dgm:animOne val="branch"/>
          <dgm:animLvl val="lvl"/>
        </dgm:presLayoutVars>
      </dgm:prSet>
      <dgm:spPr/>
    </dgm:pt>
    <dgm:pt modelId="{E1F48525-CA13-4AAE-B1C5-888CC9BAAAEC}" type="pres">
      <dgm:prSet presAssocID="{F083219B-FC3A-4778-BB10-D2DFABC33E20}" presName="Name17" presStyleCnt="0"/>
      <dgm:spPr/>
    </dgm:pt>
    <dgm:pt modelId="{FC64764B-C5D5-4649-9FBB-F69B6261C09E}" type="pres">
      <dgm:prSet presAssocID="{F083219B-FC3A-4778-BB10-D2DFABC33E20}" presName="level1Shape" presStyleLbl="node0" presStyleIdx="0" presStyleCnt="1">
        <dgm:presLayoutVars>
          <dgm:chPref val="3"/>
        </dgm:presLayoutVars>
      </dgm:prSet>
      <dgm:spPr/>
      <dgm:t>
        <a:bodyPr/>
        <a:lstStyle/>
        <a:p>
          <a:endParaRPr lang="pl-PL"/>
        </a:p>
      </dgm:t>
    </dgm:pt>
    <dgm:pt modelId="{7816380B-0281-4B93-A691-4387D8AF2246}" type="pres">
      <dgm:prSet presAssocID="{F083219B-FC3A-4778-BB10-D2DFABC33E20}" presName="hierChild2" presStyleCnt="0"/>
      <dgm:spPr/>
    </dgm:pt>
    <dgm:pt modelId="{4F06690B-F97E-4FB6-B5DF-E21C91EA48F2}" type="pres">
      <dgm:prSet presAssocID="{E4BF153D-BF1C-4DC7-9F83-A04BD945DBB1}" presName="Name25" presStyleLbl="parChTrans1D2" presStyleIdx="0" presStyleCnt="3"/>
      <dgm:spPr/>
      <dgm:t>
        <a:bodyPr/>
        <a:lstStyle/>
        <a:p>
          <a:endParaRPr lang="pl-PL"/>
        </a:p>
      </dgm:t>
    </dgm:pt>
    <dgm:pt modelId="{2DAE362D-959E-4F5D-A0AE-91464921BF0C}" type="pres">
      <dgm:prSet presAssocID="{E4BF153D-BF1C-4DC7-9F83-A04BD945DBB1}" presName="connTx" presStyleLbl="parChTrans1D2" presStyleIdx="0" presStyleCnt="3"/>
      <dgm:spPr/>
      <dgm:t>
        <a:bodyPr/>
        <a:lstStyle/>
        <a:p>
          <a:endParaRPr lang="pl-PL"/>
        </a:p>
      </dgm:t>
    </dgm:pt>
    <dgm:pt modelId="{96AA20FD-E79F-48B8-847D-8C40B5F15678}" type="pres">
      <dgm:prSet presAssocID="{BA92B794-8C32-4EC3-BDAF-C83A0A24414A}" presName="Name30" presStyleCnt="0"/>
      <dgm:spPr/>
    </dgm:pt>
    <dgm:pt modelId="{4C0F8B1B-2452-4689-815E-66BAEA97A865}" type="pres">
      <dgm:prSet presAssocID="{BA92B794-8C32-4EC3-BDAF-C83A0A24414A}" presName="level2Shape" presStyleLbl="node2" presStyleIdx="0" presStyleCnt="3" custScaleX="122771"/>
      <dgm:spPr/>
      <dgm:t>
        <a:bodyPr/>
        <a:lstStyle/>
        <a:p>
          <a:endParaRPr lang="pl-PL"/>
        </a:p>
      </dgm:t>
    </dgm:pt>
    <dgm:pt modelId="{432BB952-0F3B-4B89-9A66-BAFCCA706154}" type="pres">
      <dgm:prSet presAssocID="{BA92B794-8C32-4EC3-BDAF-C83A0A24414A}" presName="hierChild3" presStyleCnt="0"/>
      <dgm:spPr/>
    </dgm:pt>
    <dgm:pt modelId="{E05D0B0E-DF79-4CF8-87CD-6A621FEDDDFF}" type="pres">
      <dgm:prSet presAssocID="{97F6BB5C-0102-4158-A9CD-3DB59B8AB0FC}" presName="Name25" presStyleLbl="parChTrans1D2" presStyleIdx="1" presStyleCnt="3"/>
      <dgm:spPr/>
      <dgm:t>
        <a:bodyPr/>
        <a:lstStyle/>
        <a:p>
          <a:endParaRPr lang="pl-PL"/>
        </a:p>
      </dgm:t>
    </dgm:pt>
    <dgm:pt modelId="{299C6292-D451-4812-864E-E7B8B7849D44}" type="pres">
      <dgm:prSet presAssocID="{97F6BB5C-0102-4158-A9CD-3DB59B8AB0FC}" presName="connTx" presStyleLbl="parChTrans1D2" presStyleIdx="1" presStyleCnt="3"/>
      <dgm:spPr/>
      <dgm:t>
        <a:bodyPr/>
        <a:lstStyle/>
        <a:p>
          <a:endParaRPr lang="pl-PL"/>
        </a:p>
      </dgm:t>
    </dgm:pt>
    <dgm:pt modelId="{C5ECA108-9E43-4E61-82F0-E0A4665B4F09}" type="pres">
      <dgm:prSet presAssocID="{6AC7CBF9-7EF6-4CD2-9B9B-338738204175}" presName="Name30" presStyleCnt="0"/>
      <dgm:spPr/>
    </dgm:pt>
    <dgm:pt modelId="{BF759A1D-148E-487C-BB72-6406CCE5D398}" type="pres">
      <dgm:prSet presAssocID="{6AC7CBF9-7EF6-4CD2-9B9B-338738204175}" presName="level2Shape" presStyleLbl="node2" presStyleIdx="1" presStyleCnt="3" custScaleX="122771"/>
      <dgm:spPr/>
      <dgm:t>
        <a:bodyPr/>
        <a:lstStyle/>
        <a:p>
          <a:endParaRPr lang="pl-PL"/>
        </a:p>
      </dgm:t>
    </dgm:pt>
    <dgm:pt modelId="{1E412A8A-57E9-4BFD-8E73-B83BA23CBE89}" type="pres">
      <dgm:prSet presAssocID="{6AC7CBF9-7EF6-4CD2-9B9B-338738204175}" presName="hierChild3" presStyleCnt="0"/>
      <dgm:spPr/>
    </dgm:pt>
    <dgm:pt modelId="{D6753CD2-1848-4004-A824-31941996A7AD}" type="pres">
      <dgm:prSet presAssocID="{4E1EABA9-6EF6-4D1E-975E-B4430BEA8BBA}" presName="Name25" presStyleLbl="parChTrans1D2" presStyleIdx="2" presStyleCnt="3"/>
      <dgm:spPr/>
      <dgm:t>
        <a:bodyPr/>
        <a:lstStyle/>
        <a:p>
          <a:endParaRPr lang="pl-PL"/>
        </a:p>
      </dgm:t>
    </dgm:pt>
    <dgm:pt modelId="{41163F36-63A8-413A-A72A-05AA5CB12A93}" type="pres">
      <dgm:prSet presAssocID="{4E1EABA9-6EF6-4D1E-975E-B4430BEA8BBA}" presName="connTx" presStyleLbl="parChTrans1D2" presStyleIdx="2" presStyleCnt="3"/>
      <dgm:spPr/>
      <dgm:t>
        <a:bodyPr/>
        <a:lstStyle/>
        <a:p>
          <a:endParaRPr lang="pl-PL"/>
        </a:p>
      </dgm:t>
    </dgm:pt>
    <dgm:pt modelId="{433A3276-E1C8-4E34-9F6F-3E5EBA4DCA90}" type="pres">
      <dgm:prSet presAssocID="{D564C059-7771-494F-93B9-8E89B1EB9647}" presName="Name30" presStyleCnt="0"/>
      <dgm:spPr/>
    </dgm:pt>
    <dgm:pt modelId="{4B21DB5F-5E98-4C76-A1B7-4E247182D2FC}" type="pres">
      <dgm:prSet presAssocID="{D564C059-7771-494F-93B9-8E89B1EB9647}" presName="level2Shape" presStyleLbl="node2" presStyleIdx="2" presStyleCnt="3" custScaleX="122771"/>
      <dgm:spPr/>
      <dgm:t>
        <a:bodyPr/>
        <a:lstStyle/>
        <a:p>
          <a:endParaRPr lang="pl-PL"/>
        </a:p>
      </dgm:t>
    </dgm:pt>
    <dgm:pt modelId="{81EF4DF4-153B-49FE-B540-DC93F1DB60A0}" type="pres">
      <dgm:prSet presAssocID="{D564C059-7771-494F-93B9-8E89B1EB9647}" presName="hierChild3" presStyleCnt="0"/>
      <dgm:spPr/>
    </dgm:pt>
    <dgm:pt modelId="{AF1C3750-3D29-4781-BD50-A58599875F06}" type="pres">
      <dgm:prSet presAssocID="{666D9347-367B-4AA0-83E3-AF26550A6F4F}" presName="bgShapesFlow" presStyleCnt="0"/>
      <dgm:spPr/>
    </dgm:pt>
  </dgm:ptLst>
  <dgm:cxnLst>
    <dgm:cxn modelId="{493ABD8B-F4CD-44D7-BD1E-E6855D188D10}" type="presOf" srcId="{E4BF153D-BF1C-4DC7-9F83-A04BD945DBB1}" destId="{2DAE362D-959E-4F5D-A0AE-91464921BF0C}" srcOrd="1" destOrd="0" presId="urn:microsoft.com/office/officeart/2005/8/layout/hierarchy5"/>
    <dgm:cxn modelId="{C5445081-322D-48B6-9DEF-603E87D25A7C}" srcId="{F083219B-FC3A-4778-BB10-D2DFABC33E20}" destId="{BA92B794-8C32-4EC3-BDAF-C83A0A24414A}" srcOrd="0" destOrd="0" parTransId="{E4BF153D-BF1C-4DC7-9F83-A04BD945DBB1}" sibTransId="{01001DEE-99C0-45CD-AB91-8D84BAD7D1E8}"/>
    <dgm:cxn modelId="{4FD4A842-31A0-44C3-A2C9-A64721425BB6}" srcId="{F083219B-FC3A-4778-BB10-D2DFABC33E20}" destId="{6AC7CBF9-7EF6-4CD2-9B9B-338738204175}" srcOrd="1" destOrd="0" parTransId="{97F6BB5C-0102-4158-A9CD-3DB59B8AB0FC}" sibTransId="{8731792E-2333-4962-B34C-4D3246032955}"/>
    <dgm:cxn modelId="{C6B4CCA3-8DB8-4B32-9691-C0BC28BE450C}" type="presOf" srcId="{6AC7CBF9-7EF6-4CD2-9B9B-338738204175}" destId="{BF759A1D-148E-487C-BB72-6406CCE5D398}" srcOrd="0" destOrd="0" presId="urn:microsoft.com/office/officeart/2005/8/layout/hierarchy5"/>
    <dgm:cxn modelId="{0C298506-22A9-474A-B879-F73CFAA6C21E}" type="presOf" srcId="{97F6BB5C-0102-4158-A9CD-3DB59B8AB0FC}" destId="{299C6292-D451-4812-864E-E7B8B7849D44}" srcOrd="1" destOrd="0" presId="urn:microsoft.com/office/officeart/2005/8/layout/hierarchy5"/>
    <dgm:cxn modelId="{51A75798-16B5-47C0-BDC2-77FBB1C98325}" srcId="{666D9347-367B-4AA0-83E3-AF26550A6F4F}" destId="{F083219B-FC3A-4778-BB10-D2DFABC33E20}" srcOrd="0" destOrd="0" parTransId="{FAFA43E2-0EA5-4763-BAA4-BA96B5C780E3}" sibTransId="{C4E59B9D-0914-4A92-BC07-AD1F9BBF020A}"/>
    <dgm:cxn modelId="{1F0629B6-1D07-484E-AA68-E26CFC0849F1}" type="presOf" srcId="{97F6BB5C-0102-4158-A9CD-3DB59B8AB0FC}" destId="{E05D0B0E-DF79-4CF8-87CD-6A621FEDDDFF}" srcOrd="0" destOrd="0" presId="urn:microsoft.com/office/officeart/2005/8/layout/hierarchy5"/>
    <dgm:cxn modelId="{D2740368-E203-455D-9B61-C52538638D87}" type="presOf" srcId="{666D9347-367B-4AA0-83E3-AF26550A6F4F}" destId="{6BC99865-44D7-458A-A86E-C6B4B77DAA3B}" srcOrd="0" destOrd="0" presId="urn:microsoft.com/office/officeart/2005/8/layout/hierarchy5"/>
    <dgm:cxn modelId="{0952E94C-788D-4FC8-B9E9-635DF65ACD6D}" type="presOf" srcId="{4E1EABA9-6EF6-4D1E-975E-B4430BEA8BBA}" destId="{D6753CD2-1848-4004-A824-31941996A7AD}" srcOrd="0" destOrd="0" presId="urn:microsoft.com/office/officeart/2005/8/layout/hierarchy5"/>
    <dgm:cxn modelId="{E03A2E23-F9B8-4D9C-ADEA-CF45F5A075AE}" type="presOf" srcId="{F083219B-FC3A-4778-BB10-D2DFABC33E20}" destId="{FC64764B-C5D5-4649-9FBB-F69B6261C09E}" srcOrd="0" destOrd="0" presId="urn:microsoft.com/office/officeart/2005/8/layout/hierarchy5"/>
    <dgm:cxn modelId="{40086F87-ACF0-4FEF-93B0-25A730F5849F}" type="presOf" srcId="{4E1EABA9-6EF6-4D1E-975E-B4430BEA8BBA}" destId="{41163F36-63A8-413A-A72A-05AA5CB12A93}" srcOrd="1" destOrd="0" presId="urn:microsoft.com/office/officeart/2005/8/layout/hierarchy5"/>
    <dgm:cxn modelId="{C88B293E-63F6-4E25-A17C-06D51B2D55BE}" type="presOf" srcId="{E4BF153D-BF1C-4DC7-9F83-A04BD945DBB1}" destId="{4F06690B-F97E-4FB6-B5DF-E21C91EA48F2}" srcOrd="0" destOrd="0" presId="urn:microsoft.com/office/officeart/2005/8/layout/hierarchy5"/>
    <dgm:cxn modelId="{BB6F73C9-04E0-4049-AB32-1662DAD49197}" srcId="{F083219B-FC3A-4778-BB10-D2DFABC33E20}" destId="{D564C059-7771-494F-93B9-8E89B1EB9647}" srcOrd="2" destOrd="0" parTransId="{4E1EABA9-6EF6-4D1E-975E-B4430BEA8BBA}" sibTransId="{49E064A4-EF33-4B79-89FC-35D681D2B246}"/>
    <dgm:cxn modelId="{B4B424F7-4270-4CD9-A92F-36D72C7D9DC7}" type="presOf" srcId="{BA92B794-8C32-4EC3-BDAF-C83A0A24414A}" destId="{4C0F8B1B-2452-4689-815E-66BAEA97A865}" srcOrd="0" destOrd="0" presId="urn:microsoft.com/office/officeart/2005/8/layout/hierarchy5"/>
    <dgm:cxn modelId="{9EACF352-B2B7-43DF-9CC0-949A3A0EE94C}" type="presOf" srcId="{D564C059-7771-494F-93B9-8E89B1EB9647}" destId="{4B21DB5F-5E98-4C76-A1B7-4E247182D2FC}" srcOrd="0" destOrd="0" presId="urn:microsoft.com/office/officeart/2005/8/layout/hierarchy5"/>
    <dgm:cxn modelId="{F2B88482-FA44-477B-9F6D-9BBD47970DE8}" type="presParOf" srcId="{6BC99865-44D7-458A-A86E-C6B4B77DAA3B}" destId="{176AA657-D1C3-4E5C-993B-DE05A314154A}" srcOrd="0" destOrd="0" presId="urn:microsoft.com/office/officeart/2005/8/layout/hierarchy5"/>
    <dgm:cxn modelId="{6949A2BE-3F8D-4A37-98EA-CE78011C2171}" type="presParOf" srcId="{176AA657-D1C3-4E5C-993B-DE05A314154A}" destId="{CE1567B9-9F22-4D85-A1A2-5C615468E340}" srcOrd="0" destOrd="0" presId="urn:microsoft.com/office/officeart/2005/8/layout/hierarchy5"/>
    <dgm:cxn modelId="{507B1F9F-F2AD-47F6-9AB0-434F6F3A5879}" type="presParOf" srcId="{CE1567B9-9F22-4D85-A1A2-5C615468E340}" destId="{E1F48525-CA13-4AAE-B1C5-888CC9BAAAEC}" srcOrd="0" destOrd="0" presId="urn:microsoft.com/office/officeart/2005/8/layout/hierarchy5"/>
    <dgm:cxn modelId="{8814ED8F-57F4-4E0E-A317-A3AD913F47AB}" type="presParOf" srcId="{E1F48525-CA13-4AAE-B1C5-888CC9BAAAEC}" destId="{FC64764B-C5D5-4649-9FBB-F69B6261C09E}" srcOrd="0" destOrd="0" presId="urn:microsoft.com/office/officeart/2005/8/layout/hierarchy5"/>
    <dgm:cxn modelId="{9493084D-D4C1-46A4-AC2A-E34EFE03CC81}" type="presParOf" srcId="{E1F48525-CA13-4AAE-B1C5-888CC9BAAAEC}" destId="{7816380B-0281-4B93-A691-4387D8AF2246}" srcOrd="1" destOrd="0" presId="urn:microsoft.com/office/officeart/2005/8/layout/hierarchy5"/>
    <dgm:cxn modelId="{EBB5D63D-FA42-4B40-AD2D-64BD8112D54A}" type="presParOf" srcId="{7816380B-0281-4B93-A691-4387D8AF2246}" destId="{4F06690B-F97E-4FB6-B5DF-E21C91EA48F2}" srcOrd="0" destOrd="0" presId="urn:microsoft.com/office/officeart/2005/8/layout/hierarchy5"/>
    <dgm:cxn modelId="{13083B46-E570-41C0-B200-82F16F5A71B6}" type="presParOf" srcId="{4F06690B-F97E-4FB6-B5DF-E21C91EA48F2}" destId="{2DAE362D-959E-4F5D-A0AE-91464921BF0C}" srcOrd="0" destOrd="0" presId="urn:microsoft.com/office/officeart/2005/8/layout/hierarchy5"/>
    <dgm:cxn modelId="{1548D7A1-BCF7-4B23-8F1F-BB71F7790521}" type="presParOf" srcId="{7816380B-0281-4B93-A691-4387D8AF2246}" destId="{96AA20FD-E79F-48B8-847D-8C40B5F15678}" srcOrd="1" destOrd="0" presId="urn:microsoft.com/office/officeart/2005/8/layout/hierarchy5"/>
    <dgm:cxn modelId="{D4BBC23C-E2A4-4313-A66E-7ACE84A4642C}" type="presParOf" srcId="{96AA20FD-E79F-48B8-847D-8C40B5F15678}" destId="{4C0F8B1B-2452-4689-815E-66BAEA97A865}" srcOrd="0" destOrd="0" presId="urn:microsoft.com/office/officeart/2005/8/layout/hierarchy5"/>
    <dgm:cxn modelId="{9A40A14A-6EEF-4814-91F3-B87BD00E3551}" type="presParOf" srcId="{96AA20FD-E79F-48B8-847D-8C40B5F15678}" destId="{432BB952-0F3B-4B89-9A66-BAFCCA706154}" srcOrd="1" destOrd="0" presId="urn:microsoft.com/office/officeart/2005/8/layout/hierarchy5"/>
    <dgm:cxn modelId="{382B789D-8AD7-44D0-89BB-A54460BE4959}" type="presParOf" srcId="{7816380B-0281-4B93-A691-4387D8AF2246}" destId="{E05D0B0E-DF79-4CF8-87CD-6A621FEDDDFF}" srcOrd="2" destOrd="0" presId="urn:microsoft.com/office/officeart/2005/8/layout/hierarchy5"/>
    <dgm:cxn modelId="{B7A1250E-C02B-4F9E-A958-2750B62374C2}" type="presParOf" srcId="{E05D0B0E-DF79-4CF8-87CD-6A621FEDDDFF}" destId="{299C6292-D451-4812-864E-E7B8B7849D44}" srcOrd="0" destOrd="0" presId="urn:microsoft.com/office/officeart/2005/8/layout/hierarchy5"/>
    <dgm:cxn modelId="{E2FD2461-47D2-499A-BDA3-98DE3225EA63}" type="presParOf" srcId="{7816380B-0281-4B93-A691-4387D8AF2246}" destId="{C5ECA108-9E43-4E61-82F0-E0A4665B4F09}" srcOrd="3" destOrd="0" presId="urn:microsoft.com/office/officeart/2005/8/layout/hierarchy5"/>
    <dgm:cxn modelId="{F8F218F5-379A-40B6-8C54-84DAD5501F39}" type="presParOf" srcId="{C5ECA108-9E43-4E61-82F0-E0A4665B4F09}" destId="{BF759A1D-148E-487C-BB72-6406CCE5D398}" srcOrd="0" destOrd="0" presId="urn:microsoft.com/office/officeart/2005/8/layout/hierarchy5"/>
    <dgm:cxn modelId="{95E39E37-A32F-4CFA-B7D6-6FBC58C19251}" type="presParOf" srcId="{C5ECA108-9E43-4E61-82F0-E0A4665B4F09}" destId="{1E412A8A-57E9-4BFD-8E73-B83BA23CBE89}" srcOrd="1" destOrd="0" presId="urn:microsoft.com/office/officeart/2005/8/layout/hierarchy5"/>
    <dgm:cxn modelId="{7F538B24-3F05-4A76-A6EF-9F2125E2035F}" type="presParOf" srcId="{7816380B-0281-4B93-A691-4387D8AF2246}" destId="{D6753CD2-1848-4004-A824-31941996A7AD}" srcOrd="4" destOrd="0" presId="urn:microsoft.com/office/officeart/2005/8/layout/hierarchy5"/>
    <dgm:cxn modelId="{81D3F3F3-2687-411D-B5C3-3361D4B13604}" type="presParOf" srcId="{D6753CD2-1848-4004-A824-31941996A7AD}" destId="{41163F36-63A8-413A-A72A-05AA5CB12A93}" srcOrd="0" destOrd="0" presId="urn:microsoft.com/office/officeart/2005/8/layout/hierarchy5"/>
    <dgm:cxn modelId="{B6B4D66F-CEE6-4C99-A09D-D6A5D73D48C6}" type="presParOf" srcId="{7816380B-0281-4B93-A691-4387D8AF2246}" destId="{433A3276-E1C8-4E34-9F6F-3E5EBA4DCA90}" srcOrd="5" destOrd="0" presId="urn:microsoft.com/office/officeart/2005/8/layout/hierarchy5"/>
    <dgm:cxn modelId="{ACE975D3-5F95-4867-AD69-5F4ED2A490A3}" type="presParOf" srcId="{433A3276-E1C8-4E34-9F6F-3E5EBA4DCA90}" destId="{4B21DB5F-5E98-4C76-A1B7-4E247182D2FC}" srcOrd="0" destOrd="0" presId="urn:microsoft.com/office/officeart/2005/8/layout/hierarchy5"/>
    <dgm:cxn modelId="{55C7261A-1BBC-4F46-82FC-59D4CD5F1800}" type="presParOf" srcId="{433A3276-E1C8-4E34-9F6F-3E5EBA4DCA90}" destId="{81EF4DF4-153B-49FE-B540-DC93F1DB60A0}" srcOrd="1" destOrd="0" presId="urn:microsoft.com/office/officeart/2005/8/layout/hierarchy5"/>
    <dgm:cxn modelId="{62E7445A-4D8C-4D1E-B6FE-4D60638576F7}" type="presParOf" srcId="{6BC99865-44D7-458A-A86E-C6B4B77DAA3B}" destId="{AF1C3750-3D29-4781-BD50-A58599875F06}" srcOrd="1" destOrd="0" presId="urn:microsoft.com/office/officeart/2005/8/layout/hierarchy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31A89-055A-462E-9893-2F1E1F581A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995564EA-DC4A-4BFB-B878-67B5A2E0FD75}">
      <dgm:prSet custT="1"/>
      <dgm:spPr/>
      <dgm:t>
        <a:bodyPr/>
        <a:lstStyle/>
        <a:p>
          <a:pPr rtl="0">
            <a:tabLst>
              <a:tab pos="715963" algn="l"/>
            </a:tabLst>
          </a:pPr>
          <a:r>
            <a:rPr lang="pl-PL" sz="2200" dirty="0" smtClean="0"/>
            <a:t>•</a:t>
          </a:r>
          <a:r>
            <a:rPr lang="pl-PL" sz="2200" b="1" dirty="0" smtClean="0"/>
            <a:t>	Zachodni Obszar Interwencji 		64,2 mln euro</a:t>
          </a:r>
          <a:endParaRPr lang="pl-PL" sz="2200" b="1" dirty="0"/>
        </a:p>
      </dgm:t>
    </dgm:pt>
    <dgm:pt modelId="{33B0B32F-24D1-4AC1-B9B6-0FF93FF2428D}" type="parTrans" cxnId="{6BDC1069-4AE9-4267-8312-A058F6831318}">
      <dgm:prSet/>
      <dgm:spPr/>
      <dgm:t>
        <a:bodyPr/>
        <a:lstStyle/>
        <a:p>
          <a:endParaRPr lang="pl-PL"/>
        </a:p>
      </dgm:t>
    </dgm:pt>
    <dgm:pt modelId="{A2FCD51C-B3EC-4BE0-A4CF-C85256F12CF5}" type="sibTrans" cxnId="{6BDC1069-4AE9-4267-8312-A058F6831318}">
      <dgm:prSet/>
      <dgm:spPr/>
      <dgm:t>
        <a:bodyPr/>
        <a:lstStyle/>
        <a:p>
          <a:endParaRPr lang="pl-PL"/>
        </a:p>
      </dgm:t>
    </dgm:pt>
    <dgm:pt modelId="{23FC563F-F01E-4059-B163-86FCE34A2506}">
      <dgm:prSet custT="1"/>
      <dgm:spPr/>
      <dgm:t>
        <a:bodyPr/>
        <a:lstStyle/>
        <a:p>
          <a:pPr rtl="0">
            <a:tabLst>
              <a:tab pos="715963" algn="l"/>
            </a:tabLst>
          </a:pPr>
          <a:r>
            <a:rPr lang="pl-PL" sz="2200" b="1" dirty="0" smtClean="0"/>
            <a:t>•	Legnicko-Głogowski Obszar Interwencji 	89,8 mln euro</a:t>
          </a:r>
          <a:endParaRPr lang="pl-PL" sz="2200" b="1" dirty="0"/>
        </a:p>
      </dgm:t>
    </dgm:pt>
    <dgm:pt modelId="{0E4CE141-4DAF-4E88-8FFD-3BFEF65185D3}" type="parTrans" cxnId="{E31D9472-F513-4F82-BB2B-7B66AF30AFC1}">
      <dgm:prSet/>
      <dgm:spPr/>
      <dgm:t>
        <a:bodyPr/>
        <a:lstStyle/>
        <a:p>
          <a:endParaRPr lang="pl-PL"/>
        </a:p>
      </dgm:t>
    </dgm:pt>
    <dgm:pt modelId="{728A2E2E-5BA1-4D08-8C97-B274CF019BC7}" type="sibTrans" cxnId="{E31D9472-F513-4F82-BB2B-7B66AF30AFC1}">
      <dgm:prSet/>
      <dgm:spPr/>
      <dgm:t>
        <a:bodyPr/>
        <a:lstStyle/>
        <a:p>
          <a:endParaRPr lang="pl-PL"/>
        </a:p>
      </dgm:t>
    </dgm:pt>
    <dgm:pt modelId="{421A1C49-864F-4AFE-BF5D-FA279EC54BF5}">
      <dgm:prSet custT="1"/>
      <dgm:spPr/>
      <dgm:t>
        <a:bodyPr/>
        <a:lstStyle/>
        <a:p>
          <a:pPr rtl="0">
            <a:spcAft>
              <a:spcPts val="0"/>
            </a:spcAft>
            <a:tabLst>
              <a:tab pos="715963" algn="l"/>
            </a:tabLst>
          </a:pPr>
          <a:r>
            <a:rPr lang="pl-PL" sz="2200" b="1" dirty="0" smtClean="0"/>
            <a:t>•	Dzierżoniowsko-Kłodzko-Ząbkowicki </a:t>
          </a:r>
        </a:p>
        <a:p>
          <a:pPr rtl="0">
            <a:spcAft>
              <a:spcPct val="35000"/>
            </a:spcAft>
            <a:tabLst>
              <a:tab pos="715963" algn="l"/>
            </a:tabLst>
          </a:pPr>
          <a:r>
            <a:rPr lang="pl-PL" sz="2200" b="1" dirty="0" smtClean="0"/>
            <a:t>	Obszar Interwencji 			72,9 mln euro</a:t>
          </a:r>
          <a:endParaRPr lang="pl-PL" sz="2200" b="1" dirty="0"/>
        </a:p>
      </dgm:t>
    </dgm:pt>
    <dgm:pt modelId="{9571FD86-B9D2-4ED2-B717-480BE107D8C7}" type="parTrans" cxnId="{15A9AAFA-0C88-4358-A8B2-ED927E53C21E}">
      <dgm:prSet/>
      <dgm:spPr/>
      <dgm:t>
        <a:bodyPr/>
        <a:lstStyle/>
        <a:p>
          <a:endParaRPr lang="pl-PL"/>
        </a:p>
      </dgm:t>
    </dgm:pt>
    <dgm:pt modelId="{4C1754A7-6574-4F3D-B643-98E307FB87F4}" type="sibTrans" cxnId="{15A9AAFA-0C88-4358-A8B2-ED927E53C21E}">
      <dgm:prSet/>
      <dgm:spPr/>
      <dgm:t>
        <a:bodyPr/>
        <a:lstStyle/>
        <a:p>
          <a:endParaRPr lang="pl-PL"/>
        </a:p>
      </dgm:t>
    </dgm:pt>
    <dgm:pt modelId="{7E9FF5BB-39AB-448F-B618-5D3E5DFF4881}">
      <dgm:prSet custT="1"/>
      <dgm:spPr/>
      <dgm:t>
        <a:bodyPr/>
        <a:lstStyle/>
        <a:p>
          <a:pPr rtl="0">
            <a:tabLst>
              <a:tab pos="715963" algn="l"/>
            </a:tabLst>
          </a:pPr>
          <a:r>
            <a:rPr lang="pl-PL" sz="2200" b="1" dirty="0" smtClean="0"/>
            <a:t>•	</a:t>
          </a:r>
          <a:r>
            <a:rPr lang="pl-PL" sz="2200" b="1" u="sng" dirty="0" smtClean="0"/>
            <a:t>Obszar Interwencji Doliny Baryczy 		63,8 mln euro</a:t>
          </a:r>
          <a:endParaRPr lang="pl-PL" sz="2200" b="1" u="sng" dirty="0"/>
        </a:p>
      </dgm:t>
    </dgm:pt>
    <dgm:pt modelId="{0B7F7398-E889-4231-BAC1-68ADF97D7963}" type="parTrans" cxnId="{8A8FC514-4577-4243-8AA5-5CB4C8A9C41E}">
      <dgm:prSet/>
      <dgm:spPr/>
      <dgm:t>
        <a:bodyPr/>
        <a:lstStyle/>
        <a:p>
          <a:endParaRPr lang="pl-PL"/>
        </a:p>
      </dgm:t>
    </dgm:pt>
    <dgm:pt modelId="{4BDE6015-8646-4A4B-AD68-F38F29057AA2}" type="sibTrans" cxnId="{8A8FC514-4577-4243-8AA5-5CB4C8A9C41E}">
      <dgm:prSet/>
      <dgm:spPr/>
      <dgm:t>
        <a:bodyPr/>
        <a:lstStyle/>
        <a:p>
          <a:endParaRPr lang="pl-PL"/>
        </a:p>
      </dgm:t>
    </dgm:pt>
    <dgm:pt modelId="{D53350E9-B70E-4241-A1C5-624A2720EDF4}">
      <dgm:prSet custT="1"/>
      <dgm:spPr/>
      <dgm:t>
        <a:bodyPr/>
        <a:lstStyle/>
        <a:p>
          <a:pPr rtl="0">
            <a:tabLst>
              <a:tab pos="715963" algn="l"/>
            </a:tabLst>
          </a:pPr>
          <a:r>
            <a:rPr lang="pl-PL" sz="2200" b="1" dirty="0" smtClean="0"/>
            <a:t>•	</a:t>
          </a:r>
          <a:r>
            <a:rPr lang="pl-PL" sz="2200" b="1" u="sng" dirty="0" smtClean="0"/>
            <a:t>Obszar Interwencji Równiny Wrocławskiej	49,3 mln euro</a:t>
          </a:r>
          <a:endParaRPr lang="pl-PL" sz="2200" b="1" u="sng" dirty="0"/>
        </a:p>
      </dgm:t>
    </dgm:pt>
    <dgm:pt modelId="{ADAB7D34-F7FF-4799-A382-920C2268DEC3}" type="parTrans" cxnId="{FD5322D9-A5F5-477B-9439-459346AAF71F}">
      <dgm:prSet/>
      <dgm:spPr/>
      <dgm:t>
        <a:bodyPr/>
        <a:lstStyle/>
        <a:p>
          <a:endParaRPr lang="pl-PL"/>
        </a:p>
      </dgm:t>
    </dgm:pt>
    <dgm:pt modelId="{D1FE6CC0-D602-4148-B703-321439EB86C4}" type="sibTrans" cxnId="{FD5322D9-A5F5-477B-9439-459346AAF71F}">
      <dgm:prSet/>
      <dgm:spPr/>
      <dgm:t>
        <a:bodyPr/>
        <a:lstStyle/>
        <a:p>
          <a:endParaRPr lang="pl-PL"/>
        </a:p>
      </dgm:t>
    </dgm:pt>
    <dgm:pt modelId="{CD81253E-CB50-452F-820A-B62DA77F096B}" type="pres">
      <dgm:prSet presAssocID="{E2931A89-055A-462E-9893-2F1E1F581A30}" presName="linear" presStyleCnt="0">
        <dgm:presLayoutVars>
          <dgm:animLvl val="lvl"/>
          <dgm:resizeHandles val="exact"/>
        </dgm:presLayoutVars>
      </dgm:prSet>
      <dgm:spPr/>
      <dgm:t>
        <a:bodyPr/>
        <a:lstStyle/>
        <a:p>
          <a:endParaRPr lang="pl-PL"/>
        </a:p>
      </dgm:t>
    </dgm:pt>
    <dgm:pt modelId="{066C369F-4AE1-4DCB-A978-50B99A24484F}" type="pres">
      <dgm:prSet presAssocID="{995564EA-DC4A-4BFB-B878-67B5A2E0FD75}" presName="parentText" presStyleLbl="node1" presStyleIdx="0" presStyleCnt="5">
        <dgm:presLayoutVars>
          <dgm:chMax val="0"/>
          <dgm:bulletEnabled val="1"/>
        </dgm:presLayoutVars>
      </dgm:prSet>
      <dgm:spPr/>
      <dgm:t>
        <a:bodyPr/>
        <a:lstStyle/>
        <a:p>
          <a:endParaRPr lang="pl-PL"/>
        </a:p>
      </dgm:t>
    </dgm:pt>
    <dgm:pt modelId="{4782B7A7-E0F4-4ECE-83D2-6AC089CB4532}" type="pres">
      <dgm:prSet presAssocID="{A2FCD51C-B3EC-4BE0-A4CF-C85256F12CF5}" presName="spacer" presStyleCnt="0"/>
      <dgm:spPr/>
    </dgm:pt>
    <dgm:pt modelId="{C0039D6C-A50C-4E11-9DB6-12A09D1AFB67}" type="pres">
      <dgm:prSet presAssocID="{23FC563F-F01E-4059-B163-86FCE34A2506}" presName="parentText" presStyleLbl="node1" presStyleIdx="1" presStyleCnt="5">
        <dgm:presLayoutVars>
          <dgm:chMax val="0"/>
          <dgm:bulletEnabled val="1"/>
        </dgm:presLayoutVars>
      </dgm:prSet>
      <dgm:spPr/>
      <dgm:t>
        <a:bodyPr/>
        <a:lstStyle/>
        <a:p>
          <a:endParaRPr lang="pl-PL"/>
        </a:p>
      </dgm:t>
    </dgm:pt>
    <dgm:pt modelId="{2F167126-D4D0-421E-AF14-7A23B3D370F9}" type="pres">
      <dgm:prSet presAssocID="{728A2E2E-5BA1-4D08-8C97-B274CF019BC7}" presName="spacer" presStyleCnt="0"/>
      <dgm:spPr/>
    </dgm:pt>
    <dgm:pt modelId="{7A96A490-2003-4093-952B-6A9415A833B3}" type="pres">
      <dgm:prSet presAssocID="{421A1C49-864F-4AFE-BF5D-FA279EC54BF5}" presName="parentText" presStyleLbl="node1" presStyleIdx="2" presStyleCnt="5">
        <dgm:presLayoutVars>
          <dgm:chMax val="0"/>
          <dgm:bulletEnabled val="1"/>
        </dgm:presLayoutVars>
      </dgm:prSet>
      <dgm:spPr/>
      <dgm:t>
        <a:bodyPr/>
        <a:lstStyle/>
        <a:p>
          <a:endParaRPr lang="pl-PL"/>
        </a:p>
      </dgm:t>
    </dgm:pt>
    <dgm:pt modelId="{1CEA385C-ABF0-4D1B-8EA9-DBEB4543179B}" type="pres">
      <dgm:prSet presAssocID="{4C1754A7-6574-4F3D-B643-98E307FB87F4}" presName="spacer" presStyleCnt="0"/>
      <dgm:spPr/>
    </dgm:pt>
    <dgm:pt modelId="{779679A4-BF9F-414A-9EFC-AFDF4BBE8475}" type="pres">
      <dgm:prSet presAssocID="{7E9FF5BB-39AB-448F-B618-5D3E5DFF4881}" presName="parentText" presStyleLbl="node1" presStyleIdx="3" presStyleCnt="5">
        <dgm:presLayoutVars>
          <dgm:chMax val="0"/>
          <dgm:bulletEnabled val="1"/>
        </dgm:presLayoutVars>
      </dgm:prSet>
      <dgm:spPr/>
      <dgm:t>
        <a:bodyPr/>
        <a:lstStyle/>
        <a:p>
          <a:endParaRPr lang="pl-PL"/>
        </a:p>
      </dgm:t>
    </dgm:pt>
    <dgm:pt modelId="{F54F8CC0-DC66-4E22-8256-B4F475C9DA1A}" type="pres">
      <dgm:prSet presAssocID="{4BDE6015-8646-4A4B-AD68-F38F29057AA2}" presName="spacer" presStyleCnt="0"/>
      <dgm:spPr/>
    </dgm:pt>
    <dgm:pt modelId="{38D87245-7E8D-4DDA-91BA-EADF93856587}" type="pres">
      <dgm:prSet presAssocID="{D53350E9-B70E-4241-A1C5-624A2720EDF4}" presName="parentText" presStyleLbl="node1" presStyleIdx="4" presStyleCnt="5">
        <dgm:presLayoutVars>
          <dgm:chMax val="0"/>
          <dgm:bulletEnabled val="1"/>
        </dgm:presLayoutVars>
      </dgm:prSet>
      <dgm:spPr/>
      <dgm:t>
        <a:bodyPr/>
        <a:lstStyle/>
        <a:p>
          <a:endParaRPr lang="pl-PL"/>
        </a:p>
      </dgm:t>
    </dgm:pt>
  </dgm:ptLst>
  <dgm:cxnLst>
    <dgm:cxn modelId="{FD5322D9-A5F5-477B-9439-459346AAF71F}" srcId="{E2931A89-055A-462E-9893-2F1E1F581A30}" destId="{D53350E9-B70E-4241-A1C5-624A2720EDF4}" srcOrd="4" destOrd="0" parTransId="{ADAB7D34-F7FF-4799-A382-920C2268DEC3}" sibTransId="{D1FE6CC0-D602-4148-B703-321439EB86C4}"/>
    <dgm:cxn modelId="{9CA7C54D-BE41-4BF5-ACF2-15056DB45EDF}" type="presOf" srcId="{D53350E9-B70E-4241-A1C5-624A2720EDF4}" destId="{38D87245-7E8D-4DDA-91BA-EADF93856587}" srcOrd="0" destOrd="0" presId="urn:microsoft.com/office/officeart/2005/8/layout/vList2"/>
    <dgm:cxn modelId="{E31D9472-F513-4F82-BB2B-7B66AF30AFC1}" srcId="{E2931A89-055A-462E-9893-2F1E1F581A30}" destId="{23FC563F-F01E-4059-B163-86FCE34A2506}" srcOrd="1" destOrd="0" parTransId="{0E4CE141-4DAF-4E88-8FFD-3BFEF65185D3}" sibTransId="{728A2E2E-5BA1-4D08-8C97-B274CF019BC7}"/>
    <dgm:cxn modelId="{6BDC1069-4AE9-4267-8312-A058F6831318}" srcId="{E2931A89-055A-462E-9893-2F1E1F581A30}" destId="{995564EA-DC4A-4BFB-B878-67B5A2E0FD75}" srcOrd="0" destOrd="0" parTransId="{33B0B32F-24D1-4AC1-B9B6-0FF93FF2428D}" sibTransId="{A2FCD51C-B3EC-4BE0-A4CF-C85256F12CF5}"/>
    <dgm:cxn modelId="{5C0B5A43-3D70-4215-AD7C-F0ADADF20B36}" type="presOf" srcId="{23FC563F-F01E-4059-B163-86FCE34A2506}" destId="{C0039D6C-A50C-4E11-9DB6-12A09D1AFB67}" srcOrd="0" destOrd="0" presId="urn:microsoft.com/office/officeart/2005/8/layout/vList2"/>
    <dgm:cxn modelId="{8035D96D-DA63-4EC2-BF82-23F3F50219CC}" type="presOf" srcId="{995564EA-DC4A-4BFB-B878-67B5A2E0FD75}" destId="{066C369F-4AE1-4DCB-A978-50B99A24484F}" srcOrd="0" destOrd="0" presId="urn:microsoft.com/office/officeart/2005/8/layout/vList2"/>
    <dgm:cxn modelId="{15A9AAFA-0C88-4358-A8B2-ED927E53C21E}" srcId="{E2931A89-055A-462E-9893-2F1E1F581A30}" destId="{421A1C49-864F-4AFE-BF5D-FA279EC54BF5}" srcOrd="2" destOrd="0" parTransId="{9571FD86-B9D2-4ED2-B717-480BE107D8C7}" sibTransId="{4C1754A7-6574-4F3D-B643-98E307FB87F4}"/>
    <dgm:cxn modelId="{D9B0F762-9403-4917-9829-3C2836D326E6}" type="presOf" srcId="{E2931A89-055A-462E-9893-2F1E1F581A30}" destId="{CD81253E-CB50-452F-820A-B62DA77F096B}" srcOrd="0" destOrd="0" presId="urn:microsoft.com/office/officeart/2005/8/layout/vList2"/>
    <dgm:cxn modelId="{8E471E2E-4C91-4A60-B794-F5D8DC667712}" type="presOf" srcId="{421A1C49-864F-4AFE-BF5D-FA279EC54BF5}" destId="{7A96A490-2003-4093-952B-6A9415A833B3}" srcOrd="0" destOrd="0" presId="urn:microsoft.com/office/officeart/2005/8/layout/vList2"/>
    <dgm:cxn modelId="{3AC3222F-E8CD-46BC-A7C6-0C8F2AD70D6E}" type="presOf" srcId="{7E9FF5BB-39AB-448F-B618-5D3E5DFF4881}" destId="{779679A4-BF9F-414A-9EFC-AFDF4BBE8475}" srcOrd="0" destOrd="0" presId="urn:microsoft.com/office/officeart/2005/8/layout/vList2"/>
    <dgm:cxn modelId="{8A8FC514-4577-4243-8AA5-5CB4C8A9C41E}" srcId="{E2931A89-055A-462E-9893-2F1E1F581A30}" destId="{7E9FF5BB-39AB-448F-B618-5D3E5DFF4881}" srcOrd="3" destOrd="0" parTransId="{0B7F7398-E889-4231-BAC1-68ADF97D7963}" sibTransId="{4BDE6015-8646-4A4B-AD68-F38F29057AA2}"/>
    <dgm:cxn modelId="{96CE296C-585F-41E1-A173-34A3BC455406}" type="presParOf" srcId="{CD81253E-CB50-452F-820A-B62DA77F096B}" destId="{066C369F-4AE1-4DCB-A978-50B99A24484F}" srcOrd="0" destOrd="0" presId="urn:microsoft.com/office/officeart/2005/8/layout/vList2"/>
    <dgm:cxn modelId="{8D2D6CC0-11E2-4C37-86BF-A406D04F507D}" type="presParOf" srcId="{CD81253E-CB50-452F-820A-B62DA77F096B}" destId="{4782B7A7-E0F4-4ECE-83D2-6AC089CB4532}" srcOrd="1" destOrd="0" presId="urn:microsoft.com/office/officeart/2005/8/layout/vList2"/>
    <dgm:cxn modelId="{C6170DA9-B098-468C-83A8-E02CB563CBB3}" type="presParOf" srcId="{CD81253E-CB50-452F-820A-B62DA77F096B}" destId="{C0039D6C-A50C-4E11-9DB6-12A09D1AFB67}" srcOrd="2" destOrd="0" presId="urn:microsoft.com/office/officeart/2005/8/layout/vList2"/>
    <dgm:cxn modelId="{9F636DC2-850B-467F-83AD-5F892AB898B4}" type="presParOf" srcId="{CD81253E-CB50-452F-820A-B62DA77F096B}" destId="{2F167126-D4D0-421E-AF14-7A23B3D370F9}" srcOrd="3" destOrd="0" presId="urn:microsoft.com/office/officeart/2005/8/layout/vList2"/>
    <dgm:cxn modelId="{520F6BD5-4451-48D6-AB74-DED73131121F}" type="presParOf" srcId="{CD81253E-CB50-452F-820A-B62DA77F096B}" destId="{7A96A490-2003-4093-952B-6A9415A833B3}" srcOrd="4" destOrd="0" presId="urn:microsoft.com/office/officeart/2005/8/layout/vList2"/>
    <dgm:cxn modelId="{E68F68F9-11C9-48B5-9FEA-9624149DD924}" type="presParOf" srcId="{CD81253E-CB50-452F-820A-B62DA77F096B}" destId="{1CEA385C-ABF0-4D1B-8EA9-DBEB4543179B}" srcOrd="5" destOrd="0" presId="urn:microsoft.com/office/officeart/2005/8/layout/vList2"/>
    <dgm:cxn modelId="{C674368C-8F60-4C03-AF33-E279B830AA62}" type="presParOf" srcId="{CD81253E-CB50-452F-820A-B62DA77F096B}" destId="{779679A4-BF9F-414A-9EFC-AFDF4BBE8475}" srcOrd="6" destOrd="0" presId="urn:microsoft.com/office/officeart/2005/8/layout/vList2"/>
    <dgm:cxn modelId="{E1454460-E9C9-4384-A0A7-4F518A733A2F}" type="presParOf" srcId="{CD81253E-CB50-452F-820A-B62DA77F096B}" destId="{F54F8CC0-DC66-4E22-8256-B4F475C9DA1A}" srcOrd="7" destOrd="0" presId="urn:microsoft.com/office/officeart/2005/8/layout/vList2"/>
    <dgm:cxn modelId="{B6866595-7FD8-4636-A4BE-02D6A7DB9327}" type="presParOf" srcId="{CD81253E-CB50-452F-820A-B62DA77F096B}" destId="{38D87245-7E8D-4DDA-91BA-EADF9385658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384CE-03B1-4ACC-95E5-0CE7CE3E250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l-PL"/>
        </a:p>
      </dgm:t>
    </dgm:pt>
    <dgm:pt modelId="{A85ABF39-DF16-4854-A62E-483D79535E01}">
      <dgm:prSet custT="1"/>
      <dgm:spPr/>
      <dgm:t>
        <a:bodyPr/>
        <a:lstStyle/>
        <a:p>
          <a:pPr rtl="0"/>
          <a:r>
            <a:rPr lang="pl-PL" sz="2000" b="1" i="1" dirty="0" smtClean="0"/>
            <a:t>HARMONOGRAM NABORU WNIOSKÓW O DOFINANSOWANIE</a:t>
          </a:r>
          <a:endParaRPr lang="pl-PL" sz="2000" i="1" dirty="0"/>
        </a:p>
      </dgm:t>
    </dgm:pt>
    <dgm:pt modelId="{A89C2885-86F8-4B64-9FEA-B89090964998}" type="parTrans" cxnId="{26857F75-3FEB-4C72-AA32-F45E196A0128}">
      <dgm:prSet/>
      <dgm:spPr/>
      <dgm:t>
        <a:bodyPr/>
        <a:lstStyle/>
        <a:p>
          <a:endParaRPr lang="pl-PL"/>
        </a:p>
      </dgm:t>
    </dgm:pt>
    <dgm:pt modelId="{90C619A1-8BE5-478E-BCCE-E03E1C5EF0C8}" type="sibTrans" cxnId="{26857F75-3FEB-4C72-AA32-F45E196A0128}">
      <dgm:prSet/>
      <dgm:spPr/>
      <dgm:t>
        <a:bodyPr/>
        <a:lstStyle/>
        <a:p>
          <a:endParaRPr lang="pl-PL"/>
        </a:p>
      </dgm:t>
    </dgm:pt>
    <dgm:pt modelId="{5E2D981E-8FF4-469A-9565-6EB83BDFE2B2}">
      <dgm:prSet/>
      <dgm:spPr/>
      <dgm:t>
        <a:bodyPr/>
        <a:lstStyle/>
        <a:p>
          <a:pPr rtl="0"/>
          <a:r>
            <a:rPr lang="pl-PL" b="1" dirty="0" smtClean="0"/>
            <a:t>12 marca 2015 r. </a:t>
          </a:r>
          <a:r>
            <a:rPr lang="pl-PL" b="0" dirty="0" smtClean="0"/>
            <a:t>– </a:t>
          </a:r>
          <a:r>
            <a:rPr lang="pl-PL" dirty="0" smtClean="0"/>
            <a:t>został  przyjęty  przez ZWD </a:t>
          </a:r>
          <a:br>
            <a:rPr lang="pl-PL" dirty="0" smtClean="0"/>
          </a:br>
          <a:r>
            <a:rPr lang="pl-PL" dirty="0" smtClean="0"/>
            <a:t>i opublikowany </a:t>
          </a:r>
          <a:r>
            <a:rPr lang="pl-PL" b="1" u="sng" dirty="0" smtClean="0"/>
            <a:t>ramowy</a:t>
          </a:r>
          <a:r>
            <a:rPr lang="pl-PL" dirty="0" smtClean="0"/>
            <a:t> harmonogram RPO WD 2014-2020</a:t>
          </a:r>
          <a:endParaRPr lang="pl-PL" dirty="0"/>
        </a:p>
      </dgm:t>
    </dgm:pt>
    <dgm:pt modelId="{C0FFACB4-8B03-44EC-B68D-C113AF1DFB42}" type="parTrans" cxnId="{F08DA891-315A-4236-ADEF-97BB0AE5F95D}">
      <dgm:prSet/>
      <dgm:spPr/>
      <dgm:t>
        <a:bodyPr/>
        <a:lstStyle/>
        <a:p>
          <a:endParaRPr lang="pl-PL"/>
        </a:p>
      </dgm:t>
    </dgm:pt>
    <dgm:pt modelId="{2D2D5E17-4854-4504-9BD3-429546498ABB}" type="sibTrans" cxnId="{F08DA891-315A-4236-ADEF-97BB0AE5F95D}">
      <dgm:prSet/>
      <dgm:spPr/>
      <dgm:t>
        <a:bodyPr/>
        <a:lstStyle/>
        <a:p>
          <a:endParaRPr lang="pl-PL"/>
        </a:p>
      </dgm:t>
    </dgm:pt>
    <dgm:pt modelId="{0A213609-0E19-4389-94DF-CB2165DC17F0}">
      <dgm:prSet/>
      <dgm:spPr/>
      <dgm:t>
        <a:bodyPr/>
        <a:lstStyle/>
        <a:p>
          <a:pPr rtl="0"/>
          <a:r>
            <a:rPr lang="pl-PL" dirty="0" smtClean="0"/>
            <a:t>Harmonogram naborów wniosków RPO WD 2014-2020 na rok 2015 i 2016 podlegał konsultacjom z DIP, DWUP oraz ZIT</a:t>
          </a:r>
          <a:endParaRPr lang="pl-PL" dirty="0"/>
        </a:p>
      </dgm:t>
    </dgm:pt>
    <dgm:pt modelId="{12AAF1C4-D6AB-4E84-809C-93AF3D1D6CF1}" type="parTrans" cxnId="{3BD158EC-C0C0-4B4C-B8E1-C419E9EF19D7}">
      <dgm:prSet/>
      <dgm:spPr/>
      <dgm:t>
        <a:bodyPr/>
        <a:lstStyle/>
        <a:p>
          <a:endParaRPr lang="pl-PL"/>
        </a:p>
      </dgm:t>
    </dgm:pt>
    <dgm:pt modelId="{2B0A5C04-66BE-492A-9A1D-92CE64C48E94}" type="sibTrans" cxnId="{3BD158EC-C0C0-4B4C-B8E1-C419E9EF19D7}">
      <dgm:prSet/>
      <dgm:spPr/>
      <dgm:t>
        <a:bodyPr/>
        <a:lstStyle/>
        <a:p>
          <a:endParaRPr lang="pl-PL"/>
        </a:p>
      </dgm:t>
    </dgm:pt>
    <dgm:pt modelId="{966009F3-5F8C-4E96-977B-5CF66328825C}">
      <dgm:prSet/>
      <dgm:spPr/>
      <dgm:t>
        <a:bodyPr/>
        <a:lstStyle/>
        <a:p>
          <a:pPr rtl="0"/>
          <a:r>
            <a:rPr lang="pl-PL" b="1" dirty="0" smtClean="0"/>
            <a:t>1 lipca 2015 r</a:t>
          </a:r>
          <a:r>
            <a:rPr lang="pl-PL" dirty="0" smtClean="0"/>
            <a:t>. – zatwierdzenie przez ZWD </a:t>
          </a:r>
          <a:r>
            <a:rPr lang="pl-PL" b="1" u="sng" dirty="0" smtClean="0"/>
            <a:t>szczegółowego</a:t>
          </a:r>
          <a:r>
            <a:rPr lang="pl-PL" dirty="0" smtClean="0"/>
            <a:t> </a:t>
          </a:r>
          <a:r>
            <a:rPr lang="pl-PL" b="1" u="sng" dirty="0" smtClean="0"/>
            <a:t>harmonogramu na rok 2015 i 2016  </a:t>
          </a:r>
        </a:p>
        <a:p>
          <a:pPr rtl="0"/>
          <a:r>
            <a:rPr lang="pl-PL" b="1" u="sng" dirty="0" smtClean="0"/>
            <a:t>22 września 2015 r. </a:t>
          </a:r>
          <a:r>
            <a:rPr lang="pl-PL" b="0" u="sng" dirty="0" smtClean="0"/>
            <a:t> - zmiana harmonogramu</a:t>
          </a:r>
          <a:endParaRPr lang="pl-PL" b="1" u="sng" dirty="0"/>
        </a:p>
      </dgm:t>
    </dgm:pt>
    <dgm:pt modelId="{91428281-58C8-4F8E-BFC4-0B976B7ABB70}" type="parTrans" cxnId="{2CB67CD2-6B2F-44D9-8F1C-1F37DE04B423}">
      <dgm:prSet/>
      <dgm:spPr/>
      <dgm:t>
        <a:bodyPr/>
        <a:lstStyle/>
        <a:p>
          <a:endParaRPr lang="pl-PL"/>
        </a:p>
      </dgm:t>
    </dgm:pt>
    <dgm:pt modelId="{3BCEA8E0-499B-4D9E-8533-608935565830}" type="sibTrans" cxnId="{2CB67CD2-6B2F-44D9-8F1C-1F37DE04B423}">
      <dgm:prSet/>
      <dgm:spPr/>
      <dgm:t>
        <a:bodyPr/>
        <a:lstStyle/>
        <a:p>
          <a:endParaRPr lang="pl-PL"/>
        </a:p>
      </dgm:t>
    </dgm:pt>
    <dgm:pt modelId="{572BE7F3-D0E9-4EFA-B824-29F488047817}">
      <dgm:prSet/>
      <dgm:spPr/>
      <dgm:t>
        <a:bodyPr/>
        <a:lstStyle/>
        <a:p>
          <a:pPr rtl="0"/>
          <a:r>
            <a:rPr lang="pl-PL" b="1" dirty="0" smtClean="0"/>
            <a:t>Liczba naborów w 2015 r.  </a:t>
          </a:r>
          <a:r>
            <a:rPr lang="pl-PL" b="0" smtClean="0"/>
            <a:t>– 29 </a:t>
          </a:r>
          <a:r>
            <a:rPr lang="pl-PL" b="0" dirty="0" smtClean="0"/>
            <a:t>EFRR, 24 EFS</a:t>
          </a:r>
          <a:endParaRPr lang="pl-PL" b="0" dirty="0"/>
        </a:p>
      </dgm:t>
    </dgm:pt>
    <dgm:pt modelId="{13C3084E-D533-4A13-A9BC-F0A9752B0921}" type="parTrans" cxnId="{54728A7E-1A6D-4F4A-B573-3AD0C82F11EF}">
      <dgm:prSet/>
      <dgm:spPr/>
      <dgm:t>
        <a:bodyPr/>
        <a:lstStyle/>
        <a:p>
          <a:endParaRPr lang="pl-PL"/>
        </a:p>
      </dgm:t>
    </dgm:pt>
    <dgm:pt modelId="{2AD9808A-79E6-464F-9600-FBF4A9A90C53}" type="sibTrans" cxnId="{54728A7E-1A6D-4F4A-B573-3AD0C82F11EF}">
      <dgm:prSet/>
      <dgm:spPr/>
      <dgm:t>
        <a:bodyPr/>
        <a:lstStyle/>
        <a:p>
          <a:endParaRPr lang="pl-PL"/>
        </a:p>
      </dgm:t>
    </dgm:pt>
    <dgm:pt modelId="{CCF7F62D-7B24-4AF9-9A7C-B50AFBA17DB4}">
      <dgm:prSet/>
      <dgm:spPr/>
      <dgm:t>
        <a:bodyPr/>
        <a:lstStyle/>
        <a:p>
          <a:pPr rtl="0"/>
          <a:r>
            <a:rPr lang="pl-PL" b="1" dirty="0" smtClean="0"/>
            <a:t>Liczba naborów w 2016 r. </a:t>
          </a:r>
          <a:r>
            <a:rPr lang="pl-PL" dirty="0" smtClean="0"/>
            <a:t>– 100 EFRR, 23 EFS</a:t>
          </a:r>
          <a:endParaRPr lang="pl-PL" dirty="0"/>
        </a:p>
      </dgm:t>
    </dgm:pt>
    <dgm:pt modelId="{C3BE6656-FE25-4D60-BC17-331D5F4170E0}" type="parTrans" cxnId="{E071567C-6479-4016-AD3A-17A4C020F8E9}">
      <dgm:prSet/>
      <dgm:spPr/>
      <dgm:t>
        <a:bodyPr/>
        <a:lstStyle/>
        <a:p>
          <a:endParaRPr lang="pl-PL"/>
        </a:p>
      </dgm:t>
    </dgm:pt>
    <dgm:pt modelId="{F391A937-47FA-4A09-B27E-B072BCACF02E}" type="sibTrans" cxnId="{E071567C-6479-4016-AD3A-17A4C020F8E9}">
      <dgm:prSet/>
      <dgm:spPr/>
      <dgm:t>
        <a:bodyPr/>
        <a:lstStyle/>
        <a:p>
          <a:endParaRPr lang="pl-PL"/>
        </a:p>
      </dgm:t>
    </dgm:pt>
    <dgm:pt modelId="{8A07F5C7-CFA5-4657-8FBA-18F6157DC0D5}" type="pres">
      <dgm:prSet presAssocID="{121384CE-03B1-4ACC-95E5-0CE7CE3E2500}" presName="diagram" presStyleCnt="0">
        <dgm:presLayoutVars>
          <dgm:chPref val="1"/>
          <dgm:dir/>
          <dgm:animOne val="branch"/>
          <dgm:animLvl val="lvl"/>
          <dgm:resizeHandles/>
        </dgm:presLayoutVars>
      </dgm:prSet>
      <dgm:spPr/>
      <dgm:t>
        <a:bodyPr/>
        <a:lstStyle/>
        <a:p>
          <a:endParaRPr lang="pl-PL"/>
        </a:p>
      </dgm:t>
    </dgm:pt>
    <dgm:pt modelId="{0B606B43-7EDE-4AE8-A51E-5399D4CACBC7}" type="pres">
      <dgm:prSet presAssocID="{A85ABF39-DF16-4854-A62E-483D79535E01}" presName="root" presStyleCnt="0"/>
      <dgm:spPr/>
    </dgm:pt>
    <dgm:pt modelId="{EBBDAFB2-6899-487A-985A-E2115DE125EF}" type="pres">
      <dgm:prSet presAssocID="{A85ABF39-DF16-4854-A62E-483D79535E01}" presName="rootComposite" presStyleCnt="0"/>
      <dgm:spPr/>
    </dgm:pt>
    <dgm:pt modelId="{F0913DCB-0CE0-443E-97FB-3B2E281130D2}" type="pres">
      <dgm:prSet presAssocID="{A85ABF39-DF16-4854-A62E-483D79535E01}" presName="rootText" presStyleLbl="node1" presStyleIdx="0" presStyleCnt="1" custScaleX="719859" custScaleY="136516"/>
      <dgm:spPr/>
      <dgm:t>
        <a:bodyPr/>
        <a:lstStyle/>
        <a:p>
          <a:endParaRPr lang="pl-PL"/>
        </a:p>
      </dgm:t>
    </dgm:pt>
    <dgm:pt modelId="{C761E281-04E7-45D9-9940-1CED02CC2426}" type="pres">
      <dgm:prSet presAssocID="{A85ABF39-DF16-4854-A62E-483D79535E01}" presName="rootConnector" presStyleLbl="node1" presStyleIdx="0" presStyleCnt="1"/>
      <dgm:spPr/>
      <dgm:t>
        <a:bodyPr/>
        <a:lstStyle/>
        <a:p>
          <a:endParaRPr lang="pl-PL"/>
        </a:p>
      </dgm:t>
    </dgm:pt>
    <dgm:pt modelId="{A7F31799-0A3E-45A9-9CAF-42DDC3F9BFAF}" type="pres">
      <dgm:prSet presAssocID="{A85ABF39-DF16-4854-A62E-483D79535E01}" presName="childShape" presStyleCnt="0"/>
      <dgm:spPr/>
    </dgm:pt>
    <dgm:pt modelId="{37DD3506-B607-43C4-B32D-67A3146C9B1B}" type="pres">
      <dgm:prSet presAssocID="{C0FFACB4-8B03-44EC-B68D-C113AF1DFB42}" presName="Name13" presStyleLbl="parChTrans1D2" presStyleIdx="0" presStyleCnt="5"/>
      <dgm:spPr/>
      <dgm:t>
        <a:bodyPr/>
        <a:lstStyle/>
        <a:p>
          <a:endParaRPr lang="pl-PL"/>
        </a:p>
      </dgm:t>
    </dgm:pt>
    <dgm:pt modelId="{83F8C624-C0BD-4CD8-A07D-A21D78E54B73}" type="pres">
      <dgm:prSet presAssocID="{5E2D981E-8FF4-469A-9565-6EB83BDFE2B2}" presName="childText" presStyleLbl="bgAcc1" presStyleIdx="0" presStyleCnt="5" custScaleX="666363" custScaleY="118465">
        <dgm:presLayoutVars>
          <dgm:bulletEnabled val="1"/>
        </dgm:presLayoutVars>
      </dgm:prSet>
      <dgm:spPr/>
      <dgm:t>
        <a:bodyPr/>
        <a:lstStyle/>
        <a:p>
          <a:endParaRPr lang="pl-PL"/>
        </a:p>
      </dgm:t>
    </dgm:pt>
    <dgm:pt modelId="{3DCFFDCE-8FCD-4E87-9B44-28837595B399}" type="pres">
      <dgm:prSet presAssocID="{12AAF1C4-D6AB-4E84-809C-93AF3D1D6CF1}" presName="Name13" presStyleLbl="parChTrans1D2" presStyleIdx="1" presStyleCnt="5"/>
      <dgm:spPr/>
      <dgm:t>
        <a:bodyPr/>
        <a:lstStyle/>
        <a:p>
          <a:endParaRPr lang="pl-PL"/>
        </a:p>
      </dgm:t>
    </dgm:pt>
    <dgm:pt modelId="{DFFBDF27-6C56-4CDC-B582-D0127807DBF3}" type="pres">
      <dgm:prSet presAssocID="{0A213609-0E19-4389-94DF-CB2165DC17F0}" presName="childText" presStyleLbl="bgAcc1" presStyleIdx="1" presStyleCnt="5" custScaleX="666363" custScaleY="118857">
        <dgm:presLayoutVars>
          <dgm:bulletEnabled val="1"/>
        </dgm:presLayoutVars>
      </dgm:prSet>
      <dgm:spPr/>
      <dgm:t>
        <a:bodyPr/>
        <a:lstStyle/>
        <a:p>
          <a:endParaRPr lang="pl-PL"/>
        </a:p>
      </dgm:t>
    </dgm:pt>
    <dgm:pt modelId="{AC2F920A-E3DB-4BE3-B525-E3859B41DDA6}" type="pres">
      <dgm:prSet presAssocID="{91428281-58C8-4F8E-BFC4-0B976B7ABB70}" presName="Name13" presStyleLbl="parChTrans1D2" presStyleIdx="2" presStyleCnt="5"/>
      <dgm:spPr/>
      <dgm:t>
        <a:bodyPr/>
        <a:lstStyle/>
        <a:p>
          <a:endParaRPr lang="pl-PL"/>
        </a:p>
      </dgm:t>
    </dgm:pt>
    <dgm:pt modelId="{15CC5CF6-6D34-4943-9882-98BE831C11F3}" type="pres">
      <dgm:prSet presAssocID="{966009F3-5F8C-4E96-977B-5CF66328825C}" presName="childText" presStyleLbl="bgAcc1" presStyleIdx="2" presStyleCnt="5" custScaleX="666363" custScaleY="122935">
        <dgm:presLayoutVars>
          <dgm:bulletEnabled val="1"/>
        </dgm:presLayoutVars>
      </dgm:prSet>
      <dgm:spPr/>
      <dgm:t>
        <a:bodyPr/>
        <a:lstStyle/>
        <a:p>
          <a:endParaRPr lang="pl-PL"/>
        </a:p>
      </dgm:t>
    </dgm:pt>
    <dgm:pt modelId="{4529C118-767A-43DC-8EF3-064AF42377E6}" type="pres">
      <dgm:prSet presAssocID="{13C3084E-D533-4A13-A9BC-F0A9752B0921}" presName="Name13" presStyleLbl="parChTrans1D2" presStyleIdx="3" presStyleCnt="5"/>
      <dgm:spPr/>
      <dgm:t>
        <a:bodyPr/>
        <a:lstStyle/>
        <a:p>
          <a:endParaRPr lang="pl-PL"/>
        </a:p>
      </dgm:t>
    </dgm:pt>
    <dgm:pt modelId="{9FECDD35-301F-4559-A0D9-60BB5079F231}" type="pres">
      <dgm:prSet presAssocID="{572BE7F3-D0E9-4EFA-B824-29F488047817}" presName="childText" presStyleLbl="bgAcc1" presStyleIdx="3" presStyleCnt="5" custScaleX="666363" custScaleY="121066">
        <dgm:presLayoutVars>
          <dgm:bulletEnabled val="1"/>
        </dgm:presLayoutVars>
      </dgm:prSet>
      <dgm:spPr/>
      <dgm:t>
        <a:bodyPr/>
        <a:lstStyle/>
        <a:p>
          <a:endParaRPr lang="pl-PL"/>
        </a:p>
      </dgm:t>
    </dgm:pt>
    <dgm:pt modelId="{ECAC1C26-0F9C-495C-9565-831172BE7B62}" type="pres">
      <dgm:prSet presAssocID="{C3BE6656-FE25-4D60-BC17-331D5F4170E0}" presName="Name13" presStyleLbl="parChTrans1D2" presStyleIdx="4" presStyleCnt="5"/>
      <dgm:spPr/>
      <dgm:t>
        <a:bodyPr/>
        <a:lstStyle/>
        <a:p>
          <a:endParaRPr lang="pl-PL"/>
        </a:p>
      </dgm:t>
    </dgm:pt>
    <dgm:pt modelId="{081C2E00-37BB-4129-8E97-9D0DE7B8F83D}" type="pres">
      <dgm:prSet presAssocID="{CCF7F62D-7B24-4AF9-9A7C-B50AFBA17DB4}" presName="childText" presStyleLbl="bgAcc1" presStyleIdx="4" presStyleCnt="5" custScaleX="666363" custScaleY="123571">
        <dgm:presLayoutVars>
          <dgm:bulletEnabled val="1"/>
        </dgm:presLayoutVars>
      </dgm:prSet>
      <dgm:spPr/>
      <dgm:t>
        <a:bodyPr/>
        <a:lstStyle/>
        <a:p>
          <a:endParaRPr lang="pl-PL"/>
        </a:p>
      </dgm:t>
    </dgm:pt>
  </dgm:ptLst>
  <dgm:cxnLst>
    <dgm:cxn modelId="{F08DA891-315A-4236-ADEF-97BB0AE5F95D}" srcId="{A85ABF39-DF16-4854-A62E-483D79535E01}" destId="{5E2D981E-8FF4-469A-9565-6EB83BDFE2B2}" srcOrd="0" destOrd="0" parTransId="{C0FFACB4-8B03-44EC-B68D-C113AF1DFB42}" sibTransId="{2D2D5E17-4854-4504-9BD3-429546498ABB}"/>
    <dgm:cxn modelId="{79EB3C6D-0841-44F9-A6F2-9DDB4D9824CB}" type="presOf" srcId="{A85ABF39-DF16-4854-A62E-483D79535E01}" destId="{C761E281-04E7-45D9-9940-1CED02CC2426}" srcOrd="1" destOrd="0" presId="urn:microsoft.com/office/officeart/2005/8/layout/hierarchy3"/>
    <dgm:cxn modelId="{26857F75-3FEB-4C72-AA32-F45E196A0128}" srcId="{121384CE-03B1-4ACC-95E5-0CE7CE3E2500}" destId="{A85ABF39-DF16-4854-A62E-483D79535E01}" srcOrd="0" destOrd="0" parTransId="{A89C2885-86F8-4B64-9FEA-B89090964998}" sibTransId="{90C619A1-8BE5-478E-BCCE-E03E1C5EF0C8}"/>
    <dgm:cxn modelId="{C8ABBC60-AC2A-4191-B144-6B0314C9F808}" type="presOf" srcId="{121384CE-03B1-4ACC-95E5-0CE7CE3E2500}" destId="{8A07F5C7-CFA5-4657-8FBA-18F6157DC0D5}" srcOrd="0" destOrd="0" presId="urn:microsoft.com/office/officeart/2005/8/layout/hierarchy3"/>
    <dgm:cxn modelId="{925E4AB1-23E6-43C1-9078-F2EAAD50A41A}" type="presOf" srcId="{0A213609-0E19-4389-94DF-CB2165DC17F0}" destId="{DFFBDF27-6C56-4CDC-B582-D0127807DBF3}" srcOrd="0" destOrd="0" presId="urn:microsoft.com/office/officeart/2005/8/layout/hierarchy3"/>
    <dgm:cxn modelId="{4C9E37B8-D888-4A56-A502-808897C5A960}" type="presOf" srcId="{572BE7F3-D0E9-4EFA-B824-29F488047817}" destId="{9FECDD35-301F-4559-A0D9-60BB5079F231}" srcOrd="0" destOrd="0" presId="urn:microsoft.com/office/officeart/2005/8/layout/hierarchy3"/>
    <dgm:cxn modelId="{AEDFFF21-153A-42DA-B0AF-9C140BF66AB1}" type="presOf" srcId="{A85ABF39-DF16-4854-A62E-483D79535E01}" destId="{F0913DCB-0CE0-443E-97FB-3B2E281130D2}" srcOrd="0" destOrd="0" presId="urn:microsoft.com/office/officeart/2005/8/layout/hierarchy3"/>
    <dgm:cxn modelId="{35938900-08E8-42B8-B55F-D43A30733408}" type="presOf" srcId="{12AAF1C4-D6AB-4E84-809C-93AF3D1D6CF1}" destId="{3DCFFDCE-8FCD-4E87-9B44-28837595B399}" srcOrd="0" destOrd="0" presId="urn:microsoft.com/office/officeart/2005/8/layout/hierarchy3"/>
    <dgm:cxn modelId="{54728A7E-1A6D-4F4A-B573-3AD0C82F11EF}" srcId="{A85ABF39-DF16-4854-A62E-483D79535E01}" destId="{572BE7F3-D0E9-4EFA-B824-29F488047817}" srcOrd="3" destOrd="0" parTransId="{13C3084E-D533-4A13-A9BC-F0A9752B0921}" sibTransId="{2AD9808A-79E6-464F-9600-FBF4A9A90C53}"/>
    <dgm:cxn modelId="{E38E1C7B-C157-4917-83ED-ECBC72C147F5}" type="presOf" srcId="{966009F3-5F8C-4E96-977B-5CF66328825C}" destId="{15CC5CF6-6D34-4943-9882-98BE831C11F3}" srcOrd="0" destOrd="0" presId="urn:microsoft.com/office/officeart/2005/8/layout/hierarchy3"/>
    <dgm:cxn modelId="{9FC8CAAB-29C8-45FE-954B-3639BCE71268}" type="presOf" srcId="{C0FFACB4-8B03-44EC-B68D-C113AF1DFB42}" destId="{37DD3506-B607-43C4-B32D-67A3146C9B1B}" srcOrd="0" destOrd="0" presId="urn:microsoft.com/office/officeart/2005/8/layout/hierarchy3"/>
    <dgm:cxn modelId="{428D02D5-E6F4-4801-B5CA-8C5ADE49398E}" type="presOf" srcId="{91428281-58C8-4F8E-BFC4-0B976B7ABB70}" destId="{AC2F920A-E3DB-4BE3-B525-E3859B41DDA6}" srcOrd="0" destOrd="0" presId="urn:microsoft.com/office/officeart/2005/8/layout/hierarchy3"/>
    <dgm:cxn modelId="{E071567C-6479-4016-AD3A-17A4C020F8E9}" srcId="{A85ABF39-DF16-4854-A62E-483D79535E01}" destId="{CCF7F62D-7B24-4AF9-9A7C-B50AFBA17DB4}" srcOrd="4" destOrd="0" parTransId="{C3BE6656-FE25-4D60-BC17-331D5F4170E0}" sibTransId="{F391A937-47FA-4A09-B27E-B072BCACF02E}"/>
    <dgm:cxn modelId="{CC873344-780B-49CC-AD9D-25562F4A15DB}" type="presOf" srcId="{13C3084E-D533-4A13-A9BC-F0A9752B0921}" destId="{4529C118-767A-43DC-8EF3-064AF42377E6}" srcOrd="0" destOrd="0" presId="urn:microsoft.com/office/officeart/2005/8/layout/hierarchy3"/>
    <dgm:cxn modelId="{9AE17B8C-D349-450B-953B-68FC1CD6F45B}" type="presOf" srcId="{5E2D981E-8FF4-469A-9565-6EB83BDFE2B2}" destId="{83F8C624-C0BD-4CD8-A07D-A21D78E54B73}" srcOrd="0" destOrd="0" presId="urn:microsoft.com/office/officeart/2005/8/layout/hierarchy3"/>
    <dgm:cxn modelId="{2CB67CD2-6B2F-44D9-8F1C-1F37DE04B423}" srcId="{A85ABF39-DF16-4854-A62E-483D79535E01}" destId="{966009F3-5F8C-4E96-977B-5CF66328825C}" srcOrd="2" destOrd="0" parTransId="{91428281-58C8-4F8E-BFC4-0B976B7ABB70}" sibTransId="{3BCEA8E0-499B-4D9E-8533-608935565830}"/>
    <dgm:cxn modelId="{3BD158EC-C0C0-4B4C-B8E1-C419E9EF19D7}" srcId="{A85ABF39-DF16-4854-A62E-483D79535E01}" destId="{0A213609-0E19-4389-94DF-CB2165DC17F0}" srcOrd="1" destOrd="0" parTransId="{12AAF1C4-D6AB-4E84-809C-93AF3D1D6CF1}" sibTransId="{2B0A5C04-66BE-492A-9A1D-92CE64C48E94}"/>
    <dgm:cxn modelId="{EC1A9795-502F-4EC9-9B8B-90D7A5EE7CAB}" type="presOf" srcId="{C3BE6656-FE25-4D60-BC17-331D5F4170E0}" destId="{ECAC1C26-0F9C-495C-9565-831172BE7B62}" srcOrd="0" destOrd="0" presId="urn:microsoft.com/office/officeart/2005/8/layout/hierarchy3"/>
    <dgm:cxn modelId="{80093135-40ED-4191-A83E-02C16B57523B}" type="presOf" srcId="{CCF7F62D-7B24-4AF9-9A7C-B50AFBA17DB4}" destId="{081C2E00-37BB-4129-8E97-9D0DE7B8F83D}" srcOrd="0" destOrd="0" presId="urn:microsoft.com/office/officeart/2005/8/layout/hierarchy3"/>
    <dgm:cxn modelId="{F27EC49F-B464-401B-A46B-3E5AE1D084EF}" type="presParOf" srcId="{8A07F5C7-CFA5-4657-8FBA-18F6157DC0D5}" destId="{0B606B43-7EDE-4AE8-A51E-5399D4CACBC7}" srcOrd="0" destOrd="0" presId="urn:microsoft.com/office/officeart/2005/8/layout/hierarchy3"/>
    <dgm:cxn modelId="{E34D276E-1B98-440B-96B0-3347917464C1}" type="presParOf" srcId="{0B606B43-7EDE-4AE8-A51E-5399D4CACBC7}" destId="{EBBDAFB2-6899-487A-985A-E2115DE125EF}" srcOrd="0" destOrd="0" presId="urn:microsoft.com/office/officeart/2005/8/layout/hierarchy3"/>
    <dgm:cxn modelId="{B88E68BC-515A-4B3A-9F51-56F74282DFD8}" type="presParOf" srcId="{EBBDAFB2-6899-487A-985A-E2115DE125EF}" destId="{F0913DCB-0CE0-443E-97FB-3B2E281130D2}" srcOrd="0" destOrd="0" presId="urn:microsoft.com/office/officeart/2005/8/layout/hierarchy3"/>
    <dgm:cxn modelId="{6AC06D26-CEFA-41AC-A548-E7A0497B8935}" type="presParOf" srcId="{EBBDAFB2-6899-487A-985A-E2115DE125EF}" destId="{C761E281-04E7-45D9-9940-1CED02CC2426}" srcOrd="1" destOrd="0" presId="urn:microsoft.com/office/officeart/2005/8/layout/hierarchy3"/>
    <dgm:cxn modelId="{197DA0C8-C4FE-4243-86E3-DFEF2878A341}" type="presParOf" srcId="{0B606B43-7EDE-4AE8-A51E-5399D4CACBC7}" destId="{A7F31799-0A3E-45A9-9CAF-42DDC3F9BFAF}" srcOrd="1" destOrd="0" presId="urn:microsoft.com/office/officeart/2005/8/layout/hierarchy3"/>
    <dgm:cxn modelId="{CC3D3196-91D6-4EFE-A216-D43B68172B97}" type="presParOf" srcId="{A7F31799-0A3E-45A9-9CAF-42DDC3F9BFAF}" destId="{37DD3506-B607-43C4-B32D-67A3146C9B1B}" srcOrd="0" destOrd="0" presId="urn:microsoft.com/office/officeart/2005/8/layout/hierarchy3"/>
    <dgm:cxn modelId="{32BD78FD-C12B-4CAE-8ADD-848EA1719E6D}" type="presParOf" srcId="{A7F31799-0A3E-45A9-9CAF-42DDC3F9BFAF}" destId="{83F8C624-C0BD-4CD8-A07D-A21D78E54B73}" srcOrd="1" destOrd="0" presId="urn:microsoft.com/office/officeart/2005/8/layout/hierarchy3"/>
    <dgm:cxn modelId="{E621F755-6A43-43AA-83D4-C074C5F51540}" type="presParOf" srcId="{A7F31799-0A3E-45A9-9CAF-42DDC3F9BFAF}" destId="{3DCFFDCE-8FCD-4E87-9B44-28837595B399}" srcOrd="2" destOrd="0" presId="urn:microsoft.com/office/officeart/2005/8/layout/hierarchy3"/>
    <dgm:cxn modelId="{E2F80DB9-FEDC-4B0E-817D-7AF5BB582364}" type="presParOf" srcId="{A7F31799-0A3E-45A9-9CAF-42DDC3F9BFAF}" destId="{DFFBDF27-6C56-4CDC-B582-D0127807DBF3}" srcOrd="3" destOrd="0" presId="urn:microsoft.com/office/officeart/2005/8/layout/hierarchy3"/>
    <dgm:cxn modelId="{086CD3BB-EC9A-4E1C-984B-5BCFB19E3F81}" type="presParOf" srcId="{A7F31799-0A3E-45A9-9CAF-42DDC3F9BFAF}" destId="{AC2F920A-E3DB-4BE3-B525-E3859B41DDA6}" srcOrd="4" destOrd="0" presId="urn:microsoft.com/office/officeart/2005/8/layout/hierarchy3"/>
    <dgm:cxn modelId="{E2BA97AC-CD13-4935-80B4-476E3B3B72E5}" type="presParOf" srcId="{A7F31799-0A3E-45A9-9CAF-42DDC3F9BFAF}" destId="{15CC5CF6-6D34-4943-9882-98BE831C11F3}" srcOrd="5" destOrd="0" presId="urn:microsoft.com/office/officeart/2005/8/layout/hierarchy3"/>
    <dgm:cxn modelId="{983CFE63-FC93-4F32-9522-461338FD52B9}" type="presParOf" srcId="{A7F31799-0A3E-45A9-9CAF-42DDC3F9BFAF}" destId="{4529C118-767A-43DC-8EF3-064AF42377E6}" srcOrd="6" destOrd="0" presId="urn:microsoft.com/office/officeart/2005/8/layout/hierarchy3"/>
    <dgm:cxn modelId="{BF60AA96-EE2F-45A5-B940-172186604319}" type="presParOf" srcId="{A7F31799-0A3E-45A9-9CAF-42DDC3F9BFAF}" destId="{9FECDD35-301F-4559-A0D9-60BB5079F231}" srcOrd="7" destOrd="0" presId="urn:microsoft.com/office/officeart/2005/8/layout/hierarchy3"/>
    <dgm:cxn modelId="{A0211BCA-A6BA-42CF-B3B1-F6361FA8BD51}" type="presParOf" srcId="{A7F31799-0A3E-45A9-9CAF-42DDC3F9BFAF}" destId="{ECAC1C26-0F9C-495C-9565-831172BE7B62}" srcOrd="8" destOrd="0" presId="urn:microsoft.com/office/officeart/2005/8/layout/hierarchy3"/>
    <dgm:cxn modelId="{1A2A7AF2-535D-4A99-83BF-C703B4849898}" type="presParOf" srcId="{A7F31799-0A3E-45A9-9CAF-42DDC3F9BFAF}" destId="{081C2E00-37BB-4129-8E97-9D0DE7B8F83D}"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57FA9A25-8F38-46F9-83A7-9F3BFDFCC455}"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2C047957-88E3-4F69-93FE-5D3818E5BB29}"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60025776-B89A-4F99-A143-413E78E03DFF}"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7A975DDB-9D83-4F3D-973C-2B4DA0E55E7D}"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5B80D9-FC13-456A-A709-8B2F2415DC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6778E4B-CC8F-4DC5-A886-827C34AB6D8E}" type="pres">
      <dgm:prSet presAssocID="{BA5B80D9-FC13-456A-A709-8B2F2415DC5B}" presName="diagram" presStyleCnt="0">
        <dgm:presLayoutVars>
          <dgm:chPref val="1"/>
          <dgm:dir/>
          <dgm:animOne val="branch"/>
          <dgm:animLvl val="lvl"/>
          <dgm:resizeHandles val="exact"/>
        </dgm:presLayoutVars>
      </dgm:prSet>
      <dgm:spPr/>
      <dgm:t>
        <a:bodyPr/>
        <a:lstStyle/>
        <a:p>
          <a:endParaRPr lang="pl-PL"/>
        </a:p>
      </dgm:t>
    </dgm:pt>
  </dgm:ptLst>
  <dgm:cxnLst>
    <dgm:cxn modelId="{61DDD69D-BAB0-4FA6-B7FB-48E806D633F4}" type="presOf" srcId="{BA5B80D9-FC13-456A-A709-8B2F2415DC5B}" destId="{36778E4B-CC8F-4DC5-A886-827C34AB6D8E}"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4764B-C5D5-4649-9FBB-F69B6261C09E}">
      <dsp:nvSpPr>
        <dsp:cNvPr id="0" name=""/>
        <dsp:cNvSpPr/>
      </dsp:nvSpPr>
      <dsp:spPr>
        <a:xfrm>
          <a:off x="162326" y="1732200"/>
          <a:ext cx="3008302" cy="150415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pl-PL" sz="1800" b="1" kern="1200" dirty="0" smtClean="0"/>
            <a:t>ZIT w woj. </a:t>
          </a:r>
          <a:r>
            <a:rPr lang="pl-PL" sz="1800" b="1" kern="1200" dirty="0" err="1" smtClean="0"/>
            <a:t>dolnośląskm</a:t>
          </a:r>
          <a:r>
            <a:rPr lang="pl-PL" sz="1800" b="1" kern="1200" dirty="0" smtClean="0"/>
            <a:t>:</a:t>
          </a:r>
          <a:endParaRPr lang="pl-PL" sz="1800" b="1" kern="1200" dirty="0"/>
        </a:p>
      </dsp:txBody>
      <dsp:txXfrm>
        <a:off x="206381" y="1776255"/>
        <a:ext cx="2920192" cy="1416041"/>
      </dsp:txXfrm>
    </dsp:sp>
    <dsp:sp modelId="{4F06690B-F97E-4FB6-B5DF-E21C91EA48F2}">
      <dsp:nvSpPr>
        <dsp:cNvPr id="0" name=""/>
        <dsp:cNvSpPr/>
      </dsp:nvSpPr>
      <dsp:spPr>
        <a:xfrm rot="18289469">
          <a:off x="2718712" y="1592142"/>
          <a:ext cx="2107154" cy="54492"/>
        </a:xfrm>
        <a:custGeom>
          <a:avLst/>
          <a:gdLst/>
          <a:ahLst/>
          <a:cxnLst/>
          <a:rect l="0" t="0" r="0" b="0"/>
          <a:pathLst>
            <a:path>
              <a:moveTo>
                <a:pt x="0" y="27246"/>
              </a:moveTo>
              <a:lnTo>
                <a:pt x="2107154" y="272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3719610" y="1566710"/>
        <a:ext cx="105357" cy="105357"/>
      </dsp:txXfrm>
    </dsp:sp>
    <dsp:sp modelId="{4C0F8B1B-2452-4689-815E-66BAEA97A865}">
      <dsp:nvSpPr>
        <dsp:cNvPr id="0" name=""/>
        <dsp:cNvSpPr/>
      </dsp:nvSpPr>
      <dsp:spPr>
        <a:xfrm>
          <a:off x="4373950" y="2426"/>
          <a:ext cx="3693323" cy="150415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pl-PL" sz="1800" b="1" kern="1200" dirty="0" smtClean="0"/>
            <a:t>ZIT Wrocławskiego Obszaru Funkcjonalnego -  </a:t>
          </a:r>
          <a:r>
            <a:rPr lang="pl-PL" sz="1800" b="1" kern="1200" dirty="0" smtClean="0">
              <a:solidFill>
                <a:schemeClr val="accent2">
                  <a:lumMod val="40000"/>
                  <a:lumOff val="60000"/>
                </a:schemeClr>
              </a:solidFill>
            </a:rPr>
            <a:t>291,25 mln EUR, </a:t>
          </a:r>
          <a:r>
            <a:rPr lang="pl-PL" sz="1800" b="1" kern="1200" dirty="0" smtClean="0"/>
            <a:t/>
          </a:r>
          <a:br>
            <a:rPr lang="pl-PL" sz="1800" b="1" kern="1200" dirty="0" smtClean="0"/>
          </a:br>
          <a:r>
            <a:rPr lang="pl-PL" sz="1800" b="1" kern="1200" dirty="0" smtClean="0"/>
            <a:t>w tym 240,8 mln EUR  z EFRR </a:t>
          </a:r>
          <a:br>
            <a:rPr lang="pl-PL" sz="1800" b="1" kern="1200" dirty="0" smtClean="0"/>
          </a:br>
          <a:r>
            <a:rPr lang="pl-PL" sz="1800" b="1" kern="1200" dirty="0" smtClean="0"/>
            <a:t>i 50,45 mln EUR z EFS</a:t>
          </a:r>
          <a:endParaRPr lang="pl-PL" sz="1800" b="1" kern="1200" dirty="0"/>
        </a:p>
      </dsp:txBody>
      <dsp:txXfrm>
        <a:off x="4418005" y="46481"/>
        <a:ext cx="3605213" cy="1416041"/>
      </dsp:txXfrm>
    </dsp:sp>
    <dsp:sp modelId="{E05D0B0E-DF79-4CF8-87CD-6A621FEDDDFF}">
      <dsp:nvSpPr>
        <dsp:cNvPr id="0" name=""/>
        <dsp:cNvSpPr/>
      </dsp:nvSpPr>
      <dsp:spPr>
        <a:xfrm>
          <a:off x="3170629" y="2457029"/>
          <a:ext cx="1203321" cy="54492"/>
        </a:xfrm>
        <a:custGeom>
          <a:avLst/>
          <a:gdLst/>
          <a:ahLst/>
          <a:cxnLst/>
          <a:rect l="0" t="0" r="0" b="0"/>
          <a:pathLst>
            <a:path>
              <a:moveTo>
                <a:pt x="0" y="27246"/>
              </a:moveTo>
              <a:lnTo>
                <a:pt x="1203321" y="272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742206" y="2454192"/>
        <a:ext cx="60166" cy="60166"/>
      </dsp:txXfrm>
    </dsp:sp>
    <dsp:sp modelId="{BF759A1D-148E-487C-BB72-6406CCE5D398}">
      <dsp:nvSpPr>
        <dsp:cNvPr id="0" name=""/>
        <dsp:cNvSpPr/>
      </dsp:nvSpPr>
      <dsp:spPr>
        <a:xfrm>
          <a:off x="4373950" y="1732200"/>
          <a:ext cx="3693323" cy="150415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pl-PL" sz="1800" b="1" kern="1200" dirty="0" smtClean="0"/>
            <a:t>ZIT Aglomeracji Wałbrzyskiej </a:t>
          </a:r>
          <a:br>
            <a:rPr lang="pl-PL" sz="1800" b="1" kern="1200" dirty="0" smtClean="0"/>
          </a:br>
          <a:r>
            <a:rPr lang="pl-PL" sz="1800" b="1" kern="1200" dirty="0" smtClean="0"/>
            <a:t>- </a:t>
          </a:r>
          <a:r>
            <a:rPr lang="pl-PL" sz="1800" b="1" kern="1200" dirty="0" smtClean="0">
              <a:solidFill>
                <a:schemeClr val="accent2">
                  <a:lumMod val="40000"/>
                  <a:lumOff val="60000"/>
                </a:schemeClr>
              </a:solidFill>
            </a:rPr>
            <a:t>193,6 mln EUR</a:t>
          </a:r>
          <a:r>
            <a:rPr lang="pl-PL" sz="1800" b="1" kern="1200" dirty="0" smtClean="0"/>
            <a:t>, </a:t>
          </a:r>
          <a:br>
            <a:rPr lang="pl-PL" sz="1800" b="1" kern="1200" dirty="0" smtClean="0"/>
          </a:br>
          <a:r>
            <a:rPr lang="pl-PL" sz="1800" b="1" kern="1200" dirty="0" smtClean="0"/>
            <a:t>w tym 152,35 mln EUR z EFRR </a:t>
          </a:r>
          <a:br>
            <a:rPr lang="pl-PL" sz="1800" b="1" kern="1200" dirty="0" smtClean="0"/>
          </a:br>
          <a:r>
            <a:rPr lang="pl-PL" sz="1800" b="1" kern="1200" dirty="0" smtClean="0"/>
            <a:t>i 41,25 mln EUR z EFS</a:t>
          </a:r>
          <a:endParaRPr lang="pl-PL" sz="1800" b="1" kern="1200" dirty="0"/>
        </a:p>
      </dsp:txBody>
      <dsp:txXfrm>
        <a:off x="4418005" y="1776255"/>
        <a:ext cx="3605213" cy="1416041"/>
      </dsp:txXfrm>
    </dsp:sp>
    <dsp:sp modelId="{D6753CD2-1848-4004-A824-31941996A7AD}">
      <dsp:nvSpPr>
        <dsp:cNvPr id="0" name=""/>
        <dsp:cNvSpPr/>
      </dsp:nvSpPr>
      <dsp:spPr>
        <a:xfrm rot="3310531">
          <a:off x="2718712" y="3321917"/>
          <a:ext cx="2107154" cy="54492"/>
        </a:xfrm>
        <a:custGeom>
          <a:avLst/>
          <a:gdLst/>
          <a:ahLst/>
          <a:cxnLst/>
          <a:rect l="0" t="0" r="0" b="0"/>
          <a:pathLst>
            <a:path>
              <a:moveTo>
                <a:pt x="0" y="27246"/>
              </a:moveTo>
              <a:lnTo>
                <a:pt x="2107154" y="272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3719610" y="3296484"/>
        <a:ext cx="105357" cy="105357"/>
      </dsp:txXfrm>
    </dsp:sp>
    <dsp:sp modelId="{4B21DB5F-5E98-4C76-A1B7-4E247182D2FC}">
      <dsp:nvSpPr>
        <dsp:cNvPr id="0" name=""/>
        <dsp:cNvSpPr/>
      </dsp:nvSpPr>
      <dsp:spPr>
        <a:xfrm>
          <a:off x="4373950" y="3461974"/>
          <a:ext cx="3693323" cy="150415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pl-PL" sz="1800" b="1" kern="1200" dirty="0" smtClean="0"/>
            <a:t>ZIT Aglomeracji Jeleniogórskiej  - </a:t>
          </a:r>
          <a:r>
            <a:rPr lang="pl-PL" sz="1800" b="1" kern="1200" dirty="0" smtClean="0">
              <a:solidFill>
                <a:schemeClr val="accent2">
                  <a:lumMod val="40000"/>
                  <a:lumOff val="60000"/>
                </a:schemeClr>
              </a:solidFill>
            </a:rPr>
            <a:t>113,375 mln EUR</a:t>
          </a:r>
          <a:r>
            <a:rPr lang="pl-PL" sz="1800" b="1" kern="1200" dirty="0" smtClean="0"/>
            <a:t>, </a:t>
          </a:r>
          <a:br>
            <a:rPr lang="pl-PL" sz="1800" b="1" kern="1200" dirty="0" smtClean="0"/>
          </a:br>
          <a:r>
            <a:rPr lang="pl-PL" sz="1800" b="1" kern="1200" dirty="0" smtClean="0"/>
            <a:t>w tym 87 mln EUR z EFRR </a:t>
          </a:r>
          <a:br>
            <a:rPr lang="pl-PL" sz="1800" b="1" kern="1200" dirty="0" smtClean="0"/>
          </a:br>
          <a:r>
            <a:rPr lang="pl-PL" sz="1800" b="1" kern="1200" dirty="0" smtClean="0"/>
            <a:t>i 26,375 mln EUR z EFS</a:t>
          </a:r>
          <a:endParaRPr lang="pl-PL" sz="1800" b="1" kern="1200" dirty="0"/>
        </a:p>
      </dsp:txBody>
      <dsp:txXfrm>
        <a:off x="4418005" y="3506029"/>
        <a:ext cx="3605213" cy="141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C369F-4AE1-4DCB-A978-50B99A24484F}">
      <dsp:nvSpPr>
        <dsp:cNvPr id="0" name=""/>
        <dsp:cNvSpPr/>
      </dsp:nvSpPr>
      <dsp:spPr>
        <a:xfrm>
          <a:off x="0" y="16220"/>
          <a:ext cx="8243389" cy="8720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tabLst>
              <a:tab pos="715963" algn="l"/>
            </a:tabLst>
          </a:pPr>
          <a:r>
            <a:rPr lang="pl-PL" sz="2200" kern="1200" dirty="0" smtClean="0"/>
            <a:t>•</a:t>
          </a:r>
          <a:r>
            <a:rPr lang="pl-PL" sz="2200" b="1" kern="1200" dirty="0" smtClean="0"/>
            <a:t>	Zachodni Obszar Interwencji 		64,2 mln euro</a:t>
          </a:r>
          <a:endParaRPr lang="pl-PL" sz="2200" b="1" kern="1200" dirty="0"/>
        </a:p>
      </dsp:txBody>
      <dsp:txXfrm>
        <a:off x="42568" y="58788"/>
        <a:ext cx="8158253" cy="786879"/>
      </dsp:txXfrm>
    </dsp:sp>
    <dsp:sp modelId="{C0039D6C-A50C-4E11-9DB6-12A09D1AFB67}">
      <dsp:nvSpPr>
        <dsp:cNvPr id="0" name=""/>
        <dsp:cNvSpPr/>
      </dsp:nvSpPr>
      <dsp:spPr>
        <a:xfrm>
          <a:off x="0" y="960236"/>
          <a:ext cx="8243389" cy="8720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tabLst>
              <a:tab pos="715963" algn="l"/>
            </a:tabLst>
          </a:pPr>
          <a:r>
            <a:rPr lang="pl-PL" sz="2200" b="1" kern="1200" dirty="0" smtClean="0"/>
            <a:t>•	Legnicko-Głogowski Obszar Interwencji 	89,8 mln euro</a:t>
          </a:r>
          <a:endParaRPr lang="pl-PL" sz="2200" b="1" kern="1200" dirty="0"/>
        </a:p>
      </dsp:txBody>
      <dsp:txXfrm>
        <a:off x="42568" y="1002804"/>
        <a:ext cx="8158253" cy="786879"/>
      </dsp:txXfrm>
    </dsp:sp>
    <dsp:sp modelId="{7A96A490-2003-4093-952B-6A9415A833B3}">
      <dsp:nvSpPr>
        <dsp:cNvPr id="0" name=""/>
        <dsp:cNvSpPr/>
      </dsp:nvSpPr>
      <dsp:spPr>
        <a:xfrm>
          <a:off x="0" y="1904252"/>
          <a:ext cx="8243389" cy="8720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ts val="0"/>
            </a:spcAft>
            <a:tabLst>
              <a:tab pos="715963" algn="l"/>
            </a:tabLst>
          </a:pPr>
          <a:r>
            <a:rPr lang="pl-PL" sz="2200" b="1" kern="1200" dirty="0" smtClean="0"/>
            <a:t>•	Dzierżoniowsko-Kłodzko-Ząbkowicki </a:t>
          </a:r>
        </a:p>
        <a:p>
          <a:pPr lvl="0" algn="l" defTabSz="977900" rtl="0">
            <a:lnSpc>
              <a:spcPct val="90000"/>
            </a:lnSpc>
            <a:spcBef>
              <a:spcPct val="0"/>
            </a:spcBef>
            <a:spcAft>
              <a:spcPct val="35000"/>
            </a:spcAft>
            <a:tabLst>
              <a:tab pos="715963" algn="l"/>
            </a:tabLst>
          </a:pPr>
          <a:r>
            <a:rPr lang="pl-PL" sz="2200" b="1" kern="1200" dirty="0" smtClean="0"/>
            <a:t>	Obszar Interwencji 			72,9 mln euro</a:t>
          </a:r>
          <a:endParaRPr lang="pl-PL" sz="2200" b="1" kern="1200" dirty="0"/>
        </a:p>
      </dsp:txBody>
      <dsp:txXfrm>
        <a:off x="42568" y="1946820"/>
        <a:ext cx="8158253" cy="786879"/>
      </dsp:txXfrm>
    </dsp:sp>
    <dsp:sp modelId="{779679A4-BF9F-414A-9EFC-AFDF4BBE8475}">
      <dsp:nvSpPr>
        <dsp:cNvPr id="0" name=""/>
        <dsp:cNvSpPr/>
      </dsp:nvSpPr>
      <dsp:spPr>
        <a:xfrm>
          <a:off x="0" y="2848267"/>
          <a:ext cx="8243389" cy="8720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tabLst>
              <a:tab pos="715963" algn="l"/>
            </a:tabLst>
          </a:pPr>
          <a:r>
            <a:rPr lang="pl-PL" sz="2200" b="1" kern="1200" dirty="0" smtClean="0"/>
            <a:t>•	</a:t>
          </a:r>
          <a:r>
            <a:rPr lang="pl-PL" sz="2200" b="1" u="sng" kern="1200" dirty="0" smtClean="0"/>
            <a:t>Obszar Interwencji Doliny Baryczy 		63,8 mln euro</a:t>
          </a:r>
          <a:endParaRPr lang="pl-PL" sz="2200" b="1" u="sng" kern="1200" dirty="0"/>
        </a:p>
      </dsp:txBody>
      <dsp:txXfrm>
        <a:off x="42568" y="2890835"/>
        <a:ext cx="8158253" cy="786879"/>
      </dsp:txXfrm>
    </dsp:sp>
    <dsp:sp modelId="{38D87245-7E8D-4DDA-91BA-EADF93856587}">
      <dsp:nvSpPr>
        <dsp:cNvPr id="0" name=""/>
        <dsp:cNvSpPr/>
      </dsp:nvSpPr>
      <dsp:spPr>
        <a:xfrm>
          <a:off x="0" y="3792283"/>
          <a:ext cx="8243389" cy="87201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tabLst>
              <a:tab pos="715963" algn="l"/>
            </a:tabLst>
          </a:pPr>
          <a:r>
            <a:rPr lang="pl-PL" sz="2200" b="1" kern="1200" dirty="0" smtClean="0"/>
            <a:t>•	</a:t>
          </a:r>
          <a:r>
            <a:rPr lang="pl-PL" sz="2200" b="1" u="sng" kern="1200" dirty="0" smtClean="0"/>
            <a:t>Obszar Interwencji Równiny Wrocławskiej	49,3 mln euro</a:t>
          </a:r>
          <a:endParaRPr lang="pl-PL" sz="2200" b="1" u="sng" kern="1200" dirty="0"/>
        </a:p>
      </dsp:txBody>
      <dsp:txXfrm>
        <a:off x="42568" y="3834851"/>
        <a:ext cx="8158253" cy="786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13DCB-0CE0-443E-97FB-3B2E281130D2}">
      <dsp:nvSpPr>
        <dsp:cNvPr id="0" name=""/>
        <dsp:cNvSpPr/>
      </dsp:nvSpPr>
      <dsp:spPr>
        <a:xfrm>
          <a:off x="2" y="3771"/>
          <a:ext cx="8291259" cy="78618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pl-PL" sz="2000" b="1" i="1" kern="1200" dirty="0" smtClean="0"/>
            <a:t>HARMONOGRAM NABORU WNIOSKÓW O DOFINANSOWANIE</a:t>
          </a:r>
          <a:endParaRPr lang="pl-PL" sz="2000" i="1" kern="1200" dirty="0"/>
        </a:p>
      </dsp:txBody>
      <dsp:txXfrm>
        <a:off x="23029" y="26798"/>
        <a:ext cx="8245205" cy="740134"/>
      </dsp:txXfrm>
    </dsp:sp>
    <dsp:sp modelId="{37DD3506-B607-43C4-B32D-67A3146C9B1B}">
      <dsp:nvSpPr>
        <dsp:cNvPr id="0" name=""/>
        <dsp:cNvSpPr/>
      </dsp:nvSpPr>
      <dsp:spPr>
        <a:xfrm>
          <a:off x="829128" y="789959"/>
          <a:ext cx="829125" cy="485090"/>
        </a:xfrm>
        <a:custGeom>
          <a:avLst/>
          <a:gdLst/>
          <a:ahLst/>
          <a:cxnLst/>
          <a:rect l="0" t="0" r="0" b="0"/>
          <a:pathLst>
            <a:path>
              <a:moveTo>
                <a:pt x="0" y="0"/>
              </a:moveTo>
              <a:lnTo>
                <a:pt x="0" y="485090"/>
              </a:lnTo>
              <a:lnTo>
                <a:pt x="829125" y="4850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8C624-C0BD-4CD8-A07D-A21D78E54B73}">
      <dsp:nvSpPr>
        <dsp:cNvPr id="0" name=""/>
        <dsp:cNvSpPr/>
      </dsp:nvSpPr>
      <dsp:spPr>
        <a:xfrm>
          <a:off x="1658254" y="933933"/>
          <a:ext cx="6140078" cy="682233"/>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pl-PL" sz="1300" b="1" kern="1200" dirty="0" smtClean="0"/>
            <a:t>12 marca 2015 r. </a:t>
          </a:r>
          <a:r>
            <a:rPr lang="pl-PL" sz="1300" b="0" kern="1200" dirty="0" smtClean="0"/>
            <a:t>– </a:t>
          </a:r>
          <a:r>
            <a:rPr lang="pl-PL" sz="1300" kern="1200" dirty="0" smtClean="0"/>
            <a:t>został  przyjęty  przez ZWD </a:t>
          </a:r>
          <a:br>
            <a:rPr lang="pl-PL" sz="1300" kern="1200" dirty="0" smtClean="0"/>
          </a:br>
          <a:r>
            <a:rPr lang="pl-PL" sz="1300" kern="1200" dirty="0" smtClean="0"/>
            <a:t>i opublikowany </a:t>
          </a:r>
          <a:r>
            <a:rPr lang="pl-PL" sz="1300" b="1" u="sng" kern="1200" dirty="0" smtClean="0"/>
            <a:t>ramowy</a:t>
          </a:r>
          <a:r>
            <a:rPr lang="pl-PL" sz="1300" kern="1200" dirty="0" smtClean="0"/>
            <a:t> harmonogram RPO WD 2014-2020</a:t>
          </a:r>
          <a:endParaRPr lang="pl-PL" sz="1300" kern="1200" dirty="0"/>
        </a:p>
      </dsp:txBody>
      <dsp:txXfrm>
        <a:off x="1678236" y="953915"/>
        <a:ext cx="6100114" cy="642269"/>
      </dsp:txXfrm>
    </dsp:sp>
    <dsp:sp modelId="{3DCFFDCE-8FCD-4E87-9B44-28837595B399}">
      <dsp:nvSpPr>
        <dsp:cNvPr id="0" name=""/>
        <dsp:cNvSpPr/>
      </dsp:nvSpPr>
      <dsp:spPr>
        <a:xfrm>
          <a:off x="829128" y="789959"/>
          <a:ext cx="829125" cy="1312426"/>
        </a:xfrm>
        <a:custGeom>
          <a:avLst/>
          <a:gdLst/>
          <a:ahLst/>
          <a:cxnLst/>
          <a:rect l="0" t="0" r="0" b="0"/>
          <a:pathLst>
            <a:path>
              <a:moveTo>
                <a:pt x="0" y="0"/>
              </a:moveTo>
              <a:lnTo>
                <a:pt x="0" y="1312426"/>
              </a:lnTo>
              <a:lnTo>
                <a:pt x="829125" y="131242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BDF27-6C56-4CDC-B582-D0127807DBF3}">
      <dsp:nvSpPr>
        <dsp:cNvPr id="0" name=""/>
        <dsp:cNvSpPr/>
      </dsp:nvSpPr>
      <dsp:spPr>
        <a:xfrm>
          <a:off x="1658254" y="1760140"/>
          <a:ext cx="6140078" cy="68449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pl-PL" sz="1300" kern="1200" dirty="0" smtClean="0"/>
            <a:t>Harmonogram naborów wniosków RPO WD 2014-2020 na rok 2015 i 2016 podlegał konsultacjom z DIP, DWUP oraz ZIT</a:t>
          </a:r>
          <a:endParaRPr lang="pl-PL" sz="1300" kern="1200" dirty="0"/>
        </a:p>
      </dsp:txBody>
      <dsp:txXfrm>
        <a:off x="1678302" y="1780188"/>
        <a:ext cx="6099982" cy="644395"/>
      </dsp:txXfrm>
    </dsp:sp>
    <dsp:sp modelId="{AC2F920A-E3DB-4BE3-B525-E3859B41DDA6}">
      <dsp:nvSpPr>
        <dsp:cNvPr id="0" name=""/>
        <dsp:cNvSpPr/>
      </dsp:nvSpPr>
      <dsp:spPr>
        <a:xfrm>
          <a:off x="829128" y="789959"/>
          <a:ext cx="829125" cy="2152633"/>
        </a:xfrm>
        <a:custGeom>
          <a:avLst/>
          <a:gdLst/>
          <a:ahLst/>
          <a:cxnLst/>
          <a:rect l="0" t="0" r="0" b="0"/>
          <a:pathLst>
            <a:path>
              <a:moveTo>
                <a:pt x="0" y="0"/>
              </a:moveTo>
              <a:lnTo>
                <a:pt x="0" y="2152633"/>
              </a:lnTo>
              <a:lnTo>
                <a:pt x="829125" y="2152633"/>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C5CF6-6D34-4943-9882-98BE831C11F3}">
      <dsp:nvSpPr>
        <dsp:cNvPr id="0" name=""/>
        <dsp:cNvSpPr/>
      </dsp:nvSpPr>
      <dsp:spPr>
        <a:xfrm>
          <a:off x="1658254" y="2588605"/>
          <a:ext cx="6140078" cy="707976"/>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pl-PL" sz="1300" b="1" kern="1200" dirty="0" smtClean="0"/>
            <a:t>1 lipca 2015 r</a:t>
          </a:r>
          <a:r>
            <a:rPr lang="pl-PL" sz="1300" kern="1200" dirty="0" smtClean="0"/>
            <a:t>. – zatwierdzenie przez ZWD </a:t>
          </a:r>
          <a:r>
            <a:rPr lang="pl-PL" sz="1300" b="1" u="sng" kern="1200" dirty="0" smtClean="0"/>
            <a:t>szczegółowego</a:t>
          </a:r>
          <a:r>
            <a:rPr lang="pl-PL" sz="1300" kern="1200" dirty="0" smtClean="0"/>
            <a:t> </a:t>
          </a:r>
          <a:r>
            <a:rPr lang="pl-PL" sz="1300" b="1" u="sng" kern="1200" dirty="0" smtClean="0"/>
            <a:t>harmonogramu na rok 2015 i 2016  </a:t>
          </a:r>
        </a:p>
        <a:p>
          <a:pPr lvl="0" algn="ctr" defTabSz="577850" rtl="0">
            <a:lnSpc>
              <a:spcPct val="90000"/>
            </a:lnSpc>
            <a:spcBef>
              <a:spcPct val="0"/>
            </a:spcBef>
            <a:spcAft>
              <a:spcPct val="35000"/>
            </a:spcAft>
          </a:pPr>
          <a:r>
            <a:rPr lang="pl-PL" sz="1300" b="1" u="sng" kern="1200" dirty="0" smtClean="0"/>
            <a:t>22 września 2015 r. </a:t>
          </a:r>
          <a:r>
            <a:rPr lang="pl-PL" sz="1300" b="0" u="sng" kern="1200" dirty="0" smtClean="0"/>
            <a:t> - zmiana harmonogramu</a:t>
          </a:r>
          <a:endParaRPr lang="pl-PL" sz="1300" b="1" u="sng" kern="1200" dirty="0"/>
        </a:p>
      </dsp:txBody>
      <dsp:txXfrm>
        <a:off x="1678990" y="2609341"/>
        <a:ext cx="6098606" cy="666504"/>
      </dsp:txXfrm>
    </dsp:sp>
    <dsp:sp modelId="{4529C118-767A-43DC-8EF3-064AF42377E6}">
      <dsp:nvSpPr>
        <dsp:cNvPr id="0" name=""/>
        <dsp:cNvSpPr/>
      </dsp:nvSpPr>
      <dsp:spPr>
        <a:xfrm>
          <a:off x="829128" y="789959"/>
          <a:ext cx="829125" cy="2999201"/>
        </a:xfrm>
        <a:custGeom>
          <a:avLst/>
          <a:gdLst/>
          <a:ahLst/>
          <a:cxnLst/>
          <a:rect l="0" t="0" r="0" b="0"/>
          <a:pathLst>
            <a:path>
              <a:moveTo>
                <a:pt x="0" y="0"/>
              </a:moveTo>
              <a:lnTo>
                <a:pt x="0" y="2999201"/>
              </a:lnTo>
              <a:lnTo>
                <a:pt x="829125" y="299920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CDD35-301F-4559-A0D9-60BB5079F231}">
      <dsp:nvSpPr>
        <dsp:cNvPr id="0" name=""/>
        <dsp:cNvSpPr/>
      </dsp:nvSpPr>
      <dsp:spPr>
        <a:xfrm>
          <a:off x="1658254" y="3440555"/>
          <a:ext cx="6140078" cy="697212"/>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pl-PL" sz="1300" b="1" kern="1200" dirty="0" smtClean="0"/>
            <a:t>Liczba naborów w 2015 r.  </a:t>
          </a:r>
          <a:r>
            <a:rPr lang="pl-PL" sz="1300" b="0" kern="1200" smtClean="0"/>
            <a:t>– 29 </a:t>
          </a:r>
          <a:r>
            <a:rPr lang="pl-PL" sz="1300" b="0" kern="1200" dirty="0" smtClean="0"/>
            <a:t>EFRR, 24 EFS</a:t>
          </a:r>
          <a:endParaRPr lang="pl-PL" sz="1300" b="0" kern="1200" dirty="0"/>
        </a:p>
      </dsp:txBody>
      <dsp:txXfrm>
        <a:off x="1678675" y="3460976"/>
        <a:ext cx="6099236" cy="656370"/>
      </dsp:txXfrm>
    </dsp:sp>
    <dsp:sp modelId="{ECAC1C26-0F9C-495C-9565-831172BE7B62}">
      <dsp:nvSpPr>
        <dsp:cNvPr id="0" name=""/>
        <dsp:cNvSpPr/>
      </dsp:nvSpPr>
      <dsp:spPr>
        <a:xfrm>
          <a:off x="829128" y="789959"/>
          <a:ext cx="829125" cy="3847601"/>
        </a:xfrm>
        <a:custGeom>
          <a:avLst/>
          <a:gdLst/>
          <a:ahLst/>
          <a:cxnLst/>
          <a:rect l="0" t="0" r="0" b="0"/>
          <a:pathLst>
            <a:path>
              <a:moveTo>
                <a:pt x="0" y="0"/>
              </a:moveTo>
              <a:lnTo>
                <a:pt x="0" y="3847601"/>
              </a:lnTo>
              <a:lnTo>
                <a:pt x="829125" y="384760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C2E00-37BB-4129-8E97-9D0DE7B8F83D}">
      <dsp:nvSpPr>
        <dsp:cNvPr id="0" name=""/>
        <dsp:cNvSpPr/>
      </dsp:nvSpPr>
      <dsp:spPr>
        <a:xfrm>
          <a:off x="1658254" y="4281741"/>
          <a:ext cx="6140078" cy="711638"/>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pl-PL" sz="1300" b="1" kern="1200" dirty="0" smtClean="0"/>
            <a:t>Liczba naborów w 2016 r. </a:t>
          </a:r>
          <a:r>
            <a:rPr lang="pl-PL" sz="1300" kern="1200" dirty="0" smtClean="0"/>
            <a:t>– 100 EFRR, 23 EFS</a:t>
          </a:r>
          <a:endParaRPr lang="pl-PL" sz="1300" kern="1200" dirty="0"/>
        </a:p>
      </dsp:txBody>
      <dsp:txXfrm>
        <a:off x="1679097" y="4302584"/>
        <a:ext cx="6098392" cy="669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448" cy="496332"/>
          </a:xfrm>
          <a:prstGeom prst="rect">
            <a:avLst/>
          </a:prstGeom>
        </p:spPr>
        <p:txBody>
          <a:bodyPr vert="horz" lIns="92016" tIns="46008" rIns="92016" bIns="46008"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sz="quarter" idx="1"/>
          </p:nvPr>
        </p:nvSpPr>
        <p:spPr>
          <a:xfrm>
            <a:off x="3850643" y="0"/>
            <a:ext cx="2945448" cy="496332"/>
          </a:xfrm>
          <a:prstGeom prst="rect">
            <a:avLst/>
          </a:prstGeom>
        </p:spPr>
        <p:txBody>
          <a:bodyPr vert="horz" lIns="92016" tIns="46008" rIns="92016" bIns="46008" rtlCol="0"/>
          <a:lstStyle>
            <a:lvl1pPr algn="r" eaLnBrk="1" fontAlgn="auto" hangingPunct="1">
              <a:spcBef>
                <a:spcPts val="0"/>
              </a:spcBef>
              <a:spcAft>
                <a:spcPts val="0"/>
              </a:spcAft>
              <a:defRPr sz="1200">
                <a:latin typeface="+mn-lt"/>
              </a:defRPr>
            </a:lvl1pPr>
          </a:lstStyle>
          <a:p>
            <a:pPr>
              <a:defRPr/>
            </a:pPr>
            <a:fld id="{B688C66A-7ED6-483F-9E7C-0CCE4F9518F8}" type="datetimeFigureOut">
              <a:rPr lang="pl-PL"/>
              <a:pPr>
                <a:defRPr/>
              </a:pPr>
              <a:t>2015-10-05</a:t>
            </a:fld>
            <a:endParaRPr lang="pl-PL"/>
          </a:p>
        </p:txBody>
      </p:sp>
      <p:sp>
        <p:nvSpPr>
          <p:cNvPr id="4" name="Symbol zastępczy stopki 3"/>
          <p:cNvSpPr>
            <a:spLocks noGrp="1"/>
          </p:cNvSpPr>
          <p:nvPr>
            <p:ph type="ftr" sz="quarter" idx="2"/>
          </p:nvPr>
        </p:nvSpPr>
        <p:spPr>
          <a:xfrm>
            <a:off x="0" y="9428716"/>
            <a:ext cx="2945448" cy="496332"/>
          </a:xfrm>
          <a:prstGeom prst="rect">
            <a:avLst/>
          </a:prstGeom>
        </p:spPr>
        <p:txBody>
          <a:bodyPr vert="horz" lIns="92016" tIns="46008" rIns="92016" bIns="46008"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p:cNvSpPr>
            <a:spLocks noGrp="1"/>
          </p:cNvSpPr>
          <p:nvPr>
            <p:ph type="sldNum" sz="quarter" idx="3"/>
          </p:nvPr>
        </p:nvSpPr>
        <p:spPr>
          <a:xfrm>
            <a:off x="3850643" y="9428716"/>
            <a:ext cx="2945448" cy="496332"/>
          </a:xfrm>
          <a:prstGeom prst="rect">
            <a:avLst/>
          </a:prstGeom>
        </p:spPr>
        <p:txBody>
          <a:bodyPr vert="horz" wrap="square" lIns="92016" tIns="46008" rIns="92016" bIns="46008" numCol="1" anchor="b" anchorCtr="0" compatLnSpc="1">
            <a:prstTxWarp prst="textNoShape">
              <a:avLst/>
            </a:prstTxWarp>
          </a:bodyPr>
          <a:lstStyle>
            <a:lvl1pPr algn="r" eaLnBrk="1" hangingPunct="1">
              <a:defRPr sz="1200" smtClean="0">
                <a:latin typeface="Calibri" pitchFamily="34" charset="0"/>
              </a:defRPr>
            </a:lvl1pPr>
          </a:lstStyle>
          <a:p>
            <a:pPr>
              <a:defRPr/>
            </a:pPr>
            <a:fld id="{85E8E5BD-4DD8-453D-89E5-03D46FDD07D8}" type="slidenum">
              <a:rPr lang="pl-PL" altLang="pl-PL"/>
              <a:pPr>
                <a:defRPr/>
              </a:pPr>
              <a:t>‹#›</a:t>
            </a:fld>
            <a:endParaRPr lang="pl-PL" altLang="pl-PL"/>
          </a:p>
        </p:txBody>
      </p:sp>
    </p:spTree>
    <p:extLst>
      <p:ext uri="{BB962C8B-B14F-4D97-AF65-F5344CB8AC3E}">
        <p14:creationId xmlns:p14="http://schemas.microsoft.com/office/powerpoint/2010/main" val="166399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448" cy="496332"/>
          </a:xfrm>
          <a:prstGeom prst="rect">
            <a:avLst/>
          </a:prstGeom>
        </p:spPr>
        <p:txBody>
          <a:bodyPr vert="horz" lIns="92016" tIns="46008" rIns="92016" bIns="46008"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50643" y="0"/>
            <a:ext cx="2945448" cy="496332"/>
          </a:xfrm>
          <a:prstGeom prst="rect">
            <a:avLst/>
          </a:prstGeom>
        </p:spPr>
        <p:txBody>
          <a:bodyPr vert="horz" lIns="92016" tIns="46008" rIns="92016" bIns="46008" rtlCol="0"/>
          <a:lstStyle>
            <a:lvl1pPr algn="r" eaLnBrk="1" fontAlgn="auto" hangingPunct="1">
              <a:spcBef>
                <a:spcPts val="0"/>
              </a:spcBef>
              <a:spcAft>
                <a:spcPts val="0"/>
              </a:spcAft>
              <a:defRPr sz="1200">
                <a:latin typeface="+mn-lt"/>
              </a:defRPr>
            </a:lvl1pPr>
          </a:lstStyle>
          <a:p>
            <a:pPr>
              <a:defRPr/>
            </a:pPr>
            <a:fld id="{00445C91-8DAB-490C-B6CE-BB18AE0975C1}" type="datetimeFigureOut">
              <a:rPr lang="pl-PL"/>
              <a:pPr>
                <a:defRPr/>
              </a:pPr>
              <a:t>2015-10-05</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16" tIns="46008" rIns="92016" bIns="46008" rtlCol="0" anchor="ctr"/>
          <a:lstStyle/>
          <a:p>
            <a:pPr lvl="0"/>
            <a:endParaRPr lang="pl-PL" noProof="0"/>
          </a:p>
        </p:txBody>
      </p:sp>
      <p:sp>
        <p:nvSpPr>
          <p:cNvPr id="5" name="Symbol zastępczy notatek 4"/>
          <p:cNvSpPr>
            <a:spLocks noGrp="1"/>
          </p:cNvSpPr>
          <p:nvPr>
            <p:ph type="body" sz="quarter" idx="3"/>
          </p:nvPr>
        </p:nvSpPr>
        <p:spPr>
          <a:xfrm>
            <a:off x="680085" y="4715153"/>
            <a:ext cx="5437506" cy="4466987"/>
          </a:xfrm>
          <a:prstGeom prst="rect">
            <a:avLst/>
          </a:prstGeom>
        </p:spPr>
        <p:txBody>
          <a:bodyPr vert="horz" lIns="92016" tIns="46008" rIns="92016" bIns="46008"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9428716"/>
            <a:ext cx="2945448" cy="496332"/>
          </a:xfrm>
          <a:prstGeom prst="rect">
            <a:avLst/>
          </a:prstGeom>
        </p:spPr>
        <p:txBody>
          <a:bodyPr vert="horz" lIns="92016" tIns="46008" rIns="92016" bIns="46008"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50643" y="9428716"/>
            <a:ext cx="2945448" cy="496332"/>
          </a:xfrm>
          <a:prstGeom prst="rect">
            <a:avLst/>
          </a:prstGeom>
        </p:spPr>
        <p:txBody>
          <a:bodyPr vert="horz" wrap="square" lIns="92016" tIns="46008" rIns="92016" bIns="46008" numCol="1" anchor="b" anchorCtr="0" compatLnSpc="1">
            <a:prstTxWarp prst="textNoShape">
              <a:avLst/>
            </a:prstTxWarp>
          </a:bodyPr>
          <a:lstStyle>
            <a:lvl1pPr algn="r" eaLnBrk="1" hangingPunct="1">
              <a:defRPr sz="1200" smtClean="0">
                <a:latin typeface="Calibri" pitchFamily="34" charset="0"/>
              </a:defRPr>
            </a:lvl1pPr>
          </a:lstStyle>
          <a:p>
            <a:pPr>
              <a:defRPr/>
            </a:pPr>
            <a:fld id="{B4573C0A-C0D5-4F16-9BA5-9E769A2B763E}" type="slidenum">
              <a:rPr lang="pl-PL" altLang="pl-PL"/>
              <a:pPr>
                <a:defRPr/>
              </a:pPr>
              <a:t>‹#›</a:t>
            </a:fld>
            <a:endParaRPr lang="pl-PL" altLang="pl-PL"/>
          </a:p>
        </p:txBody>
      </p:sp>
    </p:spTree>
    <p:extLst>
      <p:ext uri="{BB962C8B-B14F-4D97-AF65-F5344CB8AC3E}">
        <p14:creationId xmlns:p14="http://schemas.microsoft.com/office/powerpoint/2010/main" val="134201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8915"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altLang="pl-PL" b="1" u="sng" smtClean="0"/>
              <a:t>Regionalny Program Operacyjny Województwa Dolnośląskiego 2014-2020 został podzielony na 11 Osi priorytetowych. Wsparcie Unii Europejskiej na realizacje zaplanowanych działań wynosi </a:t>
            </a:r>
            <a:br>
              <a:rPr lang="pl-PL" altLang="pl-PL" b="1" u="sng" smtClean="0"/>
            </a:br>
            <a:r>
              <a:rPr lang="pl-PL" altLang="pl-PL" b="1" u="sng" smtClean="0"/>
              <a:t>2 252 546 589 euro.</a:t>
            </a:r>
          </a:p>
          <a:p>
            <a:endParaRPr lang="pl-PL" altLang="pl-PL" b="1" u="sng" smtClean="0"/>
          </a:p>
        </p:txBody>
      </p:sp>
      <p:sp>
        <p:nvSpPr>
          <p:cNvPr id="38916" name="Symbol zastępczy numeru slajdu 3"/>
          <p:cNvSpPr>
            <a:spLocks noGrp="1"/>
          </p:cNvSpPr>
          <p:nvPr>
            <p:ph type="sldNum" sz="quarter" idx="5"/>
          </p:nvPr>
        </p:nvSpPr>
        <p:spPr bwMode="auto">
          <a:noFill/>
          <a:ln>
            <a:miter lim="800000"/>
            <a:headEnd/>
            <a:tailEnd/>
          </a:ln>
        </p:spPr>
        <p:txBody>
          <a:bodyPr/>
          <a:lstStyle/>
          <a:p>
            <a:fld id="{3F5F99A2-B2CC-4BDB-9C16-65501F95AE7F}" type="slidenum">
              <a:rPr lang="pl-PL" altLang="pl-PL"/>
              <a:pPr/>
              <a:t>2</a:t>
            </a:fld>
            <a:endParaRPr lang="pl-PL" altLang="pl-PL"/>
          </a:p>
        </p:txBody>
      </p:sp>
    </p:spTree>
    <p:extLst>
      <p:ext uri="{BB962C8B-B14F-4D97-AF65-F5344CB8AC3E}">
        <p14:creationId xmlns:p14="http://schemas.microsoft.com/office/powerpoint/2010/main" val="7887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15</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16</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17</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18</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19</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20</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21</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22</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23</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24</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9939" name="Symbol zastępczy notatek 2"/>
          <p:cNvSpPr>
            <a:spLocks noGrp="1"/>
          </p:cNvSpPr>
          <p:nvPr>
            <p:ph type="body" idx="1"/>
          </p:nvPr>
        </p:nvSpPr>
        <p:spPr bwMode="auto">
          <a:noFill/>
        </p:spPr>
        <p:txBody>
          <a:bodyPr wrap="square" numCol="1" anchor="t" anchorCtr="0" compatLnSpc="1">
            <a:prstTxWarp prst="textNoShape">
              <a:avLst/>
            </a:prstTxWarp>
          </a:bodyPr>
          <a:lstStyle/>
          <a:p>
            <a:pPr defTabSz="912813"/>
            <a:r>
              <a:rPr lang="pl-PL" altLang="pl-PL" smtClean="0"/>
              <a:t>Wykazane działania nie stanowią katalogu zamkniętego, są to główne działania planowane do realizacji w ramach 10 osi priorytetowej.</a:t>
            </a:r>
          </a:p>
          <a:p>
            <a:pPr defTabSz="912813"/>
            <a:endParaRPr lang="pl-PL" altLang="pl-PL" smtClean="0"/>
          </a:p>
          <a:p>
            <a:pPr defTabSz="912813"/>
            <a:endParaRPr lang="pl-PL" altLang="pl-PL" smtClean="0"/>
          </a:p>
        </p:txBody>
      </p:sp>
      <p:sp>
        <p:nvSpPr>
          <p:cNvPr id="39940" name="Symbol zastępczy numeru slajdu 3"/>
          <p:cNvSpPr>
            <a:spLocks noGrp="1"/>
          </p:cNvSpPr>
          <p:nvPr>
            <p:ph type="sldNum" sz="quarter" idx="5"/>
          </p:nvPr>
        </p:nvSpPr>
        <p:spPr bwMode="auto">
          <a:noFill/>
          <a:ln>
            <a:miter lim="800000"/>
            <a:headEnd/>
            <a:tailEnd/>
          </a:ln>
        </p:spPr>
        <p:txBody>
          <a:bodyPr/>
          <a:lstStyle/>
          <a:p>
            <a:fld id="{D528EEC6-115D-476E-A136-3EADF120763F}" type="slidenum">
              <a:rPr lang="pl-PL" altLang="pl-PL"/>
              <a:pPr/>
              <a:t>3</a:t>
            </a:fld>
            <a:endParaRPr lang="pl-PL" altLang="pl-PL"/>
          </a:p>
        </p:txBody>
      </p:sp>
    </p:spTree>
    <p:extLst>
      <p:ext uri="{BB962C8B-B14F-4D97-AF65-F5344CB8AC3E}">
        <p14:creationId xmlns:p14="http://schemas.microsoft.com/office/powerpoint/2010/main" val="279986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25</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26</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27</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28</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29</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30</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31</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32</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33</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34</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0963"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altLang="pl-PL" smtClean="0"/>
              <a:t>Regionalny Program Operacyjny Województwa Dolnośląskiego 2014-2020 został podzielony na 11 Osi priorytetowych. Wsparcie Unii Europejskiej na realizacje zaplanowanych działań wynosi </a:t>
            </a:r>
            <a:br>
              <a:rPr lang="pl-PL" altLang="pl-PL" smtClean="0"/>
            </a:br>
            <a:r>
              <a:rPr lang="pl-PL" altLang="pl-PL" b="1" u="sng" smtClean="0"/>
              <a:t>2 252 546 589 euro.</a:t>
            </a:r>
          </a:p>
        </p:txBody>
      </p:sp>
      <p:sp>
        <p:nvSpPr>
          <p:cNvPr id="40964" name="Symbol zastępczy numeru slajdu 3"/>
          <p:cNvSpPr>
            <a:spLocks noGrp="1"/>
          </p:cNvSpPr>
          <p:nvPr>
            <p:ph type="sldNum" sz="quarter" idx="5"/>
          </p:nvPr>
        </p:nvSpPr>
        <p:spPr bwMode="auto">
          <a:noFill/>
          <a:ln>
            <a:miter lim="800000"/>
            <a:headEnd/>
            <a:tailEnd/>
          </a:ln>
        </p:spPr>
        <p:txBody>
          <a:bodyPr/>
          <a:lstStyle/>
          <a:p>
            <a:fld id="{86B4B725-65D6-4877-B6FB-F5239F4356DF}" type="slidenum">
              <a:rPr lang="pl-PL" altLang="pl-PL"/>
              <a:pPr/>
              <a:t>4</a:t>
            </a:fld>
            <a:endParaRPr lang="pl-PL" altLang="pl-PL"/>
          </a:p>
        </p:txBody>
      </p:sp>
    </p:spTree>
    <p:extLst>
      <p:ext uri="{BB962C8B-B14F-4D97-AF65-F5344CB8AC3E}">
        <p14:creationId xmlns:p14="http://schemas.microsoft.com/office/powerpoint/2010/main" val="878531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35</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36</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37</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38</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39</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40</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41</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42</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43</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44</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1987"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altLang="pl-PL" smtClean="0"/>
              <a:t>Regionalny Program Operacyjny Województwa Dolnośląskiego 2014-2020 został podzielony na 11 Osi priorytetowych. Wsparcie Unii Europejskiej na realizacje zaplanowanych działań wynosi </a:t>
            </a:r>
            <a:br>
              <a:rPr lang="pl-PL" altLang="pl-PL" smtClean="0"/>
            </a:br>
            <a:r>
              <a:rPr lang="pl-PL" altLang="pl-PL" b="1" u="sng" smtClean="0"/>
              <a:t>2 252 546 589 euro.</a:t>
            </a:r>
          </a:p>
        </p:txBody>
      </p:sp>
      <p:sp>
        <p:nvSpPr>
          <p:cNvPr id="41988" name="Symbol zastępczy numeru slajdu 3"/>
          <p:cNvSpPr>
            <a:spLocks noGrp="1"/>
          </p:cNvSpPr>
          <p:nvPr>
            <p:ph type="sldNum" sz="quarter" idx="5"/>
          </p:nvPr>
        </p:nvSpPr>
        <p:spPr bwMode="auto">
          <a:noFill/>
          <a:ln>
            <a:miter lim="800000"/>
            <a:headEnd/>
            <a:tailEnd/>
          </a:ln>
        </p:spPr>
        <p:txBody>
          <a:bodyPr/>
          <a:lstStyle/>
          <a:p>
            <a:fld id="{D790ACA1-8AAE-43A9-9C69-5E7969DA977A}" type="slidenum">
              <a:rPr lang="pl-PL" altLang="pl-PL"/>
              <a:pPr/>
              <a:t>5</a:t>
            </a:fld>
            <a:endParaRPr lang="pl-PL" altLang="pl-PL"/>
          </a:p>
        </p:txBody>
      </p:sp>
    </p:spTree>
    <p:extLst>
      <p:ext uri="{BB962C8B-B14F-4D97-AF65-F5344CB8AC3E}">
        <p14:creationId xmlns:p14="http://schemas.microsoft.com/office/powerpoint/2010/main" val="1288638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45</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46</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47</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48</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49</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50</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51</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52</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dirty="0" smtClean="0"/>
          </a:p>
        </p:txBody>
      </p:sp>
      <p:sp>
        <p:nvSpPr>
          <p:cNvPr id="50180" name="Symbol zastępczy numeru slajdu 3"/>
          <p:cNvSpPr>
            <a:spLocks noGrp="1"/>
          </p:cNvSpPr>
          <p:nvPr>
            <p:ph type="sldNum" sz="quarter" idx="5"/>
          </p:nvPr>
        </p:nvSpPr>
        <p:spPr bwMode="auto">
          <a:noFill/>
          <a:ln>
            <a:miter lim="800000"/>
            <a:headEnd/>
            <a:tailEnd/>
          </a:ln>
        </p:spPr>
        <p:txBody>
          <a:bodyPr/>
          <a:lstStyle/>
          <a:p>
            <a:fld id="{88E13E89-AC73-42F9-A1CB-933D363734E6}" type="slidenum">
              <a:rPr lang="pl-PL" altLang="pl-PL">
                <a:solidFill>
                  <a:srgbClr val="000000"/>
                </a:solidFill>
              </a:rPr>
              <a:pPr/>
              <a:t>53</a:t>
            </a:fld>
            <a:endParaRPr lang="pl-PL" altLang="pl-PL">
              <a:solidFill>
                <a:srgbClr val="000000"/>
              </a:solidFill>
            </a:endParaRPr>
          </a:p>
        </p:txBody>
      </p:sp>
    </p:spTree>
    <p:extLst>
      <p:ext uri="{BB962C8B-B14F-4D97-AF65-F5344CB8AC3E}">
        <p14:creationId xmlns:p14="http://schemas.microsoft.com/office/powerpoint/2010/main" val="3036905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54</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3011"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altLang="pl-PL" smtClean="0"/>
              <a:t>Regionalny Program Operacyjny Województwa Dolnośląskiego 2014-2020 został podzielony na 11 Osi priorytetowych. Wsparcie Unii Europejskiej na realizacje zaplanowanych działań wynosi </a:t>
            </a:r>
            <a:br>
              <a:rPr lang="pl-PL" altLang="pl-PL" smtClean="0"/>
            </a:br>
            <a:r>
              <a:rPr lang="pl-PL" altLang="pl-PL" b="1" u="sng" smtClean="0"/>
              <a:t>2 252 546 589 euro.</a:t>
            </a:r>
          </a:p>
        </p:txBody>
      </p:sp>
      <p:sp>
        <p:nvSpPr>
          <p:cNvPr id="43012" name="Symbol zastępczy numeru slajdu 3"/>
          <p:cNvSpPr>
            <a:spLocks noGrp="1"/>
          </p:cNvSpPr>
          <p:nvPr>
            <p:ph type="sldNum" sz="quarter" idx="5"/>
          </p:nvPr>
        </p:nvSpPr>
        <p:spPr bwMode="auto">
          <a:noFill/>
          <a:ln>
            <a:miter lim="800000"/>
            <a:headEnd/>
            <a:tailEnd/>
          </a:ln>
        </p:spPr>
        <p:txBody>
          <a:bodyPr/>
          <a:lstStyle/>
          <a:p>
            <a:fld id="{8CBD81AB-4729-4816-A9EC-730D583F9D49}" type="slidenum">
              <a:rPr lang="pl-PL" altLang="pl-PL"/>
              <a:pPr/>
              <a:t>6</a:t>
            </a:fld>
            <a:endParaRPr lang="pl-PL" altLang="pl-PL"/>
          </a:p>
        </p:txBody>
      </p:sp>
    </p:spTree>
    <p:extLst>
      <p:ext uri="{BB962C8B-B14F-4D97-AF65-F5344CB8AC3E}">
        <p14:creationId xmlns:p14="http://schemas.microsoft.com/office/powerpoint/2010/main" val="2678284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73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57348" name="Symbol zastępczy numeru slajdu 3"/>
          <p:cNvSpPr>
            <a:spLocks noGrp="1"/>
          </p:cNvSpPr>
          <p:nvPr>
            <p:ph type="sldNum" sz="quarter" idx="5"/>
          </p:nvPr>
        </p:nvSpPr>
        <p:spPr bwMode="auto">
          <a:noFill/>
          <a:ln>
            <a:miter lim="800000"/>
            <a:headEnd/>
            <a:tailEnd/>
          </a:ln>
        </p:spPr>
        <p:txBody>
          <a:bodyPr/>
          <a:lstStyle/>
          <a:p>
            <a:fld id="{22340FE1-BC81-4356-93A5-627735C93E47}" type="slidenum">
              <a:rPr lang="pl-PL" altLang="pl-PL">
                <a:solidFill>
                  <a:srgbClr val="000000"/>
                </a:solidFill>
              </a:rPr>
              <a:pPr/>
              <a:t>55</a:t>
            </a:fld>
            <a:endParaRPr lang="pl-PL" altLang="pl-PL">
              <a:solidFill>
                <a:srgbClr val="000000"/>
              </a:solidFill>
            </a:endParaRPr>
          </a:p>
        </p:txBody>
      </p:sp>
    </p:spTree>
    <p:extLst>
      <p:ext uri="{BB962C8B-B14F-4D97-AF65-F5344CB8AC3E}">
        <p14:creationId xmlns:p14="http://schemas.microsoft.com/office/powerpoint/2010/main" val="2473047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4573C0A-C0D5-4F16-9BA5-9E769A2B763E}" type="slidenum">
              <a:rPr lang="pl-PL" altLang="pl-PL" smtClean="0"/>
              <a:pPr>
                <a:defRPr/>
              </a:pPr>
              <a:t>56</a:t>
            </a:fld>
            <a:endParaRPr lang="pl-PL" altLang="pl-PL"/>
          </a:p>
        </p:txBody>
      </p:sp>
    </p:spTree>
    <p:extLst>
      <p:ext uri="{BB962C8B-B14F-4D97-AF65-F5344CB8AC3E}">
        <p14:creationId xmlns:p14="http://schemas.microsoft.com/office/powerpoint/2010/main" val="184746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5"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altLang="pl-PL" smtClean="0"/>
              <a:t>Regionalny Program Operacyjny Województwa Dolnośląskiego 2014-2020 został podzielony na 11 Osi priorytetowych. Wsparcie Unii Europejskiej na realizacje zaplanowanych działań wynosi </a:t>
            </a:r>
            <a:br>
              <a:rPr lang="pl-PL" altLang="pl-PL" smtClean="0"/>
            </a:br>
            <a:r>
              <a:rPr lang="pl-PL" altLang="pl-PL" b="1" u="sng" smtClean="0"/>
              <a:t>2 252 546 589 euro.</a:t>
            </a:r>
          </a:p>
        </p:txBody>
      </p:sp>
      <p:sp>
        <p:nvSpPr>
          <p:cNvPr id="44036" name="Symbol zastępczy numeru slajdu 3"/>
          <p:cNvSpPr>
            <a:spLocks noGrp="1"/>
          </p:cNvSpPr>
          <p:nvPr>
            <p:ph type="sldNum" sz="quarter" idx="5"/>
          </p:nvPr>
        </p:nvSpPr>
        <p:spPr bwMode="auto">
          <a:noFill/>
          <a:ln>
            <a:miter lim="800000"/>
            <a:headEnd/>
            <a:tailEnd/>
          </a:ln>
        </p:spPr>
        <p:txBody>
          <a:bodyPr/>
          <a:lstStyle/>
          <a:p>
            <a:fld id="{87072B30-3859-4D3D-851D-C643C9561452}" type="slidenum">
              <a:rPr lang="pl-PL" altLang="pl-PL"/>
              <a:pPr/>
              <a:t>7</a:t>
            </a:fld>
            <a:endParaRPr lang="pl-PL" altLang="pl-PL"/>
          </a:p>
        </p:txBody>
      </p:sp>
    </p:spTree>
    <p:extLst>
      <p:ext uri="{BB962C8B-B14F-4D97-AF65-F5344CB8AC3E}">
        <p14:creationId xmlns:p14="http://schemas.microsoft.com/office/powerpoint/2010/main" val="321809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12</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13</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8132" name="Symbol zastępczy numeru slajdu 3"/>
          <p:cNvSpPr>
            <a:spLocks noGrp="1"/>
          </p:cNvSpPr>
          <p:nvPr>
            <p:ph type="sldNum" sz="quarter" idx="5"/>
          </p:nvPr>
        </p:nvSpPr>
        <p:spPr bwMode="auto">
          <a:noFill/>
          <a:ln>
            <a:miter lim="800000"/>
            <a:headEnd/>
            <a:tailEnd/>
          </a:ln>
        </p:spPr>
        <p:txBody>
          <a:bodyPr/>
          <a:lstStyle/>
          <a:p>
            <a:fld id="{29D09182-4B3F-4D26-A528-0ADF34A1D9BD}" type="slidenum">
              <a:rPr lang="pl-PL" altLang="pl-PL">
                <a:solidFill>
                  <a:srgbClr val="000000"/>
                </a:solidFill>
              </a:rPr>
              <a:pPr/>
              <a:t>14</a:t>
            </a:fld>
            <a:endParaRPr lang="pl-PL" altLang="pl-PL">
              <a:solidFill>
                <a:srgbClr val="000000"/>
              </a:solidFill>
            </a:endParaRPr>
          </a:p>
        </p:txBody>
      </p:sp>
    </p:spTree>
    <p:extLst>
      <p:ext uri="{BB962C8B-B14F-4D97-AF65-F5344CB8AC3E}">
        <p14:creationId xmlns:p14="http://schemas.microsoft.com/office/powerpoint/2010/main" val="329764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2376B543-D6C0-4B5E-81EE-17D1153E6FDF}" type="datetime1">
              <a:rPr lang="pl-PL"/>
              <a:pPr>
                <a:defRPr/>
              </a:pPr>
              <a:t>2015-10-05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CB26483-EFC6-40A4-90A2-A0E83AC2EE92}" type="slidenum">
              <a:rPr lang="pl-PL" altLang="pl-PL"/>
              <a:pPr>
                <a:defRPr/>
              </a:pPr>
              <a:t>‹#›</a:t>
            </a:fld>
            <a:endParaRPr lang="pl-PL" alt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6A64671-F4CE-4D18-994A-9B878D296673}" type="datetime1">
              <a:rPr lang="pl-PL"/>
              <a:pPr>
                <a:defRPr/>
              </a:pPr>
              <a:t>2015-10-05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F4166C8-D6AD-4552-A9A2-B9026841E5B5}" type="slidenum">
              <a:rPr lang="pl-PL" altLang="pl-PL"/>
              <a:pPr>
                <a:defRPr/>
              </a:pPr>
              <a:t>‹#›</a:t>
            </a:fld>
            <a:endParaRPr lang="pl-PL" alt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EECFDE1-7425-4ACF-A616-B9FEBA874BC8}" type="datetime1">
              <a:rPr lang="pl-PL"/>
              <a:pPr>
                <a:defRPr/>
              </a:pPr>
              <a:t>2015-10-05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55FF4CA-F8D1-4D90-96F4-1C7F226CF8B3}" type="slidenum">
              <a:rPr lang="pl-PL" altLang="pl-PL"/>
              <a:pPr>
                <a:defRPr/>
              </a:pPr>
              <a:t>‹#›</a:t>
            </a:fld>
            <a:endParaRPr lang="pl-PL" alt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lvl1pPr>
              <a:defRPr/>
            </a:lvl1pPr>
          </a:lstStyle>
          <a:p>
            <a:pPr>
              <a:defRPr/>
            </a:pPr>
            <a:fld id="{0EDDC4CE-C69F-4851-A0CB-7365721C9C40}" type="datetime1">
              <a:rPr lang="pl-PL"/>
              <a:pPr>
                <a:defRPr/>
              </a:pPr>
              <a:t>2015-10-05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5411067-B004-4C27-A84C-4E877D346885}" type="slidenum">
              <a:rPr lang="pl-PL" altLang="pl-PL"/>
              <a:pPr>
                <a:defRPr/>
              </a:pPr>
              <a:t>‹#›</a:t>
            </a:fld>
            <a:endParaRPr lang="pl-PL" alt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DD6EDA6-4F9A-40B5-9EE8-5AC3A975D0AB}" type="datetime1">
              <a:rPr lang="pl-PL"/>
              <a:pPr>
                <a:defRPr/>
              </a:pPr>
              <a:t>2015-10-05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02A3F26-AF17-4B79-A108-1ADC55EE28A6}" type="slidenum">
              <a:rPr lang="pl-PL" altLang="pl-PL"/>
              <a:pPr>
                <a:defRPr/>
              </a:pPr>
              <a:t>‹#›</a:t>
            </a:fld>
            <a:endParaRPr lang="pl-PL" alt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28DDE10F-658F-4C4C-8419-B8399C4CD323}" type="datetime1">
              <a:rPr lang="pl-PL"/>
              <a:pPr>
                <a:defRPr/>
              </a:pPr>
              <a:t>2015-10-05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92071B2-8EE2-4FBF-A3C9-AA08BC598F8E}" type="slidenum">
              <a:rPr lang="pl-PL" altLang="pl-PL"/>
              <a:pPr>
                <a:defRPr/>
              </a:pPr>
              <a:t>‹#›</a:t>
            </a:fld>
            <a:endParaRPr lang="pl-PL" alt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60D7FC5C-E288-4E5E-AC5F-3CCC823EE329}" type="datetime1">
              <a:rPr lang="pl-PL"/>
              <a:pPr>
                <a:defRPr/>
              </a:pPr>
              <a:t>2015-10-05</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88F105E-8BF9-4B5A-B572-E3864F749DBE}" type="slidenum">
              <a:rPr lang="pl-PL" altLang="pl-PL"/>
              <a:pPr>
                <a:defRPr/>
              </a:pPr>
              <a:t>‹#›</a:t>
            </a:fld>
            <a:endParaRPr lang="pl-PL" alt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4F50D6F1-903A-4A98-B165-E3C566E9DDA8}" type="datetime1">
              <a:rPr lang="pl-PL"/>
              <a:pPr>
                <a:defRPr/>
              </a:pPr>
              <a:t>2015-10-05</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DCE665CF-EEA2-4C38-ADB6-FEA0A159136A}" type="slidenum">
              <a:rPr lang="pl-PL" altLang="pl-PL"/>
              <a:pPr>
                <a:defRPr/>
              </a:pPr>
              <a:t>‹#›</a:t>
            </a:fld>
            <a:endParaRPr lang="pl-PL" alt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E6D8145-F2C3-4266-B9BC-3B7CB8B3133E}" type="datetime1">
              <a:rPr lang="pl-PL"/>
              <a:pPr>
                <a:defRPr/>
              </a:pPr>
              <a:t>2015-10-05</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6C03A61-16BC-4666-9204-F2DAED4F41F2}" type="slidenum">
              <a:rPr lang="pl-PL" altLang="pl-PL"/>
              <a:pPr>
                <a:defRPr/>
              </a:pPr>
              <a:t>‹#›</a:t>
            </a:fld>
            <a:endParaRPr lang="pl-PL" alt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A32EAE2-E140-4481-A0CC-6B3374705340}" type="datetime1">
              <a:rPr lang="pl-PL"/>
              <a:pPr>
                <a:defRPr/>
              </a:pPr>
              <a:t>2015-10-05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73E191A9-2090-493A-B475-FEDA7965CCB3}" type="slidenum">
              <a:rPr lang="pl-PL" altLang="pl-PL"/>
              <a:pPr>
                <a:defRPr/>
              </a:pPr>
              <a:t>‹#›</a:t>
            </a:fld>
            <a:endParaRPr lang="pl-PL" alt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9DB2B01-9CC1-4AAF-9011-49D85F3122C6}" type="datetime1">
              <a:rPr lang="pl-PL"/>
              <a:pPr>
                <a:defRPr/>
              </a:pPr>
              <a:t>2015-10-05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5192634-0393-43E9-BCBE-C810A4BA700F}" type="slidenum">
              <a:rPr lang="pl-PL" altLang="pl-PL"/>
              <a:pPr>
                <a:defRPr/>
              </a:pPr>
              <a:t>‹#›</a:t>
            </a:fld>
            <a:endParaRPr lang="pl-PL" alt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3BA511F-2AFD-49F1-85AC-6BF9C8804B9C}" type="datetime1">
              <a:rPr lang="pl-PL"/>
              <a:pPr>
                <a:defRPr/>
              </a:pPr>
              <a:t>2015-10-05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37FCFC66-824C-4680-A044-6A5E87EE04D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4"/>
          <p:cNvPicPr>
            <a:picLocks noChangeAspect="1"/>
          </p:cNvPicPr>
          <p:nvPr/>
        </p:nvPicPr>
        <p:blipFill>
          <a:blip r:embed="rId2" cstate="print"/>
          <a:srcRect/>
          <a:stretch>
            <a:fillRect/>
          </a:stretch>
        </p:blipFill>
        <p:spPr bwMode="auto">
          <a:xfrm>
            <a:off x="4483100" y="188913"/>
            <a:ext cx="4660900" cy="457200"/>
          </a:xfrm>
          <a:prstGeom prst="rect">
            <a:avLst/>
          </a:prstGeom>
          <a:noFill/>
          <a:ln w="9525">
            <a:noFill/>
            <a:miter lim="800000"/>
            <a:headEnd/>
            <a:tailEnd/>
          </a:ln>
        </p:spPr>
      </p:pic>
      <p:sp>
        <p:nvSpPr>
          <p:cNvPr id="2051" name="pole tekstowe 1"/>
          <p:cNvSpPr txBox="1">
            <a:spLocks noChangeArrowheads="1"/>
          </p:cNvSpPr>
          <p:nvPr/>
        </p:nvSpPr>
        <p:spPr bwMode="auto">
          <a:xfrm>
            <a:off x="539750" y="980728"/>
            <a:ext cx="8064500" cy="5112097"/>
          </a:xfrm>
          <a:prstGeom prst="rect">
            <a:avLst/>
          </a:prstGeom>
          <a:noFill/>
          <a:ln w="9525">
            <a:noFill/>
            <a:miter lim="800000"/>
            <a:headEnd/>
            <a:tailEnd/>
          </a:ln>
        </p:spPr>
        <p:txBody>
          <a:bodyPr wrap="none"/>
          <a:lstStyle/>
          <a:p>
            <a:pPr eaLnBrk="1" hangingPunct="1"/>
            <a:endParaRPr lang="pl-PL" altLang="pl-PL" sz="2000" b="1" dirty="0">
              <a:solidFill>
                <a:schemeClr val="tx2"/>
              </a:solidFill>
            </a:endParaRPr>
          </a:p>
          <a:p>
            <a:pPr algn="ctr" eaLnBrk="1" hangingPunct="1"/>
            <a:endParaRPr lang="pl-PL" altLang="pl-PL" sz="2400" b="1" dirty="0" smtClean="0">
              <a:solidFill>
                <a:schemeClr val="tx2"/>
              </a:solidFill>
            </a:endParaRPr>
          </a:p>
          <a:p>
            <a:pPr algn="ctr" eaLnBrk="1" hangingPunct="1"/>
            <a:endParaRPr lang="pl-PL" altLang="pl-PL" sz="2400" b="1" dirty="0">
              <a:solidFill>
                <a:schemeClr val="tx2"/>
              </a:solidFill>
            </a:endParaRPr>
          </a:p>
          <a:p>
            <a:pPr algn="ctr" eaLnBrk="1" hangingPunct="1"/>
            <a:endParaRPr lang="pl-PL" altLang="pl-PL" sz="2400" b="1" dirty="0" smtClean="0">
              <a:solidFill>
                <a:schemeClr val="tx2"/>
              </a:solidFill>
            </a:endParaRPr>
          </a:p>
          <a:p>
            <a:pPr algn="ctr" eaLnBrk="1" hangingPunct="1"/>
            <a:r>
              <a:rPr lang="pl-PL" altLang="pl-PL" sz="2400" b="1" dirty="0" smtClean="0">
                <a:solidFill>
                  <a:schemeClr val="tx2"/>
                </a:solidFill>
              </a:rPr>
              <a:t>Regionalny </a:t>
            </a:r>
            <a:r>
              <a:rPr lang="pl-PL" altLang="pl-PL" sz="2400" b="1" dirty="0">
                <a:solidFill>
                  <a:schemeClr val="tx2"/>
                </a:solidFill>
              </a:rPr>
              <a:t>Program Operacyjny  </a:t>
            </a:r>
            <a:endParaRPr lang="pl-PL" altLang="pl-PL" sz="2400" b="1" dirty="0" smtClean="0">
              <a:solidFill>
                <a:schemeClr val="tx2"/>
              </a:solidFill>
            </a:endParaRPr>
          </a:p>
          <a:p>
            <a:pPr algn="ctr" eaLnBrk="1" hangingPunct="1"/>
            <a:r>
              <a:rPr lang="pl-PL" altLang="pl-PL" sz="2400" b="1" dirty="0" smtClean="0">
                <a:solidFill>
                  <a:schemeClr val="tx2"/>
                </a:solidFill>
              </a:rPr>
              <a:t>Województwa </a:t>
            </a:r>
            <a:r>
              <a:rPr lang="pl-PL" altLang="pl-PL" sz="2400" b="1" dirty="0">
                <a:solidFill>
                  <a:schemeClr val="tx2"/>
                </a:solidFill>
              </a:rPr>
              <a:t>Dolnośląskiego </a:t>
            </a:r>
            <a:br>
              <a:rPr lang="pl-PL" altLang="pl-PL" sz="2400" b="1" dirty="0">
                <a:solidFill>
                  <a:schemeClr val="tx2"/>
                </a:solidFill>
              </a:rPr>
            </a:br>
            <a:r>
              <a:rPr lang="pl-PL" altLang="pl-PL" sz="2400" b="1" dirty="0">
                <a:solidFill>
                  <a:schemeClr val="tx2"/>
                </a:solidFill>
              </a:rPr>
              <a:t>2014-2020</a:t>
            </a:r>
          </a:p>
          <a:p>
            <a:pPr algn="ctr" eaLnBrk="1" hangingPunct="1"/>
            <a:endParaRPr lang="pl-PL" altLang="pl-PL" sz="1400" b="1" dirty="0">
              <a:solidFill>
                <a:schemeClr val="tx2"/>
              </a:solidFill>
            </a:endParaRPr>
          </a:p>
          <a:p>
            <a:pPr eaLnBrk="1" hangingPunct="1"/>
            <a:endParaRPr lang="pl-PL" altLang="pl-PL" sz="1400" b="1" dirty="0" smtClean="0">
              <a:solidFill>
                <a:schemeClr val="tx2"/>
              </a:solidFill>
            </a:endParaRPr>
          </a:p>
          <a:p>
            <a:pPr eaLnBrk="1" hangingPunct="1"/>
            <a:endParaRPr lang="pl-PL" altLang="pl-PL" sz="1400" b="1" dirty="0">
              <a:solidFill>
                <a:schemeClr val="tx2"/>
              </a:solidFill>
            </a:endParaRPr>
          </a:p>
          <a:p>
            <a:pPr eaLnBrk="1" hangingPunct="1"/>
            <a:endParaRPr lang="pl-PL" altLang="pl-PL" sz="1400" b="1" dirty="0">
              <a:solidFill>
                <a:schemeClr val="tx2"/>
              </a:solidFill>
            </a:endParaRPr>
          </a:p>
          <a:p>
            <a:pPr eaLnBrk="1" hangingPunct="1"/>
            <a:endParaRPr lang="pl-PL" altLang="pl-PL" sz="1400" b="1" dirty="0" smtClean="0">
              <a:solidFill>
                <a:schemeClr val="tx2"/>
              </a:solidFill>
            </a:endParaRPr>
          </a:p>
          <a:p>
            <a:pPr eaLnBrk="1" hangingPunct="1"/>
            <a:endParaRPr lang="pl-PL" altLang="pl-PL" sz="1400" b="1" dirty="0">
              <a:solidFill>
                <a:schemeClr val="tx2"/>
              </a:solidFill>
            </a:endParaRPr>
          </a:p>
          <a:p>
            <a:pPr algn="ctr" eaLnBrk="1" hangingPunct="1"/>
            <a:r>
              <a:rPr lang="pl-PL" altLang="pl-PL" sz="1400" b="1" dirty="0" smtClean="0">
                <a:solidFill>
                  <a:schemeClr val="tx2"/>
                </a:solidFill>
              </a:rPr>
              <a:t>Konferencja: </a:t>
            </a:r>
            <a:r>
              <a:rPr lang="pl-PL" altLang="pl-PL" sz="1400" b="1" dirty="0">
                <a:solidFill>
                  <a:schemeClr val="tx2"/>
                </a:solidFill>
              </a:rPr>
              <a:t>„Nowa perspektywa unijna w obszarze efektywności energetycznej – </a:t>
            </a:r>
            <a:endParaRPr lang="pl-PL" altLang="pl-PL" sz="1400" b="1" dirty="0" smtClean="0">
              <a:solidFill>
                <a:schemeClr val="tx2"/>
              </a:solidFill>
            </a:endParaRPr>
          </a:p>
          <a:p>
            <a:pPr algn="ctr" eaLnBrk="1" hangingPunct="1"/>
            <a:r>
              <a:rPr lang="pl-PL" altLang="pl-PL" sz="1400" b="1" dirty="0" smtClean="0">
                <a:solidFill>
                  <a:schemeClr val="tx2"/>
                </a:solidFill>
              </a:rPr>
              <a:t>nowa </a:t>
            </a:r>
            <a:r>
              <a:rPr lang="pl-PL" altLang="pl-PL" sz="1400" b="1" dirty="0">
                <a:solidFill>
                  <a:schemeClr val="tx2"/>
                </a:solidFill>
              </a:rPr>
              <a:t>szansa dla samorządów, spółdzielni, wspólnot”</a:t>
            </a:r>
            <a:endParaRPr lang="pl-PL" altLang="pl-PL" sz="1400" b="1" dirty="0" smtClean="0">
              <a:solidFill>
                <a:schemeClr val="tx2"/>
              </a:solidFill>
            </a:endParaRPr>
          </a:p>
          <a:p>
            <a:pPr eaLnBrk="1" hangingPunct="1"/>
            <a:endParaRPr lang="pl-PL" altLang="pl-PL" sz="1400" b="1" dirty="0">
              <a:solidFill>
                <a:schemeClr val="tx2"/>
              </a:solidFill>
            </a:endParaRPr>
          </a:p>
          <a:p>
            <a:pPr algn="r" eaLnBrk="1" hangingPunct="1"/>
            <a:r>
              <a:rPr lang="pl-PL" altLang="pl-PL" sz="1400" b="1" dirty="0" smtClean="0">
                <a:solidFill>
                  <a:schemeClr val="tx2"/>
                </a:solidFill>
              </a:rPr>
              <a:t>Wrocław, 5 października 2015</a:t>
            </a:r>
            <a:endParaRPr lang="pl-PL" altLang="pl-PL" sz="1400" b="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15363" name="pole tekstowe 2"/>
          <p:cNvSpPr>
            <a:spLocks noGrp="1"/>
          </p:cNvSpPr>
          <p:nvPr>
            <p:ph idx="1"/>
          </p:nvPr>
        </p:nvSpPr>
        <p:spPr>
          <a:xfrm>
            <a:off x="414338" y="1052513"/>
            <a:ext cx="8229600" cy="369887"/>
          </a:xfrm>
        </p:spPr>
        <p:txBody>
          <a:bodyPr>
            <a:spAutoFit/>
          </a:bodyPr>
          <a:lstStyle/>
          <a:p>
            <a:pPr marL="0" algn="ctr" eaLnBrk="1" hangingPunct="1"/>
            <a:endParaRPr lang="pl-PL" altLang="pl-PL" sz="1800" smtClean="0"/>
          </a:p>
        </p:txBody>
      </p:sp>
      <p:sp>
        <p:nvSpPr>
          <p:cNvPr id="6" name="Symbol zastępczy zawartości 1"/>
          <p:cNvSpPr>
            <a:spLocks noGrp="1"/>
          </p:cNvSpPr>
          <p:nvPr/>
        </p:nvSpPr>
        <p:spPr>
          <a:xfrm>
            <a:off x="387350" y="2205038"/>
            <a:ext cx="8229600" cy="439261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pl-PL" sz="8000" b="1" dirty="0"/>
              <a:t>4 marca 2015 r.</a:t>
            </a:r>
            <a:r>
              <a:rPr lang="pl-PL" sz="8000" dirty="0"/>
              <a:t> – Zarząd Województwa Dolnośląskiego przyjął pierwszy projekt Szczegółowego opisu osi priorytetowych (SZOOP) RPO WD </a:t>
            </a:r>
            <a:r>
              <a:rPr lang="pl-PL" sz="8000" dirty="0" smtClean="0"/>
              <a:t>2014-2020</a:t>
            </a:r>
            <a:endParaRPr lang="pl-PL" sz="8000" dirty="0"/>
          </a:p>
          <a:p>
            <a:pPr algn="just">
              <a:defRPr/>
            </a:pPr>
            <a:r>
              <a:rPr lang="pl-PL" sz="8000" b="1" dirty="0"/>
              <a:t>9-25 marca 2015 r.</a:t>
            </a:r>
            <a:r>
              <a:rPr lang="pl-PL" sz="8000" dirty="0"/>
              <a:t> – konsultacje społeczne SZOOP RPO WD (formularz zgłaszania uwag </a:t>
            </a:r>
            <a:r>
              <a:rPr lang="pl-PL" sz="8000" dirty="0" smtClean="0"/>
              <a:t>i </a:t>
            </a:r>
            <a:r>
              <a:rPr lang="pl-PL" sz="8000" dirty="0"/>
              <a:t>spotkania informacyjne dla przedstawicieli </a:t>
            </a:r>
            <a:r>
              <a:rPr lang="pl-PL" sz="8000" dirty="0" err="1"/>
              <a:t>jst</a:t>
            </a:r>
            <a:r>
              <a:rPr lang="pl-PL" sz="8000" dirty="0"/>
              <a:t>, partnerów społeczno-gospodarczych  </a:t>
            </a:r>
            <a:r>
              <a:rPr lang="pl-PL" sz="8000" dirty="0" smtClean="0"/>
              <a:t>– </a:t>
            </a:r>
            <a:r>
              <a:rPr lang="pl-PL" sz="8000" dirty="0"/>
              <a:t>319 osób uczestniczących w spotkaniach, ponad 750 zgłoszonych uwag</a:t>
            </a:r>
            <a:r>
              <a:rPr lang="pl-PL" sz="8000" dirty="0" smtClean="0"/>
              <a:t>)</a:t>
            </a:r>
            <a:endParaRPr lang="pl-PL" sz="8000" dirty="0"/>
          </a:p>
          <a:p>
            <a:pPr algn="just">
              <a:defRPr/>
            </a:pPr>
            <a:r>
              <a:rPr lang="pl-PL" sz="8000" b="1" dirty="0"/>
              <a:t>kwiecień-maj 2015 r.</a:t>
            </a:r>
            <a:r>
              <a:rPr lang="pl-PL" sz="8000" dirty="0"/>
              <a:t> – analiza uwag zgłoszonych podczas konsultacji projektu </a:t>
            </a:r>
            <a:r>
              <a:rPr lang="pl-PL" sz="8000" dirty="0" smtClean="0"/>
              <a:t>SZOOP</a:t>
            </a:r>
            <a:endParaRPr lang="pl-PL" sz="8000" dirty="0"/>
          </a:p>
          <a:p>
            <a:pPr algn="just">
              <a:defRPr/>
            </a:pPr>
            <a:r>
              <a:rPr lang="pl-PL" sz="8000" b="1" dirty="0" smtClean="0"/>
              <a:t>czerwiec-wrzesień </a:t>
            </a:r>
            <a:r>
              <a:rPr lang="pl-PL" sz="8000" b="1" dirty="0"/>
              <a:t>2015 r.</a:t>
            </a:r>
            <a:r>
              <a:rPr lang="pl-PL" sz="8000" dirty="0"/>
              <a:t> – </a:t>
            </a:r>
            <a:r>
              <a:rPr lang="pl-PL" sz="8000" dirty="0" smtClean="0"/>
              <a:t>przygotowanie raportu i projektu SZOOP uwzględniającego uwagi z konsultacji – przekazanie </a:t>
            </a:r>
            <a:r>
              <a:rPr lang="pl-PL" sz="8000" dirty="0"/>
              <a:t>projektu SZOOP do Ministerstwa Infrastruktury i Rozwoju </a:t>
            </a:r>
            <a:r>
              <a:rPr lang="pl-PL" sz="8000" dirty="0" smtClean="0"/>
              <a:t>(</a:t>
            </a:r>
            <a:r>
              <a:rPr lang="pl-PL" sz="8000" dirty="0" err="1" smtClean="0"/>
              <a:t>MIiR</a:t>
            </a:r>
            <a:r>
              <a:rPr lang="pl-PL" sz="8000" dirty="0" smtClean="0"/>
              <a:t> opiniuje zgodność </a:t>
            </a:r>
            <a:r>
              <a:rPr lang="pl-PL" sz="8000" dirty="0"/>
              <a:t>projektu z Umową Partnerstwa i wytycznymi horyzontalnymi</a:t>
            </a:r>
            <a:r>
              <a:rPr lang="pl-PL" sz="8000" dirty="0" smtClean="0"/>
              <a:t>)</a:t>
            </a:r>
            <a:endParaRPr lang="pl-PL" sz="8000" dirty="0"/>
          </a:p>
          <a:p>
            <a:pPr algn="just">
              <a:defRPr/>
            </a:pPr>
            <a:r>
              <a:rPr lang="pl-PL" sz="8000" b="1" dirty="0" smtClean="0"/>
              <a:t>wrzesień </a:t>
            </a:r>
            <a:r>
              <a:rPr lang="pl-PL" sz="8000" b="1" dirty="0"/>
              <a:t>2015 r.</a:t>
            </a:r>
            <a:r>
              <a:rPr lang="pl-PL" sz="8000" dirty="0"/>
              <a:t> – zatwierdzenie </a:t>
            </a:r>
            <a:r>
              <a:rPr lang="pl-PL" sz="8000" dirty="0" smtClean="0"/>
              <a:t>całości SZOOP </a:t>
            </a:r>
            <a:r>
              <a:rPr lang="pl-PL" sz="8000" dirty="0"/>
              <a:t>RPO WD 2014-2020 przez Zarząd </a:t>
            </a:r>
            <a:r>
              <a:rPr lang="pl-PL" sz="8000" dirty="0" smtClean="0"/>
              <a:t>Województwa oraz przekazanie SZOOP do wiadomości KM RPO</a:t>
            </a:r>
            <a:endParaRPr lang="pl-PL" sz="8000" dirty="0"/>
          </a:p>
          <a:p>
            <a:pPr marL="0" indent="0">
              <a:buFont typeface="Arial" panose="020B0604020202020204" pitchFamily="34" charset="0"/>
              <a:buNone/>
              <a:defRPr/>
            </a:pPr>
            <a:r>
              <a:rPr lang="pl-PL" sz="3400" dirty="0"/>
              <a:t> </a:t>
            </a:r>
          </a:p>
        </p:txBody>
      </p:sp>
      <p:grpSp>
        <p:nvGrpSpPr>
          <p:cNvPr id="15365" name="Grupa 4"/>
          <p:cNvGrpSpPr>
            <a:grpSpLocks/>
          </p:cNvGrpSpPr>
          <p:nvPr/>
        </p:nvGrpSpPr>
        <p:grpSpPr bwMode="auto">
          <a:xfrm>
            <a:off x="414338" y="1047750"/>
            <a:ext cx="8229600" cy="977900"/>
            <a:chOff x="168390" y="0"/>
            <a:chExt cx="5661762" cy="620051"/>
          </a:xfrm>
        </p:grpSpPr>
        <p:sp>
          <p:nvSpPr>
            <p:cNvPr id="7" name="Prostokąt zaokrąglony 6"/>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rostokąt 7"/>
            <p:cNvSpPr/>
            <p:nvPr/>
          </p:nvSpPr>
          <p:spPr>
            <a:xfrm>
              <a:off x="186956" y="18118"/>
              <a:ext cx="5624629" cy="583814"/>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2" name="Prostokąt 1"/>
          <p:cNvSpPr/>
          <p:nvPr/>
        </p:nvSpPr>
        <p:spPr>
          <a:xfrm>
            <a:off x="892175" y="1212850"/>
            <a:ext cx="7273925" cy="708025"/>
          </a:xfrm>
          <a:prstGeom prst="rect">
            <a:avLst/>
          </a:prstGeom>
        </p:spPr>
        <p:txBody>
          <a:bodyPr>
            <a:spAutoFit/>
          </a:bodyPr>
          <a:lstStyle/>
          <a:p>
            <a:pPr algn="ctr" eaLnBrk="1" hangingPunct="1">
              <a:buFont typeface="Arial" charset="0"/>
              <a:buNone/>
              <a:defRPr/>
            </a:pPr>
            <a:r>
              <a:rPr lang="pl-PL" sz="2000" b="1" i="1" dirty="0">
                <a:solidFill>
                  <a:schemeClr val="bg1"/>
                </a:solidFill>
                <a:effectLst>
                  <a:outerShdw blurRad="38100" dist="38100" dir="2700000" algn="tl">
                    <a:srgbClr val="000000">
                      <a:alpha val="43137"/>
                    </a:srgbClr>
                  </a:outerShdw>
                </a:effectLst>
                <a:latin typeface="+mn-lt"/>
              </a:rPr>
              <a:t>HARMONOGRAM PRAC NAD SZCZEGÓŁOWYM OPISEM OSI PRIORYTETOWYCH RPO WD 2014-2020 (SZOOP)</a:t>
            </a:r>
          </a:p>
        </p:txBody>
      </p:sp>
      <p:sp>
        <p:nvSpPr>
          <p:cNvPr id="15367" name="Symbol zastępczy numeru slajdu 2"/>
          <p:cNvSpPr>
            <a:spLocks noGrp="1"/>
          </p:cNvSpPr>
          <p:nvPr>
            <p:ph type="sldNum" sz="quarter" idx="12"/>
          </p:nvPr>
        </p:nvSpPr>
        <p:spPr bwMode="auto">
          <a:noFill/>
          <a:ln>
            <a:miter lim="800000"/>
            <a:headEnd/>
            <a:tailEnd/>
          </a:ln>
        </p:spPr>
        <p:txBody>
          <a:bodyPr/>
          <a:lstStyle/>
          <a:p>
            <a:fld id="{06EDA903-FEB0-4A5A-BF34-9210171CE76B}" type="slidenum">
              <a:rPr lang="pl-PL" altLang="pl-PL"/>
              <a:pPr/>
              <a:t>10</a:t>
            </a:fld>
            <a:endParaRPr lang="pl-PL" altLang="pl-PL"/>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4" name="Symbol zastępczy zawartości 2"/>
          <p:cNvGraphicFramePr>
            <a:graphicFrameLocks noGrp="1"/>
          </p:cNvGraphicFramePr>
          <p:nvPr>
            <p:ph idx="1"/>
            <p:extLst>
              <p:ext uri="{D42A27DB-BD31-4B8C-83A1-F6EECF244321}">
                <p14:modId xmlns:p14="http://schemas.microsoft.com/office/powerpoint/2010/main" val="538226930"/>
              </p:ext>
            </p:extLst>
          </p:nvPr>
        </p:nvGraphicFramePr>
        <p:xfrm>
          <a:off x="395536" y="1196752"/>
          <a:ext cx="8291264"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ymbol zastępczy numeru slajdu 1"/>
          <p:cNvSpPr>
            <a:spLocks noGrp="1"/>
          </p:cNvSpPr>
          <p:nvPr>
            <p:ph type="sldNum" sz="quarter" idx="12"/>
          </p:nvPr>
        </p:nvSpPr>
        <p:spPr bwMode="auto">
          <a:noFill/>
          <a:ln>
            <a:miter lim="800000"/>
            <a:headEnd/>
            <a:tailEnd/>
          </a:ln>
        </p:spPr>
        <p:txBody>
          <a:bodyPr/>
          <a:lstStyle/>
          <a:p>
            <a:fld id="{4B2A3C7F-B028-4B8C-BB33-9FCC06325EC9}" type="slidenum">
              <a:rPr lang="pl-PL" altLang="pl-PL"/>
              <a:pPr/>
              <a:t>11</a:t>
            </a:fld>
            <a:endParaRPr lang="pl-PL" altLang="pl-PL"/>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grpSp>
        <p:nvGrpSpPr>
          <p:cNvPr id="20483" name="Grupa 12"/>
          <p:cNvGrpSpPr>
            <a:grpSpLocks/>
          </p:cNvGrpSpPr>
          <p:nvPr/>
        </p:nvGrpSpPr>
        <p:grpSpPr bwMode="auto">
          <a:xfrm>
            <a:off x="433388" y="2420888"/>
            <a:ext cx="8512175" cy="1025525"/>
            <a:chOff x="156222" y="18680"/>
            <a:chExt cx="8511853" cy="363991"/>
          </a:xfrm>
        </p:grpSpPr>
        <p:sp>
          <p:nvSpPr>
            <p:cNvPr id="2048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20489"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12</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40" y="3645024"/>
            <a:ext cx="411193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13</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414483" y="1125538"/>
            <a:ext cx="8512175" cy="1025525"/>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2564904"/>
            <a:ext cx="8713788" cy="388843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eaLnBrk="1" hangingPunct="1">
              <a:spcAft>
                <a:spcPts val="600"/>
              </a:spcAft>
              <a:buFont typeface="Arial" panose="020B0604020202020204" pitchFamily="34" charset="0"/>
              <a:buChar char="•"/>
              <a:defRPr/>
            </a:pPr>
            <a:r>
              <a:rPr lang="pl-PL" sz="2000" b="1" i="1" dirty="0" smtClean="0">
                <a:solidFill>
                  <a:srgbClr val="4F81BD">
                    <a:lumMod val="75000"/>
                  </a:srgbClr>
                </a:solidFill>
              </a:rPr>
              <a:t>Oś priorytetowa </a:t>
            </a:r>
            <a:r>
              <a:rPr lang="pl-PL" sz="2000" b="1" i="1" dirty="0">
                <a:solidFill>
                  <a:srgbClr val="4F81BD">
                    <a:lumMod val="75000"/>
                  </a:srgbClr>
                </a:solidFill>
              </a:rPr>
              <a:t>Gospodarka niskoemisyjna </a:t>
            </a:r>
            <a:r>
              <a:rPr lang="pl-PL" sz="2000" b="1" i="1" dirty="0" smtClean="0">
                <a:solidFill>
                  <a:srgbClr val="4F81BD">
                    <a:lumMod val="75000"/>
                  </a:srgbClr>
                </a:solidFill>
              </a:rPr>
              <a:t>– 392 347 048 euro:</a:t>
            </a:r>
            <a:endParaRPr lang="pl-PL" sz="2000" b="1"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smtClean="0">
                <a:solidFill>
                  <a:srgbClr val="4F81BD">
                    <a:lumMod val="75000"/>
                  </a:srgbClr>
                </a:solidFill>
              </a:rPr>
              <a:t>Działanie </a:t>
            </a:r>
            <a:r>
              <a:rPr lang="pl-PL" i="1" dirty="0">
                <a:solidFill>
                  <a:srgbClr val="4F81BD">
                    <a:lumMod val="75000"/>
                  </a:srgbClr>
                </a:solidFill>
              </a:rPr>
              <a:t>3.1. Produkcja i dystrybucja energii ze źródeł odnawialnych </a:t>
            </a:r>
            <a:r>
              <a:rPr lang="pl-PL" i="1" dirty="0" smtClean="0">
                <a:solidFill>
                  <a:srgbClr val="4F81BD">
                    <a:lumMod val="75000"/>
                  </a:srgbClr>
                </a:solidFill>
              </a:rPr>
              <a:t>– 55 608 280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3.2. Efektywność energetyczna w MŚP </a:t>
            </a:r>
            <a:r>
              <a:rPr lang="pl-PL" i="1" dirty="0" smtClean="0">
                <a:solidFill>
                  <a:srgbClr val="4F81BD">
                    <a:lumMod val="75000"/>
                  </a:srgbClr>
                </a:solidFill>
              </a:rPr>
              <a:t>– 32 405 520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3.3. Efektywność energetyczna w budynkach użyteczności publicznej </a:t>
            </a:r>
            <a:r>
              <a:rPr lang="pl-PL" i="1" dirty="0" smtClean="0">
                <a:solidFill>
                  <a:srgbClr val="4F81BD">
                    <a:lumMod val="75000"/>
                  </a:srgbClr>
                </a:solidFill>
              </a:rPr>
              <a:t/>
            </a:r>
            <a:br>
              <a:rPr lang="pl-PL" i="1" dirty="0" smtClean="0">
                <a:solidFill>
                  <a:srgbClr val="4F81BD">
                    <a:lumMod val="75000"/>
                  </a:srgbClr>
                </a:solidFill>
              </a:rPr>
            </a:br>
            <a:r>
              <a:rPr lang="pl-PL" i="1" dirty="0" smtClean="0">
                <a:solidFill>
                  <a:srgbClr val="4F81BD">
                    <a:lumMod val="75000"/>
                  </a:srgbClr>
                </a:solidFill>
              </a:rPr>
              <a:t>i </a:t>
            </a:r>
            <a:r>
              <a:rPr lang="pl-PL" i="1" dirty="0">
                <a:solidFill>
                  <a:srgbClr val="4F81BD">
                    <a:lumMod val="75000"/>
                  </a:srgbClr>
                </a:solidFill>
              </a:rPr>
              <a:t>sektorze mieszkaniowym </a:t>
            </a:r>
            <a:r>
              <a:rPr lang="pl-PL" i="1" dirty="0" smtClean="0">
                <a:solidFill>
                  <a:srgbClr val="4F81BD">
                    <a:lumMod val="75000"/>
                  </a:srgbClr>
                </a:solidFill>
              </a:rPr>
              <a:t>– 151 572 922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3.4. Wdrażanie strategii niskoemisyjnych </a:t>
            </a:r>
            <a:r>
              <a:rPr lang="pl-PL" i="1" dirty="0" smtClean="0">
                <a:solidFill>
                  <a:srgbClr val="4F81BD">
                    <a:lumMod val="75000"/>
                  </a:srgbClr>
                </a:solidFill>
              </a:rPr>
              <a:t>– 137 760 326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3.5. Wysokosprawna kogeneracja </a:t>
            </a:r>
            <a:r>
              <a:rPr lang="pl-PL" i="1" dirty="0" smtClean="0">
                <a:solidFill>
                  <a:srgbClr val="4F81BD">
                    <a:lumMod val="75000"/>
                  </a:srgbClr>
                </a:solidFill>
              </a:rPr>
              <a:t>– 15 000 000 euro.</a:t>
            </a:r>
            <a:endParaRPr lang="pl-PL" i="1" dirty="0">
              <a:solidFill>
                <a:srgbClr val="4F81BD">
                  <a:lumMod val="75000"/>
                </a:srgbClr>
              </a:solidFill>
            </a:endParaRPr>
          </a:p>
        </p:txBody>
      </p:sp>
    </p:spTree>
    <p:extLst>
      <p:ext uri="{BB962C8B-B14F-4D97-AF65-F5344CB8AC3E}">
        <p14:creationId xmlns:p14="http://schemas.microsoft.com/office/powerpoint/2010/main" val="420933431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14</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844824"/>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3.1. Produkcja i dystrybucja energii ze źródeł odnawialnych </a:t>
            </a:r>
            <a:endParaRPr lang="pl-PL" b="1" dirty="0" smtClean="0">
              <a:solidFill>
                <a:srgbClr val="4F81BD">
                  <a:lumMod val="75000"/>
                </a:srgbClr>
              </a:solidFill>
            </a:endParaRPr>
          </a:p>
          <a:p>
            <a:pPr algn="ctr" eaLnBrk="1" hangingPunct="1">
              <a:spcAft>
                <a:spcPts val="600"/>
              </a:spcAft>
              <a:defRPr/>
            </a:pPr>
            <a:r>
              <a:rPr lang="pl-PL" b="1" dirty="0" smtClean="0">
                <a:solidFill>
                  <a:srgbClr val="4F81BD">
                    <a:lumMod val="75000"/>
                  </a:srgbClr>
                </a:solidFill>
              </a:rPr>
              <a:t>– typy projektów:</a:t>
            </a:r>
          </a:p>
          <a:p>
            <a:pPr algn="just" eaLnBrk="1" hangingPunct="1">
              <a:spcAft>
                <a:spcPts val="600"/>
              </a:spcAft>
              <a:defRPr/>
            </a:pPr>
            <a:r>
              <a:rPr lang="pl-PL" sz="1600" dirty="0">
                <a:solidFill>
                  <a:srgbClr val="4F81BD">
                    <a:lumMod val="75000"/>
                  </a:srgbClr>
                </a:solidFill>
              </a:rPr>
              <a:t>3.1.A. </a:t>
            </a:r>
            <a:r>
              <a:rPr lang="pl-PL" sz="1600" dirty="0" smtClean="0">
                <a:solidFill>
                  <a:srgbClr val="4F81BD">
                    <a:lumMod val="75000"/>
                  </a:srgbClr>
                </a:solidFill>
              </a:rPr>
              <a:t>Przedsięwzięcia</a:t>
            </a:r>
            <a:r>
              <a:rPr lang="pl-PL" sz="1600" dirty="0">
                <a:solidFill>
                  <a:srgbClr val="4F81BD">
                    <a:lumMod val="75000"/>
                  </a:srgbClr>
                </a:solidFill>
              </a:rPr>
              <a:t>, mające na celu produkcję energii elektrycznej i/lub cieplnej (wraz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z </a:t>
            </a:r>
            <a:r>
              <a:rPr lang="pl-PL" sz="1600" dirty="0">
                <a:solidFill>
                  <a:srgbClr val="4F81BD">
                    <a:lumMod val="75000"/>
                  </a:srgbClr>
                </a:solidFill>
              </a:rPr>
              <a:t>podłączeniem </a:t>
            </a:r>
            <a:r>
              <a:rPr lang="pl-PL" sz="1600" dirty="0" smtClean="0">
                <a:solidFill>
                  <a:srgbClr val="4F81BD">
                    <a:lumMod val="75000"/>
                  </a:srgbClr>
                </a:solidFill>
              </a:rPr>
              <a:t>do </a:t>
            </a:r>
            <a:r>
              <a:rPr lang="pl-PL" sz="1600" dirty="0">
                <a:solidFill>
                  <a:srgbClr val="4F81BD">
                    <a:lumMod val="75000"/>
                  </a:srgbClr>
                </a:solidFill>
              </a:rPr>
              <a:t>sieci </a:t>
            </a:r>
            <a:r>
              <a:rPr lang="pl-PL" sz="1600" dirty="0" smtClean="0">
                <a:solidFill>
                  <a:srgbClr val="4F81BD">
                    <a:lumMod val="75000"/>
                  </a:srgbClr>
                </a:solidFill>
              </a:rPr>
              <a:t>dystrybucyjnej/przesyłowej</a:t>
            </a:r>
            <a:r>
              <a:rPr lang="pl-PL" sz="1600" dirty="0">
                <a:solidFill>
                  <a:srgbClr val="4F81BD">
                    <a:lumMod val="75000"/>
                  </a:srgbClr>
                </a:solidFill>
              </a:rPr>
              <a:t>), polegające na budowie oraz modernizacji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a:t>
            </a:r>
            <a:r>
              <a:rPr lang="pl-PL" sz="1600" dirty="0">
                <a:solidFill>
                  <a:srgbClr val="4F81BD">
                    <a:lumMod val="75000"/>
                  </a:srgbClr>
                </a:solidFill>
              </a:rPr>
              <a:t>w tym zakup niezbędnych urządzeń) infrastruktury służącej wytwarzaniu energii pochodzącej ze źródeł odnawialnych (w tym </a:t>
            </a:r>
            <a:r>
              <a:rPr lang="pl-PL" sz="1600" dirty="0" err="1">
                <a:solidFill>
                  <a:srgbClr val="4F81BD">
                    <a:lumMod val="75000"/>
                  </a:srgbClr>
                </a:solidFill>
              </a:rPr>
              <a:t>mikroinstalacji</a:t>
            </a:r>
            <a:r>
              <a:rPr lang="pl-PL" sz="1600" dirty="0">
                <a:solidFill>
                  <a:srgbClr val="4F81BD">
                    <a:lumMod val="75000"/>
                  </a:srgbClr>
                </a:solidFill>
              </a:rPr>
              <a:t>), takich jak: </a:t>
            </a:r>
          </a:p>
          <a:p>
            <a:pPr algn="just" eaLnBrk="1" hangingPunct="1">
              <a:spcAft>
                <a:spcPts val="600"/>
              </a:spcAft>
              <a:defRPr/>
            </a:pPr>
            <a:r>
              <a:rPr lang="pl-PL" sz="1600" dirty="0" smtClean="0">
                <a:solidFill>
                  <a:srgbClr val="4F81BD">
                    <a:lumMod val="75000"/>
                  </a:srgbClr>
                </a:solidFill>
              </a:rPr>
              <a:t>a) energia </a:t>
            </a:r>
            <a:r>
              <a:rPr lang="pl-PL" sz="1600" dirty="0">
                <a:solidFill>
                  <a:srgbClr val="4F81BD">
                    <a:lumMod val="75000"/>
                  </a:srgbClr>
                </a:solidFill>
              </a:rPr>
              <a:t>wiatru (poniżej 5 </a:t>
            </a:r>
            <a:r>
              <a:rPr lang="pl-PL" sz="1600" dirty="0" err="1">
                <a:solidFill>
                  <a:srgbClr val="4F81BD">
                    <a:lumMod val="75000"/>
                  </a:srgbClr>
                </a:solidFill>
              </a:rPr>
              <a:t>MWe</a:t>
            </a:r>
            <a:r>
              <a:rPr lang="pl-PL" sz="1600" dirty="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b) energia </a:t>
            </a:r>
            <a:r>
              <a:rPr lang="pl-PL" sz="1600" dirty="0">
                <a:solidFill>
                  <a:srgbClr val="4F81BD">
                    <a:lumMod val="75000"/>
                  </a:srgbClr>
                </a:solidFill>
              </a:rPr>
              <a:t>promieniowania słonecznego (poniżej 2 </a:t>
            </a:r>
            <a:r>
              <a:rPr lang="pl-PL" sz="1600" dirty="0" err="1">
                <a:solidFill>
                  <a:srgbClr val="4F81BD">
                    <a:lumMod val="75000"/>
                  </a:srgbClr>
                </a:solidFill>
              </a:rPr>
              <a:t>MWe</a:t>
            </a:r>
            <a:r>
              <a:rPr lang="pl-PL" sz="1600" dirty="0">
                <a:solidFill>
                  <a:srgbClr val="4F81BD">
                    <a:lumMod val="75000"/>
                  </a:srgbClr>
                </a:solidFill>
              </a:rPr>
              <a:t>/</a:t>
            </a:r>
            <a:r>
              <a:rPr lang="pl-PL" sz="1600" dirty="0" err="1">
                <a:solidFill>
                  <a:srgbClr val="4F81BD">
                    <a:lumMod val="75000"/>
                  </a:srgbClr>
                </a:solidFill>
              </a:rPr>
              <a:t>MWth</a:t>
            </a:r>
            <a:r>
              <a:rPr lang="pl-PL" sz="1600" dirty="0" smtClean="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c) biomasa </a:t>
            </a:r>
            <a:r>
              <a:rPr lang="pl-PL" sz="1600" dirty="0">
                <a:solidFill>
                  <a:srgbClr val="4F81BD">
                    <a:lumMod val="75000"/>
                  </a:srgbClr>
                </a:solidFill>
              </a:rPr>
              <a:t>(poniżej 5 </a:t>
            </a:r>
            <a:r>
              <a:rPr lang="pl-PL" sz="1600" dirty="0" err="1">
                <a:solidFill>
                  <a:srgbClr val="4F81BD">
                    <a:lumMod val="75000"/>
                  </a:srgbClr>
                </a:solidFill>
              </a:rPr>
              <a:t>MWth</a:t>
            </a:r>
            <a:r>
              <a:rPr lang="pl-PL" sz="1600" dirty="0">
                <a:solidFill>
                  <a:srgbClr val="4F81BD">
                    <a:lumMod val="75000"/>
                  </a:srgbClr>
                </a:solidFill>
              </a:rPr>
              <a:t>/</a:t>
            </a:r>
            <a:r>
              <a:rPr lang="pl-PL" sz="1600" dirty="0" err="1">
                <a:solidFill>
                  <a:srgbClr val="4F81BD">
                    <a:lumMod val="75000"/>
                  </a:srgbClr>
                </a:solidFill>
              </a:rPr>
              <a:t>MWe</a:t>
            </a:r>
            <a:r>
              <a:rPr lang="pl-PL" sz="1600" dirty="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d) biogaz </a:t>
            </a:r>
            <a:r>
              <a:rPr lang="pl-PL" sz="1600" dirty="0">
                <a:solidFill>
                  <a:srgbClr val="4F81BD">
                    <a:lumMod val="75000"/>
                  </a:srgbClr>
                </a:solidFill>
              </a:rPr>
              <a:t>(poniżej 1 </a:t>
            </a:r>
            <a:r>
              <a:rPr lang="pl-PL" sz="1600" dirty="0" err="1">
                <a:solidFill>
                  <a:srgbClr val="4F81BD">
                    <a:lumMod val="75000"/>
                  </a:srgbClr>
                </a:solidFill>
              </a:rPr>
              <a:t>MWe</a:t>
            </a:r>
            <a:r>
              <a:rPr lang="pl-PL" sz="1600" dirty="0">
                <a:solidFill>
                  <a:srgbClr val="4F81BD">
                    <a:lumMod val="75000"/>
                  </a:srgbClr>
                </a:solidFill>
              </a:rPr>
              <a:t>), </a:t>
            </a:r>
          </a:p>
          <a:p>
            <a:pPr algn="just" eaLnBrk="1" hangingPunct="1">
              <a:spcAft>
                <a:spcPts val="600"/>
              </a:spcAft>
              <a:defRPr/>
            </a:pPr>
            <a:r>
              <a:rPr lang="pl-PL" sz="1600" dirty="0" smtClean="0">
                <a:solidFill>
                  <a:srgbClr val="4F81BD">
                    <a:lumMod val="75000"/>
                  </a:srgbClr>
                </a:solidFill>
              </a:rPr>
              <a:t>e) energia </a:t>
            </a:r>
            <a:r>
              <a:rPr lang="pl-PL" sz="1600" dirty="0">
                <a:solidFill>
                  <a:srgbClr val="4F81BD">
                    <a:lumMod val="75000"/>
                  </a:srgbClr>
                </a:solidFill>
              </a:rPr>
              <a:t>spadku wody (wyłącznie na już istniejących budowlach piętrzących lub wyposażonych w hydroelektrownie, przy jednoczesnym zapewnieniu pełnej drożności budowli dla przemieszczeń fauny wodnej (poniżej 5 </a:t>
            </a:r>
            <a:r>
              <a:rPr lang="pl-PL" sz="1600" dirty="0" err="1">
                <a:solidFill>
                  <a:srgbClr val="4F81BD">
                    <a:lumMod val="75000"/>
                  </a:srgbClr>
                </a:solidFill>
              </a:rPr>
              <a:t>MWe</a:t>
            </a:r>
            <a:r>
              <a:rPr lang="pl-PL" sz="1600" dirty="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f) energia </a:t>
            </a:r>
            <a:r>
              <a:rPr lang="pl-PL" sz="1600" dirty="0">
                <a:solidFill>
                  <a:srgbClr val="4F81BD">
                    <a:lumMod val="75000"/>
                  </a:srgbClr>
                </a:solidFill>
              </a:rPr>
              <a:t>geotermalna (poniżej 2 </a:t>
            </a:r>
            <a:r>
              <a:rPr lang="pl-PL" sz="1600" dirty="0" err="1">
                <a:solidFill>
                  <a:srgbClr val="4F81BD">
                    <a:lumMod val="75000"/>
                  </a:srgbClr>
                </a:solidFill>
              </a:rPr>
              <a:t>MWth</a:t>
            </a:r>
            <a:r>
              <a:rPr lang="pl-PL" sz="1600" dirty="0">
                <a:solidFill>
                  <a:srgbClr val="4F81BD">
                    <a:lumMod val="75000"/>
                  </a:srgbClr>
                </a:solidFill>
              </a:rPr>
              <a:t>).</a:t>
            </a:r>
          </a:p>
          <a:p>
            <a:pPr algn="ctr" eaLnBrk="1" hangingPunct="1">
              <a:spcAft>
                <a:spcPts val="600"/>
              </a:spcAft>
              <a:defRPr/>
            </a:pPr>
            <a:endParaRPr lang="pl-PL" sz="2000" b="1" dirty="0" smtClean="0">
              <a:solidFill>
                <a:srgbClr val="4F81BD">
                  <a:lumMod val="75000"/>
                </a:srgbClr>
              </a:solidFill>
            </a:endParaRPr>
          </a:p>
        </p:txBody>
      </p:sp>
    </p:spTree>
    <p:extLst>
      <p:ext uri="{BB962C8B-B14F-4D97-AF65-F5344CB8AC3E}">
        <p14:creationId xmlns:p14="http://schemas.microsoft.com/office/powerpoint/2010/main" val="63286455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15</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844824"/>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3.1. Produkcja i dystrybucja energii ze źródeł odnawialnych </a:t>
            </a:r>
            <a:endParaRPr lang="pl-PL" b="1" dirty="0" smtClean="0">
              <a:solidFill>
                <a:srgbClr val="4F81BD">
                  <a:lumMod val="75000"/>
                </a:srgbClr>
              </a:solidFill>
            </a:endParaRPr>
          </a:p>
          <a:p>
            <a:pPr algn="ctr" eaLnBrk="1" hangingPunct="1">
              <a:spcAft>
                <a:spcPts val="600"/>
              </a:spcAft>
              <a:defRPr/>
            </a:pPr>
            <a:r>
              <a:rPr lang="pl-PL" b="1" dirty="0" smtClean="0">
                <a:solidFill>
                  <a:srgbClr val="4F81BD">
                    <a:lumMod val="75000"/>
                  </a:srgbClr>
                </a:solidFill>
              </a:rPr>
              <a:t>– typy projektów:</a:t>
            </a:r>
          </a:p>
          <a:p>
            <a:pPr algn="ctr" eaLnBrk="1" hangingPunct="1">
              <a:spcAft>
                <a:spcPts val="600"/>
              </a:spcAft>
              <a:defRPr/>
            </a:pPr>
            <a:endParaRPr lang="pl-PL" b="1" dirty="0" smtClean="0">
              <a:solidFill>
                <a:srgbClr val="4F81BD">
                  <a:lumMod val="75000"/>
                </a:srgbClr>
              </a:solidFill>
            </a:endParaRPr>
          </a:p>
          <a:p>
            <a:pPr algn="just" eaLnBrk="1" hangingPunct="1">
              <a:spcAft>
                <a:spcPts val="600"/>
              </a:spcAft>
              <a:defRPr/>
            </a:pPr>
            <a:r>
              <a:rPr lang="pl-PL" dirty="0">
                <a:solidFill>
                  <a:srgbClr val="4F81BD">
                    <a:lumMod val="75000"/>
                  </a:srgbClr>
                </a:solidFill>
              </a:rPr>
              <a:t>3.1.B. Budowa, modernizacja sieci elektroenergetycznej </a:t>
            </a:r>
            <a:endParaRPr lang="pl-PL"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a:t>
            </a:r>
            <a:r>
              <a:rPr lang="pl-PL" sz="1600" dirty="0">
                <a:solidFill>
                  <a:srgbClr val="4F81BD">
                    <a:lumMod val="75000"/>
                  </a:srgbClr>
                </a:solidFill>
              </a:rPr>
              <a:t>o napięciu SN i </a:t>
            </a:r>
            <a:r>
              <a:rPr lang="pl-PL" sz="1600" dirty="0" err="1">
                <a:solidFill>
                  <a:srgbClr val="4F81BD">
                    <a:lumMod val="75000"/>
                  </a:srgbClr>
                </a:solidFill>
              </a:rPr>
              <a:t>nn</a:t>
            </a:r>
            <a:r>
              <a:rPr lang="pl-PL" sz="1600" dirty="0">
                <a:solidFill>
                  <a:srgbClr val="4F81BD">
                    <a:lumMod val="75000"/>
                  </a:srgbClr>
                </a:solidFill>
              </a:rPr>
              <a:t> – poniżej 110kV) umożliwiająca przyłączanie jednostek wytwarzania energii elektrycznej ze źródeł odnawialnych do Krajowego Systemu Elektroenergetycznego przez operatorów systemu dystrybucyjnego.</a:t>
            </a:r>
          </a:p>
          <a:p>
            <a:pPr algn="just" eaLnBrk="1" hangingPunct="1">
              <a:spcAft>
                <a:spcPts val="600"/>
              </a:spcAft>
              <a:defRPr/>
            </a:pPr>
            <a:endParaRPr lang="pl-PL" sz="1600" dirty="0">
              <a:solidFill>
                <a:srgbClr val="4F81BD">
                  <a:lumMod val="75000"/>
                </a:srgbClr>
              </a:solidFill>
            </a:endParaRPr>
          </a:p>
          <a:p>
            <a:pPr algn="just" eaLnBrk="1" hangingPunct="1">
              <a:spcAft>
                <a:spcPts val="600"/>
              </a:spcAft>
              <a:defRPr/>
            </a:pPr>
            <a:r>
              <a:rPr lang="pl-PL" dirty="0">
                <a:solidFill>
                  <a:srgbClr val="4F81BD">
                    <a:lumMod val="75000"/>
                  </a:srgbClr>
                </a:solidFill>
              </a:rPr>
              <a:t>3.1.C. </a:t>
            </a:r>
            <a:r>
              <a:rPr lang="pl-PL" dirty="0" smtClean="0">
                <a:solidFill>
                  <a:srgbClr val="4F81BD">
                    <a:lumMod val="75000"/>
                  </a:srgbClr>
                </a:solidFill>
              </a:rPr>
              <a:t>Przedsięwzięcia </a:t>
            </a:r>
            <a:r>
              <a:rPr lang="pl-PL" dirty="0">
                <a:solidFill>
                  <a:srgbClr val="4F81BD">
                    <a:lumMod val="75000"/>
                  </a:srgbClr>
                </a:solidFill>
              </a:rPr>
              <a:t>dotyczące budowy, modernizacji instalacji do produkcji biopaliw </a:t>
            </a:r>
            <a:r>
              <a:rPr lang="pl-PL" sz="1600" dirty="0">
                <a:solidFill>
                  <a:srgbClr val="4F81BD">
                    <a:lumMod val="75000"/>
                  </a:srgbClr>
                </a:solidFill>
              </a:rPr>
              <a:t>(jedynie II i III </a:t>
            </a:r>
            <a:r>
              <a:rPr lang="pl-PL" sz="1600" dirty="0" smtClean="0">
                <a:solidFill>
                  <a:srgbClr val="4F81BD">
                    <a:lumMod val="75000"/>
                  </a:srgbClr>
                </a:solidFill>
              </a:rPr>
              <a:t>generacji </a:t>
            </a:r>
            <a:r>
              <a:rPr lang="pl-PL" sz="1600" dirty="0">
                <a:solidFill>
                  <a:srgbClr val="4F81BD">
                    <a:lumMod val="75000"/>
                  </a:srgbClr>
                </a:solidFill>
              </a:rPr>
              <a:t>- </a:t>
            </a:r>
            <a:r>
              <a:rPr lang="pl-PL" sz="1600" dirty="0" smtClean="0">
                <a:solidFill>
                  <a:srgbClr val="4F81BD">
                    <a:lumMod val="75000"/>
                  </a:srgbClr>
                </a:solidFill>
              </a:rPr>
              <a:t>dyrektywa </a:t>
            </a:r>
            <a:r>
              <a:rPr lang="pl-PL" sz="1600" dirty="0">
                <a:solidFill>
                  <a:srgbClr val="4F81BD">
                    <a:lumMod val="75000"/>
                  </a:srgbClr>
                </a:solidFill>
              </a:rPr>
              <a:t>2009/28/WE, Komunikat Komisji „Strategia UE na rzecz biopaliw” COM/2006/0034 oraz Komunikat Komisji w sprawie praktycznego wdrożenia unijnego systemu kryteriów zrównoważonego rozwoju biopaliw i </a:t>
            </a:r>
            <a:r>
              <a:rPr lang="pl-PL" sz="1600" dirty="0" err="1">
                <a:solidFill>
                  <a:srgbClr val="4F81BD">
                    <a:lumMod val="75000"/>
                  </a:srgbClr>
                </a:solidFill>
              </a:rPr>
              <a:t>biopłynów</a:t>
            </a:r>
            <a:r>
              <a:rPr lang="pl-PL" sz="1600" dirty="0">
                <a:solidFill>
                  <a:srgbClr val="4F81BD">
                    <a:lumMod val="75000"/>
                  </a:srgbClr>
                </a:solidFill>
              </a:rPr>
              <a:t> oraz obowiązujących zasad obliczeń w odniesieniu do biopaliw (Dz.U. C 160 z 19.6.2010</a:t>
            </a:r>
            <a:r>
              <a:rPr lang="pl-PL" sz="1600" dirty="0" smtClean="0">
                <a:solidFill>
                  <a:srgbClr val="4F81BD">
                    <a:lumMod val="75000"/>
                  </a:srgbClr>
                </a:solidFill>
              </a:rPr>
              <a:t>)</a:t>
            </a:r>
            <a:r>
              <a:rPr lang="pl-PL" sz="2000" b="1" dirty="0">
                <a:solidFill>
                  <a:srgbClr val="4F81BD">
                    <a:lumMod val="75000"/>
                  </a:srgbClr>
                </a:solidFill>
              </a:rPr>
              <a:t>.</a:t>
            </a:r>
            <a:endParaRPr lang="pl-PL" sz="1600" dirty="0">
              <a:solidFill>
                <a:srgbClr val="4F81BD">
                  <a:lumMod val="75000"/>
                </a:srgbClr>
              </a:solidFill>
            </a:endParaRPr>
          </a:p>
        </p:txBody>
      </p:sp>
    </p:spTree>
    <p:extLst>
      <p:ext uri="{BB962C8B-B14F-4D97-AF65-F5344CB8AC3E}">
        <p14:creationId xmlns:p14="http://schemas.microsoft.com/office/powerpoint/2010/main" val="11423223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16</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844824"/>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3.1. Produkcja i dystrybucja energii ze źródeł odnawialnych </a:t>
            </a:r>
            <a:endParaRPr lang="pl-PL" b="1" dirty="0" smtClean="0">
              <a:solidFill>
                <a:srgbClr val="4F81BD">
                  <a:lumMod val="75000"/>
                </a:srgbClr>
              </a:solidFill>
            </a:endParaRPr>
          </a:p>
          <a:p>
            <a:pPr algn="ctr" eaLnBrk="1" hangingPunct="1">
              <a:spcAft>
                <a:spcPts val="600"/>
              </a:spcAft>
              <a:defRPr/>
            </a:pPr>
            <a:r>
              <a:rPr lang="pl-PL" b="1" dirty="0" smtClean="0">
                <a:solidFill>
                  <a:srgbClr val="4F81BD">
                    <a:lumMod val="75000"/>
                  </a:srgbClr>
                </a:solidFill>
              </a:rPr>
              <a:t>– preferencje:</a:t>
            </a:r>
          </a:p>
          <a:p>
            <a:pPr algn="ctr" eaLnBrk="1" hangingPunct="1">
              <a:spcAft>
                <a:spcPts val="600"/>
              </a:spcAft>
              <a:defRPr/>
            </a:pPr>
            <a:endParaRPr lang="pl-PL" b="1" dirty="0" smtClean="0">
              <a:solidFill>
                <a:srgbClr val="4F81BD">
                  <a:lumMod val="75000"/>
                </a:srgbClr>
              </a:solidFill>
            </a:endParaRPr>
          </a:p>
          <a:p>
            <a:pPr algn="just" eaLnBrk="1" hangingPunct="1">
              <a:spcAft>
                <a:spcPts val="600"/>
              </a:spcAft>
              <a:defRPr/>
            </a:pPr>
            <a:r>
              <a:rPr lang="pl-PL" dirty="0">
                <a:solidFill>
                  <a:srgbClr val="4F81BD">
                    <a:lumMod val="75000"/>
                  </a:srgbClr>
                </a:solidFill>
              </a:rPr>
              <a:t>Preferowane będą projekty:</a:t>
            </a:r>
          </a:p>
          <a:p>
            <a:pPr marL="285750" indent="-285750" algn="just" eaLnBrk="1" hangingPunct="1">
              <a:spcAft>
                <a:spcPts val="600"/>
              </a:spcAft>
              <a:buFont typeface="Arial" panose="020B0604020202020204" pitchFamily="34" charset="0"/>
              <a:buChar char="•"/>
              <a:defRPr/>
            </a:pPr>
            <a:r>
              <a:rPr lang="pl-PL" dirty="0" smtClean="0">
                <a:solidFill>
                  <a:srgbClr val="4F81BD">
                    <a:lumMod val="75000"/>
                  </a:srgbClr>
                </a:solidFill>
              </a:rPr>
              <a:t>partnerskie </a:t>
            </a:r>
            <a:r>
              <a:rPr lang="pl-PL" dirty="0">
                <a:solidFill>
                  <a:srgbClr val="4F81BD">
                    <a:lumMod val="75000"/>
                  </a:srgbClr>
                </a:solidFill>
              </a:rPr>
              <a:t>i zapewniające wysoki efekt ekologiczny;</a:t>
            </a:r>
          </a:p>
          <a:p>
            <a:pPr marL="285750" indent="-285750" algn="just" eaLnBrk="1" hangingPunct="1">
              <a:spcAft>
                <a:spcPts val="600"/>
              </a:spcAft>
              <a:buFont typeface="Arial" panose="020B0604020202020204" pitchFamily="34" charset="0"/>
              <a:buChar char="•"/>
              <a:defRPr/>
            </a:pPr>
            <a:r>
              <a:rPr lang="pl-PL" dirty="0" smtClean="0">
                <a:solidFill>
                  <a:srgbClr val="4F81BD">
                    <a:lumMod val="75000"/>
                  </a:srgbClr>
                </a:solidFill>
              </a:rPr>
              <a:t>zgodne </a:t>
            </a:r>
            <a:r>
              <a:rPr lang="pl-PL" dirty="0">
                <a:solidFill>
                  <a:srgbClr val="4F81BD">
                    <a:lumMod val="75000"/>
                  </a:srgbClr>
                </a:solidFill>
              </a:rPr>
              <a:t>z planami dotyczącymi gospodarki niskoemisyjnej;</a:t>
            </a:r>
          </a:p>
          <a:p>
            <a:pPr marL="285750" indent="-285750" algn="just" eaLnBrk="1" hangingPunct="1">
              <a:spcAft>
                <a:spcPts val="600"/>
              </a:spcAft>
              <a:buFont typeface="Arial" panose="020B0604020202020204" pitchFamily="34" charset="0"/>
              <a:buChar char="•"/>
              <a:defRPr/>
            </a:pPr>
            <a:r>
              <a:rPr lang="pl-PL" dirty="0" smtClean="0">
                <a:solidFill>
                  <a:srgbClr val="4F81BD">
                    <a:lumMod val="75000"/>
                  </a:srgbClr>
                </a:solidFill>
              </a:rPr>
              <a:t>kompleksowe </a:t>
            </a:r>
            <a:r>
              <a:rPr lang="pl-PL" dirty="0">
                <a:solidFill>
                  <a:srgbClr val="4F81BD">
                    <a:lumMod val="75000"/>
                  </a:srgbClr>
                </a:solidFill>
              </a:rPr>
              <a:t>– obejmujące istotny fragment gminy czy powiatu, bądź cały ich obszar, np. w formie programów inicjowanych przez </a:t>
            </a:r>
            <a:r>
              <a:rPr lang="pl-PL" dirty="0" err="1">
                <a:solidFill>
                  <a:srgbClr val="4F81BD">
                    <a:lumMod val="75000"/>
                  </a:srgbClr>
                </a:solidFill>
              </a:rPr>
              <a:t>jst</a:t>
            </a:r>
            <a:r>
              <a:rPr lang="pl-PL" dirty="0">
                <a:solidFill>
                  <a:srgbClr val="4F81BD">
                    <a:lumMod val="75000"/>
                  </a:srgbClr>
                </a:solidFill>
              </a:rPr>
              <a:t>, obejmujących działania </a:t>
            </a:r>
            <a:r>
              <a:rPr lang="pl-PL" dirty="0" smtClean="0">
                <a:solidFill>
                  <a:srgbClr val="4F81BD">
                    <a:lumMod val="75000"/>
                  </a:srgbClr>
                </a:solidFill>
              </a:rPr>
              <a:t/>
            </a:r>
            <a:br>
              <a:rPr lang="pl-PL" dirty="0" smtClean="0">
                <a:solidFill>
                  <a:srgbClr val="4F81BD">
                    <a:lumMod val="75000"/>
                  </a:srgbClr>
                </a:solidFill>
              </a:rPr>
            </a:br>
            <a:r>
              <a:rPr lang="pl-PL" dirty="0" smtClean="0">
                <a:solidFill>
                  <a:srgbClr val="4F81BD">
                    <a:lumMod val="75000"/>
                  </a:srgbClr>
                </a:solidFill>
              </a:rPr>
              <a:t>o </a:t>
            </a:r>
            <a:r>
              <a:rPr lang="pl-PL" dirty="0">
                <a:solidFill>
                  <a:srgbClr val="4F81BD">
                    <a:lumMod val="75000"/>
                  </a:srgbClr>
                </a:solidFill>
              </a:rPr>
              <a:t>charakterze </a:t>
            </a:r>
            <a:r>
              <a:rPr lang="pl-PL" dirty="0" err="1">
                <a:solidFill>
                  <a:srgbClr val="4F81BD">
                    <a:lumMod val="75000"/>
                  </a:srgbClr>
                </a:solidFill>
              </a:rPr>
              <a:t>prosumenckim</a:t>
            </a:r>
            <a:r>
              <a:rPr lang="pl-PL" dirty="0">
                <a:solidFill>
                  <a:srgbClr val="4F81BD">
                    <a:lumMod val="75000"/>
                  </a:srgbClr>
                </a:solidFill>
              </a:rPr>
              <a:t>, zmierzające do ograniczenia niskiej emisji oraz zwiększenia udziału odnawialnych źródeł energii w bilansie energetycznym;</a:t>
            </a:r>
          </a:p>
          <a:p>
            <a:pPr marL="285750" indent="-285750" algn="just" eaLnBrk="1" hangingPunct="1">
              <a:spcAft>
                <a:spcPts val="600"/>
              </a:spcAft>
              <a:buFont typeface="Arial" panose="020B0604020202020204" pitchFamily="34" charset="0"/>
              <a:buChar char="•"/>
              <a:defRPr/>
            </a:pPr>
            <a:r>
              <a:rPr lang="pl-PL" dirty="0" smtClean="0">
                <a:solidFill>
                  <a:srgbClr val="4F81BD">
                    <a:lumMod val="75000"/>
                  </a:srgbClr>
                </a:solidFill>
              </a:rPr>
              <a:t>wykorzystujące </a:t>
            </a:r>
            <a:r>
              <a:rPr lang="pl-PL" dirty="0">
                <a:solidFill>
                  <a:srgbClr val="4F81BD">
                    <a:lumMod val="75000"/>
                  </a:srgbClr>
                </a:solidFill>
              </a:rPr>
              <a:t>więcej niż jedną technologię OZE i/lub systemy magazynowania </a:t>
            </a:r>
            <a:r>
              <a:rPr lang="pl-PL" dirty="0" smtClean="0">
                <a:solidFill>
                  <a:srgbClr val="4F81BD">
                    <a:lumMod val="75000"/>
                  </a:srgbClr>
                </a:solidFill>
              </a:rPr>
              <a:t>energii.</a:t>
            </a:r>
            <a:endParaRPr lang="pl-PL" dirty="0">
              <a:solidFill>
                <a:srgbClr val="4F81BD">
                  <a:lumMod val="75000"/>
                </a:srgbClr>
              </a:solidFill>
            </a:endParaRPr>
          </a:p>
        </p:txBody>
      </p:sp>
    </p:spTree>
    <p:extLst>
      <p:ext uri="{BB962C8B-B14F-4D97-AF65-F5344CB8AC3E}">
        <p14:creationId xmlns:p14="http://schemas.microsoft.com/office/powerpoint/2010/main" val="271495786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17</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844824"/>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3.1. Produkcja i dystrybucja energii ze źródeł odnawialnych </a:t>
            </a:r>
            <a:r>
              <a:rPr lang="pl-PL" b="1" dirty="0" smtClean="0">
                <a:solidFill>
                  <a:srgbClr val="4F81BD">
                    <a:lumMod val="75000"/>
                  </a:srgbClr>
                </a:solidFill>
              </a:rPr>
              <a:t>– 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samorządu terytorialnego, ich związki i </a:t>
            </a:r>
            <a:r>
              <a:rPr lang="pl-PL" sz="1600" dirty="0" smtClean="0">
                <a:solidFill>
                  <a:srgbClr val="4F81BD">
                    <a:lumMod val="75000"/>
                  </a:srgbClr>
                </a:solidFill>
              </a:rPr>
              <a:t>stowarzyszenia, jednostki </a:t>
            </a:r>
            <a:r>
              <a:rPr lang="pl-PL" sz="1600" dirty="0">
                <a:solidFill>
                  <a:srgbClr val="4F81BD">
                    <a:lumMod val="75000"/>
                  </a:srgbClr>
                </a:solidFill>
              </a:rPr>
              <a:t>organizacyjne </a:t>
            </a:r>
            <a:r>
              <a:rPr lang="pl-PL" sz="1600" dirty="0" err="1">
                <a:solidFill>
                  <a:srgbClr val="4F81BD">
                    <a:lumMod val="75000"/>
                  </a:srgbClr>
                </a:solidFill>
              </a:rPr>
              <a:t>jst</a:t>
            </a:r>
            <a:r>
              <a:rPr lang="pl-PL" sz="1600" dirty="0">
                <a:solidFill>
                  <a:srgbClr val="4F81BD">
                    <a:lumMod val="75000"/>
                  </a:srgbClr>
                </a:solidFill>
              </a:rPr>
              <a:t>;</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sektora finansów publicznych, inne niż wymienione powyżej;</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przedsiębiorstwa </a:t>
            </a:r>
            <a:r>
              <a:rPr lang="pl-PL" sz="1600" dirty="0">
                <a:solidFill>
                  <a:srgbClr val="4F81BD">
                    <a:lumMod val="75000"/>
                  </a:srgbClr>
                </a:solidFill>
              </a:rPr>
              <a:t>energetyczne, w tym MŚP i przedsiębiorstwa sektora ekonomii społecznej;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organizacje </a:t>
            </a:r>
            <a:r>
              <a:rPr lang="pl-PL" sz="1600" dirty="0">
                <a:solidFill>
                  <a:srgbClr val="4F81BD">
                    <a:lumMod val="75000"/>
                  </a:srgbClr>
                </a:solidFill>
              </a:rPr>
              <a:t>pozarządowe;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spółdzielnie </a:t>
            </a:r>
            <a:r>
              <a:rPr lang="pl-PL" sz="1600" dirty="0">
                <a:solidFill>
                  <a:srgbClr val="4F81BD">
                    <a:lumMod val="75000"/>
                  </a:srgbClr>
                </a:solidFill>
              </a:rPr>
              <a:t>mieszkaniowe i wspólnoty mieszkaniowe;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towarzystwa </a:t>
            </a:r>
            <a:r>
              <a:rPr lang="pl-PL" sz="1600" dirty="0">
                <a:solidFill>
                  <a:srgbClr val="4F81BD">
                    <a:lumMod val="75000"/>
                  </a:srgbClr>
                </a:solidFill>
              </a:rPr>
              <a:t>budownictwa społecznego;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grupy </a:t>
            </a:r>
            <a:r>
              <a:rPr lang="pl-PL" sz="1600" dirty="0">
                <a:solidFill>
                  <a:srgbClr val="4F81BD">
                    <a:lumMod val="75000"/>
                  </a:srgbClr>
                </a:solidFill>
              </a:rPr>
              <a:t>producentów rolnych;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naukowe, uczelnie/szkoły </a:t>
            </a:r>
            <a:r>
              <a:rPr lang="pl-PL" sz="1600" dirty="0">
                <a:solidFill>
                  <a:srgbClr val="4F81BD">
                    <a:lumMod val="75000"/>
                  </a:srgbClr>
                </a:solidFill>
              </a:rPr>
              <a:t>wyższe ich związki i porozumienia;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organy </a:t>
            </a:r>
            <a:r>
              <a:rPr lang="pl-PL" sz="1600" dirty="0">
                <a:solidFill>
                  <a:srgbClr val="4F81BD">
                    <a:lumMod val="75000"/>
                  </a:srgbClr>
                </a:solidFill>
              </a:rPr>
              <a:t>administracji rządowej w zakresie związanym z prowadzeniem szkół;</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PGL </a:t>
            </a:r>
            <a:r>
              <a:rPr lang="pl-PL" sz="1600" dirty="0">
                <a:solidFill>
                  <a:srgbClr val="4F81BD">
                    <a:lumMod val="75000"/>
                  </a:srgbClr>
                </a:solidFill>
              </a:rPr>
              <a:t>Lasy Państwowe i jego jednostki organizacyjne;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kościoły</a:t>
            </a:r>
            <a:r>
              <a:rPr lang="pl-PL" sz="1600" dirty="0">
                <a:solidFill>
                  <a:srgbClr val="4F81BD">
                    <a:lumMod val="75000"/>
                  </a:srgbClr>
                </a:solidFill>
              </a:rPr>
              <a:t>, związki wyznaniowe oraz osoby prawne kościołów i związków wyznaniowych;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 </a:t>
            </a:r>
            <a:r>
              <a:rPr lang="pl-PL" sz="1600" dirty="0">
                <a:solidFill>
                  <a:srgbClr val="4F81BD">
                    <a:lumMod val="75000"/>
                  </a:srgbClr>
                </a:solidFill>
              </a:rPr>
              <a:t>wdrażający instrument finansowy;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Lokalne </a:t>
            </a:r>
            <a:r>
              <a:rPr lang="pl-PL" sz="1600" dirty="0">
                <a:solidFill>
                  <a:srgbClr val="4F81BD">
                    <a:lumMod val="75000"/>
                  </a:srgbClr>
                </a:solidFill>
              </a:rPr>
              <a:t>Grupy Działania.</a:t>
            </a:r>
          </a:p>
        </p:txBody>
      </p:sp>
    </p:spTree>
    <p:extLst>
      <p:ext uri="{BB962C8B-B14F-4D97-AF65-F5344CB8AC3E}">
        <p14:creationId xmlns:p14="http://schemas.microsoft.com/office/powerpoint/2010/main" val="418810885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18</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a:t>
            </a:r>
            <a:r>
              <a:rPr lang="pl-PL" b="1" dirty="0" smtClean="0">
                <a:solidFill>
                  <a:srgbClr val="4F81BD">
                    <a:lumMod val="75000"/>
                  </a:srgbClr>
                </a:solidFill>
              </a:rPr>
              <a:t>3.1 </a:t>
            </a:r>
            <a:r>
              <a:rPr lang="pl-PL" b="1" dirty="0">
                <a:solidFill>
                  <a:srgbClr val="4F81BD">
                    <a:lumMod val="75000"/>
                  </a:srgbClr>
                </a:solidFill>
              </a:rPr>
              <a:t>Produkcja i dystrybucja energii ze źródeł odnawialnych </a:t>
            </a:r>
            <a:r>
              <a:rPr lang="pl-PL" b="1" dirty="0" smtClean="0">
                <a:solidFill>
                  <a:srgbClr val="4F81BD">
                    <a:lumMod val="75000"/>
                  </a:srgbClr>
                </a:solidFill>
              </a:rPr>
              <a:t>– pozostałe informacje:</a:t>
            </a:r>
          </a:p>
          <a:p>
            <a:pPr algn="just" eaLnBrk="1" hangingPunct="1">
              <a:spcAft>
                <a:spcPts val="600"/>
              </a:spcAft>
              <a:defRPr/>
            </a:pPr>
            <a:r>
              <a:rPr lang="pl-PL" sz="1600" dirty="0" smtClean="0">
                <a:solidFill>
                  <a:srgbClr val="4F81BD">
                    <a:lumMod val="75000"/>
                  </a:srgbClr>
                </a:solidFill>
              </a:rPr>
              <a:t>Instytucja odpowiedzialna za nabór i ocenę wniosków – Dolnośląska Instytucja Pośrednicząca.</a:t>
            </a:r>
          </a:p>
          <a:p>
            <a:pPr algn="just" eaLnBrk="1" hangingPunct="1">
              <a:spcAft>
                <a:spcPts val="600"/>
              </a:spcAft>
              <a:defRPr/>
            </a:pPr>
            <a:r>
              <a:rPr lang="pl-PL" sz="1600" dirty="0" smtClean="0">
                <a:solidFill>
                  <a:srgbClr val="4F81BD">
                    <a:lumMod val="75000"/>
                  </a:srgbClr>
                </a:solidFill>
              </a:rPr>
              <a:t>Poziom dofinansowania: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nieobjętych pomocą publiczną: 85</a:t>
            </a:r>
            <a:r>
              <a:rPr lang="pl-PL" sz="1600" dirty="0" smtClean="0">
                <a:solidFill>
                  <a:srgbClr val="4F81BD">
                    <a:lumMod val="75000"/>
                  </a:srgbClr>
                </a:solidFill>
              </a:rPr>
              <a: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w przypadku projektów objętych pomocą publiczną: zgodnie z właściwymi przepisami prawa wspólnotowego i krajowego dotyczącego zasad udzielania tej pomocy, obowiązującymi w momencie udzielania wsparcia (rozporządzenie </a:t>
            </a:r>
            <a:r>
              <a:rPr lang="pl-PL" sz="1600" dirty="0" smtClean="0">
                <a:solidFill>
                  <a:srgbClr val="4F81BD">
                    <a:lumMod val="75000"/>
                  </a:srgbClr>
                </a:solidFill>
              </a:rPr>
              <a:t>nr </a:t>
            </a:r>
            <a:r>
              <a:rPr lang="pl-PL" sz="1600" dirty="0">
                <a:solidFill>
                  <a:srgbClr val="4F81BD">
                    <a:lumMod val="75000"/>
                  </a:srgbClr>
                </a:solidFill>
              </a:rPr>
              <a:t>651/2014, tzw. GBER – art. </a:t>
            </a:r>
            <a:r>
              <a:rPr lang="pl-PL" sz="1600" dirty="0" smtClean="0">
                <a:solidFill>
                  <a:srgbClr val="4F81BD">
                    <a:lumMod val="75000"/>
                  </a:srgbClr>
                </a:solidFill>
              </a:rPr>
              <a:t>41 </a:t>
            </a:r>
            <a:r>
              <a:rPr lang="pl-PL" sz="1600" dirty="0">
                <a:solidFill>
                  <a:srgbClr val="4F81BD">
                    <a:lumMod val="75000"/>
                  </a:srgbClr>
                </a:solidFill>
              </a:rPr>
              <a:t>Pomoc inwestycyjna na propagowanie energii ze źródeł </a:t>
            </a:r>
            <a:r>
              <a:rPr lang="pl-PL" sz="1600" dirty="0" smtClean="0">
                <a:solidFill>
                  <a:srgbClr val="4F81BD">
                    <a:lumMod val="75000"/>
                  </a:srgbClr>
                </a:solidFill>
              </a:rPr>
              <a:t>odnawialnych</a:t>
            </a:r>
            <a:r>
              <a:rPr lang="pl-PL" sz="1600" dirty="0">
                <a:solidFill>
                  <a:srgbClr val="4F81BD">
                    <a:lumMod val="75000"/>
                  </a:srgbClr>
                </a:solidFill>
              </a:rPr>
              <a:t> </a:t>
            </a:r>
            <a:r>
              <a:rPr lang="pl-PL" sz="1600" dirty="0" smtClean="0">
                <a:solidFill>
                  <a:srgbClr val="4F81BD">
                    <a:lumMod val="75000"/>
                  </a:srgbClr>
                </a:solidFill>
              </a:rPr>
              <a:t>oraz</a:t>
            </a:r>
            <a:r>
              <a:rPr lang="pl-PL" sz="1600" dirty="0">
                <a:solidFill>
                  <a:srgbClr val="4F81BD">
                    <a:lumMod val="75000"/>
                  </a:srgbClr>
                </a:solidFill>
              </a:rPr>
              <a:t>	art. 48 Pomoc inwestycyjna na </a:t>
            </a:r>
            <a:r>
              <a:rPr lang="pl-PL" sz="1600" dirty="0" smtClean="0">
                <a:solidFill>
                  <a:srgbClr val="4F81BD">
                    <a:lumMod val="75000"/>
                  </a:srgbClr>
                </a:solidFill>
              </a:rPr>
              <a:t>infrastrukturę energetyczną, </a:t>
            </a:r>
            <a:r>
              <a:rPr lang="pl-PL" sz="1600" dirty="0">
                <a:solidFill>
                  <a:srgbClr val="4F81BD">
                    <a:lumMod val="75000"/>
                  </a:srgbClr>
                </a:solidFill>
              </a:rPr>
              <a:t>rozporządzenie nr 1407/2013 </a:t>
            </a:r>
            <a:r>
              <a:rPr lang="pl-PL" sz="1600" dirty="0" smtClean="0">
                <a:solidFill>
                  <a:srgbClr val="4F81BD">
                    <a:lumMod val="75000"/>
                  </a:srgbClr>
                </a:solidFill>
              </a:rPr>
              <a:t>o </a:t>
            </a:r>
            <a:r>
              <a:rPr lang="pl-PL" sz="1600" dirty="0">
                <a:solidFill>
                  <a:srgbClr val="4F81BD">
                    <a:lumMod val="75000"/>
                  </a:srgbClr>
                </a:solidFill>
              </a:rPr>
              <a:t>pomocy de </a:t>
            </a:r>
            <a:r>
              <a:rPr lang="pl-PL" sz="1600" dirty="0" err="1">
                <a:solidFill>
                  <a:srgbClr val="4F81BD">
                    <a:lumMod val="75000"/>
                  </a:srgbClr>
                </a:solidFill>
              </a:rPr>
              <a:t>minimis</a:t>
            </a:r>
            <a:r>
              <a:rPr lang="pl-PL" sz="1600" dirty="0" smtClean="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Wartość projektu:</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minimalna </a:t>
            </a:r>
            <a:r>
              <a:rPr lang="pl-PL" sz="1600" dirty="0">
                <a:solidFill>
                  <a:srgbClr val="4F81BD">
                    <a:lumMod val="75000"/>
                  </a:srgbClr>
                </a:solidFill>
              </a:rPr>
              <a:t>całkowita wartość dla wszystkich typów projektów – projekty o wartości od 50 tys. </a:t>
            </a:r>
            <a:r>
              <a:rPr lang="pl-PL" sz="1600" dirty="0" smtClean="0">
                <a:solidFill>
                  <a:srgbClr val="4F81BD">
                    <a:lumMod val="75000"/>
                  </a:srgbClr>
                </a:solidFill>
              </a:rPr>
              <a:t>PLN;</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maksymalna </a:t>
            </a:r>
            <a:r>
              <a:rPr lang="pl-PL" sz="1600" dirty="0">
                <a:solidFill>
                  <a:srgbClr val="4F81BD">
                    <a:lumMod val="75000"/>
                  </a:srgbClr>
                </a:solidFill>
              </a:rPr>
              <a:t>całkowita wartość projektu dla działań polegających na budowie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i </a:t>
            </a:r>
            <a:r>
              <a:rPr lang="pl-PL" sz="1600" dirty="0">
                <a:solidFill>
                  <a:srgbClr val="4F81BD">
                    <a:lumMod val="75000"/>
                  </a:srgbClr>
                </a:solidFill>
              </a:rPr>
              <a:t>modernizacji sieci elektroenergetycznej – projekty o wartości do 10 mln PLN</a:t>
            </a:r>
            <a:r>
              <a:rPr lang="pl-PL" sz="1600" dirty="0" smtClean="0">
                <a:solidFill>
                  <a:srgbClr val="4F81BD">
                    <a:lumMod val="75000"/>
                  </a:srgbClr>
                </a:solidFill>
              </a:rPr>
              <a:t>.</a:t>
            </a:r>
          </a:p>
        </p:txBody>
      </p:sp>
    </p:spTree>
    <p:extLst>
      <p:ext uri="{BB962C8B-B14F-4D97-AF65-F5344CB8AC3E}">
        <p14:creationId xmlns:p14="http://schemas.microsoft.com/office/powerpoint/2010/main" val="246685827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19</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1695478704"/>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a:solidFill>
                  <a:srgbClr val="4F81BD">
                    <a:lumMod val="75000"/>
                  </a:srgbClr>
                </a:solidFill>
              </a:rPr>
              <a:t>Działanie 3.1 Produkcja i dystrybucja energii ze źródeł </a:t>
            </a:r>
            <a:r>
              <a:rPr lang="pl-PL" b="1" dirty="0" smtClean="0">
                <a:solidFill>
                  <a:srgbClr val="4F81BD">
                    <a:lumMod val="75000"/>
                  </a:srgbClr>
                </a:solidFill>
              </a:rPr>
              <a:t>odnawialnych</a:t>
            </a:r>
          </a:p>
          <a:p>
            <a:pPr algn="just" eaLnBrk="1" hangingPunct="1">
              <a:spcAft>
                <a:spcPts val="600"/>
              </a:spcAft>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a:t>
            </a:r>
            <a:r>
              <a:rPr lang="pl-PL" dirty="0" smtClean="0">
                <a:solidFill>
                  <a:schemeClr val="accent1">
                    <a:lumMod val="75000"/>
                  </a:schemeClr>
                </a:solidFill>
              </a:rPr>
              <a:t>: 29 styczeń 2016</a:t>
            </a: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dirty="0" smtClean="0">
                <a:solidFill>
                  <a:schemeClr val="accent1">
                    <a:lumMod val="75000"/>
                  </a:schemeClr>
                </a:solidFill>
              </a:rPr>
              <a:t>: 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22 473 007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3.1.A. Przedsięwzięcia, mające na celu produkcję energii elektrycznej i/lub cieplnej (wraz z podłączeniem tych źródeł do sieci dystrybucyjnej/przesyłowej), polegające na budowie oraz modernizacji (w tym zakup niezbędnych urządzeń) infrastruktury służącej wytwarzaniu energii pochodzącej ze źródeł odnawialnych</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194721029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le tekstowe 2"/>
          <p:cNvSpPr txBox="1">
            <a:spLocks noChangeArrowheads="1"/>
          </p:cNvSpPr>
          <p:nvPr/>
        </p:nvSpPr>
        <p:spPr bwMode="auto">
          <a:xfrm>
            <a:off x="5364163" y="611188"/>
            <a:ext cx="3529012" cy="369887"/>
          </a:xfrm>
          <a:prstGeom prst="rect">
            <a:avLst/>
          </a:prstGeom>
          <a:noFill/>
          <a:ln w="9525">
            <a:noFill/>
            <a:miter lim="800000"/>
            <a:headEnd/>
            <a:tailEnd/>
          </a:ln>
        </p:spPr>
        <p:txBody>
          <a:bodyPr>
            <a:spAutoFit/>
          </a:bodyPr>
          <a:lstStyle/>
          <a:p>
            <a:pPr algn="r" eaLnBrk="1" hangingPunct="1"/>
            <a:r>
              <a:rPr lang="pl-PL" altLang="pl-PL"/>
              <a:t>Alokacja  </a:t>
            </a:r>
            <a:r>
              <a:rPr lang="pl-PL" altLang="pl-PL" b="1"/>
              <a:t>2 252 546 589 </a:t>
            </a:r>
            <a:r>
              <a:rPr lang="pl-PL" altLang="pl-PL"/>
              <a:t>(EUR) </a:t>
            </a:r>
          </a:p>
        </p:txBody>
      </p:sp>
      <p:graphicFrame>
        <p:nvGraphicFramePr>
          <p:cNvPr id="12" name="Wykres 11"/>
          <p:cNvGraphicFramePr>
            <a:graphicFrameLocks/>
          </p:cNvGraphicFramePr>
          <p:nvPr/>
        </p:nvGraphicFramePr>
        <p:xfrm>
          <a:off x="251520" y="611396"/>
          <a:ext cx="8712968" cy="5423460"/>
        </p:xfrm>
        <a:graphic>
          <a:graphicData uri="http://schemas.openxmlformats.org/drawingml/2006/chart">
            <c:chart xmlns:c="http://schemas.openxmlformats.org/drawingml/2006/chart" xmlns:r="http://schemas.openxmlformats.org/officeDocument/2006/relationships" r:id="rId3"/>
          </a:graphicData>
        </a:graphic>
      </p:graphicFrame>
      <p:sp>
        <p:nvSpPr>
          <p:cNvPr id="4100" name="Symbol zastępczy numeru slajdu 4"/>
          <p:cNvSpPr>
            <a:spLocks noGrp="1"/>
          </p:cNvSpPr>
          <p:nvPr>
            <p:ph type="sldNum" sz="quarter" idx="12"/>
          </p:nvPr>
        </p:nvSpPr>
        <p:spPr bwMode="auto">
          <a:noFill/>
          <a:ln>
            <a:miter lim="800000"/>
            <a:headEnd/>
            <a:tailEnd/>
          </a:ln>
        </p:spPr>
        <p:txBody>
          <a:bodyPr/>
          <a:lstStyle/>
          <a:p>
            <a:fld id="{3A6C41BC-34AD-46E5-B264-46BA6FF49C63}" type="slidenum">
              <a:rPr lang="pl-PL" altLang="pl-PL"/>
              <a:pPr/>
              <a:t>2</a:t>
            </a:fld>
            <a:endParaRPr lang="pl-PL" altLang="pl-PL"/>
          </a:p>
        </p:txBody>
      </p:sp>
      <p:pic>
        <p:nvPicPr>
          <p:cNvPr id="4101" name="Obraz 6"/>
          <p:cNvPicPr>
            <a:picLocks noChangeAspect="1"/>
          </p:cNvPicPr>
          <p:nvPr/>
        </p:nvPicPr>
        <p:blipFill>
          <a:blip r:embed="rId4" cstate="print"/>
          <a:srcRect/>
          <a:stretch>
            <a:fillRect/>
          </a:stretch>
        </p:blipFill>
        <p:spPr bwMode="auto">
          <a:xfrm>
            <a:off x="4932363" y="44450"/>
            <a:ext cx="4248150" cy="417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20</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2890060479"/>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a:solidFill>
                  <a:srgbClr val="4F81BD">
                    <a:lumMod val="75000"/>
                  </a:srgbClr>
                </a:solidFill>
              </a:rPr>
              <a:t>Działanie 3.1 Produkcja i dystrybucja energii ze źródeł </a:t>
            </a:r>
            <a:r>
              <a:rPr lang="pl-PL" b="1" dirty="0" smtClean="0">
                <a:solidFill>
                  <a:srgbClr val="4F81BD">
                    <a:lumMod val="75000"/>
                  </a:srgbClr>
                </a:solidFill>
              </a:rPr>
              <a:t>odnawialnych</a:t>
            </a:r>
          </a:p>
          <a:p>
            <a:pPr algn="just" eaLnBrk="1" hangingPunct="1">
              <a:spcAft>
                <a:spcPts val="600"/>
              </a:spcAft>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a:t>
            </a:r>
            <a:r>
              <a:rPr lang="pl-PL" dirty="0" smtClean="0">
                <a:solidFill>
                  <a:schemeClr val="accent1">
                    <a:lumMod val="75000"/>
                  </a:schemeClr>
                </a:solidFill>
              </a:rPr>
              <a:t>: 31 marzec 2016</a:t>
            </a: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dirty="0" smtClean="0">
                <a:solidFill>
                  <a:schemeClr val="accent1">
                    <a:lumMod val="75000"/>
                  </a:schemeClr>
                </a:solidFill>
              </a:rPr>
              <a:t>: 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10 000 000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3.1.B. Budowa i modernizacja sieci elektroenergetycznej (o napięciu SN i NN -poniżej 110kV) umożliwiająca przyłączanie jednostek wytwarzania energii elektrycznej ze źródeł odnawialnych do Krajowego Systemu Elektroenergetycznego przez operatorów systemu dystrybucyjnego.</a:t>
            </a: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133505580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21</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3.2 Efektywność energetyczna w </a:t>
            </a:r>
            <a:r>
              <a:rPr lang="pl-PL" b="1" dirty="0" smtClean="0">
                <a:solidFill>
                  <a:srgbClr val="4F81BD">
                    <a:lumMod val="75000"/>
                  </a:srgbClr>
                </a:solidFill>
              </a:rPr>
              <a:t>MŚP </a:t>
            </a:r>
            <a:r>
              <a:rPr lang="pl-PL" b="1" dirty="0">
                <a:solidFill>
                  <a:srgbClr val="4F81BD">
                    <a:lumMod val="75000"/>
                  </a:srgbClr>
                </a:solidFill>
              </a:rPr>
              <a:t>– typy projektów:</a:t>
            </a:r>
          </a:p>
          <a:p>
            <a:pPr algn="just" eaLnBrk="1" hangingPunct="1">
              <a:spcAft>
                <a:spcPts val="600"/>
              </a:spcAft>
              <a:defRPr/>
            </a:pPr>
            <a:r>
              <a:rPr lang="pl-PL" sz="1600" dirty="0">
                <a:solidFill>
                  <a:srgbClr val="4F81BD">
                    <a:lumMod val="75000"/>
                  </a:srgbClr>
                </a:solidFill>
              </a:rPr>
              <a:t>3.2.A. Głęboka modernizacja energetyczna obiektów , w tym wymiana lub modernizacja źródła energii, mająca na celu  zwiększenie efektywności energetycznej poprzez zmniejszenie strat ciepła oraz zmniejszenie zużycia energii elektrycznej z ewentualnym uwzględnieniem OZE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a:t>
            </a:r>
            <a:r>
              <a:rPr lang="pl-PL" sz="1600" dirty="0">
                <a:solidFill>
                  <a:srgbClr val="4F81BD">
                    <a:lumMod val="75000"/>
                  </a:srgbClr>
                </a:solidFill>
              </a:rPr>
              <a:t>z wyłączeniem źródeł w układzie wysokosprawnej kogeneracji i </a:t>
            </a:r>
            <a:r>
              <a:rPr lang="pl-PL" sz="1600" dirty="0" err="1">
                <a:solidFill>
                  <a:srgbClr val="4F81BD">
                    <a:lumMod val="75000"/>
                  </a:srgbClr>
                </a:solidFill>
              </a:rPr>
              <a:t>trigeneracji</a:t>
            </a:r>
            <a:r>
              <a:rPr lang="pl-PL" sz="1600" dirty="0">
                <a:solidFill>
                  <a:srgbClr val="4F81BD">
                    <a:lumMod val="75000"/>
                  </a:srgbClr>
                </a:solidFill>
              </a:rPr>
              <a:t>). </a:t>
            </a:r>
            <a:endParaRPr lang="pl-PL" sz="1600" dirty="0" smtClean="0">
              <a:solidFill>
                <a:srgbClr val="4F81BD">
                  <a:lumMod val="75000"/>
                </a:srgbClr>
              </a:solidFill>
            </a:endParaRPr>
          </a:p>
          <a:p>
            <a:pPr algn="just" eaLnBrk="1" hangingPunct="1">
              <a:spcAft>
                <a:spcPts val="600"/>
              </a:spcAft>
              <a:defRPr/>
            </a:pPr>
            <a:r>
              <a:rPr lang="pl-PL" sz="1600" dirty="0">
                <a:solidFill>
                  <a:srgbClr val="4F81BD">
                    <a:lumMod val="75000"/>
                  </a:srgbClr>
                </a:solidFill>
              </a:rPr>
              <a:t>Pod warunkiem że:</a:t>
            </a:r>
          </a:p>
          <a:p>
            <a:pPr algn="just" eaLnBrk="1" hangingPunct="1">
              <a:spcAft>
                <a:spcPts val="600"/>
              </a:spcAft>
              <a:defRPr/>
            </a:pPr>
            <a:r>
              <a:rPr lang="pl-PL" sz="1600" dirty="0" smtClean="0">
                <a:solidFill>
                  <a:srgbClr val="4F81BD">
                    <a:lumMod val="75000"/>
                  </a:srgbClr>
                </a:solidFill>
              </a:rPr>
              <a:t>a) w </a:t>
            </a:r>
            <a:r>
              <a:rPr lang="pl-PL" sz="1600" dirty="0">
                <a:solidFill>
                  <a:srgbClr val="4F81BD">
                    <a:lumMod val="75000"/>
                  </a:srgbClr>
                </a:solidFill>
              </a:rPr>
              <a:t>przypadku wszystkich inwestycji efektem realizacji będzie oszczędność energii na poziomie nie mniejszym niż 25%. </a:t>
            </a:r>
          </a:p>
          <a:p>
            <a:pPr algn="just" eaLnBrk="1" hangingPunct="1">
              <a:spcAft>
                <a:spcPts val="600"/>
              </a:spcAft>
              <a:defRPr/>
            </a:pPr>
            <a:r>
              <a:rPr lang="pl-PL" sz="1600" dirty="0" smtClean="0">
                <a:solidFill>
                  <a:srgbClr val="4F81BD">
                    <a:lumMod val="75000"/>
                  </a:srgbClr>
                </a:solidFill>
              </a:rPr>
              <a:t>b) w przypadku </a:t>
            </a:r>
            <a:r>
              <a:rPr lang="pl-PL" sz="1600" dirty="0">
                <a:solidFill>
                  <a:srgbClr val="4F81BD">
                    <a:lumMod val="75000"/>
                  </a:srgbClr>
                </a:solidFill>
              </a:rPr>
              <a:t>inwestycji w urządzenia do ogrzewania wsparcie:</a:t>
            </a:r>
          </a:p>
          <a:p>
            <a:pPr algn="just" eaLnBrk="1" hangingPunct="1">
              <a:spcAft>
                <a:spcPts val="600"/>
              </a:spcAft>
              <a:defRPr/>
            </a:pPr>
            <a:r>
              <a:rPr lang="pl-PL" sz="1600" dirty="0">
                <a:solidFill>
                  <a:srgbClr val="4F81BD">
                    <a:lumMod val="75000"/>
                  </a:srgbClr>
                </a:solidFill>
              </a:rPr>
              <a:t>-  może zostać udzielone </a:t>
            </a:r>
            <a:r>
              <a:rPr lang="pl-PL" sz="1600" dirty="0" smtClean="0">
                <a:solidFill>
                  <a:srgbClr val="4F81BD">
                    <a:lumMod val="75000"/>
                  </a:srgbClr>
                </a:solidFill>
              </a:rPr>
              <a:t>na inwestycje w </a:t>
            </a:r>
            <a:r>
              <a:rPr lang="pl-PL" sz="1600" dirty="0">
                <a:solidFill>
                  <a:srgbClr val="4F81BD">
                    <a:lumMod val="75000"/>
                  </a:srgbClr>
                </a:solidFill>
              </a:rPr>
              <a:t>odnawialne źródła energii oraz w kotły spalające biomasę lub ewentualnie paliwa </a:t>
            </a:r>
            <a:r>
              <a:rPr lang="pl-PL" sz="1600" dirty="0" smtClean="0">
                <a:solidFill>
                  <a:srgbClr val="4F81BD">
                    <a:lumMod val="75000"/>
                  </a:srgbClr>
                </a:solidFill>
              </a:rPr>
              <a:t>gazowe; </a:t>
            </a:r>
            <a:endParaRPr lang="pl-PL" sz="1600" dirty="0">
              <a:solidFill>
                <a:srgbClr val="4F81BD">
                  <a:lumMod val="75000"/>
                </a:srgbClr>
              </a:solidFill>
            </a:endParaRPr>
          </a:p>
          <a:p>
            <a:pPr algn="just" eaLnBrk="1" hangingPunct="1">
              <a:spcAft>
                <a:spcPts val="600"/>
              </a:spcAft>
              <a:defRPr/>
            </a:pPr>
            <a:r>
              <a:rPr lang="pl-PL" sz="1600" dirty="0">
                <a:solidFill>
                  <a:srgbClr val="4F81BD">
                    <a:lumMod val="75000"/>
                  </a:srgbClr>
                </a:solidFill>
              </a:rPr>
              <a:t>- może zostać udzielone jedynie w przypadku, gdy podłączenie do sieci ciepłowniczej na danym obszarze nie jest uzasadnione ekonomicznie.</a:t>
            </a:r>
          </a:p>
          <a:p>
            <a:pPr algn="just" eaLnBrk="1" hangingPunct="1">
              <a:spcAft>
                <a:spcPts val="600"/>
              </a:spcAft>
              <a:defRPr/>
            </a:pPr>
            <a:r>
              <a:rPr lang="pl-PL" sz="1600" dirty="0">
                <a:solidFill>
                  <a:srgbClr val="4F81BD">
                    <a:lumMod val="75000"/>
                  </a:srgbClr>
                </a:solidFill>
              </a:rPr>
              <a:t>- musi przyczyniać się do zmniejszenia emisji </a:t>
            </a:r>
            <a:r>
              <a:rPr lang="pl-PL" sz="1600" dirty="0" smtClean="0">
                <a:solidFill>
                  <a:srgbClr val="4F81BD">
                    <a:lumMod val="75000"/>
                  </a:srgbClr>
                </a:solidFill>
              </a:rPr>
              <a:t>CO2 </a:t>
            </a:r>
            <a:r>
              <a:rPr lang="pl-PL" sz="1600" dirty="0">
                <a:solidFill>
                  <a:srgbClr val="4F81BD">
                    <a:lumMod val="75000"/>
                  </a:srgbClr>
                </a:solidFill>
              </a:rPr>
              <a:t>w odniesieniu do istniejących instalacji (o co najmniej 30% w przypadku zamiany spalanego paliwa)</a:t>
            </a:r>
            <a:r>
              <a:rPr lang="pl-PL" sz="1600" dirty="0" smtClean="0">
                <a:solidFill>
                  <a:srgbClr val="4F81BD">
                    <a:lumMod val="75000"/>
                  </a:srgbClr>
                </a:solidFill>
              </a:rPr>
              <a:t> </a:t>
            </a:r>
            <a:r>
              <a:rPr lang="pl-PL" sz="1600" dirty="0">
                <a:solidFill>
                  <a:srgbClr val="4F81BD">
                    <a:lumMod val="75000"/>
                  </a:srgbClr>
                </a:solidFill>
              </a:rPr>
              <a:t>i innych zanieczyszczeń powietrza oraz do znacznego zwiększenia oszczędności energii. </a:t>
            </a:r>
          </a:p>
        </p:txBody>
      </p:sp>
    </p:spTree>
    <p:extLst>
      <p:ext uri="{BB962C8B-B14F-4D97-AF65-F5344CB8AC3E}">
        <p14:creationId xmlns:p14="http://schemas.microsoft.com/office/powerpoint/2010/main" val="377201425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22</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3.2 Efektywność energetyczna w </a:t>
            </a:r>
            <a:r>
              <a:rPr lang="pl-PL" b="1" dirty="0" smtClean="0">
                <a:solidFill>
                  <a:srgbClr val="4F81BD">
                    <a:lumMod val="75000"/>
                  </a:srgbClr>
                </a:solidFill>
              </a:rPr>
              <a:t>MŚP </a:t>
            </a:r>
            <a:r>
              <a:rPr lang="pl-PL" b="1" dirty="0">
                <a:solidFill>
                  <a:srgbClr val="4F81BD">
                    <a:lumMod val="75000"/>
                  </a:srgbClr>
                </a:solidFill>
              </a:rPr>
              <a:t>– typy projektów</a:t>
            </a:r>
            <a:r>
              <a:rPr lang="pl-PL" b="1" dirty="0" smtClean="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3.2.B</a:t>
            </a:r>
            <a:r>
              <a:rPr lang="pl-PL" sz="1600" dirty="0">
                <a:solidFill>
                  <a:srgbClr val="4F81BD">
                    <a:lumMod val="75000"/>
                  </a:srgbClr>
                </a:solidFill>
              </a:rPr>
              <a:t>. Wsparcie instalacji odzyskujących ciepło odpadowe zgodnie z definicją w dyrektywie 2012/27/UE . </a:t>
            </a:r>
          </a:p>
          <a:p>
            <a:pPr algn="just" eaLnBrk="1" hangingPunct="1">
              <a:spcAft>
                <a:spcPts val="600"/>
              </a:spcAft>
              <a:defRPr/>
            </a:pPr>
            <a:endParaRPr lang="pl-PL" sz="1600" dirty="0">
              <a:solidFill>
                <a:srgbClr val="4F81BD">
                  <a:lumMod val="75000"/>
                </a:srgbClr>
              </a:solidFill>
            </a:endParaRPr>
          </a:p>
          <a:p>
            <a:pPr algn="just" eaLnBrk="1" hangingPunct="1">
              <a:spcAft>
                <a:spcPts val="600"/>
              </a:spcAft>
              <a:defRPr/>
            </a:pPr>
            <a:r>
              <a:rPr lang="pl-PL" sz="1600" dirty="0">
                <a:solidFill>
                  <a:srgbClr val="4F81BD">
                    <a:lumMod val="75000"/>
                  </a:srgbClr>
                </a:solidFill>
              </a:rPr>
              <a:t>3.2.C. Zastosowanie technologii efektywnych energetycznie w przedsiębiorstwie (w tym modernizacja i rozbudowa linii produkcyjnych na bardziej efektywne energetycznie). </a:t>
            </a:r>
          </a:p>
          <a:p>
            <a:pPr algn="just" eaLnBrk="1" hangingPunct="1">
              <a:spcAft>
                <a:spcPts val="600"/>
              </a:spcAft>
              <a:defRPr/>
            </a:pPr>
            <a:r>
              <a:rPr lang="pl-PL" sz="1600" dirty="0" smtClean="0">
                <a:solidFill>
                  <a:srgbClr val="4F81BD">
                    <a:lumMod val="75000"/>
                  </a:srgbClr>
                </a:solidFill>
              </a:rPr>
              <a:t>W </a:t>
            </a:r>
            <a:r>
              <a:rPr lang="pl-PL" sz="1600" dirty="0">
                <a:solidFill>
                  <a:srgbClr val="4F81BD">
                    <a:lumMod val="75000"/>
                  </a:srgbClr>
                </a:solidFill>
              </a:rPr>
              <a:t>ramach powyższych kierunków wsparcia możliwa będzie realizacja działań towarzyszących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w </a:t>
            </a:r>
            <a:r>
              <a:rPr lang="pl-PL" sz="1600" dirty="0">
                <a:solidFill>
                  <a:srgbClr val="4F81BD">
                    <a:lumMod val="75000"/>
                  </a:srgbClr>
                </a:solidFill>
              </a:rPr>
              <a:t>zakresie wdrożenia inteligentnych systemów zarządzania energią.</a:t>
            </a:r>
          </a:p>
          <a:p>
            <a:pPr algn="just" eaLnBrk="1" hangingPunct="1">
              <a:spcAft>
                <a:spcPts val="600"/>
              </a:spcAft>
              <a:defRPr/>
            </a:pPr>
            <a:endParaRPr lang="pl-PL" sz="1600"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Warunkiem </a:t>
            </a:r>
            <a:r>
              <a:rPr lang="pl-PL" sz="1600" dirty="0">
                <a:solidFill>
                  <a:srgbClr val="4F81BD">
                    <a:lumMod val="75000"/>
                  </a:srgbClr>
                </a:solidFill>
              </a:rPr>
              <a:t>wstępnym realizacji inwestycji w ramach działania 3.2 </a:t>
            </a:r>
            <a:r>
              <a:rPr lang="pl-PL" sz="1600" dirty="0" smtClean="0">
                <a:solidFill>
                  <a:srgbClr val="4F81BD">
                    <a:lumMod val="75000"/>
                  </a:srgbClr>
                </a:solidFill>
              </a:rPr>
              <a:t>będzie przeprowadzenie </a:t>
            </a:r>
            <a:r>
              <a:rPr lang="pl-PL" sz="1600" dirty="0">
                <a:solidFill>
                  <a:srgbClr val="4F81BD">
                    <a:lumMod val="75000"/>
                  </a:srgbClr>
                </a:solidFill>
              </a:rPr>
              <a:t>właściwej oceny potrzeb i metod osiągnięcia oszczędności energii w sposób opłacalny opartej na  </a:t>
            </a:r>
            <a:r>
              <a:rPr lang="pl-PL" sz="1600" b="1" dirty="0">
                <a:solidFill>
                  <a:srgbClr val="4F81BD">
                    <a:lumMod val="75000"/>
                  </a:srgbClr>
                </a:solidFill>
              </a:rPr>
              <a:t>audycie  energetycznym </a:t>
            </a:r>
            <a:r>
              <a:rPr lang="pl-PL" sz="1600" dirty="0">
                <a:solidFill>
                  <a:srgbClr val="4F81BD">
                    <a:lumMod val="75000"/>
                  </a:srgbClr>
                </a:solidFill>
              </a:rPr>
              <a:t>(w uzasadnionych przypadkach wraz ze zdjęciami termowizyjnymi), które posłużą weryfikacji faktycznych oszczędności energii oraz wynikających z nich wymiernych skutków finansowych dla przedsiębiorstwa. </a:t>
            </a:r>
          </a:p>
          <a:p>
            <a:pPr algn="just" eaLnBrk="1" hangingPunct="1">
              <a:spcAft>
                <a:spcPts val="600"/>
              </a:spcAft>
              <a:defRPr/>
            </a:pPr>
            <a:endParaRPr lang="pl-PL" sz="1600" dirty="0">
              <a:solidFill>
                <a:srgbClr val="4F81BD">
                  <a:lumMod val="75000"/>
                </a:srgbClr>
              </a:solidFill>
            </a:endParaRPr>
          </a:p>
        </p:txBody>
      </p:sp>
    </p:spTree>
    <p:extLst>
      <p:ext uri="{BB962C8B-B14F-4D97-AF65-F5344CB8AC3E}">
        <p14:creationId xmlns:p14="http://schemas.microsoft.com/office/powerpoint/2010/main" val="32003251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23</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3.2 Efektywność energetyczna w </a:t>
            </a:r>
            <a:r>
              <a:rPr lang="pl-PL" b="1" dirty="0" smtClean="0">
                <a:solidFill>
                  <a:srgbClr val="4F81BD">
                    <a:lumMod val="75000"/>
                  </a:srgbClr>
                </a:solidFill>
              </a:rPr>
              <a:t>MŚP </a:t>
            </a:r>
            <a:r>
              <a:rPr lang="pl-PL" b="1" dirty="0">
                <a:solidFill>
                  <a:srgbClr val="4F81BD">
                    <a:lumMod val="75000"/>
                  </a:srgbClr>
                </a:solidFill>
              </a:rPr>
              <a:t>– </a:t>
            </a:r>
            <a:r>
              <a:rPr lang="pl-PL" b="1" dirty="0" smtClean="0">
                <a:solidFill>
                  <a:srgbClr val="4F81BD">
                    <a:lumMod val="75000"/>
                  </a:srgbClr>
                </a:solidFill>
              </a:rPr>
              <a:t>preferencje i beneficjenci:</a:t>
            </a:r>
          </a:p>
          <a:p>
            <a:pPr algn="just" eaLnBrk="1" hangingPunct="1">
              <a:spcAft>
                <a:spcPts val="600"/>
              </a:spcAft>
              <a:defRPr/>
            </a:pPr>
            <a:r>
              <a:rPr lang="pl-PL" sz="1600" dirty="0" smtClean="0">
                <a:solidFill>
                  <a:srgbClr val="4F81BD">
                    <a:lumMod val="75000"/>
                  </a:srgbClr>
                </a:solidFill>
              </a:rPr>
              <a:t>Preferowane </a:t>
            </a:r>
            <a:r>
              <a:rPr lang="pl-PL" sz="1600" dirty="0">
                <a:solidFill>
                  <a:srgbClr val="4F81BD">
                    <a:lumMod val="75000"/>
                  </a:srgbClr>
                </a:solidFill>
              </a:rPr>
              <a:t>będą projekty: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których </a:t>
            </a:r>
            <a:r>
              <a:rPr lang="pl-PL" sz="1600" dirty="0">
                <a:solidFill>
                  <a:srgbClr val="4F81BD">
                    <a:lumMod val="75000"/>
                  </a:srgbClr>
                </a:solidFill>
              </a:rPr>
              <a:t>efektem realizacji będzie oszczędność energii na poziomie nie mniejszym niż 60 %, przy czym w celu potwierdzenia faktycznych oszczędności energii (deklarowanych na etapie wniosku o dofinansowanie) możliwe będzie wykonanie zdjęć termowizyjnych podczas przeprowadzania kontroli na miejscu realizacji projektu;</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wykorzystujące </a:t>
            </a:r>
            <a:r>
              <a:rPr lang="pl-PL" sz="1600" dirty="0">
                <a:solidFill>
                  <a:srgbClr val="4F81BD">
                    <a:lumMod val="75000"/>
                  </a:srgbClr>
                </a:solidFill>
              </a:rPr>
              <a:t>odnawialne źródła energii;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których wsparcie udzielane jest poprzez przedsiębiorstwa usług energetycznych (ESCO</a:t>
            </a:r>
            <a:r>
              <a:rPr lang="pl-PL" sz="1600" dirty="0" smtClean="0">
                <a:solidFill>
                  <a:srgbClr val="4F81BD">
                    <a:lumMod val="75000"/>
                  </a:srgbClr>
                </a:solidFill>
              </a:rPr>
              <a:t>).</a:t>
            </a:r>
          </a:p>
          <a:p>
            <a:pPr algn="just" eaLnBrk="1" hangingPunct="1">
              <a:spcAft>
                <a:spcPts val="600"/>
              </a:spcAft>
              <a:defRPr/>
            </a:pPr>
            <a:endParaRPr lang="pl-PL" sz="1600"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MŚP </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grupy </a:t>
            </a:r>
            <a:r>
              <a:rPr lang="pl-PL" sz="1600" dirty="0">
                <a:solidFill>
                  <a:srgbClr val="4F81BD">
                    <a:lumMod val="75000"/>
                  </a:srgbClr>
                </a:solidFill>
              </a:rPr>
              <a:t>producentów rolnych;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 </a:t>
            </a:r>
            <a:r>
              <a:rPr lang="pl-PL" sz="1600" dirty="0">
                <a:solidFill>
                  <a:srgbClr val="4F81BD">
                    <a:lumMod val="75000"/>
                  </a:srgbClr>
                </a:solidFill>
              </a:rPr>
              <a:t>wdrażający instrument </a:t>
            </a:r>
            <a:r>
              <a:rPr lang="pl-PL" sz="1600" dirty="0" smtClean="0">
                <a:solidFill>
                  <a:srgbClr val="4F81BD">
                    <a:lumMod val="75000"/>
                  </a:srgbClr>
                </a:solidFill>
              </a:rPr>
              <a:t>finansowy;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przedsiębiorstwa</a:t>
            </a:r>
            <a:r>
              <a:rPr lang="pl-PL" sz="1600" dirty="0">
                <a:solidFill>
                  <a:srgbClr val="4F81BD">
                    <a:lumMod val="75000"/>
                  </a:srgbClr>
                </a:solidFill>
              </a:rPr>
              <a:t>, których większość udziałów lub akcji należy do </a:t>
            </a:r>
            <a:r>
              <a:rPr lang="pl-PL" sz="1600" dirty="0" smtClean="0">
                <a:solidFill>
                  <a:srgbClr val="4F81BD">
                    <a:lumMod val="75000"/>
                  </a:srgbClr>
                </a:solidFill>
              </a:rPr>
              <a:t>JST.</a:t>
            </a:r>
          </a:p>
        </p:txBody>
      </p:sp>
    </p:spTree>
    <p:extLst>
      <p:ext uri="{BB962C8B-B14F-4D97-AF65-F5344CB8AC3E}">
        <p14:creationId xmlns:p14="http://schemas.microsoft.com/office/powerpoint/2010/main" val="226909467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24</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75252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3.2 Efektywność energetyczna w </a:t>
            </a:r>
            <a:r>
              <a:rPr lang="pl-PL" b="1" dirty="0" smtClean="0">
                <a:solidFill>
                  <a:srgbClr val="4F81BD">
                    <a:lumMod val="75000"/>
                  </a:srgbClr>
                </a:solidFill>
              </a:rPr>
              <a:t>MŚP </a:t>
            </a:r>
            <a:r>
              <a:rPr lang="pl-PL" b="1" dirty="0">
                <a:solidFill>
                  <a:srgbClr val="4F81BD">
                    <a:lumMod val="75000"/>
                  </a:srgbClr>
                </a:solidFill>
              </a:rPr>
              <a:t>– </a:t>
            </a:r>
            <a:r>
              <a:rPr lang="pl-PL" b="1" dirty="0" smtClean="0">
                <a:solidFill>
                  <a:srgbClr val="4F81BD">
                    <a:lumMod val="75000"/>
                  </a:srgbClr>
                </a:solidFill>
              </a:rPr>
              <a:t>pozostałe informacje:</a:t>
            </a:r>
          </a:p>
          <a:p>
            <a:pPr algn="just" eaLnBrk="1" hangingPunct="1">
              <a:spcAft>
                <a:spcPts val="600"/>
              </a:spcAft>
              <a:defRPr/>
            </a:pPr>
            <a:r>
              <a:rPr lang="pl-PL" sz="1600" dirty="0">
                <a:solidFill>
                  <a:srgbClr val="4F81BD">
                    <a:lumMod val="75000"/>
                  </a:srgbClr>
                </a:solidFill>
              </a:rPr>
              <a:t>Instytucja odpowiedzialna za nabór i ocenę wniosków – Dolnośląska Instytucja Pośrednicząca.</a:t>
            </a:r>
            <a:endParaRPr lang="pl-PL" sz="1600"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Poziom dofinansowania: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przypadku </a:t>
            </a:r>
            <a:r>
              <a:rPr lang="pl-PL" sz="1600" dirty="0">
                <a:solidFill>
                  <a:srgbClr val="4F81BD">
                    <a:lumMod val="75000"/>
                  </a:srgbClr>
                </a:solidFill>
              </a:rPr>
              <a:t>projektów nieobjętych pomocą publiczną: 85</a:t>
            </a:r>
            <a:r>
              <a:rPr lang="pl-PL" sz="1600" dirty="0" smtClean="0">
                <a:solidFill>
                  <a:srgbClr val="4F81BD">
                    <a:lumMod val="75000"/>
                  </a:srgbClr>
                </a:solidFill>
              </a:rPr>
              <a:t>%;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objętych pomocą publiczną: zgodnie z właściwymi przepisami prawa wspólnotowego i krajowego dotyczącego zasad udzielania tej pomocy, obowiązującymi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w </a:t>
            </a:r>
            <a:r>
              <a:rPr lang="pl-PL" sz="1600" dirty="0">
                <a:solidFill>
                  <a:srgbClr val="4F81BD">
                    <a:lumMod val="75000"/>
                  </a:srgbClr>
                </a:solidFill>
              </a:rPr>
              <a:t>momencie udzielania wsparcia (rozporządzenie </a:t>
            </a:r>
            <a:r>
              <a:rPr lang="pl-PL" sz="1600" dirty="0" smtClean="0">
                <a:solidFill>
                  <a:srgbClr val="4F81BD">
                    <a:lumMod val="75000"/>
                  </a:srgbClr>
                </a:solidFill>
              </a:rPr>
              <a:t>nr </a:t>
            </a:r>
            <a:r>
              <a:rPr lang="pl-PL" sz="1600" dirty="0">
                <a:solidFill>
                  <a:srgbClr val="4F81BD">
                    <a:lumMod val="75000"/>
                  </a:srgbClr>
                </a:solidFill>
              </a:rPr>
              <a:t>651/2014 </a:t>
            </a:r>
            <a:r>
              <a:rPr lang="pl-PL" sz="1600" dirty="0" smtClean="0">
                <a:solidFill>
                  <a:srgbClr val="4F81BD">
                    <a:lumMod val="75000"/>
                  </a:srgbClr>
                </a:solidFill>
              </a:rPr>
              <a:t>[GBER</a:t>
            </a:r>
            <a:r>
              <a:rPr lang="pl-PL" sz="1600" dirty="0">
                <a:solidFill>
                  <a:srgbClr val="4F81BD">
                    <a:lumMod val="75000"/>
                  </a:srgbClr>
                </a:solidFill>
              </a:rPr>
              <a:t>] – art. 38 Pomoc inwestycyjna na środki wspierające efektywność </a:t>
            </a:r>
            <a:r>
              <a:rPr lang="pl-PL" sz="1600" dirty="0" smtClean="0">
                <a:solidFill>
                  <a:srgbClr val="4F81BD">
                    <a:lumMod val="75000"/>
                  </a:srgbClr>
                </a:solidFill>
              </a:rPr>
              <a:t>energetyczną; rozporządzenie nr </a:t>
            </a:r>
            <a:r>
              <a:rPr lang="pl-PL" sz="1600" dirty="0">
                <a:solidFill>
                  <a:srgbClr val="4F81BD">
                    <a:lumMod val="75000"/>
                  </a:srgbClr>
                </a:solidFill>
              </a:rPr>
              <a:t>1407/2013 </a:t>
            </a:r>
            <a:br>
              <a:rPr lang="pl-PL" sz="1600" dirty="0">
                <a:solidFill>
                  <a:srgbClr val="4F81BD">
                    <a:lumMod val="75000"/>
                  </a:srgbClr>
                </a:solidFill>
              </a:rPr>
            </a:br>
            <a:r>
              <a:rPr lang="pl-PL" sz="1600" dirty="0" smtClean="0">
                <a:solidFill>
                  <a:srgbClr val="4F81BD">
                    <a:lumMod val="75000"/>
                  </a:srgbClr>
                </a:solidFill>
              </a:rPr>
              <a:t>o </a:t>
            </a:r>
            <a:r>
              <a:rPr lang="pl-PL" sz="1600" dirty="0">
                <a:solidFill>
                  <a:srgbClr val="4F81BD">
                    <a:lumMod val="75000"/>
                  </a:srgbClr>
                </a:solidFill>
              </a:rPr>
              <a:t>pomocy de </a:t>
            </a:r>
            <a:r>
              <a:rPr lang="pl-PL" sz="1600" dirty="0" err="1" smtClean="0">
                <a:solidFill>
                  <a:srgbClr val="4F81BD">
                    <a:lumMod val="75000"/>
                  </a:srgbClr>
                </a:solidFill>
              </a:rPr>
              <a:t>minimis</a:t>
            </a:r>
            <a:r>
              <a:rPr lang="pl-PL" sz="1600" dirty="0" smtClean="0">
                <a:solidFill>
                  <a:srgbClr val="4F81BD">
                    <a:lumMod val="75000"/>
                  </a:srgbClr>
                </a:solidFill>
              </a:rPr>
              <a:t>).</a:t>
            </a:r>
            <a:endParaRPr lang="pl-PL" sz="1600" dirty="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Wartość projektów:</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minimalna </a:t>
            </a:r>
            <a:r>
              <a:rPr lang="pl-PL" sz="1600" dirty="0">
                <a:solidFill>
                  <a:srgbClr val="4F81BD">
                    <a:lumMod val="75000"/>
                  </a:srgbClr>
                </a:solidFill>
              </a:rPr>
              <a:t>wartość projektu: 50 tys. PLN wydatków </a:t>
            </a:r>
            <a:r>
              <a:rPr lang="pl-PL" sz="1600" dirty="0" smtClean="0">
                <a:solidFill>
                  <a:srgbClr val="4F81BD">
                    <a:lumMod val="75000"/>
                  </a:srgbClr>
                </a:solidFill>
              </a:rPr>
              <a:t>całkowitych;</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maksymalna </a:t>
            </a:r>
            <a:r>
              <a:rPr lang="pl-PL" sz="1600" dirty="0">
                <a:solidFill>
                  <a:srgbClr val="4F81BD">
                    <a:lumMod val="75000"/>
                  </a:srgbClr>
                </a:solidFill>
              </a:rPr>
              <a:t>wartość projektu: 10 mln </a:t>
            </a:r>
            <a:r>
              <a:rPr lang="pl-PL" sz="1600" dirty="0" smtClean="0">
                <a:solidFill>
                  <a:srgbClr val="4F81BD">
                    <a:lumMod val="75000"/>
                  </a:srgbClr>
                </a:solidFill>
              </a:rPr>
              <a:t>PLN</a:t>
            </a:r>
            <a:r>
              <a:rPr lang="pl-PL" sz="1600" dirty="0">
                <a:solidFill>
                  <a:srgbClr val="4F81BD">
                    <a:lumMod val="75000"/>
                  </a:srgbClr>
                </a:solidFill>
              </a:rPr>
              <a:t>.</a:t>
            </a:r>
          </a:p>
        </p:txBody>
      </p:sp>
    </p:spTree>
    <p:extLst>
      <p:ext uri="{BB962C8B-B14F-4D97-AF65-F5344CB8AC3E}">
        <p14:creationId xmlns:p14="http://schemas.microsoft.com/office/powerpoint/2010/main" val="165457407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25</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4204286826"/>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536504"/>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a:solidFill>
                  <a:srgbClr val="4F81BD">
                    <a:lumMod val="75000"/>
                  </a:srgbClr>
                </a:solidFill>
              </a:rPr>
              <a:t>Działanie 3.2 Efektywność energetyczna w MŚP</a:t>
            </a:r>
            <a:endParaRPr lang="pl-PL" b="1" dirty="0" smtClean="0">
              <a:solidFill>
                <a:srgbClr val="4F81BD">
                  <a:lumMod val="75000"/>
                </a:srgb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a:t>
            </a:r>
            <a:r>
              <a:rPr lang="pl-PL" dirty="0" smtClean="0">
                <a:solidFill>
                  <a:schemeClr val="accent1">
                    <a:lumMod val="75000"/>
                  </a:schemeClr>
                </a:solidFill>
              </a:rPr>
              <a:t>: 30 październik 2015</a:t>
            </a: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dirty="0" smtClean="0">
                <a:solidFill>
                  <a:schemeClr val="accent1">
                    <a:lumMod val="75000"/>
                  </a:schemeClr>
                </a:solidFill>
              </a:rPr>
              <a:t>: 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6 473 203 euro</a:t>
            </a:r>
            <a:endParaRPr lang="pl-PL" sz="1000" dirty="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endParaRPr lang="pl-PL" b="1" dirty="0" smtClean="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dirty="0" smtClean="0">
                <a:solidFill>
                  <a:schemeClr val="accent1">
                    <a:lumMod val="75000"/>
                  </a:schemeClr>
                </a:solidFill>
              </a:rPr>
              <a:t>3.2.A</a:t>
            </a:r>
            <a:r>
              <a:rPr lang="pl-PL" dirty="0">
                <a:solidFill>
                  <a:schemeClr val="accent1">
                    <a:lumMod val="75000"/>
                  </a:schemeClr>
                </a:solidFill>
              </a:rPr>
              <a:t>. Głęboka modernizacja energetyczna obiektów, w tym wymiana lub modernizacja źródła energii, mająca na celu  zwiększenie efektywności energetycznej poprzez zmniejszenie strat ciepła oraz zmniejszenie zużycia energii elektrycznej z ewentualnym uwzględnieniem OZE (z wyłączeniem źródeł w układzie wysokosprawnej kogeneracji i </a:t>
            </a:r>
            <a:r>
              <a:rPr lang="pl-PL" dirty="0" err="1">
                <a:solidFill>
                  <a:schemeClr val="accent1">
                    <a:lumMod val="75000"/>
                  </a:schemeClr>
                </a:solidFill>
              </a:rPr>
              <a:t>trigeneracji</a:t>
            </a:r>
            <a:r>
              <a:rPr lang="pl-PL" dirty="0" smtClean="0">
                <a:solidFill>
                  <a:schemeClr val="accent1">
                    <a:lumMod val="75000"/>
                  </a:schemeClr>
                </a:solidFill>
              </a:rPr>
              <a:t>);</a:t>
            </a:r>
            <a:endParaRPr lang="pl-PL" dirty="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dirty="0" smtClean="0">
                <a:solidFill>
                  <a:schemeClr val="accent1">
                    <a:lumMod val="75000"/>
                  </a:schemeClr>
                </a:solidFill>
              </a:rPr>
              <a:t>3.2.B</a:t>
            </a:r>
            <a:r>
              <a:rPr lang="pl-PL" dirty="0">
                <a:solidFill>
                  <a:schemeClr val="accent1">
                    <a:lumMod val="75000"/>
                  </a:schemeClr>
                </a:solidFill>
              </a:rPr>
              <a:t>. Wsparcie instalacji odzyskujących ciepło </a:t>
            </a:r>
            <a:r>
              <a:rPr lang="pl-PL" dirty="0" smtClean="0">
                <a:solidFill>
                  <a:schemeClr val="accent1">
                    <a:lumMod val="75000"/>
                  </a:schemeClr>
                </a:solidFill>
              </a:rPr>
              <a:t>odpadowe;</a:t>
            </a:r>
          </a:p>
          <a:p>
            <a:pPr marL="285750" indent="-285750" algn="just" eaLnBrk="1" hangingPunct="1">
              <a:spcAft>
                <a:spcPts val="600"/>
              </a:spcAft>
              <a:buFont typeface="Arial" panose="020B0604020202020204" pitchFamily="34" charset="0"/>
              <a:buChar char="•"/>
              <a:defRPr/>
            </a:pPr>
            <a:r>
              <a:rPr lang="pl-PL" dirty="0" smtClean="0">
                <a:solidFill>
                  <a:schemeClr val="accent1">
                    <a:lumMod val="75000"/>
                  </a:schemeClr>
                </a:solidFill>
              </a:rPr>
              <a:t>3.2.C</a:t>
            </a:r>
            <a:r>
              <a:rPr lang="pl-PL" dirty="0">
                <a:solidFill>
                  <a:schemeClr val="accent1">
                    <a:lumMod val="75000"/>
                  </a:schemeClr>
                </a:solidFill>
              </a:rPr>
              <a:t>. Zastosowanie technologii efektywnych energetycznie w przedsiębiorstwie </a:t>
            </a:r>
            <a:r>
              <a:rPr lang="pl-PL" dirty="0" smtClean="0">
                <a:solidFill>
                  <a:schemeClr val="accent1">
                    <a:lumMod val="75000"/>
                  </a:schemeClr>
                </a:solidFill>
              </a:rPr>
              <a:t/>
            </a:r>
            <a:br>
              <a:rPr lang="pl-PL" dirty="0" smtClean="0">
                <a:solidFill>
                  <a:schemeClr val="accent1">
                    <a:lumMod val="75000"/>
                  </a:schemeClr>
                </a:solidFill>
              </a:rPr>
            </a:br>
            <a:r>
              <a:rPr lang="pl-PL" dirty="0" smtClean="0">
                <a:solidFill>
                  <a:schemeClr val="accent1">
                    <a:lumMod val="75000"/>
                  </a:schemeClr>
                </a:solidFill>
              </a:rPr>
              <a:t>(</a:t>
            </a:r>
            <a:r>
              <a:rPr lang="pl-PL" dirty="0">
                <a:solidFill>
                  <a:schemeClr val="accent1">
                    <a:lumMod val="75000"/>
                  </a:schemeClr>
                </a:solidFill>
              </a:rPr>
              <a:t>w tym modernizacja i rozbudowa linii produkcyjnych na bardziej efektywne energetycznie oraz  wprowadzenie systemów zarządzania energią).  </a:t>
            </a: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216338406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26</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85750" y="2015189"/>
            <a:ext cx="8713788" cy="3816424"/>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poddziałania:</a:t>
            </a:r>
          </a:p>
          <a:p>
            <a:pPr algn="ctr" eaLnBrk="1" hangingPunct="1">
              <a:spcAft>
                <a:spcPts val="600"/>
              </a:spcAft>
              <a:defRPr/>
            </a:pPr>
            <a:endParaRPr lang="pl-PL" b="1" dirty="0" smtClean="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Poddziałanie 3.3.1 </a:t>
            </a:r>
            <a:r>
              <a:rPr lang="pl-PL" sz="1600" dirty="0" smtClean="0">
                <a:solidFill>
                  <a:srgbClr val="4F81BD">
                    <a:lumMod val="75000"/>
                  </a:srgbClr>
                </a:solidFill>
              </a:rPr>
              <a:t>– OSI oraz konkursy horyzontalne: 73 368 697 euro;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Poddziałanie 3.3.2 – ZIT </a:t>
            </a:r>
            <a:r>
              <a:rPr lang="pl-PL" sz="1600" dirty="0" err="1" smtClean="0">
                <a:solidFill>
                  <a:srgbClr val="4F81BD">
                    <a:lumMod val="75000"/>
                  </a:srgbClr>
                </a:solidFill>
              </a:rPr>
              <a:t>WrOF</a:t>
            </a:r>
            <a:r>
              <a:rPr lang="pl-PL" sz="1600" dirty="0">
                <a:solidFill>
                  <a:srgbClr val="4F81BD">
                    <a:lumMod val="75000"/>
                  </a:srgbClr>
                </a:solidFill>
              </a:rPr>
              <a:t>: 25 000 </a:t>
            </a:r>
            <a:r>
              <a:rPr lang="pl-PL" sz="1600" dirty="0" smtClean="0">
                <a:solidFill>
                  <a:srgbClr val="4F81BD">
                    <a:lumMod val="75000"/>
                  </a:srgbClr>
                </a:solidFill>
              </a:rPr>
              <a:t>000 euro;</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Poddziałanie 3.3.3 – ZIT AJ: 14 500 </a:t>
            </a:r>
            <a:r>
              <a:rPr lang="pl-PL" sz="1600" dirty="0" smtClean="0">
                <a:solidFill>
                  <a:srgbClr val="4F81BD">
                    <a:lumMod val="75000"/>
                  </a:srgbClr>
                </a:solidFill>
              </a:rPr>
              <a:t>000 euro;</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Podziałanie 3.3.4 – ZIT AW: </a:t>
            </a:r>
            <a:r>
              <a:rPr lang="pl-PL" sz="1600" dirty="0" smtClean="0">
                <a:solidFill>
                  <a:srgbClr val="4F81BD">
                    <a:lumMod val="75000"/>
                  </a:srgbClr>
                </a:solidFill>
              </a:rPr>
              <a:t>18 000 000 euro.</a:t>
            </a:r>
          </a:p>
        </p:txBody>
      </p:sp>
    </p:spTree>
    <p:extLst>
      <p:ext uri="{BB962C8B-B14F-4D97-AF65-F5344CB8AC3E}">
        <p14:creationId xmlns:p14="http://schemas.microsoft.com/office/powerpoint/2010/main" val="99267943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27</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1700808"/>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typy projektów:</a:t>
            </a:r>
          </a:p>
          <a:p>
            <a:pPr algn="just" eaLnBrk="1" hangingPunct="1">
              <a:spcAft>
                <a:spcPts val="600"/>
              </a:spcAft>
              <a:defRPr/>
            </a:pPr>
            <a:r>
              <a:rPr lang="pl-PL" sz="1600" dirty="0" smtClean="0">
                <a:solidFill>
                  <a:srgbClr val="4F81BD">
                    <a:lumMod val="75000"/>
                  </a:srgbClr>
                </a:solidFill>
              </a:rPr>
              <a:t>3.3.A projekty </a:t>
            </a:r>
            <a:r>
              <a:rPr lang="pl-PL" sz="1600" dirty="0">
                <a:solidFill>
                  <a:srgbClr val="4F81BD">
                    <a:lumMod val="75000"/>
                  </a:srgbClr>
                </a:solidFill>
              </a:rPr>
              <a:t>związane z kompleksową modernizacją energetyczną budynków użyteczności publicznej </a:t>
            </a:r>
            <a:r>
              <a:rPr lang="pl-PL" sz="1600" dirty="0" smtClean="0">
                <a:solidFill>
                  <a:srgbClr val="4F81BD">
                    <a:lumMod val="75000"/>
                  </a:srgbClr>
                </a:solidFill>
              </a:rPr>
              <a:t>i </a:t>
            </a:r>
            <a:r>
              <a:rPr lang="pl-PL" sz="1600" dirty="0">
                <a:solidFill>
                  <a:srgbClr val="4F81BD">
                    <a:lumMod val="75000"/>
                  </a:srgbClr>
                </a:solidFill>
              </a:rPr>
              <a:t>3.3.B</a:t>
            </a:r>
            <a:r>
              <a:rPr lang="pl-PL" sz="1600" dirty="0" smtClean="0">
                <a:solidFill>
                  <a:srgbClr val="4F81BD">
                    <a:lumMod val="75000"/>
                  </a:srgbClr>
                </a:solidFill>
              </a:rPr>
              <a:t> </a:t>
            </a:r>
            <a:r>
              <a:rPr lang="pl-PL" sz="1600" dirty="0">
                <a:solidFill>
                  <a:srgbClr val="4F81BD">
                    <a:lumMod val="75000"/>
                  </a:srgbClr>
                </a:solidFill>
              </a:rPr>
              <a:t>mieszkalnych wielorodzinnych </a:t>
            </a:r>
            <a:r>
              <a:rPr lang="pl-PL" sz="1600" dirty="0" smtClean="0">
                <a:solidFill>
                  <a:srgbClr val="4F81BD">
                    <a:lumMod val="75000"/>
                  </a:srgbClr>
                </a:solidFill>
              </a:rPr>
              <a:t>opartych </a:t>
            </a:r>
            <a:r>
              <a:rPr lang="pl-PL" sz="1600" dirty="0">
                <a:solidFill>
                  <a:srgbClr val="4F81BD">
                    <a:lumMod val="75000"/>
                  </a:srgbClr>
                </a:solidFill>
              </a:rPr>
              <a:t>o system zarządzania energią dotyczące m.in</a:t>
            </a:r>
            <a:r>
              <a:rPr lang="pl-PL" sz="1600" dirty="0" smtClean="0">
                <a:solidFill>
                  <a:srgbClr val="4F81BD">
                    <a:lumMod val="75000"/>
                  </a:srgbClr>
                </a:solidFill>
              </a:rPr>
              <a:t>.:</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termomodernizacji obiektów (ocieplenie przegród, wymiana stolarki, likwidacja mostków cieplnych);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modernizacji </a:t>
            </a:r>
            <a:r>
              <a:rPr lang="pl-PL" sz="1600" dirty="0">
                <a:solidFill>
                  <a:srgbClr val="4F81BD">
                    <a:lumMod val="75000"/>
                  </a:srgbClr>
                </a:solidFill>
              </a:rPr>
              <a:t>systemów grzewczych (</a:t>
            </a:r>
            <a:r>
              <a:rPr lang="pl-PL" sz="1600" dirty="0" smtClean="0">
                <a:solidFill>
                  <a:srgbClr val="4F81BD">
                    <a:lumMod val="75000"/>
                  </a:srgbClr>
                </a:solidFill>
              </a:rPr>
              <a:t>wymiana </a:t>
            </a:r>
            <a:r>
              <a:rPr lang="pl-PL" sz="1600" dirty="0">
                <a:solidFill>
                  <a:srgbClr val="4F81BD">
                    <a:lumMod val="75000"/>
                  </a:srgbClr>
                </a:solidFill>
              </a:rPr>
              <a:t>i </a:t>
            </a:r>
            <a:r>
              <a:rPr lang="pl-PL" sz="1600" dirty="0" smtClean="0">
                <a:solidFill>
                  <a:srgbClr val="4F81BD">
                    <a:lumMod val="75000"/>
                  </a:srgbClr>
                </a:solidFill>
              </a:rPr>
              <a:t>podłączenie </a:t>
            </a:r>
            <a:r>
              <a:rPr lang="pl-PL" sz="1600" dirty="0">
                <a:solidFill>
                  <a:srgbClr val="4F81BD">
                    <a:lumMod val="75000"/>
                  </a:srgbClr>
                </a:solidFill>
              </a:rPr>
              <a:t>do źródła ciepła, np. </a:t>
            </a:r>
            <a:r>
              <a:rPr lang="pl-PL" sz="1600" dirty="0" smtClean="0">
                <a:solidFill>
                  <a:srgbClr val="4F81BD">
                    <a:lumMod val="75000"/>
                  </a:srgbClr>
                </a:solidFill>
              </a:rPr>
              <a:t>podłączenie/modernizacja </a:t>
            </a:r>
            <a:r>
              <a:rPr lang="pl-PL" sz="1600" dirty="0">
                <a:solidFill>
                  <a:srgbClr val="4F81BD">
                    <a:lumMod val="75000"/>
                  </a:srgbClr>
                </a:solidFill>
              </a:rPr>
              <a:t>przyłącza</a:t>
            </a:r>
            <a:r>
              <a:rPr lang="pl-PL" sz="1600" dirty="0" smtClean="0">
                <a:solidFill>
                  <a:srgbClr val="4F81BD">
                    <a:lumMod val="75000"/>
                  </a:srgbClr>
                </a:solidFill>
              </a:rPr>
              <a:t> </a:t>
            </a:r>
            <a:r>
              <a:rPr lang="pl-PL" sz="1600" dirty="0">
                <a:solidFill>
                  <a:srgbClr val="4F81BD">
                    <a:lumMod val="75000"/>
                  </a:srgbClr>
                </a:solidFill>
              </a:rPr>
              <a:t>do sieci </a:t>
            </a:r>
            <a:r>
              <a:rPr lang="pl-PL" sz="1600" dirty="0" smtClean="0">
                <a:solidFill>
                  <a:srgbClr val="4F81BD">
                    <a:lumMod val="75000"/>
                  </a:srgbClr>
                </a:solidFill>
              </a:rPr>
              <a:t>ciepłowniczej/chłodniczej</a:t>
            </a:r>
            <a:r>
              <a:rPr lang="pl-PL" sz="1600" dirty="0">
                <a:solidFill>
                  <a:srgbClr val="4F81BD">
                    <a:lumMod val="75000"/>
                  </a:srgbClr>
                </a:solidFill>
              </a:rPr>
              <a:t>, instalacja kotłów spalających </a:t>
            </a:r>
            <a:r>
              <a:rPr lang="pl-PL" sz="1600" dirty="0" smtClean="0">
                <a:solidFill>
                  <a:srgbClr val="4F81BD">
                    <a:lumMod val="75000"/>
                  </a:srgbClr>
                </a:solidFill>
              </a:rPr>
              <a:t>biomasę oraz paliwa gazowe);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modernizacji </a:t>
            </a:r>
            <a:r>
              <a:rPr lang="pl-PL" sz="1600" dirty="0">
                <a:solidFill>
                  <a:srgbClr val="4F81BD">
                    <a:lumMod val="75000"/>
                  </a:srgbClr>
                </a:solidFill>
              </a:rPr>
              <a:t>systemów wentylacji (w tym z odzyskiem ciepła),  modernizacji i/lub instalacji systemów klimatyzacji,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instalacji </a:t>
            </a:r>
            <a:r>
              <a:rPr lang="pl-PL" sz="1600" dirty="0">
                <a:solidFill>
                  <a:srgbClr val="4F81BD">
                    <a:lumMod val="75000"/>
                  </a:srgbClr>
                </a:solidFill>
              </a:rPr>
              <a:t>OZE – jeśli wynika z audytu (z wyłączeniem źródeł w układzie wysokosprawnej kogeneracji i </a:t>
            </a:r>
            <a:r>
              <a:rPr lang="pl-PL" sz="1600" dirty="0" err="1">
                <a:solidFill>
                  <a:srgbClr val="4F81BD">
                    <a:lumMod val="75000"/>
                  </a:srgbClr>
                </a:solidFill>
              </a:rPr>
              <a:t>trigeneracji</a:t>
            </a:r>
            <a:r>
              <a:rPr lang="pl-PL" sz="1600" dirty="0">
                <a:solidFill>
                  <a:srgbClr val="4F81BD">
                    <a:lumMod val="75000"/>
                  </a:srgbClr>
                </a:solidFill>
              </a:rPr>
              <a:t>) na potrzeby modernizowanych energetycznie </a:t>
            </a:r>
            <a:r>
              <a:rPr lang="pl-PL" sz="1600" dirty="0" smtClean="0">
                <a:solidFill>
                  <a:srgbClr val="4F81BD">
                    <a:lumMod val="75000"/>
                  </a:srgbClr>
                </a:solidFill>
              </a:rPr>
              <a:t>budynków (dopuszcza się </a:t>
            </a:r>
            <a:r>
              <a:rPr lang="pl-PL" sz="1600" dirty="0" err="1" smtClean="0">
                <a:solidFill>
                  <a:srgbClr val="4F81BD">
                    <a:lumMod val="75000"/>
                  </a:srgbClr>
                </a:solidFill>
              </a:rPr>
              <a:t>mikroinstalacje</a:t>
            </a:r>
            <a:r>
              <a:rPr lang="pl-PL" sz="1600" dirty="0" smtClean="0">
                <a:solidFill>
                  <a:srgbClr val="4F81BD">
                    <a:lumMod val="75000"/>
                  </a:srgbClr>
                </a:solidFill>
              </a:rPr>
              <a:t> fotowoltaiczne o mocy równej zapotrzebowaniu w budynku;</a:t>
            </a:r>
          </a:p>
        </p:txBody>
      </p:sp>
    </p:spTree>
    <p:extLst>
      <p:ext uri="{BB962C8B-B14F-4D97-AF65-F5344CB8AC3E}">
        <p14:creationId xmlns:p14="http://schemas.microsoft.com/office/powerpoint/2010/main" val="278870676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28</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2060848"/>
            <a:ext cx="8713788" cy="4536504"/>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typy projektów:</a:t>
            </a:r>
          </a:p>
          <a:p>
            <a:pPr algn="just" eaLnBrk="1" hangingPunct="1">
              <a:spcAft>
                <a:spcPts val="600"/>
              </a:spcAft>
              <a:defRPr/>
            </a:pPr>
            <a:r>
              <a:rPr lang="pl-PL" sz="1600" dirty="0" smtClean="0">
                <a:solidFill>
                  <a:srgbClr val="4F81BD">
                    <a:lumMod val="75000"/>
                  </a:srgbClr>
                </a:solidFill>
              </a:rPr>
              <a:t>3.3.A projekty </a:t>
            </a:r>
            <a:r>
              <a:rPr lang="pl-PL" sz="1600" dirty="0">
                <a:solidFill>
                  <a:srgbClr val="4F81BD">
                    <a:lumMod val="75000"/>
                  </a:srgbClr>
                </a:solidFill>
              </a:rPr>
              <a:t>związane z kompleksową modernizacją energetyczną budynków użyteczności publicznej </a:t>
            </a:r>
            <a:r>
              <a:rPr lang="pl-PL" sz="1600" dirty="0" smtClean="0">
                <a:solidFill>
                  <a:srgbClr val="4F81BD">
                    <a:lumMod val="75000"/>
                  </a:srgbClr>
                </a:solidFill>
              </a:rPr>
              <a:t>i </a:t>
            </a:r>
            <a:r>
              <a:rPr lang="pl-PL" sz="1600" dirty="0">
                <a:solidFill>
                  <a:srgbClr val="4F81BD">
                    <a:lumMod val="75000"/>
                  </a:srgbClr>
                </a:solidFill>
              </a:rPr>
              <a:t>3.3.B</a:t>
            </a:r>
            <a:r>
              <a:rPr lang="pl-PL" sz="1600" dirty="0" smtClean="0">
                <a:solidFill>
                  <a:srgbClr val="4F81BD">
                    <a:lumMod val="75000"/>
                  </a:srgbClr>
                </a:solidFill>
              </a:rPr>
              <a:t> </a:t>
            </a:r>
            <a:r>
              <a:rPr lang="pl-PL" sz="1600" dirty="0">
                <a:solidFill>
                  <a:srgbClr val="4F81BD">
                    <a:lumMod val="75000"/>
                  </a:srgbClr>
                </a:solidFill>
              </a:rPr>
              <a:t>mieszkalnych wielorodzinnych </a:t>
            </a:r>
            <a:r>
              <a:rPr lang="pl-PL" sz="1600" dirty="0" smtClean="0">
                <a:solidFill>
                  <a:srgbClr val="4F81BD">
                    <a:lumMod val="75000"/>
                  </a:srgbClr>
                </a:solidFill>
              </a:rPr>
              <a:t>– cd.</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instalacja </a:t>
            </a:r>
            <a:r>
              <a:rPr lang="pl-PL" sz="1600" dirty="0">
                <a:solidFill>
                  <a:srgbClr val="4F81BD">
                    <a:lumMod val="75000"/>
                  </a:srgbClr>
                </a:solidFill>
              </a:rPr>
              <a:t>systemów monitoringu i zarządzania energią cieplną i elektryczną (termostaty, </a:t>
            </a:r>
            <a:r>
              <a:rPr lang="pl-PL" sz="1600" dirty="0" smtClean="0">
                <a:solidFill>
                  <a:srgbClr val="4F81BD">
                    <a:lumMod val="75000"/>
                  </a:srgbClr>
                </a:solidFill>
              </a:rPr>
              <a:t>czujniki;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element </a:t>
            </a:r>
            <a:r>
              <a:rPr lang="pl-PL" sz="1600" dirty="0">
                <a:solidFill>
                  <a:srgbClr val="4F81BD">
                    <a:lumMod val="75000"/>
                  </a:srgbClr>
                </a:solidFill>
              </a:rPr>
              <a:t>uzupełniający projektu (którego wartość nie przekroczy 10% wartości wydatków kwalifikowalnych) może stanowić wymiana oświetlenia i innych </a:t>
            </a:r>
            <a:r>
              <a:rPr lang="pl-PL" sz="1600" dirty="0" smtClean="0">
                <a:solidFill>
                  <a:srgbClr val="4F81BD">
                    <a:lumMod val="75000"/>
                  </a:srgbClr>
                </a:solidFill>
              </a:rPr>
              <a:t>urządzeń elektrycznych </a:t>
            </a:r>
            <a:r>
              <a:rPr lang="pl-PL" sz="1600" dirty="0">
                <a:solidFill>
                  <a:srgbClr val="4F81BD">
                    <a:lumMod val="75000"/>
                  </a:srgbClr>
                </a:solidFill>
              </a:rPr>
              <a:t>stanowiących wyposażenie budynku (np. windy, napędy urządzeń i instalacji, pompy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w </a:t>
            </a:r>
            <a:r>
              <a:rPr lang="pl-PL" sz="1600" dirty="0">
                <a:solidFill>
                  <a:srgbClr val="4F81BD">
                    <a:lumMod val="75000"/>
                  </a:srgbClr>
                </a:solidFill>
              </a:rPr>
              <a:t>instalacjach C.O. i C.W.U) na </a:t>
            </a:r>
            <a:r>
              <a:rPr lang="pl-PL" sz="1600" dirty="0" smtClean="0">
                <a:solidFill>
                  <a:srgbClr val="4F81BD">
                    <a:lumMod val="75000"/>
                  </a:srgbClr>
                </a:solidFill>
              </a:rPr>
              <a:t>energooszczędne.</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Ponieważ poprawne funkcjonowanie nowoczesnych systemów ogrzewania/chłodzenia wymaga świadomego ich użytkowania i często zmiany dotychczasowych </a:t>
            </a:r>
            <a:r>
              <a:rPr lang="pl-PL" sz="1600" dirty="0" err="1">
                <a:solidFill>
                  <a:srgbClr val="4F81BD">
                    <a:lumMod val="75000"/>
                  </a:srgbClr>
                </a:solidFill>
              </a:rPr>
              <a:t>zachowań</a:t>
            </a:r>
            <a:r>
              <a:rPr lang="pl-PL" sz="1600" dirty="0">
                <a:solidFill>
                  <a:srgbClr val="4F81BD">
                    <a:lumMod val="75000"/>
                  </a:srgbClr>
                </a:solidFill>
              </a:rPr>
              <a:t>, projekty powinny obejmować również </a:t>
            </a:r>
            <a:r>
              <a:rPr lang="pl-PL" sz="1600" b="1" dirty="0">
                <a:solidFill>
                  <a:srgbClr val="4F81BD">
                    <a:lumMod val="75000"/>
                  </a:srgbClr>
                </a:solidFill>
              </a:rPr>
              <a:t>element edukacyjny </a:t>
            </a:r>
            <a:r>
              <a:rPr lang="pl-PL" sz="1600" dirty="0">
                <a:solidFill>
                  <a:srgbClr val="4F81BD">
                    <a:lumMod val="75000"/>
                  </a:srgbClr>
                </a:solidFill>
              </a:rPr>
              <a:t>użytkowników docelowych. Nie powinien on się jednak ograniczać wyłącznie do technicznej </a:t>
            </a:r>
            <a:r>
              <a:rPr lang="pl-PL" sz="1600" dirty="0" smtClean="0">
                <a:solidFill>
                  <a:srgbClr val="4F81BD">
                    <a:lumMod val="75000"/>
                  </a:srgbClr>
                </a:solidFill>
              </a:rPr>
              <a:t>instrukcji </a:t>
            </a:r>
            <a:r>
              <a:rPr lang="pl-PL" sz="1600" dirty="0">
                <a:solidFill>
                  <a:srgbClr val="4F81BD">
                    <a:lumMod val="75000"/>
                  </a:srgbClr>
                </a:solidFill>
              </a:rPr>
              <a:t>obsługi urządzeń (która powinna być zapewniona) ale powinien również odnieść się do szerszego kontekstu projektu, wskazując na jego walor ekologiczny.</a:t>
            </a:r>
          </a:p>
        </p:txBody>
      </p:sp>
    </p:spTree>
    <p:extLst>
      <p:ext uri="{BB962C8B-B14F-4D97-AF65-F5344CB8AC3E}">
        <p14:creationId xmlns:p14="http://schemas.microsoft.com/office/powerpoint/2010/main" val="368984912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29</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1916832"/>
            <a:ext cx="8713788" cy="439248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typy projektów:</a:t>
            </a:r>
          </a:p>
          <a:p>
            <a:pPr algn="just" eaLnBrk="1" hangingPunct="1">
              <a:spcAft>
                <a:spcPts val="600"/>
              </a:spcAft>
              <a:defRPr/>
            </a:pPr>
            <a:r>
              <a:rPr lang="pl-PL" sz="1600" dirty="0" smtClean="0">
                <a:solidFill>
                  <a:srgbClr val="4F81BD">
                    <a:lumMod val="75000"/>
                  </a:srgbClr>
                </a:solidFill>
              </a:rPr>
              <a:t>3.3.C jako </a:t>
            </a:r>
            <a:r>
              <a:rPr lang="pl-PL" sz="1600" dirty="0">
                <a:solidFill>
                  <a:srgbClr val="4F81BD">
                    <a:lumMod val="75000"/>
                  </a:srgbClr>
                </a:solidFill>
              </a:rPr>
              <a:t>projekty demonstracyjne – publiczne inwestycje  w zakresie budownictwa o znacznie podwyższonych parametrach charakterystyki energetycznej w budynkach użyteczności publicznej (budowa oraz modernizacja). </a:t>
            </a:r>
            <a:endParaRPr lang="pl-PL" sz="1600"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Przez </a:t>
            </a:r>
            <a:r>
              <a:rPr lang="pl-PL" sz="1600" dirty="0">
                <a:solidFill>
                  <a:srgbClr val="4F81BD">
                    <a:lumMod val="75000"/>
                  </a:srgbClr>
                </a:solidFill>
              </a:rPr>
              <a:t>podwyższone parametry charakterystyki energetycznej należy rozumieć takie, które pozwoliłyby na spełnienie co najmniej standardu NF 40 opracowanego przez Krajową Agencję Poszanowania Energii S.A. </a:t>
            </a:r>
          </a:p>
          <a:p>
            <a:pPr algn="just" eaLnBrk="1" hangingPunct="1">
              <a:spcAft>
                <a:spcPts val="600"/>
              </a:spcAft>
              <a:defRPr/>
            </a:pPr>
            <a:r>
              <a:rPr lang="pl-PL" sz="1600" dirty="0" smtClean="0">
                <a:solidFill>
                  <a:srgbClr val="4F81BD">
                    <a:lumMod val="75000"/>
                  </a:srgbClr>
                </a:solidFill>
              </a:rPr>
              <a:t>Element </a:t>
            </a:r>
            <a:r>
              <a:rPr lang="pl-PL" sz="1600" dirty="0">
                <a:solidFill>
                  <a:srgbClr val="4F81BD">
                    <a:lumMod val="75000"/>
                  </a:srgbClr>
                </a:solidFill>
              </a:rPr>
              <a:t>uzupełniający projektu (którego wartość nie przekroczy 10% wartości wydatków kwalifikowalnych) może stanowić wymiana oświetlenia oraz innych urządzeń stanowiących wyposażenie budynku (np. windy, napędy urządzeń i instalacji, pompy w instalacjach C.O. i C.W.U.) na energooszczędne w tym także usprawnienia systemu poprzez np. inteligentne zarządzanie oświetleniem (czujniki natężenia światła, czujniki ruchu, oprawy oświetleniowe zwiększające efektywność oświetlenia, wyłączniki czasowe itp.) oraz stosowanie energooszczędnych systemów zasilania. Zmniejszenie zużycia (lub zapotrzebowania na energię elektryczną w przypadku budowanego obiektu) budynku musi być udokumentowane.</a:t>
            </a:r>
          </a:p>
        </p:txBody>
      </p:sp>
    </p:spTree>
    <p:extLst>
      <p:ext uri="{BB962C8B-B14F-4D97-AF65-F5344CB8AC3E}">
        <p14:creationId xmlns:p14="http://schemas.microsoft.com/office/powerpoint/2010/main" val="315134201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rostokąt 6"/>
          <p:cNvSpPr/>
          <p:nvPr/>
        </p:nvSpPr>
        <p:spPr>
          <a:xfrm>
            <a:off x="468313" y="1265238"/>
            <a:ext cx="8064500" cy="13757275"/>
          </a:xfrm>
          <a:prstGeom prst="rect">
            <a:avLst/>
          </a:prstGeom>
        </p:spPr>
        <p:txBody>
          <a:bodyPr>
            <a:spAutoFit/>
          </a:bodyPr>
          <a:lstStyle/>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dirty="0">
              <a:latin typeface="Arial" panose="020B0604020202020204" pitchFamily="34" charset="0"/>
            </a:endParaRPr>
          </a:p>
          <a:p>
            <a:pPr marL="342900" indent="-342900" eaLnBrk="1" hangingPunct="1">
              <a:lnSpc>
                <a:spcPct val="150000"/>
              </a:lnSpc>
              <a:buFontTx/>
              <a:buAutoNum type="arabicPeriod"/>
              <a:defRPr/>
            </a:pPr>
            <a:endParaRPr lang="pl-PL" sz="1600" b="1" dirty="0">
              <a:latin typeface="Calibri" pitchFamily="34" charset="0"/>
            </a:endParaRPr>
          </a:p>
          <a:p>
            <a:pPr marL="342900" indent="-342900" eaLnBrk="1" hangingPunct="1">
              <a:buFontTx/>
              <a:buAutoNum type="arabicPeriod"/>
              <a:defRPr/>
            </a:pPr>
            <a:endParaRPr lang="pl-PL" dirty="0">
              <a:latin typeface="Arial" panose="020B0604020202020204" pitchFamily="34" charset="0"/>
            </a:endParaRPr>
          </a:p>
          <a:p>
            <a:pPr marL="342900" indent="-342900" eaLnBrk="1" hangingPunct="1">
              <a:buFontTx/>
              <a:buAutoNum type="arabicPeriod"/>
              <a:defRPr/>
            </a:pPr>
            <a:endParaRPr lang="pl-PL" dirty="0">
              <a:latin typeface="Arial" panose="020B0604020202020204" pitchFamily="34" charset="0"/>
            </a:endParaRPr>
          </a:p>
          <a:p>
            <a:pPr marL="342900" indent="-342900" eaLnBrk="1" hangingPunct="1">
              <a:buFontTx/>
              <a:buAutoNum type="arabicPeriod"/>
              <a:defRPr/>
            </a:pPr>
            <a:endParaRPr lang="pl-PL" dirty="0">
              <a:latin typeface="Arial" panose="020B0604020202020204" pitchFamily="34" charset="0"/>
            </a:endParaRPr>
          </a:p>
          <a:p>
            <a:pPr marL="342900" indent="-342900" eaLnBrk="1" hangingPunct="1">
              <a:buFontTx/>
              <a:buAutoNum type="arabicPeriod"/>
              <a:defRPr/>
            </a:pPr>
            <a:endParaRPr lang="pl-PL" b="1" dirty="0">
              <a:latin typeface="Calibri" pitchFamily="34" charset="0"/>
            </a:endParaRPr>
          </a:p>
          <a:p>
            <a:pPr marL="342900" indent="-342900" eaLnBrk="1" hangingPunct="1">
              <a:buFontTx/>
              <a:buAutoNum type="arabicPeriod"/>
              <a:defRPr/>
            </a:pPr>
            <a:endParaRPr lang="pl-PL" dirty="0">
              <a:latin typeface="Arial" panose="020B0604020202020204" pitchFamily="34" charset="0"/>
            </a:endParaRPr>
          </a:p>
          <a:p>
            <a:pPr marL="342900" indent="-342900" eaLnBrk="1" hangingPunct="1">
              <a:buFontTx/>
              <a:buAutoNum type="arabicPeriod"/>
              <a:defRPr/>
            </a:pPr>
            <a:endParaRPr lang="pl-PL" b="1" dirty="0">
              <a:latin typeface="Calibri" pitchFamily="34" charset="0"/>
            </a:endParaRPr>
          </a:p>
          <a:p>
            <a:pPr marL="342900" indent="-342900" eaLnBrk="1" hangingPunct="1">
              <a:buFontTx/>
              <a:buAutoNum type="arabicPeriod"/>
              <a:defRPr/>
            </a:pPr>
            <a:endParaRPr lang="pl-PL" dirty="0">
              <a:latin typeface="Arial" panose="020B0604020202020204" pitchFamily="34" charset="0"/>
            </a:endParaRPr>
          </a:p>
          <a:p>
            <a:pPr marL="342900" indent="-342900" eaLnBrk="1" hangingPunct="1">
              <a:buFontTx/>
              <a:buAutoNum type="arabicPeriod"/>
              <a:defRPr/>
            </a:pPr>
            <a:endParaRPr lang="pl-PL" b="1" dirty="0">
              <a:latin typeface="Calibri" pitchFamily="34" charset="0"/>
            </a:endParaRPr>
          </a:p>
          <a:p>
            <a:pPr marL="342900" indent="-342900" eaLnBrk="1" hangingPunct="1">
              <a:buFontTx/>
              <a:buAutoNum type="arabicPeriod"/>
              <a:defRPr/>
            </a:pPr>
            <a:endParaRPr lang="pl-PL" b="1" dirty="0">
              <a:latin typeface="Calibri" pitchFamily="34" charset="0"/>
            </a:endParaRPr>
          </a:p>
          <a:p>
            <a:pPr marL="342900" indent="-342900" eaLnBrk="1" hangingPunct="1">
              <a:buFontTx/>
              <a:buAutoNum type="arabicPeriod"/>
              <a:defRPr/>
            </a:pPr>
            <a:endParaRPr lang="pl-PL" b="1" dirty="0">
              <a:latin typeface="Calibri" pitchFamily="34" charset="0"/>
            </a:endParaRPr>
          </a:p>
          <a:p>
            <a:pPr marL="342900" indent="-342900" eaLnBrk="1" hangingPunct="1">
              <a:buFontTx/>
              <a:buAutoNum type="arabicPeriod"/>
              <a:defRPr/>
            </a:pPr>
            <a:endParaRPr lang="pl-PL" dirty="0">
              <a:latin typeface="Arial" panose="020B0604020202020204"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a:p>
            <a:pPr eaLnBrk="1" hangingPunct="1">
              <a:defRPr/>
            </a:pPr>
            <a:endParaRPr lang="pl-PL" b="1" dirty="0">
              <a:latin typeface="Calibri" pitchFamily="34" charset="0"/>
            </a:endParaRPr>
          </a:p>
        </p:txBody>
      </p:sp>
      <p:sp>
        <p:nvSpPr>
          <p:cNvPr id="5123" name="Prostokąt 7"/>
          <p:cNvSpPr>
            <a:spLocks noChangeArrowheads="1"/>
          </p:cNvSpPr>
          <p:nvPr/>
        </p:nvSpPr>
        <p:spPr bwMode="auto">
          <a:xfrm>
            <a:off x="323850" y="1412875"/>
            <a:ext cx="8208963" cy="5354638"/>
          </a:xfrm>
          <a:prstGeom prst="rect">
            <a:avLst/>
          </a:prstGeom>
          <a:noFill/>
          <a:ln w="9525">
            <a:noFill/>
            <a:miter lim="800000"/>
            <a:headEnd/>
            <a:tailEnd/>
          </a:ln>
        </p:spPr>
        <p:txBody>
          <a:bodyPr>
            <a:spAutoFit/>
          </a:bodyPr>
          <a:lstStyle/>
          <a:p>
            <a:pPr algn="just" eaLnBrk="1" hangingPunct="1">
              <a:buFont typeface="Wingdings" pitchFamily="2" charset="2"/>
              <a:buNone/>
            </a:pPr>
            <a:endParaRPr lang="pl-PL" altLang="pl-PL">
              <a:latin typeface="Calibri" pitchFamily="34" charset="0"/>
            </a:endParaRPr>
          </a:p>
          <a:p>
            <a:pPr algn="just" eaLnBrk="1" hangingPunct="1">
              <a:buFont typeface="Wingdings" pitchFamily="2" charset="2"/>
              <a:buNone/>
            </a:pPr>
            <a:endParaRPr lang="pl-PL" altLang="pl-PL">
              <a:latin typeface="Calibri" pitchFamily="34" charset="0"/>
            </a:endParaRPr>
          </a:p>
          <a:p>
            <a:pPr algn="just" eaLnBrk="1" hangingPunct="1">
              <a:buFont typeface="Wingdings" pitchFamily="2" charset="2"/>
              <a:buNone/>
            </a:pPr>
            <a:r>
              <a:rPr lang="pl-PL" altLang="pl-PL">
                <a:latin typeface="Calibri" pitchFamily="34" charset="0"/>
              </a:rPr>
              <a:t>nowe narzędzie, za pomocą którego będą realizowane </a:t>
            </a:r>
            <a:r>
              <a:rPr lang="pl-PL" altLang="pl-PL" u="sng">
                <a:latin typeface="Calibri" pitchFamily="34" charset="0"/>
              </a:rPr>
              <a:t>strategie terytorialne</a:t>
            </a:r>
            <a:r>
              <a:rPr lang="pl-PL" altLang="pl-PL">
                <a:latin typeface="Calibri" pitchFamily="34" charset="0"/>
              </a:rPr>
              <a:t> </a:t>
            </a:r>
            <a:br>
              <a:rPr lang="pl-PL" altLang="pl-PL">
                <a:latin typeface="Calibri" pitchFamily="34" charset="0"/>
              </a:rPr>
            </a:br>
            <a:r>
              <a:rPr lang="pl-PL" altLang="pl-PL">
                <a:latin typeface="Calibri" pitchFamily="34" charset="0"/>
              </a:rPr>
              <a:t>w nowym okresie programowania na lata 2014-2020.</a:t>
            </a:r>
          </a:p>
          <a:p>
            <a:pPr algn="just" eaLnBrk="1" hangingPunct="1">
              <a:buFont typeface="Wingdings" pitchFamily="2" charset="2"/>
              <a:buNone/>
            </a:pPr>
            <a:endParaRPr lang="pl-PL" altLang="pl-PL">
              <a:latin typeface="Calibri" pitchFamily="34" charset="0"/>
            </a:endParaRPr>
          </a:p>
          <a:p>
            <a:pPr algn="just" eaLnBrk="1" hangingPunct="1">
              <a:buFont typeface="Wingdings" pitchFamily="2" charset="2"/>
              <a:buNone/>
            </a:pPr>
            <a:r>
              <a:rPr lang="pl-PL" altLang="pl-PL">
                <a:latin typeface="Calibri" pitchFamily="34" charset="0"/>
              </a:rPr>
              <a:t> Zintegrowane Inwestycje Terytorialne oznaczają:</a:t>
            </a:r>
          </a:p>
          <a:p>
            <a:pPr algn="just" eaLnBrk="1" hangingPunct="1">
              <a:buFont typeface="Wingdings" pitchFamily="2" charset="2"/>
              <a:buNone/>
            </a:pPr>
            <a:endParaRPr lang="pl-PL" altLang="pl-PL">
              <a:latin typeface="Calibri" pitchFamily="34" charset="0"/>
            </a:endParaRPr>
          </a:p>
          <a:p>
            <a:pPr marL="809625" lvl="1" indent="-352425" algn="just" eaLnBrk="1" hangingPunct="1">
              <a:buFont typeface="Wingdings" pitchFamily="2" charset="2"/>
              <a:buChar char="Ø"/>
            </a:pPr>
            <a:r>
              <a:rPr lang="pl-PL" altLang="pl-PL">
                <a:latin typeface="Calibri" pitchFamily="34" charset="0"/>
              </a:rPr>
              <a:t>skierowanie wydzielonej puli środków do </a:t>
            </a:r>
            <a:r>
              <a:rPr lang="pl-PL" altLang="pl-PL" b="1">
                <a:latin typeface="Calibri" pitchFamily="34" charset="0"/>
              </a:rPr>
              <a:t>wskazanych obszarów w regionach </a:t>
            </a:r>
            <a:br>
              <a:rPr lang="pl-PL" altLang="pl-PL" b="1">
                <a:latin typeface="Calibri" pitchFamily="34" charset="0"/>
              </a:rPr>
            </a:br>
            <a:r>
              <a:rPr lang="pl-PL" altLang="pl-PL">
                <a:latin typeface="Calibri" pitchFamily="34" charset="0"/>
              </a:rPr>
              <a:t>– </a:t>
            </a:r>
            <a:r>
              <a:rPr lang="pl-PL" altLang="pl-PL" b="1" u="sng">
                <a:latin typeface="Calibri" pitchFamily="34" charset="0"/>
              </a:rPr>
              <a:t>przede wszystkim miast wojewódzkich i powiązanych z nimi obszarów funkcjonalnych </a:t>
            </a:r>
            <a:r>
              <a:rPr lang="pl-PL" altLang="pl-PL">
                <a:latin typeface="Calibri" pitchFamily="34" charset="0"/>
              </a:rPr>
              <a:t>– </a:t>
            </a:r>
            <a:r>
              <a:rPr lang="pl-PL" altLang="pl-PL" b="1">
                <a:latin typeface="Calibri" pitchFamily="34" charset="0"/>
              </a:rPr>
              <a:t>charakteryzujących się wspólnymi cechami społeczno-gospodarczymi i uwarunkowaniami przestrzennymi </a:t>
            </a:r>
            <a:r>
              <a:rPr lang="pl-PL" altLang="pl-PL">
                <a:latin typeface="Calibri" pitchFamily="34" charset="0"/>
              </a:rPr>
              <a:t>(projekty muszą realizować wspólną wizję i cele rozwojowe dla wszystkich jednostek terytorialnych z obszaru realizacji) </a:t>
            </a:r>
            <a:r>
              <a:rPr lang="pl-PL" altLang="pl-PL" b="1" u="sng">
                <a:latin typeface="Calibri" pitchFamily="34" charset="0"/>
              </a:rPr>
              <a:t>oraz obszarów funkcjonalnych ośrodków regionalnych</a:t>
            </a:r>
            <a:r>
              <a:rPr lang="pl-PL" altLang="pl-PL" u="sng">
                <a:latin typeface="Calibri" pitchFamily="34" charset="0"/>
              </a:rPr>
              <a:t>;</a:t>
            </a:r>
          </a:p>
          <a:p>
            <a:pPr marL="809625" lvl="1" indent="-352425" algn="just" eaLnBrk="1" hangingPunct="1">
              <a:buFont typeface="Wingdings" pitchFamily="2" charset="2"/>
              <a:buChar char="Ø"/>
            </a:pPr>
            <a:endParaRPr lang="pl-PL" altLang="pl-PL" u="sng">
              <a:latin typeface="Calibri" pitchFamily="34" charset="0"/>
            </a:endParaRPr>
          </a:p>
          <a:p>
            <a:pPr marL="809625" lvl="1" indent="-352425" algn="just" eaLnBrk="1" hangingPunct="1">
              <a:buFont typeface="Wingdings" pitchFamily="2" charset="2"/>
              <a:buChar char="Ø"/>
            </a:pPr>
            <a:r>
              <a:rPr lang="pl-PL" altLang="pl-PL">
                <a:latin typeface="Calibri" pitchFamily="34" charset="0"/>
              </a:rPr>
              <a:t>łączenie działań finansowanych z </a:t>
            </a:r>
            <a:r>
              <a:rPr lang="pl-PL" altLang="pl-PL" b="1">
                <a:latin typeface="Calibri" pitchFamily="34" charset="0"/>
              </a:rPr>
              <a:t>dwóch funduszy </a:t>
            </a:r>
            <a:r>
              <a:rPr lang="pl-PL" altLang="pl-PL">
                <a:latin typeface="Calibri" pitchFamily="34" charset="0"/>
              </a:rPr>
              <a:t>– Europejskiego Funduszu Rozwoju Regionalnego oraz Europejskiego Funduszu Społecznego.</a:t>
            </a:r>
          </a:p>
          <a:p>
            <a:pPr marL="809625" lvl="1" indent="-352425" algn="just" eaLnBrk="1" hangingPunct="1"/>
            <a:endParaRPr lang="pl-PL" altLang="pl-PL">
              <a:latin typeface="Calibri" pitchFamily="34" charset="0"/>
            </a:endParaRPr>
          </a:p>
          <a:p>
            <a:pPr marL="809625" lvl="1" indent="-352425" algn="just" eaLnBrk="1" hangingPunct="1">
              <a:buFont typeface="Wingdings" pitchFamily="2" charset="2"/>
              <a:buChar char="Ø"/>
            </a:pPr>
            <a:endParaRPr lang="pl-PL" altLang="pl-PL" u="sng">
              <a:latin typeface="Calibri" pitchFamily="34" charset="0"/>
            </a:endParaRPr>
          </a:p>
        </p:txBody>
      </p:sp>
      <p:sp>
        <p:nvSpPr>
          <p:cNvPr id="5124" name="Symbol zastępczy numeru slajdu 5"/>
          <p:cNvSpPr>
            <a:spLocks noGrp="1"/>
          </p:cNvSpPr>
          <p:nvPr>
            <p:ph type="sldNum" sz="quarter" idx="12"/>
          </p:nvPr>
        </p:nvSpPr>
        <p:spPr bwMode="auto">
          <a:noFill/>
          <a:ln>
            <a:miter lim="800000"/>
            <a:headEnd/>
            <a:tailEnd/>
          </a:ln>
        </p:spPr>
        <p:txBody>
          <a:bodyPr/>
          <a:lstStyle/>
          <a:p>
            <a:fld id="{12B8B5BA-A6CD-4A91-9F4F-A40976EEA81E}" type="slidenum">
              <a:rPr lang="pl-PL" altLang="pl-PL"/>
              <a:pPr/>
              <a:t>3</a:t>
            </a:fld>
            <a:endParaRPr lang="pl-PL" altLang="pl-PL"/>
          </a:p>
        </p:txBody>
      </p:sp>
      <p:pic>
        <p:nvPicPr>
          <p:cNvPr id="5125" name="Obraz 8"/>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5126" name="Grupa 7"/>
          <p:cNvGrpSpPr>
            <a:grpSpLocks/>
          </p:cNvGrpSpPr>
          <p:nvPr/>
        </p:nvGrpSpPr>
        <p:grpSpPr bwMode="auto">
          <a:xfrm>
            <a:off x="608013" y="993775"/>
            <a:ext cx="8229600" cy="838200"/>
            <a:chOff x="168390" y="0"/>
            <a:chExt cx="5661762" cy="620051"/>
          </a:xfrm>
        </p:grpSpPr>
        <p:sp>
          <p:nvSpPr>
            <p:cNvPr id="9" name="Prostokąt zaokrąglony 8"/>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rostokąt 9"/>
            <p:cNvSpPr/>
            <p:nvPr/>
          </p:nvSpPr>
          <p:spPr>
            <a:xfrm>
              <a:off x="186956" y="17615"/>
              <a:ext cx="5624629" cy="584821"/>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5127" name="Prostokąt 1"/>
          <p:cNvSpPr>
            <a:spLocks noChangeArrowheads="1"/>
          </p:cNvSpPr>
          <p:nvPr/>
        </p:nvSpPr>
        <p:spPr bwMode="auto">
          <a:xfrm>
            <a:off x="1835150" y="1157288"/>
            <a:ext cx="6121400" cy="677862"/>
          </a:xfrm>
          <a:prstGeom prst="rect">
            <a:avLst/>
          </a:prstGeom>
          <a:noFill/>
          <a:ln w="9525">
            <a:noFill/>
            <a:miter lim="800000"/>
            <a:headEnd/>
            <a:tailEnd/>
          </a:ln>
        </p:spPr>
        <p:txBody>
          <a:bodyPr wrap="none">
            <a:spAutoFit/>
          </a:bodyPr>
          <a:lstStyle/>
          <a:p>
            <a:pPr algn="ctr" eaLnBrk="1" hangingPunct="1"/>
            <a:r>
              <a:rPr lang="pl-PL" altLang="pl-PL" sz="2000" b="1" i="1">
                <a:solidFill>
                  <a:schemeClr val="bg1"/>
                </a:solidFill>
                <a:latin typeface="Calibri" pitchFamily="34" charset="0"/>
              </a:rPr>
              <a:t>ZINTEGROWANE INWESTYCJE TERYTORIALNE (TZW. ZIT) </a:t>
            </a:r>
          </a:p>
          <a:p>
            <a:pPr algn="ctr" eaLnBrk="1" hangingPunct="1"/>
            <a:r>
              <a:rPr lang="pl-PL" altLang="pl-PL" b="1">
                <a:solidFill>
                  <a:schemeClr val="bg1"/>
                </a:solidFill>
                <a:latin typeface="Calibri" pitchFamily="34" charset="0"/>
              </a:rPr>
              <a:t> </a:t>
            </a:r>
            <a:endParaRPr lang="pl-PL" altLang="pl-PL">
              <a:solidFill>
                <a:schemeClr val="bg1"/>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30</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1916832"/>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preferencje:</a:t>
            </a:r>
          </a:p>
          <a:p>
            <a:pPr algn="just" eaLnBrk="1" hangingPunct="1">
              <a:spcAft>
                <a:spcPts val="600"/>
              </a:spcAft>
              <a:defRPr/>
            </a:pPr>
            <a:r>
              <a:rPr lang="pl-PL" sz="1600" dirty="0">
                <a:solidFill>
                  <a:srgbClr val="4F81BD">
                    <a:lumMod val="75000"/>
                  </a:srgbClr>
                </a:solidFill>
              </a:rPr>
              <a:t>Preferowane będą projekty: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kompleksowe </a:t>
            </a:r>
            <a:r>
              <a:rPr lang="pl-PL" sz="1600" dirty="0">
                <a:solidFill>
                  <a:srgbClr val="4F81BD">
                    <a:lumMod val="75000"/>
                  </a:srgbClr>
                </a:solidFill>
              </a:rPr>
              <a:t>– obejmujące istotny fragment </a:t>
            </a:r>
            <a:r>
              <a:rPr lang="pl-PL" sz="1600" dirty="0" smtClean="0">
                <a:solidFill>
                  <a:srgbClr val="4F81BD">
                    <a:lumMod val="75000"/>
                  </a:srgbClr>
                </a:solidFill>
              </a:rPr>
              <a:t>gminy/powiatu bądź </a:t>
            </a:r>
            <a:r>
              <a:rPr lang="pl-PL" sz="1600" dirty="0">
                <a:solidFill>
                  <a:srgbClr val="4F81BD">
                    <a:lumMod val="75000"/>
                  </a:srgbClr>
                </a:solidFill>
              </a:rPr>
              <a:t>cały ich obszar, w formie programów inicjowanych przez JST lub innych beneficjentów, </a:t>
            </a:r>
            <a:r>
              <a:rPr lang="pl-PL" sz="1600" dirty="0" smtClean="0">
                <a:solidFill>
                  <a:srgbClr val="4F81BD">
                    <a:lumMod val="75000"/>
                  </a:srgbClr>
                </a:solidFill>
              </a:rPr>
              <a:t>o </a:t>
            </a:r>
            <a:r>
              <a:rPr lang="pl-PL" sz="1600" dirty="0">
                <a:solidFill>
                  <a:srgbClr val="4F81BD">
                    <a:lumMod val="75000"/>
                  </a:srgbClr>
                </a:solidFill>
              </a:rPr>
              <a:t>charakterze </a:t>
            </a:r>
            <a:r>
              <a:rPr lang="pl-PL" sz="1600" dirty="0" err="1">
                <a:solidFill>
                  <a:srgbClr val="4F81BD">
                    <a:lumMod val="75000"/>
                  </a:srgbClr>
                </a:solidFill>
              </a:rPr>
              <a:t>prosumenckim</a:t>
            </a:r>
            <a:r>
              <a:rPr lang="pl-PL" sz="1600" dirty="0">
                <a:solidFill>
                  <a:srgbClr val="4F81BD">
                    <a:lumMod val="75000"/>
                  </a:srgbClr>
                </a:solidFill>
              </a:rPr>
              <a:t>, zmierzających do ograniczenia emisji „kominowej” oraz zwiększenia udziału </a:t>
            </a:r>
            <a:r>
              <a:rPr lang="pl-PL" sz="1600" dirty="0" smtClean="0">
                <a:solidFill>
                  <a:srgbClr val="4F81BD">
                    <a:lumMod val="75000"/>
                  </a:srgbClr>
                </a:solidFill>
              </a:rPr>
              <a:t>OZE; </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wykorzystujące </a:t>
            </a:r>
            <a:r>
              <a:rPr lang="pl-PL" sz="1600" dirty="0">
                <a:solidFill>
                  <a:srgbClr val="4F81BD">
                    <a:lumMod val="75000"/>
                  </a:srgbClr>
                </a:solidFill>
              </a:rPr>
              <a:t>systemy monitorowania i zarządzania energią;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realizowane </a:t>
            </a:r>
            <a:r>
              <a:rPr lang="pl-PL" sz="1600" dirty="0">
                <a:solidFill>
                  <a:srgbClr val="4F81BD">
                    <a:lumMod val="75000"/>
                  </a:srgbClr>
                </a:solidFill>
              </a:rPr>
              <a:t>w obiektach podłączonych do sieci </a:t>
            </a:r>
            <a:r>
              <a:rPr lang="pl-PL" sz="1600" dirty="0" smtClean="0">
                <a:solidFill>
                  <a:srgbClr val="4F81BD">
                    <a:lumMod val="75000"/>
                  </a:srgbClr>
                </a:solidFill>
              </a:rPr>
              <a:t>ciepłowniczej (podłączanych do sieci); </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których </a:t>
            </a:r>
            <a:r>
              <a:rPr lang="pl-PL" sz="1600" dirty="0">
                <a:solidFill>
                  <a:srgbClr val="4F81BD">
                    <a:lumMod val="75000"/>
                  </a:srgbClr>
                </a:solidFill>
              </a:rPr>
              <a:t>efektem realizacji będzie oszczędność energii na poziomie nie mniejszym niż 60 </a:t>
            </a:r>
            <a:r>
              <a:rPr lang="pl-PL" sz="1600" dirty="0" smtClean="0">
                <a:solidFill>
                  <a:srgbClr val="4F81BD">
                    <a:lumMod val="75000"/>
                  </a:srgbClr>
                </a:solidFill>
              </a:rPr>
              <a: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wykorzystujące </a:t>
            </a:r>
            <a:r>
              <a:rPr lang="pl-PL" sz="1600" dirty="0">
                <a:solidFill>
                  <a:srgbClr val="4F81BD">
                    <a:lumMod val="75000"/>
                  </a:srgbClr>
                </a:solidFill>
              </a:rPr>
              <a:t>odnawialne źródła energii;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realizowane </a:t>
            </a:r>
            <a:r>
              <a:rPr lang="pl-PL" sz="1600" dirty="0">
                <a:solidFill>
                  <a:srgbClr val="4F81BD">
                    <a:lumMod val="75000"/>
                  </a:srgbClr>
                </a:solidFill>
              </a:rPr>
              <a:t>na obszarach o znaczących przekroczeniach norm zanieczyszczenia powietrza, co wynika z programu ochrony powietrza;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ujęte </a:t>
            </a:r>
            <a:r>
              <a:rPr lang="pl-PL" sz="1600" dirty="0">
                <a:solidFill>
                  <a:srgbClr val="4F81BD">
                    <a:lumMod val="75000"/>
                  </a:srgbClr>
                </a:solidFill>
              </a:rPr>
              <a:t>w programie rewitalizacji danej </a:t>
            </a:r>
            <a:r>
              <a:rPr lang="pl-PL" sz="1600" dirty="0" smtClean="0">
                <a:solidFill>
                  <a:srgbClr val="4F81BD">
                    <a:lumMod val="75000"/>
                  </a:srgbClr>
                </a:solidFill>
              </a:rPr>
              <a:t>gminy, który znajduje </a:t>
            </a:r>
            <a:r>
              <a:rPr lang="pl-PL" sz="1600" dirty="0">
                <a:solidFill>
                  <a:srgbClr val="4F81BD">
                    <a:lumMod val="75000"/>
                  </a:srgbClr>
                </a:solidFill>
              </a:rPr>
              <a:t>się </a:t>
            </a:r>
            <a:r>
              <a:rPr lang="pl-PL" sz="1600" dirty="0" smtClean="0">
                <a:solidFill>
                  <a:srgbClr val="4F81BD">
                    <a:lumMod val="75000"/>
                  </a:srgbClr>
                </a:solidFill>
              </a:rPr>
              <a:t>w </a:t>
            </a:r>
            <a:r>
              <a:rPr lang="pl-PL" sz="1600" dirty="0">
                <a:solidFill>
                  <a:srgbClr val="4F81BD">
                    <a:lumMod val="75000"/>
                  </a:srgbClr>
                </a:solidFill>
              </a:rPr>
              <a:t>wykazie IZ RPO WD;</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których wsparcie udzielane jest poprzez przedsiębiorstwa usług energetycznych (ESCO);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budynków </a:t>
            </a:r>
            <a:r>
              <a:rPr lang="pl-PL" sz="1600" dirty="0" smtClean="0">
                <a:solidFill>
                  <a:srgbClr val="4F81BD">
                    <a:lumMod val="75000"/>
                  </a:srgbClr>
                </a:solidFill>
              </a:rPr>
              <a:t>demonstracyjnych – </a:t>
            </a:r>
            <a:r>
              <a:rPr lang="pl-PL" sz="1600" dirty="0">
                <a:solidFill>
                  <a:srgbClr val="4F81BD">
                    <a:lumMod val="75000"/>
                  </a:srgbClr>
                </a:solidFill>
              </a:rPr>
              <a:t>za spełnienie wymogów NF 15.</a:t>
            </a:r>
          </a:p>
        </p:txBody>
      </p:sp>
    </p:spTree>
    <p:extLst>
      <p:ext uri="{BB962C8B-B14F-4D97-AF65-F5344CB8AC3E}">
        <p14:creationId xmlns:p14="http://schemas.microsoft.com/office/powerpoint/2010/main" val="11859691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31</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1916832"/>
            <a:ext cx="8713788" cy="46085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samorządu terytorialnego, ich związki i stowarzyszenia;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podmioty publiczne, </a:t>
            </a:r>
            <a:r>
              <a:rPr lang="pl-PL" sz="1600" dirty="0">
                <a:solidFill>
                  <a:srgbClr val="4F81BD">
                    <a:lumMod val="75000"/>
                  </a:srgbClr>
                </a:solidFill>
              </a:rPr>
              <a:t>których właścicielem jest JST lub dla których podmiotem założycielskim jest JST;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organizacyjne JST;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spółdzielnie </a:t>
            </a:r>
            <a:r>
              <a:rPr lang="pl-PL" sz="1600" dirty="0">
                <a:solidFill>
                  <a:srgbClr val="4F81BD">
                    <a:lumMod val="75000"/>
                  </a:srgbClr>
                </a:solidFill>
              </a:rPr>
              <a:t>mieszkaniowe i wspólnoty mieszkaniowe (z wyjątkiem spółdzielni i wspólnot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z </a:t>
            </a:r>
            <a:r>
              <a:rPr lang="pl-PL" sz="1600" dirty="0">
                <a:solidFill>
                  <a:srgbClr val="4F81BD">
                    <a:lumMod val="75000"/>
                  </a:srgbClr>
                </a:solidFill>
              </a:rPr>
              <a:t>obszaru ZIT </a:t>
            </a:r>
            <a:r>
              <a:rPr lang="pl-PL" sz="1600" dirty="0" err="1">
                <a:solidFill>
                  <a:srgbClr val="4F81BD">
                    <a:lumMod val="75000"/>
                  </a:srgbClr>
                </a:solidFill>
              </a:rPr>
              <a:t>WrOF</a:t>
            </a:r>
            <a:r>
              <a:rPr lang="pl-PL" sz="1600" dirty="0">
                <a:solidFill>
                  <a:srgbClr val="4F81BD">
                    <a:lumMod val="75000"/>
                  </a:srgbClr>
                </a:solidFill>
              </a:rPr>
              <a:t> dla których przewidziano wsparcie w programie krajowym);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towarzystwa </a:t>
            </a:r>
            <a:r>
              <a:rPr lang="pl-PL" sz="1600" dirty="0">
                <a:solidFill>
                  <a:srgbClr val="4F81BD">
                    <a:lumMod val="75000"/>
                  </a:srgbClr>
                </a:solidFill>
              </a:rPr>
              <a:t>budownictwa społecznego;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organizacje </a:t>
            </a:r>
            <a:r>
              <a:rPr lang="pl-PL" sz="1600" dirty="0">
                <a:solidFill>
                  <a:srgbClr val="4F81BD">
                    <a:lumMod val="75000"/>
                  </a:srgbClr>
                </a:solidFill>
              </a:rPr>
              <a:t>pozarządowe;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PGL </a:t>
            </a:r>
            <a:r>
              <a:rPr lang="pl-PL" sz="1600" dirty="0">
                <a:solidFill>
                  <a:srgbClr val="4F81BD">
                    <a:lumMod val="75000"/>
                  </a:srgbClr>
                </a:solidFill>
              </a:rPr>
              <a:t>Lasy Państwowe i jego jednostki organizacyjne;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kościoły</a:t>
            </a:r>
            <a:r>
              <a:rPr lang="pl-PL" sz="1600" dirty="0">
                <a:solidFill>
                  <a:srgbClr val="4F81BD">
                    <a:lumMod val="75000"/>
                  </a:srgbClr>
                </a:solidFill>
              </a:rPr>
              <a:t>, związki wyznaniowe oraz osoby prawne kościołów i związków wyznaniowych;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 </a:t>
            </a:r>
            <a:r>
              <a:rPr lang="pl-PL" sz="1600" dirty="0">
                <a:solidFill>
                  <a:srgbClr val="4F81BD">
                    <a:lumMod val="75000"/>
                  </a:srgbClr>
                </a:solidFill>
              </a:rPr>
              <a:t>wdrażający instrument finansowy.</a:t>
            </a:r>
          </a:p>
        </p:txBody>
      </p:sp>
    </p:spTree>
    <p:extLst>
      <p:ext uri="{BB962C8B-B14F-4D97-AF65-F5344CB8AC3E}">
        <p14:creationId xmlns:p14="http://schemas.microsoft.com/office/powerpoint/2010/main" val="158562642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32</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1916832"/>
            <a:ext cx="8713788" cy="4680520"/>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ważne informacje:</a:t>
            </a:r>
          </a:p>
          <a:p>
            <a:pPr algn="just" eaLnBrk="1" hangingPunct="1">
              <a:spcAft>
                <a:spcPts val="600"/>
              </a:spcAft>
              <a:defRPr/>
            </a:pPr>
            <a:r>
              <a:rPr lang="pl-PL" sz="1600" dirty="0">
                <a:solidFill>
                  <a:srgbClr val="4F81BD">
                    <a:lumMod val="75000"/>
                  </a:srgbClr>
                </a:solidFill>
              </a:rPr>
              <a:t>Realizowane przedsięwzięcia muszą wynikać z Planów Gospodarki Niskoemisyjnej. Zalecenia Instytucji Zarządzającej dotyczące metodologii sporządzania Planu Gospodarki Niskoemisyjnej zawiera załącznik nr 5 do szczegółowego opisu osi priorytetowych</a:t>
            </a:r>
            <a:r>
              <a:rPr lang="pl-PL" sz="1600" dirty="0" smtClean="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Obowiązkowym </a:t>
            </a:r>
            <a:r>
              <a:rPr lang="pl-PL" sz="1600" dirty="0">
                <a:solidFill>
                  <a:srgbClr val="4F81BD">
                    <a:lumMod val="75000"/>
                  </a:srgbClr>
                </a:solidFill>
              </a:rPr>
              <a:t>warunkiem poprzedzającym realizacje </a:t>
            </a:r>
            <a:r>
              <a:rPr lang="pl-PL" sz="1600" dirty="0" smtClean="0">
                <a:solidFill>
                  <a:srgbClr val="4F81BD">
                    <a:lumMod val="75000"/>
                  </a:srgbClr>
                </a:solidFill>
              </a:rPr>
              <a:t>projektów </a:t>
            </a:r>
            <a:r>
              <a:rPr lang="pl-PL" sz="1600" dirty="0">
                <a:solidFill>
                  <a:srgbClr val="4F81BD">
                    <a:lumMod val="75000"/>
                  </a:srgbClr>
                </a:solidFill>
              </a:rPr>
              <a:t>będzie przeprowadzenie audytów energetycznych i/lub audytów efektywności energetycznej, które posłużą do weryfikacji faktycznych oszczędności energii oraz wynikających z nich wymiernych skutków finansowych</a:t>
            </a:r>
            <a:r>
              <a:rPr lang="pl-PL" sz="1600" dirty="0" smtClean="0">
                <a:solidFill>
                  <a:srgbClr val="4F81BD">
                    <a:lumMod val="75000"/>
                  </a:srgbClr>
                </a:solidFill>
              </a:rPr>
              <a:t>.</a:t>
            </a:r>
          </a:p>
          <a:p>
            <a:pPr algn="just" eaLnBrk="1" hangingPunct="1">
              <a:spcAft>
                <a:spcPts val="600"/>
              </a:spcAft>
              <a:defRPr/>
            </a:pPr>
            <a:r>
              <a:rPr lang="pl-PL" sz="1600" dirty="0">
                <a:solidFill>
                  <a:srgbClr val="4F81BD">
                    <a:lumMod val="75000"/>
                  </a:srgbClr>
                </a:solidFill>
              </a:rPr>
              <a:t>Dofinansowanie uzyskają projekty, których efektem realizacji będzie oszczędność energii na poziomie nie mniejszym niż 25% w stosunku do w stosunku do </a:t>
            </a:r>
            <a:r>
              <a:rPr lang="pl-PL" sz="1600" dirty="0" smtClean="0">
                <a:solidFill>
                  <a:srgbClr val="4F81BD">
                    <a:lumMod val="75000"/>
                  </a:srgbClr>
                </a:solidFill>
              </a:rPr>
              <a:t>sytuacji wyjściowej. </a:t>
            </a:r>
          </a:p>
          <a:p>
            <a:pPr algn="just" eaLnBrk="1" hangingPunct="1">
              <a:spcAft>
                <a:spcPts val="600"/>
              </a:spcAft>
              <a:defRPr/>
            </a:pPr>
            <a:r>
              <a:rPr lang="pl-PL" sz="1600" dirty="0">
                <a:solidFill>
                  <a:srgbClr val="4F81BD">
                    <a:lumMod val="75000"/>
                  </a:srgbClr>
                </a:solidFill>
              </a:rPr>
              <a:t>W przypadku inwestycji dotyczących źródeł ciepła, wsparte projekty muszą skutkować redukcją CO2 w odniesieniu do istniejących instalacji (o co najmniej 30% w przypadku zamiany spalanego paliwa), co powinno wynikać z dokumentacji projektu. Projekty powinny być uzasadnione ekonomicznie i społecznie </a:t>
            </a:r>
            <a:r>
              <a:rPr lang="pl-PL" sz="1600" dirty="0" smtClean="0">
                <a:solidFill>
                  <a:srgbClr val="4F81BD">
                    <a:lumMod val="75000"/>
                  </a:srgbClr>
                </a:solidFill>
              </a:rPr>
              <a:t>oraz przeciwdziałać </a:t>
            </a:r>
            <a:r>
              <a:rPr lang="pl-PL" sz="1600" dirty="0">
                <a:solidFill>
                  <a:srgbClr val="4F81BD">
                    <a:lumMod val="75000"/>
                  </a:srgbClr>
                </a:solidFill>
              </a:rPr>
              <a:t>ubóstwu energetycznemu. </a:t>
            </a:r>
            <a:endParaRPr lang="pl-PL" sz="1600"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Urządzenia </a:t>
            </a:r>
            <a:r>
              <a:rPr lang="pl-PL" sz="1600" dirty="0">
                <a:solidFill>
                  <a:srgbClr val="4F81BD">
                    <a:lumMod val="75000"/>
                  </a:srgbClr>
                </a:solidFill>
              </a:rPr>
              <a:t>do ogrzewania powinny od początku okresu programowania charakteryzować się obowiązującym od końca 2020 r. minimalnym poziomem efektywności energetycznej i normami emisji zanieczyszczeń, </a:t>
            </a:r>
            <a:r>
              <a:rPr lang="pl-PL" sz="1600" dirty="0" smtClean="0">
                <a:solidFill>
                  <a:srgbClr val="4F81BD">
                    <a:lumMod val="75000"/>
                  </a:srgbClr>
                </a:solidFill>
              </a:rPr>
              <a:t>określonymi </a:t>
            </a:r>
            <a:r>
              <a:rPr lang="pl-PL" sz="1600" dirty="0">
                <a:solidFill>
                  <a:srgbClr val="4F81BD">
                    <a:lumMod val="75000"/>
                  </a:srgbClr>
                </a:solidFill>
              </a:rPr>
              <a:t>w środkach wykonawczych do dyrektywy </a:t>
            </a:r>
            <a:r>
              <a:rPr lang="pl-PL" sz="1600" dirty="0" smtClean="0">
                <a:solidFill>
                  <a:srgbClr val="4F81BD">
                    <a:lumMod val="75000"/>
                  </a:srgbClr>
                </a:solidFill>
              </a:rPr>
              <a:t>2009/125/WE.</a:t>
            </a:r>
            <a:endParaRPr lang="pl-PL" sz="1600" dirty="0">
              <a:solidFill>
                <a:srgbClr val="4F81BD">
                  <a:lumMod val="75000"/>
                </a:srgbClr>
              </a:solidFill>
            </a:endParaRPr>
          </a:p>
        </p:txBody>
      </p:sp>
    </p:spTree>
    <p:extLst>
      <p:ext uri="{BB962C8B-B14F-4D97-AF65-F5344CB8AC3E}">
        <p14:creationId xmlns:p14="http://schemas.microsoft.com/office/powerpoint/2010/main" val="73095595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33</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37010" y="1916832"/>
            <a:ext cx="8713788" cy="439248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3.3 Efektywność energetyczna w budynkach użyteczności publicznej </a:t>
            </a:r>
            <a:r>
              <a:rPr lang="pl-PL" b="1" dirty="0" smtClean="0">
                <a:solidFill>
                  <a:srgbClr val="4F81BD">
                    <a:lumMod val="75000"/>
                  </a:srgbClr>
                </a:solidFill>
              </a:rPr>
              <a:t/>
            </a:r>
            <a:br>
              <a:rPr lang="pl-PL" b="1" dirty="0" smtClean="0">
                <a:solidFill>
                  <a:srgbClr val="4F81BD">
                    <a:lumMod val="75000"/>
                  </a:srgbClr>
                </a:solidFill>
              </a:rPr>
            </a:br>
            <a:r>
              <a:rPr lang="pl-PL" b="1" dirty="0" smtClean="0">
                <a:solidFill>
                  <a:srgbClr val="4F81BD">
                    <a:lumMod val="75000"/>
                  </a:srgbClr>
                </a:solidFill>
              </a:rPr>
              <a:t>i </a:t>
            </a:r>
            <a:r>
              <a:rPr lang="pl-PL" b="1" dirty="0">
                <a:solidFill>
                  <a:srgbClr val="4F81BD">
                    <a:lumMod val="75000"/>
                  </a:srgbClr>
                </a:solidFill>
              </a:rPr>
              <a:t>sektorze mieszkaniowym – </a:t>
            </a:r>
            <a:r>
              <a:rPr lang="pl-PL" b="1" dirty="0" smtClean="0">
                <a:solidFill>
                  <a:srgbClr val="4F81BD">
                    <a:lumMod val="75000"/>
                  </a:srgbClr>
                </a:solidFill>
              </a:rPr>
              <a:t>ważne informacje - cd:</a:t>
            </a:r>
          </a:p>
          <a:p>
            <a:pPr algn="just" eaLnBrk="1" hangingPunct="1">
              <a:spcAft>
                <a:spcPts val="600"/>
              </a:spcAft>
              <a:defRPr/>
            </a:pPr>
            <a:r>
              <a:rPr lang="pl-PL" sz="1600" dirty="0" smtClean="0">
                <a:solidFill>
                  <a:srgbClr val="4F81BD">
                    <a:lumMod val="75000"/>
                  </a:srgbClr>
                </a:solidFill>
              </a:rPr>
              <a:t>Poziom dofinasowania: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nieobjętych pomocą publiczną: 85</a:t>
            </a:r>
            <a:r>
              <a:rPr lang="pl-PL" sz="1600" dirty="0" smtClean="0">
                <a:solidFill>
                  <a:srgbClr val="4F81BD">
                    <a:lumMod val="75000"/>
                  </a:srgbClr>
                </a:solidFill>
              </a:rPr>
              <a:t>%; </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objętych pomocą publiczną: zgodnie z właściwymi przepisami prawa wspólnotowego i krajowego dotyczącego zasad udzielania tej pomocy, obowiązującymi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w </a:t>
            </a:r>
            <a:r>
              <a:rPr lang="pl-PL" sz="1600" dirty="0">
                <a:solidFill>
                  <a:srgbClr val="4F81BD">
                    <a:lumMod val="75000"/>
                  </a:srgbClr>
                </a:solidFill>
              </a:rPr>
              <a:t>momencie udzielania wsparcia </a:t>
            </a:r>
            <a:r>
              <a:rPr lang="pl-PL" sz="1600" dirty="0" smtClean="0">
                <a:solidFill>
                  <a:srgbClr val="4F81BD">
                    <a:lumMod val="75000"/>
                  </a:srgbClr>
                </a:solidFill>
              </a:rPr>
              <a:t>(rozporządzenie nr </a:t>
            </a:r>
            <a:r>
              <a:rPr lang="pl-PL" sz="1600" dirty="0">
                <a:solidFill>
                  <a:srgbClr val="4F81BD">
                    <a:lumMod val="75000"/>
                  </a:srgbClr>
                </a:solidFill>
              </a:rPr>
              <a:t>651/2014 </a:t>
            </a:r>
            <a:r>
              <a:rPr lang="pl-PL" sz="1600" dirty="0" smtClean="0">
                <a:solidFill>
                  <a:srgbClr val="4F81BD">
                    <a:lumMod val="75000"/>
                  </a:srgbClr>
                </a:solidFill>
              </a:rPr>
              <a:t>[</a:t>
            </a:r>
            <a:r>
              <a:rPr lang="pl-PL" sz="1600" dirty="0">
                <a:solidFill>
                  <a:srgbClr val="4F81BD">
                    <a:lumMod val="75000"/>
                  </a:srgbClr>
                </a:solidFill>
              </a:rPr>
              <a:t>GBER</a:t>
            </a:r>
            <a:r>
              <a:rPr lang="pl-PL" sz="1600" dirty="0" smtClean="0">
                <a:solidFill>
                  <a:srgbClr val="4F81BD">
                    <a:lumMod val="75000"/>
                  </a:srgbClr>
                </a:solidFill>
              </a:rPr>
              <a:t>] - art</a:t>
            </a:r>
            <a:r>
              <a:rPr lang="pl-PL" sz="1600" dirty="0">
                <a:solidFill>
                  <a:srgbClr val="4F81BD">
                    <a:lumMod val="75000"/>
                  </a:srgbClr>
                </a:solidFill>
              </a:rPr>
              <a:t>. 38 Pomoc inwestycyjna na środki wspierające efektywność energetyczną</a:t>
            </a:r>
            <a:r>
              <a:rPr lang="pl-PL" sz="1600" dirty="0" smtClean="0">
                <a:solidFill>
                  <a:srgbClr val="4F81BD">
                    <a:lumMod val="75000"/>
                  </a:srgbClr>
                </a:solidFill>
              </a:rPr>
              <a:t>, art</a:t>
            </a:r>
            <a:r>
              <a:rPr lang="pl-PL" sz="1600" dirty="0">
                <a:solidFill>
                  <a:srgbClr val="4F81BD">
                    <a:lumMod val="75000"/>
                  </a:srgbClr>
                </a:solidFill>
              </a:rPr>
              <a:t>. 39 Pomoc inwestycyjna na projekty wspierające efektywność energetyczną w </a:t>
            </a:r>
            <a:r>
              <a:rPr lang="pl-PL" sz="1600" dirty="0" smtClean="0">
                <a:solidFill>
                  <a:srgbClr val="4F81BD">
                    <a:lumMod val="75000"/>
                  </a:srgbClr>
                </a:solidFill>
              </a:rPr>
              <a:t>budynkach, </a:t>
            </a:r>
            <a:r>
              <a:rPr lang="pl-PL" sz="1600" dirty="0">
                <a:solidFill>
                  <a:srgbClr val="4F81BD">
                    <a:lumMod val="75000"/>
                  </a:srgbClr>
                </a:solidFill>
              </a:rPr>
              <a:t>rozporządzenie </a:t>
            </a:r>
            <a:r>
              <a:rPr lang="pl-PL" sz="1600" dirty="0" smtClean="0">
                <a:solidFill>
                  <a:srgbClr val="4F81BD">
                    <a:lumMod val="75000"/>
                  </a:srgbClr>
                </a:solidFill>
              </a:rPr>
              <a:t>nr </a:t>
            </a:r>
            <a:r>
              <a:rPr lang="pl-PL" sz="1600" dirty="0">
                <a:solidFill>
                  <a:srgbClr val="4F81BD">
                    <a:lumMod val="75000"/>
                  </a:srgbClr>
                </a:solidFill>
              </a:rPr>
              <a:t>1407/2013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o pomocy </a:t>
            </a:r>
            <a:r>
              <a:rPr lang="pl-PL" sz="1600" dirty="0">
                <a:solidFill>
                  <a:srgbClr val="4F81BD">
                    <a:lumMod val="75000"/>
                  </a:srgbClr>
                </a:solidFill>
              </a:rPr>
              <a:t>de </a:t>
            </a:r>
            <a:r>
              <a:rPr lang="pl-PL" sz="1600" dirty="0" err="1" smtClean="0">
                <a:solidFill>
                  <a:srgbClr val="4F81BD">
                    <a:lumMod val="75000"/>
                  </a:srgbClr>
                </a:solidFill>
              </a:rPr>
              <a:t>minimis</a:t>
            </a:r>
            <a:r>
              <a:rPr lang="pl-PL" sz="1600" dirty="0" smtClean="0">
                <a:solidFill>
                  <a:srgbClr val="4F81BD">
                    <a:lumMod val="75000"/>
                  </a:srgbClr>
                </a:solidFill>
              </a:rPr>
              <a:t>).</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Wyjaśniamy z UOKiK, które projekty objęte będą pomocą publiczną.</a:t>
            </a:r>
          </a:p>
          <a:p>
            <a:pPr algn="just" eaLnBrk="1" hangingPunct="1">
              <a:spcAft>
                <a:spcPts val="600"/>
              </a:spcAft>
              <a:defRPr/>
            </a:pPr>
            <a:r>
              <a:rPr lang="pl-PL" sz="1600" dirty="0" smtClean="0">
                <a:solidFill>
                  <a:srgbClr val="4F81BD">
                    <a:lumMod val="75000"/>
                  </a:srgbClr>
                </a:solidFill>
              </a:rPr>
              <a:t>Minimalna wartość projektu:</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50 000 PLN (całkowita wartość projektu</a:t>
            </a:r>
            <a:r>
              <a:rPr lang="pl-PL" sz="1600" dirty="0" smtClean="0">
                <a:solidFill>
                  <a:srgbClr val="4F81BD">
                    <a:lumMod val="75000"/>
                  </a:srgbClr>
                </a:solidFill>
              </a:rPr>
              <a:t>).</a:t>
            </a:r>
            <a:endParaRPr lang="pl-PL" sz="1600" dirty="0">
              <a:solidFill>
                <a:srgbClr val="4F81BD">
                  <a:lumMod val="75000"/>
                </a:srgbClr>
              </a:solidFill>
            </a:endParaRPr>
          </a:p>
          <a:p>
            <a:pPr algn="just" eaLnBrk="1" hangingPunct="1">
              <a:spcAft>
                <a:spcPts val="600"/>
              </a:spcAft>
              <a:defRPr/>
            </a:pPr>
            <a:endParaRPr lang="pl-PL" sz="1600" dirty="0">
              <a:solidFill>
                <a:srgbClr val="4F81BD">
                  <a:lumMod val="75000"/>
                </a:srgbClr>
              </a:solidFill>
            </a:endParaRPr>
          </a:p>
        </p:txBody>
      </p:sp>
    </p:spTree>
    <p:extLst>
      <p:ext uri="{BB962C8B-B14F-4D97-AF65-F5344CB8AC3E}">
        <p14:creationId xmlns:p14="http://schemas.microsoft.com/office/powerpoint/2010/main" val="100092579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34</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3383084149"/>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352839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smtClean="0">
                <a:solidFill>
                  <a:schemeClr val="accent1">
                    <a:lumMod val="75000"/>
                  </a:schemeClr>
                </a:solidFill>
              </a:rPr>
              <a:t>3.3. </a:t>
            </a:r>
            <a:r>
              <a:rPr lang="pl-PL" b="1" dirty="0">
                <a:solidFill>
                  <a:srgbClr val="4F81BD">
                    <a:lumMod val="75000"/>
                  </a:srgbClr>
                </a:solidFill>
              </a:rPr>
              <a:t>Efektywność energetyczna w budynkach użyteczności publicznej </a:t>
            </a:r>
            <a:r>
              <a:rPr lang="pl-PL" b="1" dirty="0" smtClean="0">
                <a:solidFill>
                  <a:srgbClr val="4F81BD">
                    <a:lumMod val="75000"/>
                  </a:srgbClr>
                </a:solidFill>
              </a:rPr>
              <a:t>i </a:t>
            </a:r>
            <a:r>
              <a:rPr lang="pl-PL" b="1" dirty="0">
                <a:solidFill>
                  <a:srgbClr val="4F81BD">
                    <a:lumMod val="75000"/>
                  </a:srgbClr>
                </a:solidFill>
              </a:rPr>
              <a:t>sektorze mieszkaniowym </a:t>
            </a:r>
            <a:endParaRPr lang="pl-PL"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29 styczeń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51 870 970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3.3 A Projekty związane z kompleksową modernizacją </a:t>
            </a:r>
            <a:r>
              <a:rPr lang="pl-PL" dirty="0" err="1" smtClean="0">
                <a:solidFill>
                  <a:schemeClr val="accent1">
                    <a:lumMod val="75000"/>
                  </a:schemeClr>
                </a:solidFill>
              </a:rPr>
              <a:t>nergetyczną</a:t>
            </a:r>
            <a:r>
              <a:rPr lang="pl-PL" dirty="0" smtClean="0">
                <a:solidFill>
                  <a:schemeClr val="accent1">
                    <a:lumMod val="75000"/>
                  </a:schemeClr>
                </a:solidFill>
              </a:rPr>
              <a:t> </a:t>
            </a:r>
            <a:r>
              <a:rPr lang="pl-PL" dirty="0">
                <a:solidFill>
                  <a:schemeClr val="accent1">
                    <a:lumMod val="75000"/>
                  </a:schemeClr>
                </a:solidFill>
              </a:rPr>
              <a:t>budynków użyteczności publicznej</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229527911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35</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2580122133"/>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352839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smtClean="0">
                <a:solidFill>
                  <a:schemeClr val="accent1">
                    <a:lumMod val="75000"/>
                  </a:schemeClr>
                </a:solidFill>
              </a:rPr>
              <a:t>3.3. </a:t>
            </a:r>
            <a:r>
              <a:rPr lang="pl-PL" b="1" dirty="0">
                <a:solidFill>
                  <a:srgbClr val="4F81BD">
                    <a:lumMod val="75000"/>
                  </a:srgbClr>
                </a:solidFill>
              </a:rPr>
              <a:t>Efektywność energetyczna w budynkach użyteczności publicznej </a:t>
            </a:r>
            <a:r>
              <a:rPr lang="pl-PL" b="1" dirty="0" smtClean="0">
                <a:solidFill>
                  <a:srgbClr val="4F81BD">
                    <a:lumMod val="75000"/>
                  </a:srgbClr>
                </a:solidFill>
              </a:rPr>
              <a:t>i </a:t>
            </a:r>
            <a:r>
              <a:rPr lang="pl-PL" b="1" dirty="0">
                <a:solidFill>
                  <a:srgbClr val="4F81BD">
                    <a:lumMod val="75000"/>
                  </a:srgbClr>
                </a:solidFill>
              </a:rPr>
              <a:t>sektorze mieszkaniowym </a:t>
            </a:r>
            <a:endParaRPr lang="pl-PL"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29 lipiec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19 217 735</a:t>
            </a:r>
            <a:r>
              <a:rPr lang="pl-PL" b="1" dirty="0" smtClean="0">
                <a:solidFill>
                  <a:schemeClr val="accent1">
                    <a:lumMod val="75000"/>
                  </a:schemeClr>
                </a:solidFill>
              </a:rPr>
              <a:t> </a:t>
            </a:r>
            <a:r>
              <a:rPr lang="pl-PL" dirty="0" smtClean="0">
                <a:solidFill>
                  <a:schemeClr val="accent1">
                    <a:lumMod val="75000"/>
                  </a:schemeClr>
                </a:solidFill>
              </a:rPr>
              <a:t>euro</a:t>
            </a:r>
            <a:endParaRPr lang="pl-PL" sz="1000" dirty="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3.3 B Projekty związane z kompleksową modernizacją </a:t>
            </a:r>
            <a:r>
              <a:rPr lang="pl-PL" dirty="0" smtClean="0">
                <a:solidFill>
                  <a:schemeClr val="accent1">
                    <a:lumMod val="75000"/>
                  </a:schemeClr>
                </a:solidFill>
              </a:rPr>
              <a:t>energetyczną </a:t>
            </a:r>
            <a:r>
              <a:rPr lang="pl-PL" dirty="0">
                <a:solidFill>
                  <a:schemeClr val="accent1">
                    <a:lumMod val="75000"/>
                  </a:schemeClr>
                </a:solidFill>
              </a:rPr>
              <a:t>budynków mieszkalnych wielorodzinnych </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37177898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36</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68585710"/>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352839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smtClean="0">
                <a:solidFill>
                  <a:schemeClr val="accent1">
                    <a:lumMod val="75000"/>
                  </a:schemeClr>
                </a:solidFill>
              </a:rPr>
              <a:t>3.3. </a:t>
            </a:r>
            <a:r>
              <a:rPr lang="pl-PL" b="1" dirty="0">
                <a:solidFill>
                  <a:srgbClr val="4F81BD">
                    <a:lumMod val="75000"/>
                  </a:srgbClr>
                </a:solidFill>
              </a:rPr>
              <a:t>Efektywność energetyczna w budynkach użyteczności publicznej </a:t>
            </a:r>
            <a:r>
              <a:rPr lang="pl-PL" b="1" dirty="0" smtClean="0">
                <a:solidFill>
                  <a:srgbClr val="4F81BD">
                    <a:lumMod val="75000"/>
                  </a:srgbClr>
                </a:solidFill>
              </a:rPr>
              <a:t>i </a:t>
            </a:r>
            <a:r>
              <a:rPr lang="pl-PL" b="1" dirty="0">
                <a:solidFill>
                  <a:srgbClr val="4F81BD">
                    <a:lumMod val="75000"/>
                  </a:srgbClr>
                </a:solidFill>
              </a:rPr>
              <a:t>sektorze mieszkaniowym </a:t>
            </a:r>
            <a:endParaRPr lang="pl-PL"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29 lipiec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13 866 472 euro</a:t>
            </a:r>
            <a:endParaRPr lang="pl-PL" sz="1000" dirty="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3.3 C Projekty demonstracyjne – publiczne inwestycje w zakresie budownictwa o znacznie podwyższonych parametrach charakterystyki energetycznej w budynkach użyteczności publicznej</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189631933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37</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85750" y="2276871"/>
            <a:ext cx="8713788" cy="3554741"/>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a:t>
            </a:r>
            <a:r>
              <a:rPr lang="pl-PL" b="1" dirty="0">
                <a:solidFill>
                  <a:srgbClr val="4F81BD">
                    <a:lumMod val="75000"/>
                  </a:srgbClr>
                </a:solidFill>
              </a:rPr>
              <a:t>poddziałania:</a:t>
            </a:r>
          </a:p>
          <a:p>
            <a:pPr algn="ctr" eaLnBrk="1" hangingPunct="1">
              <a:spcAft>
                <a:spcPts val="600"/>
              </a:spcAft>
              <a:defRPr/>
            </a:pPr>
            <a:endParaRPr lang="pl-PL" b="1" dirty="0" smtClean="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dirty="0">
                <a:solidFill>
                  <a:srgbClr val="4F81BD">
                    <a:lumMod val="75000"/>
                  </a:srgbClr>
                </a:solidFill>
              </a:rPr>
              <a:t>Poddziałanie </a:t>
            </a:r>
            <a:r>
              <a:rPr lang="pl-PL" dirty="0" smtClean="0">
                <a:solidFill>
                  <a:srgbClr val="4F81BD">
                    <a:lumMod val="75000"/>
                  </a:srgbClr>
                </a:solidFill>
              </a:rPr>
              <a:t>3.4.1 – OSI oraz konkursy horyzontalne: 40 510 326 euro;</a:t>
            </a:r>
          </a:p>
          <a:p>
            <a:pPr marL="285750" indent="-285750" algn="just" eaLnBrk="1" hangingPunct="1">
              <a:spcAft>
                <a:spcPts val="600"/>
              </a:spcAft>
              <a:buFont typeface="Arial" panose="020B0604020202020204" pitchFamily="34" charset="0"/>
              <a:buChar char="•"/>
              <a:defRPr/>
            </a:pPr>
            <a:r>
              <a:rPr lang="pl-PL" dirty="0" smtClean="0">
                <a:solidFill>
                  <a:srgbClr val="4F81BD">
                    <a:lumMod val="75000"/>
                  </a:srgbClr>
                </a:solidFill>
              </a:rPr>
              <a:t>Poddziałanie 3.4.2 – ZIT </a:t>
            </a:r>
            <a:r>
              <a:rPr lang="pl-PL" dirty="0" err="1" smtClean="0">
                <a:solidFill>
                  <a:srgbClr val="4F81BD">
                    <a:lumMod val="75000"/>
                  </a:srgbClr>
                </a:solidFill>
              </a:rPr>
              <a:t>WrOF</a:t>
            </a:r>
            <a:r>
              <a:rPr lang="pl-PL" dirty="0">
                <a:solidFill>
                  <a:srgbClr val="4F81BD">
                    <a:lumMod val="75000"/>
                  </a:srgbClr>
                </a:solidFill>
              </a:rPr>
              <a:t>: </a:t>
            </a:r>
            <a:r>
              <a:rPr lang="pl-PL" dirty="0" smtClean="0">
                <a:solidFill>
                  <a:srgbClr val="4F81BD">
                    <a:lumMod val="75000"/>
                  </a:srgbClr>
                </a:solidFill>
              </a:rPr>
              <a:t>56 200 000 euro;</a:t>
            </a:r>
          </a:p>
          <a:p>
            <a:pPr marL="285750" indent="-285750" algn="just" eaLnBrk="1" hangingPunct="1">
              <a:spcAft>
                <a:spcPts val="600"/>
              </a:spcAft>
              <a:buFont typeface="Arial" panose="020B0604020202020204" pitchFamily="34" charset="0"/>
              <a:buChar char="•"/>
              <a:defRPr/>
            </a:pPr>
            <a:r>
              <a:rPr lang="pl-PL" dirty="0">
                <a:solidFill>
                  <a:srgbClr val="4F81BD">
                    <a:lumMod val="75000"/>
                  </a:srgbClr>
                </a:solidFill>
              </a:rPr>
              <a:t>Poddziałanie </a:t>
            </a:r>
            <a:r>
              <a:rPr lang="pl-PL" dirty="0" smtClean="0">
                <a:solidFill>
                  <a:srgbClr val="4F81BD">
                    <a:lumMod val="75000"/>
                  </a:srgbClr>
                </a:solidFill>
              </a:rPr>
              <a:t>3.4.3 </a:t>
            </a:r>
            <a:r>
              <a:rPr lang="pl-PL" dirty="0">
                <a:solidFill>
                  <a:srgbClr val="4F81BD">
                    <a:lumMod val="75000"/>
                  </a:srgbClr>
                </a:solidFill>
              </a:rPr>
              <a:t>– ZIT AJ: </a:t>
            </a:r>
            <a:r>
              <a:rPr lang="pl-PL" dirty="0" smtClean="0">
                <a:solidFill>
                  <a:srgbClr val="4F81BD">
                    <a:lumMod val="75000"/>
                  </a:srgbClr>
                </a:solidFill>
              </a:rPr>
              <a:t>27 050 000 euro;</a:t>
            </a:r>
          </a:p>
          <a:p>
            <a:pPr marL="285750" indent="-285750" algn="just" eaLnBrk="1" hangingPunct="1">
              <a:spcAft>
                <a:spcPts val="600"/>
              </a:spcAft>
              <a:buFont typeface="Arial" panose="020B0604020202020204" pitchFamily="34" charset="0"/>
              <a:buChar char="•"/>
              <a:defRPr/>
            </a:pPr>
            <a:r>
              <a:rPr lang="pl-PL" dirty="0">
                <a:solidFill>
                  <a:srgbClr val="4F81BD">
                    <a:lumMod val="75000"/>
                  </a:srgbClr>
                </a:solidFill>
              </a:rPr>
              <a:t>Podziałanie </a:t>
            </a:r>
            <a:r>
              <a:rPr lang="pl-PL" dirty="0" smtClean="0">
                <a:solidFill>
                  <a:srgbClr val="4F81BD">
                    <a:lumMod val="75000"/>
                  </a:srgbClr>
                </a:solidFill>
              </a:rPr>
              <a:t>3.4.4 </a:t>
            </a:r>
            <a:r>
              <a:rPr lang="pl-PL" dirty="0">
                <a:solidFill>
                  <a:srgbClr val="4F81BD">
                    <a:lumMod val="75000"/>
                  </a:srgbClr>
                </a:solidFill>
              </a:rPr>
              <a:t>– ZIT AW: </a:t>
            </a:r>
            <a:r>
              <a:rPr lang="pl-PL" dirty="0" smtClean="0">
                <a:solidFill>
                  <a:srgbClr val="4F81BD">
                    <a:lumMod val="75000"/>
                  </a:srgbClr>
                </a:solidFill>
              </a:rPr>
              <a:t>14 000 000 euro.</a:t>
            </a:r>
          </a:p>
          <a:p>
            <a:pPr marL="285750" indent="-285750" algn="just" eaLnBrk="1" hangingPunct="1">
              <a:spcAft>
                <a:spcPts val="600"/>
              </a:spcAft>
              <a:buFont typeface="Arial" panose="020B0604020202020204" pitchFamily="34" charset="0"/>
              <a:buChar char="•"/>
              <a:defRPr/>
            </a:pPr>
            <a:endParaRPr lang="pl-PL" dirty="0">
              <a:solidFill>
                <a:srgbClr val="4F81BD">
                  <a:lumMod val="75000"/>
                </a:srgbClr>
              </a:solidFill>
            </a:endParaRPr>
          </a:p>
          <a:p>
            <a:pPr algn="just" eaLnBrk="1" hangingPunct="1">
              <a:spcAft>
                <a:spcPts val="600"/>
              </a:spcAft>
              <a:defRPr/>
            </a:pPr>
            <a:r>
              <a:rPr lang="pl-PL" dirty="0" smtClean="0">
                <a:solidFill>
                  <a:srgbClr val="4F81BD">
                    <a:lumMod val="75000"/>
                  </a:srgbClr>
                </a:solidFill>
              </a:rPr>
              <a:t>Na projekty związane z ograniczaniem niskiej emisji kominowej w budynkach jednorodzinnych przeznaczono 15 000 000 euro.</a:t>
            </a:r>
          </a:p>
        </p:txBody>
      </p:sp>
    </p:spTree>
    <p:extLst>
      <p:ext uri="{BB962C8B-B14F-4D97-AF65-F5344CB8AC3E}">
        <p14:creationId xmlns:p14="http://schemas.microsoft.com/office/powerpoint/2010/main" val="384602908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38</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85750" y="1844825"/>
            <a:ext cx="8713788" cy="439248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typy projektów:</a:t>
            </a:r>
            <a:endParaRPr lang="pl-PL" b="1" dirty="0">
              <a:solidFill>
                <a:srgbClr val="4F81BD">
                  <a:lumMod val="75000"/>
                </a:srgbClr>
              </a:solidFill>
            </a:endParaRPr>
          </a:p>
          <a:p>
            <a:pPr algn="just" eaLnBrk="1" hangingPunct="1">
              <a:spcAft>
                <a:spcPts val="600"/>
              </a:spcAft>
              <a:defRPr/>
            </a:pPr>
            <a:r>
              <a:rPr lang="pl-PL" dirty="0" smtClean="0">
                <a:solidFill>
                  <a:srgbClr val="4F81BD">
                    <a:lumMod val="75000"/>
                  </a:srgbClr>
                </a:solidFill>
              </a:rPr>
              <a:t>A. Ograniczona </a:t>
            </a:r>
            <a:r>
              <a:rPr lang="pl-PL" dirty="0">
                <a:solidFill>
                  <a:srgbClr val="4F81BD">
                    <a:lumMod val="75000"/>
                  </a:srgbClr>
                </a:solidFill>
              </a:rPr>
              <a:t>niska emisja transportowa w ramach kompleksowych strategii </a:t>
            </a:r>
            <a:r>
              <a:rPr lang="pl-PL" dirty="0" smtClean="0">
                <a:solidFill>
                  <a:srgbClr val="4F81BD">
                    <a:lumMod val="75000"/>
                  </a:srgbClr>
                </a:solidFill>
              </a:rPr>
              <a:t>niskoemisyjnych: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projekty dot. transportu miejskiego (zakup autobusów, </a:t>
            </a:r>
            <a:r>
              <a:rPr lang="pl-PL" sz="1600" dirty="0" err="1" smtClean="0">
                <a:solidFill>
                  <a:srgbClr val="4F81BD">
                    <a:lumMod val="75000"/>
                  </a:srgbClr>
                </a:solidFill>
              </a:rPr>
              <a:t>Park&amp;Ride</a:t>
            </a:r>
            <a:r>
              <a:rPr lang="pl-PL" sz="1600" dirty="0" smtClean="0">
                <a:solidFill>
                  <a:srgbClr val="4F81BD">
                    <a:lumMod val="75000"/>
                  </a:srgbClr>
                </a:solidFill>
              </a:rPr>
              <a:t>, centra przesiadkowe, drogi rowerowe).</a:t>
            </a:r>
            <a:endParaRPr lang="pl-PL" sz="1600" dirty="0">
              <a:solidFill>
                <a:srgbClr val="4F81BD">
                  <a:lumMod val="75000"/>
                </a:srgbClr>
              </a:solidFill>
            </a:endParaRPr>
          </a:p>
          <a:p>
            <a:pPr algn="just" eaLnBrk="1" hangingPunct="1">
              <a:spcAft>
                <a:spcPts val="600"/>
              </a:spcAft>
              <a:defRPr/>
            </a:pPr>
            <a:r>
              <a:rPr lang="pl-PL" dirty="0" smtClean="0">
                <a:solidFill>
                  <a:srgbClr val="4F81BD">
                    <a:lumMod val="75000"/>
                  </a:srgbClr>
                </a:solidFill>
              </a:rPr>
              <a:t>B. Ograniczona </a:t>
            </a:r>
            <a:r>
              <a:rPr lang="pl-PL" dirty="0">
                <a:solidFill>
                  <a:srgbClr val="4F81BD">
                    <a:lumMod val="75000"/>
                  </a:srgbClr>
                </a:solidFill>
              </a:rPr>
              <a:t>niska emisja kominowa w ramach kompleksowych strategii </a:t>
            </a:r>
            <a:r>
              <a:rPr lang="pl-PL" dirty="0" smtClean="0">
                <a:solidFill>
                  <a:srgbClr val="4F81BD">
                    <a:lumMod val="75000"/>
                  </a:srgbClr>
                </a:solidFill>
              </a:rPr>
              <a:t>niskoemisyjnych (domy jednorodzinne):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modernizacja </a:t>
            </a:r>
            <a:r>
              <a:rPr lang="pl-PL" sz="1600" dirty="0">
                <a:solidFill>
                  <a:srgbClr val="4F81BD">
                    <a:lumMod val="75000"/>
                  </a:srgbClr>
                </a:solidFill>
              </a:rPr>
              <a:t>systemów grzewczych </a:t>
            </a:r>
            <a:r>
              <a:rPr lang="pl-PL" sz="1600" dirty="0" smtClean="0">
                <a:solidFill>
                  <a:srgbClr val="4F81BD">
                    <a:lumMod val="75000"/>
                  </a:srgbClr>
                </a:solidFill>
              </a:rPr>
              <a:t>- wymiana </a:t>
            </a:r>
            <a:r>
              <a:rPr lang="pl-PL" sz="1600" dirty="0">
                <a:solidFill>
                  <a:srgbClr val="4F81BD">
                    <a:lumMod val="75000"/>
                  </a:srgbClr>
                </a:solidFill>
              </a:rPr>
              <a:t>źródła </a:t>
            </a:r>
            <a:r>
              <a:rPr lang="pl-PL" sz="1600" dirty="0" smtClean="0">
                <a:solidFill>
                  <a:srgbClr val="4F81BD">
                    <a:lumMod val="75000"/>
                  </a:srgbClr>
                </a:solidFill>
              </a:rPr>
              <a:t>ciepła </a:t>
            </a:r>
            <a:r>
              <a:rPr lang="pl-PL" sz="1600" dirty="0">
                <a:solidFill>
                  <a:srgbClr val="4F81BD">
                    <a:lumMod val="75000"/>
                  </a:srgbClr>
                </a:solidFill>
              </a:rPr>
              <a:t>na podłączenie do sieci ciepłowniczej/chłodniczej </a:t>
            </a:r>
            <a:r>
              <a:rPr lang="pl-PL" sz="1600" dirty="0" smtClean="0">
                <a:solidFill>
                  <a:srgbClr val="4F81BD">
                    <a:lumMod val="75000"/>
                  </a:srgbClr>
                </a:solidFill>
              </a:rPr>
              <a:t>lub </a:t>
            </a:r>
            <a:r>
              <a:rPr lang="pl-PL" sz="1600" dirty="0">
                <a:solidFill>
                  <a:srgbClr val="4F81BD">
                    <a:lumMod val="75000"/>
                  </a:srgbClr>
                </a:solidFill>
              </a:rPr>
              <a:t>instalację kotłów spalających biomasę lub ewentualnie paliwa </a:t>
            </a:r>
            <a:r>
              <a:rPr lang="pl-PL" sz="1600" dirty="0" smtClean="0">
                <a:solidFill>
                  <a:srgbClr val="4F81BD">
                    <a:lumMod val="75000"/>
                  </a:srgbClr>
                </a:solidFill>
              </a:rPr>
              <a:t>gazowe</a:t>
            </a:r>
            <a:r>
              <a:rPr lang="pl-PL" sz="1600" dirty="0">
                <a:solidFill>
                  <a:srgbClr val="4F81BD">
                    <a:lumMod val="75000"/>
                  </a:srgbClr>
                </a:solidFill>
              </a:rPr>
              <a:t>. Wsparcie może dotyczyć również systemów monitoringu i zarządzania </a:t>
            </a:r>
            <a:r>
              <a:rPr lang="pl-PL" sz="1600" dirty="0" smtClean="0">
                <a:solidFill>
                  <a:srgbClr val="4F81BD">
                    <a:lumMod val="75000"/>
                  </a:srgbClr>
                </a:solidFill>
              </a:rPr>
              <a:t>energią.</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inwestycje </a:t>
            </a:r>
            <a:r>
              <a:rPr lang="pl-PL" sz="1600" dirty="0">
                <a:solidFill>
                  <a:srgbClr val="4F81BD">
                    <a:lumMod val="75000"/>
                  </a:srgbClr>
                </a:solidFill>
              </a:rPr>
              <a:t>mogą być uzupełnione poprzez instalacje OZE, jeśli wynika to z audytu. W przypadku instalacji do produkcji energii elektrycznej np. fotowoltaicznej  czy wykorzystującej siłę wiatru dopuszcza się </a:t>
            </a:r>
            <a:r>
              <a:rPr lang="pl-PL" sz="1600" dirty="0" err="1">
                <a:solidFill>
                  <a:srgbClr val="4F81BD">
                    <a:lumMod val="75000"/>
                  </a:srgbClr>
                </a:solidFill>
              </a:rPr>
              <a:t>mikroinstalacje</a:t>
            </a:r>
            <a:r>
              <a:rPr lang="pl-PL" sz="1600" dirty="0">
                <a:solidFill>
                  <a:srgbClr val="4F81BD">
                    <a:lumMod val="75000"/>
                  </a:srgbClr>
                </a:solidFill>
              </a:rPr>
              <a:t> których moc powinna być obliczona na zaspokojenie  zapotrzebowania na energię elektryczną w modernizowanym </a:t>
            </a:r>
            <a:r>
              <a:rPr lang="pl-PL" sz="1600" dirty="0" smtClean="0">
                <a:solidFill>
                  <a:srgbClr val="4F81BD">
                    <a:lumMod val="75000"/>
                  </a:srgbClr>
                </a:solidFill>
              </a:rPr>
              <a:t>budynku.</a:t>
            </a:r>
            <a:endParaRPr lang="pl-PL" sz="1600" dirty="0">
              <a:solidFill>
                <a:srgbClr val="4F81BD">
                  <a:lumMod val="75000"/>
                </a:srgbClr>
              </a:solidFill>
            </a:endParaRPr>
          </a:p>
        </p:txBody>
      </p:sp>
    </p:spTree>
    <p:extLst>
      <p:ext uri="{BB962C8B-B14F-4D97-AF65-F5344CB8AC3E}">
        <p14:creationId xmlns:p14="http://schemas.microsoft.com/office/powerpoint/2010/main" val="394457425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39</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85750" y="1844825"/>
            <a:ext cx="8713788" cy="439248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typy projektów:</a:t>
            </a:r>
            <a:endParaRPr lang="pl-PL" b="1" dirty="0">
              <a:solidFill>
                <a:srgbClr val="4F81BD">
                  <a:lumMod val="75000"/>
                </a:srgbClr>
              </a:solidFill>
            </a:endParaRPr>
          </a:p>
          <a:p>
            <a:pPr algn="just" eaLnBrk="1" hangingPunct="1">
              <a:spcAft>
                <a:spcPts val="600"/>
              </a:spcAft>
              <a:defRPr/>
            </a:pPr>
            <a:r>
              <a:rPr lang="pl-PL" dirty="0" smtClean="0">
                <a:solidFill>
                  <a:srgbClr val="4F81BD">
                    <a:lumMod val="75000"/>
                  </a:srgbClr>
                </a:solidFill>
              </a:rPr>
              <a:t>B. Ograniczona </a:t>
            </a:r>
            <a:r>
              <a:rPr lang="pl-PL" dirty="0">
                <a:solidFill>
                  <a:srgbClr val="4F81BD">
                    <a:lumMod val="75000"/>
                  </a:srgbClr>
                </a:solidFill>
              </a:rPr>
              <a:t>niska emisja kominowa w ramach kompleksowych strategii </a:t>
            </a:r>
            <a:r>
              <a:rPr lang="pl-PL" dirty="0" smtClean="0">
                <a:solidFill>
                  <a:srgbClr val="4F81BD">
                    <a:lumMod val="75000"/>
                  </a:srgbClr>
                </a:solidFill>
              </a:rPr>
              <a:t>niskoemisyjnych:</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warunkiem poprzedzającym realizacje projektów będzie przeprowadzenie audytów energetycznych i/lub audytów efektywności energetycznej, które posłużą do weryfikacji faktycznych oszczędności energii oraz wynikających z nich wymiernych skutków </a:t>
            </a:r>
            <a:r>
              <a:rPr lang="pl-PL" sz="1600" dirty="0" smtClean="0">
                <a:solidFill>
                  <a:srgbClr val="4F81BD">
                    <a:lumMod val="75000"/>
                  </a:srgbClr>
                </a:solidFill>
              </a:rPr>
              <a:t>finansowych;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wspomniane </a:t>
            </a:r>
            <a:r>
              <a:rPr lang="pl-PL" sz="1600" dirty="0">
                <a:solidFill>
                  <a:srgbClr val="4F81BD">
                    <a:lumMod val="75000"/>
                  </a:srgbClr>
                </a:solidFill>
              </a:rPr>
              <a:t>inwestycje mogą zostać wsparte jedynie w przypadku, gdy podłączenie do sieci ciepłowniczej na danym obszarze nie jest uzasadnione </a:t>
            </a:r>
            <a:r>
              <a:rPr lang="pl-PL" sz="1600" dirty="0" smtClean="0">
                <a:solidFill>
                  <a:srgbClr val="4F81BD">
                    <a:lumMod val="75000"/>
                  </a:srgbClr>
                </a:solidFill>
              </a:rPr>
              <a:t>ekonomicznie;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wspierane </a:t>
            </a:r>
            <a:r>
              <a:rPr lang="pl-PL" sz="1600" dirty="0">
                <a:solidFill>
                  <a:srgbClr val="4F81BD">
                    <a:lumMod val="75000"/>
                  </a:srgbClr>
                </a:solidFill>
              </a:rPr>
              <a:t>urządzenia do ogrzewania powinny od początku okresu programowania charakteryzować się obowiązującym od końca 2020 r. minimalnym poziomem efektywności energetycznej i normami emisji zanieczyszczeń, które zostały określone w środkach wykonawczych do dyrektywy 2009/125/WE z dnia 21 października 2009 r. ustanawiającej ogólne zasady ustalania wymogów dotyczących </a:t>
            </a:r>
            <a:r>
              <a:rPr lang="pl-PL" sz="1600" dirty="0" err="1">
                <a:solidFill>
                  <a:srgbClr val="4F81BD">
                    <a:lumMod val="75000"/>
                  </a:srgbClr>
                </a:solidFill>
              </a:rPr>
              <a:t>ekoprojektu</a:t>
            </a:r>
            <a:r>
              <a:rPr lang="pl-PL" sz="1600" dirty="0">
                <a:solidFill>
                  <a:srgbClr val="4F81BD">
                    <a:lumMod val="75000"/>
                  </a:srgbClr>
                </a:solidFill>
              </a:rPr>
              <a:t> dla produktów związanych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z energią;</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wsparte </a:t>
            </a:r>
            <a:r>
              <a:rPr lang="pl-PL" sz="1600" dirty="0">
                <a:solidFill>
                  <a:srgbClr val="4F81BD">
                    <a:lumMod val="75000"/>
                  </a:srgbClr>
                </a:solidFill>
              </a:rPr>
              <a:t>projekty muszą skutkować redukcją CO2 w odniesieniu do istniejących instalacji (o co najmniej 30% w przypadku zamiany spalanego paliwa</a:t>
            </a:r>
            <a:r>
              <a:rPr lang="pl-PL" sz="1600" dirty="0" smtClean="0">
                <a:solidFill>
                  <a:srgbClr val="4F81BD">
                    <a:lumMod val="75000"/>
                  </a:srgbClr>
                </a:solidFill>
              </a:rPr>
              <a:t>).</a:t>
            </a:r>
            <a:endParaRPr lang="pl-PL" sz="1600" dirty="0">
              <a:solidFill>
                <a:srgbClr val="4F81BD">
                  <a:lumMod val="75000"/>
                </a:srgbClr>
              </a:solidFill>
            </a:endParaRPr>
          </a:p>
        </p:txBody>
      </p:sp>
    </p:spTree>
    <p:extLst>
      <p:ext uri="{BB962C8B-B14F-4D97-AF65-F5344CB8AC3E}">
        <p14:creationId xmlns:p14="http://schemas.microsoft.com/office/powerpoint/2010/main" val="108127871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Symbol zastępczy zawartości 5"/>
          <p:cNvSpPr txBox="1">
            <a:spLocks/>
          </p:cNvSpPr>
          <p:nvPr/>
        </p:nvSpPr>
        <p:spPr bwMode="auto">
          <a:xfrm>
            <a:off x="250825" y="1268413"/>
            <a:ext cx="8642350" cy="5040312"/>
          </a:xfrm>
          <a:prstGeom prst="rect">
            <a:avLst/>
          </a:prstGeom>
          <a:noFill/>
          <a:ln w="9525">
            <a:noFill/>
            <a:miter lim="800000"/>
            <a:headEnd/>
            <a:tailEnd/>
          </a:ln>
        </p:spPr>
        <p:txBody>
          <a:bodyPr/>
          <a:lstStyle/>
          <a:p>
            <a:pPr marL="558800" indent="-514350" algn="just" eaLnBrk="1" hangingPunct="1">
              <a:buClr>
                <a:srgbClr val="0070C0"/>
              </a:buClr>
              <a:buFont typeface="Calibri" pitchFamily="34" charset="0"/>
              <a:buAutoNum type="arabicPeriod"/>
            </a:pPr>
            <a:endParaRPr lang="pl-PL" altLang="pl-PL">
              <a:solidFill>
                <a:srgbClr val="000000"/>
              </a:solidFill>
              <a:latin typeface="Calibri" pitchFamily="34" charset="0"/>
            </a:endParaRPr>
          </a:p>
        </p:txBody>
      </p:sp>
      <p:graphicFrame>
        <p:nvGraphicFramePr>
          <p:cNvPr id="4" name="Symbol zastępczy zawartości 3"/>
          <p:cNvGraphicFramePr>
            <a:graphicFrameLocks noGrp="1"/>
          </p:cNvGraphicFramePr>
          <p:nvPr/>
        </p:nvGraphicFramePr>
        <p:xfrm>
          <a:off x="414471" y="141277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Symbol zastępczy zawartości 3"/>
          <p:cNvGraphicFramePr>
            <a:graphicFrameLocks noGrp="1"/>
          </p:cNvGraphicFramePr>
          <p:nvPr>
            <p:extLst>
              <p:ext uri="{D42A27DB-BD31-4B8C-83A1-F6EECF244321}">
                <p14:modId xmlns:p14="http://schemas.microsoft.com/office/powerpoint/2010/main" val="2604374397"/>
              </p:ext>
            </p:extLst>
          </p:nvPr>
        </p:nvGraphicFramePr>
        <p:xfrm>
          <a:off x="442633" y="1237443"/>
          <a:ext cx="8229600" cy="49685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149" name="Obraz 4"/>
          <p:cNvPicPr>
            <a:picLocks noChangeAspect="1"/>
          </p:cNvPicPr>
          <p:nvPr/>
        </p:nvPicPr>
        <p:blipFill>
          <a:blip r:embed="rId14" cstate="print"/>
          <a:srcRect/>
          <a:stretch>
            <a:fillRect/>
          </a:stretch>
        </p:blipFill>
        <p:spPr bwMode="auto">
          <a:xfrm>
            <a:off x="4860925" y="341313"/>
            <a:ext cx="4248150" cy="415925"/>
          </a:xfrm>
          <a:prstGeom prst="rect">
            <a:avLst/>
          </a:prstGeom>
          <a:noFill/>
          <a:ln w="9525">
            <a:noFill/>
            <a:miter lim="800000"/>
            <a:headEnd/>
            <a:tailEnd/>
          </a:ln>
        </p:spPr>
      </p:pic>
      <p:sp>
        <p:nvSpPr>
          <p:cNvPr id="6150" name="Symbol zastępczy numeru slajdu 1"/>
          <p:cNvSpPr>
            <a:spLocks noGrp="1"/>
          </p:cNvSpPr>
          <p:nvPr>
            <p:ph type="sldNum" sz="quarter" idx="12"/>
          </p:nvPr>
        </p:nvSpPr>
        <p:spPr bwMode="auto">
          <a:noFill/>
          <a:ln>
            <a:miter lim="800000"/>
            <a:headEnd/>
            <a:tailEnd/>
          </a:ln>
        </p:spPr>
        <p:txBody>
          <a:bodyPr/>
          <a:lstStyle/>
          <a:p>
            <a:fld id="{2CBD0519-130E-48E8-AF79-437FB6ADC79E}" type="slidenum">
              <a:rPr lang="pl-PL" altLang="pl-PL"/>
              <a:pPr/>
              <a:t>4</a:t>
            </a:fld>
            <a:endParaRPr lang="pl-PL" altLang="pl-PL"/>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40</a:t>
            </a:fld>
            <a:endParaRPr lang="pl-PL" altLang="pl-PL" dirty="0"/>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85750" y="1844825"/>
            <a:ext cx="8713788" cy="439248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preferencje:</a:t>
            </a:r>
            <a:endParaRPr lang="pl-PL" b="1" dirty="0">
              <a:solidFill>
                <a:srgbClr val="4F81BD">
                  <a:lumMod val="75000"/>
                </a:srgbClr>
              </a:solidFill>
            </a:endParaRPr>
          </a:p>
          <a:p>
            <a:pPr algn="just" eaLnBrk="1" hangingPunct="1">
              <a:spcAft>
                <a:spcPts val="600"/>
              </a:spcAft>
              <a:defRPr/>
            </a:pPr>
            <a:r>
              <a:rPr lang="pl-PL" sz="1600" dirty="0">
                <a:solidFill>
                  <a:srgbClr val="4F81BD">
                    <a:lumMod val="75000"/>
                  </a:srgbClr>
                </a:solidFill>
              </a:rPr>
              <a:t>Preferowane będą projekty: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dotyczące </a:t>
            </a:r>
            <a:r>
              <a:rPr lang="pl-PL" sz="1600" dirty="0">
                <a:solidFill>
                  <a:srgbClr val="4F81BD">
                    <a:lumMod val="75000"/>
                  </a:srgbClr>
                </a:solidFill>
              </a:rPr>
              <a:t>systemów grzewczych opartych na paliwach inne niż stałe;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wykorzystujące </a:t>
            </a:r>
            <a:r>
              <a:rPr lang="pl-PL" sz="1600" dirty="0">
                <a:solidFill>
                  <a:srgbClr val="4F81BD">
                    <a:lumMod val="75000"/>
                  </a:srgbClr>
                </a:solidFill>
              </a:rPr>
              <a:t>OZE;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realizowane </a:t>
            </a:r>
            <a:r>
              <a:rPr lang="pl-PL" sz="1600" dirty="0">
                <a:solidFill>
                  <a:srgbClr val="4F81BD">
                    <a:lumMod val="75000"/>
                  </a:srgbClr>
                </a:solidFill>
              </a:rPr>
              <a:t>w miejscowościach uzdrowiskowych;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wykorzystujące </a:t>
            </a:r>
            <a:r>
              <a:rPr lang="pl-PL" sz="1600" dirty="0">
                <a:solidFill>
                  <a:srgbClr val="4F81BD">
                    <a:lumMod val="75000"/>
                  </a:srgbClr>
                </a:solidFill>
              </a:rPr>
              <a:t>systemy monitorowania i zarządzania energią;</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których </a:t>
            </a:r>
            <a:r>
              <a:rPr lang="pl-PL" sz="1600" dirty="0">
                <a:solidFill>
                  <a:srgbClr val="4F81BD">
                    <a:lumMod val="75000"/>
                  </a:srgbClr>
                </a:solidFill>
              </a:rPr>
              <a:t>efektem realizacji będzie redukcja emisji CO2 o więcej niż 30%;</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realizowane </a:t>
            </a:r>
            <a:r>
              <a:rPr lang="pl-PL" sz="1600" dirty="0">
                <a:solidFill>
                  <a:srgbClr val="4F81BD">
                    <a:lumMod val="75000"/>
                  </a:srgbClr>
                </a:solidFill>
              </a:rPr>
              <a:t>na obszarach o znaczących przekroczeniach norm zanieczyszczenia powietrza;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których wsparcie udzielane jest poprzez przedsiębiorstwa usług energetycznych (ESCO</a:t>
            </a:r>
            <a:r>
              <a:rPr lang="pl-PL" sz="1600" dirty="0" smtClean="0">
                <a:solidFill>
                  <a:srgbClr val="4F81BD">
                    <a:lumMod val="75000"/>
                  </a:srgbClr>
                </a:solidFill>
              </a:rPr>
              <a: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preferowane </a:t>
            </a:r>
            <a:r>
              <a:rPr lang="pl-PL" sz="1600" dirty="0">
                <a:solidFill>
                  <a:srgbClr val="4F81BD">
                    <a:lumMod val="75000"/>
                  </a:srgbClr>
                </a:solidFill>
              </a:rPr>
              <a:t>będą projekty rewitalizacyjne ujęte w programie rewitalizacji danej gminy, które znajdują się na wykazie IZ RPO </a:t>
            </a:r>
            <a:r>
              <a:rPr lang="pl-PL" sz="1600" dirty="0" smtClean="0">
                <a:solidFill>
                  <a:srgbClr val="4F81BD">
                    <a:lumMod val="75000"/>
                  </a:srgbClr>
                </a:solidFill>
              </a:rPr>
              <a:t>WD.</a:t>
            </a:r>
            <a:endParaRPr lang="pl-PL" sz="1600" dirty="0">
              <a:solidFill>
                <a:srgbClr val="4F81BD">
                  <a:lumMod val="75000"/>
                </a:srgbClr>
              </a:solidFill>
            </a:endParaRPr>
          </a:p>
          <a:p>
            <a:pPr algn="just" eaLnBrk="1" hangingPunct="1">
              <a:spcAft>
                <a:spcPts val="600"/>
              </a:spcAft>
              <a:defRPr/>
            </a:pPr>
            <a:endParaRPr lang="pl-PL" sz="1600" dirty="0">
              <a:solidFill>
                <a:srgbClr val="4F81BD">
                  <a:lumMod val="75000"/>
                </a:srgbClr>
              </a:solidFill>
            </a:endParaRPr>
          </a:p>
        </p:txBody>
      </p:sp>
    </p:spTree>
    <p:extLst>
      <p:ext uri="{BB962C8B-B14F-4D97-AF65-F5344CB8AC3E}">
        <p14:creationId xmlns:p14="http://schemas.microsoft.com/office/powerpoint/2010/main" val="297889312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41</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988841"/>
            <a:ext cx="8713788" cy="381664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samorządu terytorialnego, ich związki i stowarzyszenia;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organizacyjne </a:t>
            </a:r>
            <a:r>
              <a:rPr lang="pl-PL" sz="1600" dirty="0" smtClean="0">
                <a:solidFill>
                  <a:srgbClr val="4F81BD">
                    <a:lumMod val="75000"/>
                  </a:srgbClr>
                </a:solidFill>
              </a:rPr>
              <a:t>JST; </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sektora finansów publicznych, inne niż wymienione powyżej;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organizacje </a:t>
            </a:r>
            <a:r>
              <a:rPr lang="pl-PL" sz="1600" dirty="0">
                <a:solidFill>
                  <a:srgbClr val="4F81BD">
                    <a:lumMod val="75000"/>
                  </a:srgbClr>
                </a:solidFill>
              </a:rPr>
              <a:t>pozarządowe;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PGL </a:t>
            </a:r>
            <a:r>
              <a:rPr lang="pl-PL" sz="1600" dirty="0">
                <a:solidFill>
                  <a:srgbClr val="4F81BD">
                    <a:lumMod val="75000"/>
                  </a:srgbClr>
                </a:solidFill>
              </a:rPr>
              <a:t>Lasy Państwowe i jego jednostki organizacyjne. </a:t>
            </a:r>
            <a:endParaRPr lang="pl-PL" sz="1600" dirty="0" smtClean="0">
              <a:solidFill>
                <a:srgbClr val="4F81BD">
                  <a:lumMod val="75000"/>
                </a:srgbClr>
              </a:solidFill>
            </a:endParaRPr>
          </a:p>
          <a:p>
            <a:pPr marL="285750" indent="-285750" algn="just" eaLnBrk="1" hangingPunct="1">
              <a:spcAft>
                <a:spcPts val="600"/>
              </a:spcAft>
              <a:buFont typeface="Arial" panose="020B0604020202020204" pitchFamily="34" charset="0"/>
              <a:buChar char="•"/>
              <a:defRPr/>
            </a:pP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Osoby fizyczne nie są przewidziane jako beneficjenci ale mogą skorzystać ze wsparcia w ramach tzw. „projektów parasolowych”, w których beneficjentem może być gmina, stowarzyszenie lub pozostali beneficjenci z katalogu. Beneficjent odpowiedzialny będzie za przygotowanie </a:t>
            </a:r>
            <a:br>
              <a:rPr lang="pl-PL" sz="1600" dirty="0" smtClean="0">
                <a:solidFill>
                  <a:srgbClr val="4F81BD">
                    <a:lumMod val="75000"/>
                  </a:srgbClr>
                </a:solidFill>
              </a:rPr>
            </a:br>
            <a:r>
              <a:rPr lang="pl-PL" sz="1600" dirty="0" smtClean="0">
                <a:solidFill>
                  <a:srgbClr val="4F81BD">
                    <a:lumMod val="75000"/>
                  </a:srgbClr>
                </a:solidFill>
              </a:rPr>
              <a:t>i rozliczenie projektu jako strona umowy o dofinansowanie projektu</a:t>
            </a:r>
            <a:r>
              <a:rPr lang="pl-PL" sz="1600" smtClean="0">
                <a:solidFill>
                  <a:srgbClr val="4F81BD">
                    <a:lumMod val="75000"/>
                  </a:srgbClr>
                </a:solidFill>
              </a:rPr>
              <a:t>. </a:t>
            </a:r>
            <a:endParaRPr lang="pl-PL" sz="1600" dirty="0">
              <a:solidFill>
                <a:srgbClr val="4F81BD">
                  <a:lumMod val="75000"/>
                </a:srgbClr>
              </a:solidFill>
            </a:endParaRPr>
          </a:p>
        </p:txBody>
      </p:sp>
    </p:spTree>
    <p:extLst>
      <p:ext uri="{BB962C8B-B14F-4D97-AF65-F5344CB8AC3E}">
        <p14:creationId xmlns:p14="http://schemas.microsoft.com/office/powerpoint/2010/main" val="286108038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42</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916833"/>
            <a:ext cx="8713788" cy="38886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3.4 Wdrażanie strategii </a:t>
            </a:r>
            <a:r>
              <a:rPr lang="pl-PL" b="1" dirty="0" smtClean="0">
                <a:solidFill>
                  <a:srgbClr val="4F81BD">
                    <a:lumMod val="75000"/>
                  </a:srgbClr>
                </a:solidFill>
              </a:rPr>
              <a:t>niskoemisyjnych – ważne informacje:</a:t>
            </a:r>
          </a:p>
          <a:p>
            <a:pPr algn="just" eaLnBrk="1" hangingPunct="1">
              <a:spcAft>
                <a:spcPts val="600"/>
              </a:spcAft>
              <a:defRPr/>
            </a:pPr>
            <a:r>
              <a:rPr lang="pl-PL" sz="1600" dirty="0" smtClean="0">
                <a:solidFill>
                  <a:srgbClr val="4F81BD">
                    <a:lumMod val="75000"/>
                  </a:srgbClr>
                </a:solidFill>
              </a:rPr>
              <a:t>Poziom dofinansowania: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nieobjętych pomocą publiczną: 85%. </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w przypadku projektów objętych pomocą publiczną: zgodnie z właściwymi przepisami prawa wspólnotowego i krajowego dotyczącego zasad udzielania tej pomocy, obowiązującymi </a:t>
            </a:r>
            <a:br>
              <a:rPr lang="pl-PL" sz="1600" dirty="0">
                <a:solidFill>
                  <a:srgbClr val="4F81BD">
                    <a:lumMod val="75000"/>
                  </a:srgbClr>
                </a:solidFill>
              </a:rPr>
            </a:br>
            <a:r>
              <a:rPr lang="pl-PL" sz="1600" dirty="0">
                <a:solidFill>
                  <a:srgbClr val="4F81BD">
                    <a:lumMod val="75000"/>
                  </a:srgbClr>
                </a:solidFill>
              </a:rPr>
              <a:t>w momencie udzielania wsparcia (rozporządzenie </a:t>
            </a:r>
            <a:r>
              <a:rPr lang="pl-PL" sz="1600" dirty="0" smtClean="0">
                <a:solidFill>
                  <a:srgbClr val="4F81BD">
                    <a:lumMod val="75000"/>
                  </a:srgbClr>
                </a:solidFill>
              </a:rPr>
              <a:t>nr </a:t>
            </a:r>
            <a:r>
              <a:rPr lang="pl-PL" sz="1600" dirty="0">
                <a:solidFill>
                  <a:srgbClr val="4F81BD">
                    <a:lumMod val="75000"/>
                  </a:srgbClr>
                </a:solidFill>
              </a:rPr>
              <a:t>651/2014 </a:t>
            </a:r>
            <a:r>
              <a:rPr lang="pl-PL" sz="1600" dirty="0" smtClean="0">
                <a:solidFill>
                  <a:srgbClr val="4F81BD">
                    <a:lumMod val="75000"/>
                  </a:srgbClr>
                </a:solidFill>
              </a:rPr>
              <a:t>[</a:t>
            </a:r>
            <a:r>
              <a:rPr lang="pl-PL" sz="1600" dirty="0">
                <a:solidFill>
                  <a:srgbClr val="4F81BD">
                    <a:lumMod val="75000"/>
                  </a:srgbClr>
                </a:solidFill>
              </a:rPr>
              <a:t>GBER</a:t>
            </a:r>
            <a:r>
              <a:rPr lang="pl-PL" sz="1600" dirty="0" smtClean="0">
                <a:solidFill>
                  <a:srgbClr val="4F81BD">
                    <a:lumMod val="75000"/>
                  </a:srgbClr>
                </a:solidFill>
              </a:rPr>
              <a:t>] - art</a:t>
            </a:r>
            <a:r>
              <a:rPr lang="pl-PL" sz="1600" dirty="0">
                <a:solidFill>
                  <a:srgbClr val="4F81BD">
                    <a:lumMod val="75000"/>
                  </a:srgbClr>
                </a:solidFill>
              </a:rPr>
              <a:t>. 38 Pomoc inwestycyjna na środki wspierające efektywność energetyczną</a:t>
            </a:r>
            <a:r>
              <a:rPr lang="pl-PL" sz="1600" dirty="0" smtClean="0">
                <a:solidFill>
                  <a:srgbClr val="4F81BD">
                    <a:lumMod val="75000"/>
                  </a:srgbClr>
                </a:solidFill>
              </a:rPr>
              <a:t>, art</a:t>
            </a:r>
            <a:r>
              <a:rPr lang="pl-PL" sz="1600" dirty="0">
                <a:solidFill>
                  <a:srgbClr val="4F81BD">
                    <a:lumMod val="75000"/>
                  </a:srgbClr>
                </a:solidFill>
              </a:rPr>
              <a:t>. 39 Pomoc inwestycyjna na projekty wspierające efektywność energetyczną w </a:t>
            </a:r>
            <a:r>
              <a:rPr lang="pl-PL" sz="1600" dirty="0" smtClean="0">
                <a:solidFill>
                  <a:srgbClr val="4F81BD">
                    <a:lumMod val="75000"/>
                  </a:srgbClr>
                </a:solidFill>
              </a:rPr>
              <a:t>budynkach, rozporządzenie nr </a:t>
            </a:r>
            <a:r>
              <a:rPr lang="pl-PL" sz="1600" dirty="0">
                <a:solidFill>
                  <a:srgbClr val="4F81BD">
                    <a:lumMod val="75000"/>
                  </a:srgbClr>
                </a:solidFill>
              </a:rPr>
              <a:t>1407/2013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o pomocy </a:t>
            </a:r>
            <a:r>
              <a:rPr lang="pl-PL" sz="1600" dirty="0">
                <a:solidFill>
                  <a:srgbClr val="4F81BD">
                    <a:lumMod val="75000"/>
                  </a:srgbClr>
                </a:solidFill>
              </a:rPr>
              <a:t>de </a:t>
            </a:r>
            <a:r>
              <a:rPr lang="pl-PL" sz="1600" dirty="0" err="1" smtClean="0">
                <a:solidFill>
                  <a:srgbClr val="4F81BD">
                    <a:lumMod val="75000"/>
                  </a:srgbClr>
                </a:solidFill>
              </a:rPr>
              <a:t>minimis</a:t>
            </a:r>
            <a:r>
              <a:rPr lang="pl-PL" sz="1600" dirty="0" smtClean="0">
                <a:solidFill>
                  <a:srgbClr val="4F81BD">
                    <a:lumMod val="75000"/>
                  </a:srgbClr>
                </a:solidFill>
              </a:rPr>
              <a:t>).</a:t>
            </a:r>
          </a:p>
          <a:p>
            <a:pPr algn="just" eaLnBrk="1" hangingPunct="1">
              <a:spcAft>
                <a:spcPts val="600"/>
              </a:spcAft>
              <a:defRPr/>
            </a:pPr>
            <a:r>
              <a:rPr lang="pl-PL" sz="1600" dirty="0" smtClean="0">
                <a:solidFill>
                  <a:srgbClr val="4F81BD">
                    <a:lumMod val="75000"/>
                  </a:srgbClr>
                </a:solidFill>
              </a:rPr>
              <a:t>Minimalna wartość projektu:</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200 </a:t>
            </a:r>
            <a:r>
              <a:rPr lang="pl-PL" sz="1600" dirty="0">
                <a:solidFill>
                  <a:srgbClr val="4F81BD">
                    <a:lumMod val="75000"/>
                  </a:srgbClr>
                </a:solidFill>
              </a:rPr>
              <a:t>000 PLN (całkowita wartość projektu</a:t>
            </a:r>
            <a:r>
              <a:rPr lang="pl-PL" sz="1600" dirty="0" smtClean="0">
                <a:solidFill>
                  <a:srgbClr val="4F81BD">
                    <a:lumMod val="75000"/>
                  </a:srgbClr>
                </a:solidFill>
              </a:rPr>
              <a:t>).</a:t>
            </a:r>
            <a:endParaRPr lang="pl-PL" sz="1600" dirty="0">
              <a:solidFill>
                <a:srgbClr val="4F81BD">
                  <a:lumMod val="75000"/>
                </a:srgbClr>
              </a:solidFill>
            </a:endParaRPr>
          </a:p>
        </p:txBody>
      </p:sp>
    </p:spTree>
    <p:extLst>
      <p:ext uri="{BB962C8B-B14F-4D97-AF65-F5344CB8AC3E}">
        <p14:creationId xmlns:p14="http://schemas.microsoft.com/office/powerpoint/2010/main" val="160485596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43</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4058588230"/>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600"/>
              </a:spcAft>
              <a:defRPr/>
            </a:pPr>
            <a:r>
              <a:rPr lang="pl-PL" b="1" dirty="0" smtClean="0">
                <a:solidFill>
                  <a:schemeClr val="accent1">
                    <a:lumMod val="75000"/>
                  </a:schemeClr>
                </a:solidFill>
              </a:rPr>
              <a:t>3.4. </a:t>
            </a:r>
            <a:r>
              <a:rPr lang="pl-PL" b="1" dirty="0">
                <a:solidFill>
                  <a:srgbClr val="4F81BD">
                    <a:lumMod val="75000"/>
                  </a:srgbClr>
                </a:solidFill>
              </a:rPr>
              <a:t>Wdrażanie strategii niskoemisyjnych </a:t>
            </a:r>
            <a:endParaRPr lang="pl-PL" b="1"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30 listopad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13 122 427 euro</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Zakres </a:t>
            </a:r>
            <a:r>
              <a:rPr lang="pl-PL" b="1" dirty="0">
                <a:solidFill>
                  <a:schemeClr val="accent1">
                    <a:lumMod val="75000"/>
                  </a:schemeClr>
                </a:solidFill>
              </a:rPr>
              <a:t>projektów: </a:t>
            </a:r>
            <a:r>
              <a:rPr lang="pl-PL" dirty="0">
                <a:solidFill>
                  <a:schemeClr val="accent1">
                    <a:lumMod val="75000"/>
                  </a:schemeClr>
                </a:solidFill>
              </a:rPr>
              <a:t>3.4 B Wymiana kotłów oraz inwestycje w odnawialne źródła energii</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37352553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44</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772816"/>
            <a:ext cx="8713788" cy="4896544"/>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3.5 Wysokosprawna </a:t>
            </a:r>
            <a:r>
              <a:rPr lang="pl-PL" b="1" dirty="0" smtClean="0">
                <a:solidFill>
                  <a:srgbClr val="4F81BD">
                    <a:lumMod val="75000"/>
                  </a:srgbClr>
                </a:solidFill>
              </a:rPr>
              <a:t>kogeneracja - typy projektów:</a:t>
            </a:r>
          </a:p>
          <a:p>
            <a:pPr algn="just" eaLnBrk="1" hangingPunct="1">
              <a:spcAft>
                <a:spcPts val="600"/>
              </a:spcAft>
              <a:defRPr/>
            </a:pPr>
            <a:r>
              <a:rPr lang="pl-PL" sz="1600" b="1" dirty="0">
                <a:solidFill>
                  <a:srgbClr val="4F81BD">
                    <a:lumMod val="75000"/>
                  </a:srgbClr>
                </a:solidFill>
              </a:rPr>
              <a:t>3.5.A. Budowa, przebudowa </a:t>
            </a:r>
            <a:r>
              <a:rPr lang="pl-PL" sz="1600" b="1" dirty="0" smtClean="0">
                <a:solidFill>
                  <a:srgbClr val="4F81BD">
                    <a:lumMod val="75000"/>
                  </a:srgbClr>
                </a:solidFill>
              </a:rPr>
              <a:t>jednostek </a:t>
            </a:r>
            <a:r>
              <a:rPr lang="pl-PL" sz="1600" b="1" dirty="0">
                <a:solidFill>
                  <a:srgbClr val="4F81BD">
                    <a:lumMod val="75000"/>
                  </a:srgbClr>
                </a:solidFill>
              </a:rPr>
              <a:t>wytwarzania energii elektrycznej i ciepła </a:t>
            </a:r>
            <a:br>
              <a:rPr lang="pl-PL" sz="1600" b="1" dirty="0">
                <a:solidFill>
                  <a:srgbClr val="4F81BD">
                    <a:lumMod val="75000"/>
                  </a:srgbClr>
                </a:solidFill>
              </a:rPr>
            </a:br>
            <a:r>
              <a:rPr lang="pl-PL" sz="1600" b="1" dirty="0" smtClean="0">
                <a:solidFill>
                  <a:srgbClr val="4F81BD">
                    <a:lumMod val="75000"/>
                  </a:srgbClr>
                </a:solidFill>
              </a:rPr>
              <a:t>w </a:t>
            </a:r>
            <a:r>
              <a:rPr lang="pl-PL" sz="1600" b="1" dirty="0">
                <a:solidFill>
                  <a:srgbClr val="4F81BD">
                    <a:lumMod val="75000"/>
                  </a:srgbClr>
                </a:solidFill>
              </a:rPr>
              <a:t>wysokosprawnej kogeneracji  i </a:t>
            </a:r>
            <a:r>
              <a:rPr lang="pl-PL" sz="1600" b="1" dirty="0" err="1">
                <a:solidFill>
                  <a:srgbClr val="4F81BD">
                    <a:lumMod val="75000"/>
                  </a:srgbClr>
                </a:solidFill>
              </a:rPr>
              <a:t>trigeneracji</a:t>
            </a:r>
            <a:r>
              <a:rPr lang="pl-PL" sz="1600" b="1" dirty="0">
                <a:solidFill>
                  <a:srgbClr val="4F81BD">
                    <a:lumMod val="75000"/>
                  </a:srgbClr>
                </a:solidFill>
              </a:rPr>
              <a:t> </a:t>
            </a:r>
            <a:r>
              <a:rPr lang="pl-PL" sz="1600" dirty="0">
                <a:solidFill>
                  <a:srgbClr val="4F81BD">
                    <a:lumMod val="75000"/>
                  </a:srgbClr>
                </a:solidFill>
              </a:rPr>
              <a:t>o całkowitej nominalnej mocy elektrycznej poniżej </a:t>
            </a:r>
            <a:r>
              <a:rPr lang="pl-PL" sz="1600" dirty="0" smtClean="0">
                <a:solidFill>
                  <a:srgbClr val="4F81BD">
                    <a:lumMod val="75000"/>
                  </a:srgbClr>
                </a:solidFill>
              </a:rPr>
              <a:t>1 </a:t>
            </a:r>
            <a:r>
              <a:rPr lang="pl-PL" sz="1600" dirty="0">
                <a:solidFill>
                  <a:srgbClr val="4F81BD">
                    <a:lumMod val="75000"/>
                  </a:srgbClr>
                </a:solidFill>
              </a:rPr>
              <a:t>MW (również wykorzystujące OZE) wraz z niezbędnymi przyłączeniami, pod warunkiem, że: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budowa </a:t>
            </a:r>
            <a:r>
              <a:rPr lang="pl-PL" sz="1600" dirty="0">
                <a:solidFill>
                  <a:srgbClr val="4F81BD">
                    <a:lumMod val="75000"/>
                  </a:srgbClr>
                </a:solidFill>
              </a:rPr>
              <a:t>nowych instalacji </a:t>
            </a:r>
            <a:r>
              <a:rPr lang="pl-PL" sz="1600" dirty="0" smtClean="0">
                <a:solidFill>
                  <a:srgbClr val="4F81BD">
                    <a:lumMod val="75000"/>
                  </a:srgbClr>
                </a:solidFill>
              </a:rPr>
              <a:t>będzie uzasadniona </a:t>
            </a:r>
            <a:r>
              <a:rPr lang="pl-PL" sz="1600" dirty="0">
                <a:solidFill>
                  <a:srgbClr val="4F81BD">
                    <a:lumMod val="75000"/>
                  </a:srgbClr>
                </a:solidFill>
              </a:rPr>
              <a:t>pod względem </a:t>
            </a:r>
            <a:r>
              <a:rPr lang="pl-PL" sz="1600" dirty="0" smtClean="0">
                <a:solidFill>
                  <a:srgbClr val="4F81BD">
                    <a:lumMod val="75000"/>
                  </a:srgbClr>
                </a:solidFill>
              </a:rPr>
              <a:t>ekonomicznym oraz będzie charakteryzować </a:t>
            </a:r>
            <a:r>
              <a:rPr lang="pl-PL" sz="1600" dirty="0">
                <a:solidFill>
                  <a:srgbClr val="4F81BD">
                    <a:lumMod val="75000"/>
                  </a:srgbClr>
                </a:solidFill>
              </a:rPr>
              <a:t>się najmniejszą z możliwych emisji CO2 </a:t>
            </a:r>
            <a:r>
              <a:rPr lang="pl-PL" sz="1600" dirty="0" smtClean="0">
                <a:solidFill>
                  <a:srgbClr val="4F81BD">
                    <a:lumMod val="75000"/>
                  </a:srgbClr>
                </a:solidFill>
              </a:rPr>
              <a:t>i innych </a:t>
            </a:r>
            <a:r>
              <a:rPr lang="pl-PL" sz="1600" dirty="0">
                <a:solidFill>
                  <a:srgbClr val="4F81BD">
                    <a:lumMod val="75000"/>
                  </a:srgbClr>
                </a:solidFill>
              </a:rPr>
              <a:t>zanieczyszczeń powietrza;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budowa </a:t>
            </a:r>
            <a:r>
              <a:rPr lang="pl-PL" sz="1600" dirty="0">
                <a:solidFill>
                  <a:srgbClr val="4F81BD">
                    <a:lumMod val="75000"/>
                  </a:srgbClr>
                </a:solidFill>
              </a:rPr>
              <a:t>nowych lub przebudowa istniejących instalacji do wytwarzania energii elektrycznej </a:t>
            </a:r>
            <a:r>
              <a:rPr lang="pl-PL" sz="1600" dirty="0" smtClean="0">
                <a:solidFill>
                  <a:srgbClr val="4F81BD">
                    <a:lumMod val="75000"/>
                  </a:srgbClr>
                </a:solidFill>
              </a:rPr>
              <a:t>będzie oparta o </a:t>
            </a:r>
            <a:r>
              <a:rPr lang="pl-PL" sz="1600" dirty="0">
                <a:solidFill>
                  <a:srgbClr val="4F81BD">
                    <a:lumMod val="75000"/>
                  </a:srgbClr>
                </a:solidFill>
              </a:rPr>
              <a:t>wysokosprawne jednostki kogeneracji w celu odzyskiwania ciepła odpadowego powstałego przy wytwarzaniu energii elektrycznej;</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budowy nowych instalacji zostanie osiągnięte co najmniej 10% uzysku efektywności energetycznej w porównaniu do rozdzielonej produkcji energii cieplnej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i </a:t>
            </a:r>
            <a:r>
              <a:rPr lang="pl-PL" sz="1600" dirty="0">
                <a:solidFill>
                  <a:srgbClr val="4F81BD">
                    <a:lumMod val="75000"/>
                  </a:srgbClr>
                </a:solidFill>
              </a:rPr>
              <a:t>elektrycznej przy zastosowaniu najlepszych dostępnych technologii;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wszelka </a:t>
            </a:r>
            <a:r>
              <a:rPr lang="pl-PL" sz="1600" dirty="0">
                <a:solidFill>
                  <a:srgbClr val="4F81BD">
                    <a:lumMod val="75000"/>
                  </a:srgbClr>
                </a:solidFill>
              </a:rPr>
              <a:t>przebudowa istniejących instalacji na wysokosprawną kogenerację </a:t>
            </a:r>
            <a:r>
              <a:rPr lang="pl-PL" sz="1600" dirty="0" smtClean="0">
                <a:solidFill>
                  <a:srgbClr val="4F81BD">
                    <a:lumMod val="75000"/>
                  </a:srgbClr>
                </a:solidFill>
              </a:rPr>
              <a:t>musi </a:t>
            </a:r>
            <a:r>
              <a:rPr lang="pl-PL" sz="1600" dirty="0">
                <a:solidFill>
                  <a:srgbClr val="4F81BD">
                    <a:lumMod val="75000"/>
                  </a:srgbClr>
                </a:solidFill>
              </a:rPr>
              <a:t>skutkować redukcją CO2 o co najmniej 30%  w porównaniu do istniejących instalacji</a:t>
            </a:r>
            <a:r>
              <a:rPr lang="pl-PL" sz="1600" dirty="0" smtClean="0">
                <a:solidFill>
                  <a:srgbClr val="4F81BD">
                    <a:lumMod val="75000"/>
                  </a:srgbClr>
                </a:solidFill>
              </a:rPr>
              <a:t>.</a:t>
            </a:r>
          </a:p>
          <a:p>
            <a:pPr algn="just" eaLnBrk="1" hangingPunct="1">
              <a:spcAft>
                <a:spcPts val="600"/>
              </a:spcAft>
              <a:defRPr/>
            </a:pPr>
            <a:r>
              <a:rPr lang="pl-PL" sz="1600" b="1" dirty="0">
                <a:solidFill>
                  <a:srgbClr val="4F81BD">
                    <a:lumMod val="75000"/>
                  </a:srgbClr>
                </a:solidFill>
              </a:rPr>
              <a:t>3.5.B. Rozbudowa i/lub modernizacja sieci </a:t>
            </a:r>
            <a:r>
              <a:rPr lang="pl-PL" sz="1600" b="1" dirty="0" smtClean="0">
                <a:solidFill>
                  <a:srgbClr val="4F81BD">
                    <a:lumMod val="75000"/>
                  </a:srgbClr>
                </a:solidFill>
              </a:rPr>
              <a:t>ciepłowniczych:</a:t>
            </a:r>
            <a:endParaRPr lang="pl-PL" sz="1600" b="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Wsparcie dotyczy projektów znajdujących się na terenie miast lub miast i obszarów powiązanych z nimi funkcjonalnie nieujętych w Strategii ZIT miast wojewódzkich</a:t>
            </a:r>
            <a:r>
              <a:rPr lang="pl-PL" sz="1600" dirty="0" smtClean="0">
                <a:solidFill>
                  <a:srgbClr val="4F81BD">
                    <a:lumMod val="75000"/>
                  </a:srgbClr>
                </a:solidFill>
              </a:rPr>
              <a:t>.</a:t>
            </a:r>
            <a:endParaRPr lang="pl-PL" sz="1600" dirty="0">
              <a:solidFill>
                <a:srgbClr val="4F81BD">
                  <a:lumMod val="75000"/>
                </a:srgbClr>
              </a:solidFill>
            </a:endParaRPr>
          </a:p>
        </p:txBody>
      </p:sp>
    </p:spTree>
    <p:extLst>
      <p:ext uri="{BB962C8B-B14F-4D97-AF65-F5344CB8AC3E}">
        <p14:creationId xmlns:p14="http://schemas.microsoft.com/office/powerpoint/2010/main" val="13753376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45</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916833"/>
            <a:ext cx="8713788" cy="338437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3.5 Wysokosprawna </a:t>
            </a:r>
            <a:r>
              <a:rPr lang="pl-PL" b="1" dirty="0" smtClean="0">
                <a:solidFill>
                  <a:srgbClr val="4F81BD">
                    <a:lumMod val="75000"/>
                  </a:srgbClr>
                </a:solidFill>
              </a:rPr>
              <a:t>kogeneracja – preferencje:</a:t>
            </a:r>
          </a:p>
          <a:p>
            <a:pPr algn="ctr" eaLnBrk="1" hangingPunct="1">
              <a:spcAft>
                <a:spcPts val="600"/>
              </a:spcAft>
              <a:defRPr/>
            </a:pPr>
            <a:endParaRPr lang="pl-PL" b="1" dirty="0" smtClean="0">
              <a:solidFill>
                <a:srgbClr val="4F81BD">
                  <a:lumMod val="75000"/>
                </a:srgbClr>
              </a:solidFill>
            </a:endParaRPr>
          </a:p>
          <a:p>
            <a:pPr algn="just" eaLnBrk="1" hangingPunct="1">
              <a:spcAft>
                <a:spcPts val="600"/>
              </a:spcAft>
              <a:defRPr/>
            </a:pPr>
            <a:r>
              <a:rPr lang="pl-PL" sz="1600" dirty="0">
                <a:solidFill>
                  <a:srgbClr val="4F81BD">
                    <a:lumMod val="75000"/>
                  </a:srgbClr>
                </a:solidFill>
              </a:rPr>
              <a:t>Preferowane będą projekty: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zakładające </a:t>
            </a:r>
            <a:r>
              <a:rPr lang="pl-PL" sz="1600" dirty="0">
                <a:solidFill>
                  <a:srgbClr val="4F81BD">
                    <a:lumMod val="75000"/>
                  </a:srgbClr>
                </a:solidFill>
              </a:rPr>
              <a:t>wykorzystanie OZE;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3.5.A zgodne z planami dotyczącymi  gospodarki niskoemisyjnej;</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których </a:t>
            </a:r>
            <a:r>
              <a:rPr lang="pl-PL" sz="1600" dirty="0">
                <a:solidFill>
                  <a:srgbClr val="4F81BD">
                    <a:lumMod val="75000"/>
                  </a:srgbClr>
                </a:solidFill>
              </a:rPr>
              <a:t>efektem realizacji będzie redukcja emisji CO₂ o więcej niż 30%;</a:t>
            </a:r>
          </a:p>
          <a:p>
            <a:pPr marL="285750" indent="-285750" algn="just" eaLnBrk="1" hangingPunct="1">
              <a:spcAft>
                <a:spcPts val="600"/>
              </a:spcAft>
              <a:buFont typeface="Arial" panose="020B0604020202020204" pitchFamily="34" charset="0"/>
              <a:buChar char="•"/>
              <a:defRPr/>
            </a:pPr>
            <a:r>
              <a:rPr lang="pl-PL" sz="1600" dirty="0">
                <a:solidFill>
                  <a:srgbClr val="4F81BD">
                    <a:lumMod val="75000"/>
                  </a:srgbClr>
                </a:solidFill>
              </a:rPr>
              <a:t>w których wsparcie udzielane jest poprzez przedsiębiorstwa usług energetycznych (np. ESCO</a:t>
            </a:r>
            <a:r>
              <a:rPr lang="pl-PL" sz="1600" dirty="0" smtClean="0">
                <a:solidFill>
                  <a:srgbClr val="4F81BD">
                    <a:lumMod val="75000"/>
                  </a:srgbClr>
                </a:solidFill>
              </a:rPr>
              <a:t>).</a:t>
            </a:r>
          </a:p>
          <a:p>
            <a:pPr marL="285750" indent="-285750" algn="just" eaLnBrk="1" hangingPunct="1">
              <a:spcAft>
                <a:spcPts val="600"/>
              </a:spcAft>
              <a:buFont typeface="Arial" panose="020B0604020202020204" pitchFamily="34" charset="0"/>
              <a:buChar char="•"/>
              <a:defRPr/>
            </a:pPr>
            <a:endParaRPr lang="pl-PL" sz="1600" dirty="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 </a:t>
            </a:r>
          </a:p>
        </p:txBody>
      </p:sp>
    </p:spTree>
    <p:extLst>
      <p:ext uri="{BB962C8B-B14F-4D97-AF65-F5344CB8AC3E}">
        <p14:creationId xmlns:p14="http://schemas.microsoft.com/office/powerpoint/2010/main" val="41722153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46</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916832"/>
            <a:ext cx="8713788" cy="4608511"/>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3.5 Wysokosprawna </a:t>
            </a:r>
            <a:r>
              <a:rPr lang="pl-PL" b="1" dirty="0" smtClean="0">
                <a:solidFill>
                  <a:srgbClr val="4F81BD">
                    <a:lumMod val="75000"/>
                  </a:srgbClr>
                </a:solidFill>
              </a:rPr>
              <a:t>kogeneracja – 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samorządu terytorialnego, ich związki i </a:t>
            </a:r>
            <a:r>
              <a:rPr lang="pl-PL" sz="1600" dirty="0" smtClean="0">
                <a:solidFill>
                  <a:srgbClr val="4F81BD">
                    <a:lumMod val="75000"/>
                  </a:srgbClr>
                </a:solidFill>
              </a:rPr>
              <a:t>stowarzyszenia, jednostki </a:t>
            </a:r>
            <a:r>
              <a:rPr lang="pl-PL" sz="1600" dirty="0">
                <a:solidFill>
                  <a:srgbClr val="4F81BD">
                    <a:lumMod val="75000"/>
                  </a:srgbClr>
                </a:solidFill>
              </a:rPr>
              <a:t>organizacyjne </a:t>
            </a:r>
            <a:r>
              <a:rPr lang="pl-PL" sz="1600" dirty="0" smtClean="0">
                <a:solidFill>
                  <a:srgbClr val="4F81BD">
                    <a:lumMod val="75000"/>
                  </a:srgbClr>
                </a:solidFill>
              </a:rPr>
              <a:t>JST;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sektora finansów publicznych, inne niż wymienione powyżej;</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przedsiębiorstwa </a:t>
            </a:r>
            <a:r>
              <a:rPr lang="pl-PL" sz="1600" dirty="0">
                <a:solidFill>
                  <a:srgbClr val="4F81BD">
                    <a:lumMod val="75000"/>
                  </a:srgbClr>
                </a:solidFill>
              </a:rPr>
              <a:t>energetyczne; </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 </a:t>
            </a:r>
            <a:r>
              <a:rPr lang="pl-PL" sz="1600" dirty="0">
                <a:solidFill>
                  <a:srgbClr val="4F81BD">
                    <a:lumMod val="75000"/>
                  </a:srgbClr>
                </a:solidFill>
              </a:rPr>
              <a:t>realizujący instrument finansowy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organizacje </a:t>
            </a:r>
            <a:r>
              <a:rPr lang="pl-PL" sz="1600" dirty="0">
                <a:solidFill>
                  <a:srgbClr val="4F81BD">
                    <a:lumMod val="75000"/>
                  </a:srgbClr>
                </a:solidFill>
              </a:rPr>
              <a:t>pozarządowe;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spółdzielnie </a:t>
            </a:r>
            <a:r>
              <a:rPr lang="pl-PL" sz="1600" dirty="0">
                <a:solidFill>
                  <a:srgbClr val="4F81BD">
                    <a:lumMod val="75000"/>
                  </a:srgbClr>
                </a:solidFill>
              </a:rPr>
              <a:t>mieszkaniowe i wspólnoty mieszkaniowe;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towarzystwa </a:t>
            </a:r>
            <a:r>
              <a:rPr lang="pl-PL" sz="1600" dirty="0">
                <a:solidFill>
                  <a:srgbClr val="4F81BD">
                    <a:lumMod val="75000"/>
                  </a:srgbClr>
                </a:solidFill>
              </a:rPr>
              <a:t>budownictwa społecznego;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naukowe, uczelnie/szkoły </a:t>
            </a:r>
            <a:r>
              <a:rPr lang="pl-PL" sz="1600" dirty="0">
                <a:solidFill>
                  <a:srgbClr val="4F81BD">
                    <a:lumMod val="75000"/>
                  </a:srgbClr>
                </a:solidFill>
              </a:rPr>
              <a:t>wyższe ich związki i porozumienia;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organy </a:t>
            </a:r>
            <a:r>
              <a:rPr lang="pl-PL" sz="1600" dirty="0">
                <a:solidFill>
                  <a:srgbClr val="4F81BD">
                    <a:lumMod val="75000"/>
                  </a:srgbClr>
                </a:solidFill>
              </a:rPr>
              <a:t>administracji rządowej w zakresie związanym z prowadzeniem szkół;</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PGL </a:t>
            </a:r>
            <a:r>
              <a:rPr lang="pl-PL" sz="1600" dirty="0">
                <a:solidFill>
                  <a:srgbClr val="4F81BD">
                    <a:lumMod val="75000"/>
                  </a:srgbClr>
                </a:solidFill>
              </a:rPr>
              <a:t>Lasy Państwowe i jego jednostki organizacyjne;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kościoły</a:t>
            </a:r>
            <a:r>
              <a:rPr lang="pl-PL" sz="1600" dirty="0">
                <a:solidFill>
                  <a:srgbClr val="4F81BD">
                    <a:lumMod val="75000"/>
                  </a:srgbClr>
                </a:solidFill>
              </a:rPr>
              <a:t>, związki wyznaniowe oraz osoby prawne kościołów i związków wyznaniowych;</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podmioty </a:t>
            </a:r>
            <a:r>
              <a:rPr lang="pl-PL" sz="1600" dirty="0">
                <a:solidFill>
                  <a:srgbClr val="4F81BD">
                    <a:lumMod val="75000"/>
                  </a:srgbClr>
                </a:solidFill>
              </a:rPr>
              <a:t>lecznicze oraz ich konsorcja;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Przedsiębiorstwa.</a:t>
            </a:r>
          </a:p>
        </p:txBody>
      </p:sp>
    </p:spTree>
    <p:extLst>
      <p:ext uri="{BB962C8B-B14F-4D97-AF65-F5344CB8AC3E}">
        <p14:creationId xmlns:p14="http://schemas.microsoft.com/office/powerpoint/2010/main" val="41792621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47</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396573" y="980729"/>
            <a:ext cx="8512175" cy="720080"/>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302102" y="1916833"/>
            <a:ext cx="8713788" cy="38886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b="1" dirty="0">
                <a:solidFill>
                  <a:srgbClr val="4F81BD">
                    <a:lumMod val="75000"/>
                  </a:srgbClr>
                </a:solidFill>
              </a:rPr>
              <a:t>Działanie 3.5 Wysokosprawna </a:t>
            </a:r>
            <a:r>
              <a:rPr lang="pl-PL" b="1" dirty="0" smtClean="0">
                <a:solidFill>
                  <a:srgbClr val="4F81BD">
                    <a:lumMod val="75000"/>
                  </a:srgbClr>
                </a:solidFill>
              </a:rPr>
              <a:t>kogeneracja – ważne informacje:</a:t>
            </a:r>
          </a:p>
          <a:p>
            <a:pPr algn="ctr" eaLnBrk="1" hangingPunct="1">
              <a:spcAft>
                <a:spcPts val="600"/>
              </a:spcAft>
              <a:defRPr/>
            </a:pPr>
            <a:endParaRPr lang="pl-PL" b="1" dirty="0" smtClean="0">
              <a:solidFill>
                <a:srgbClr val="4F81BD">
                  <a:lumMod val="75000"/>
                </a:srgbClr>
              </a:solidFill>
            </a:endParaRPr>
          </a:p>
          <a:p>
            <a:pPr algn="just" eaLnBrk="1" hangingPunct="1">
              <a:spcAft>
                <a:spcPts val="600"/>
              </a:spcAft>
              <a:defRPr/>
            </a:pPr>
            <a:r>
              <a:rPr lang="pl-PL" sz="1600" dirty="0" smtClean="0">
                <a:solidFill>
                  <a:srgbClr val="4F81BD">
                    <a:lumMod val="75000"/>
                  </a:srgbClr>
                </a:solidFill>
              </a:rPr>
              <a:t>Instytucja odpowiedzialna za nabór i ocenę wniosków – Dolnośląska Instytucja Pośrednicząca.</a:t>
            </a:r>
          </a:p>
          <a:p>
            <a:pPr algn="just" eaLnBrk="1" hangingPunct="1">
              <a:spcAft>
                <a:spcPts val="600"/>
              </a:spcAft>
              <a:defRPr/>
            </a:pPr>
            <a:r>
              <a:rPr lang="pl-PL" sz="1600" dirty="0" smtClean="0">
                <a:solidFill>
                  <a:srgbClr val="4F81BD">
                    <a:lumMod val="75000"/>
                  </a:srgbClr>
                </a:solidFill>
              </a:rPr>
              <a:t>Poziom dofinansowania: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nie objętych pomocą publiczną: 85</a:t>
            </a:r>
            <a:r>
              <a:rPr lang="pl-PL" sz="1600" dirty="0" smtClean="0">
                <a:solidFill>
                  <a:srgbClr val="4F81BD">
                    <a:lumMod val="75000"/>
                  </a:srgbClr>
                </a:solidFill>
              </a:rPr>
              <a: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 </a:t>
            </a:r>
            <a:r>
              <a:rPr lang="pl-PL" sz="1600" dirty="0">
                <a:solidFill>
                  <a:srgbClr val="4F81BD">
                    <a:lumMod val="75000"/>
                  </a:srgbClr>
                </a:solidFill>
              </a:rPr>
              <a:t>przypadku projektów objętych pomocą </a:t>
            </a:r>
            <a:r>
              <a:rPr lang="pl-PL" sz="1600" dirty="0" smtClean="0">
                <a:solidFill>
                  <a:srgbClr val="4F81BD">
                    <a:lumMod val="75000"/>
                  </a:srgbClr>
                </a:solidFill>
              </a:rPr>
              <a:t>publiczną - </a:t>
            </a:r>
            <a:r>
              <a:rPr lang="pl-PL" sz="1600" dirty="0">
                <a:solidFill>
                  <a:srgbClr val="4F81BD">
                    <a:lumMod val="75000"/>
                  </a:srgbClr>
                </a:solidFill>
              </a:rPr>
              <a:t>zgodnie z właściwymi przepisami prawa wspólnotowego i krajowego dot. zasad udzielania tej pomocy, obowiązującymi w momencie udzielania wsparcia (rozporządzenie </a:t>
            </a:r>
            <a:r>
              <a:rPr lang="pl-PL" sz="1600" dirty="0" smtClean="0">
                <a:solidFill>
                  <a:srgbClr val="4F81BD">
                    <a:lumMod val="75000"/>
                  </a:srgbClr>
                </a:solidFill>
              </a:rPr>
              <a:t>nr 651/2014 [</a:t>
            </a:r>
            <a:r>
              <a:rPr lang="pl-PL" sz="1600" dirty="0">
                <a:solidFill>
                  <a:srgbClr val="4F81BD">
                    <a:lumMod val="75000"/>
                  </a:srgbClr>
                </a:solidFill>
              </a:rPr>
              <a:t>GBER] </a:t>
            </a:r>
            <a:r>
              <a:rPr lang="pl-PL" sz="1600" dirty="0" smtClean="0">
                <a:solidFill>
                  <a:srgbClr val="4F81BD">
                    <a:lumMod val="75000"/>
                  </a:srgbClr>
                </a:solidFill>
              </a:rPr>
              <a:t>- art</a:t>
            </a:r>
            <a:r>
              <a:rPr lang="pl-PL" sz="1600" dirty="0">
                <a:solidFill>
                  <a:srgbClr val="4F81BD">
                    <a:lumMod val="75000"/>
                  </a:srgbClr>
                </a:solidFill>
              </a:rPr>
              <a:t>. 40 Pomoc na inwestycje </a:t>
            </a:r>
            <a:r>
              <a:rPr lang="pl-PL" sz="1600" dirty="0" smtClean="0">
                <a:solidFill>
                  <a:srgbClr val="4F81BD">
                    <a:lumMod val="75000"/>
                  </a:srgbClr>
                </a:solidFill>
              </a:rPr>
              <a:t/>
            </a:r>
            <a:br>
              <a:rPr lang="pl-PL" sz="1600" dirty="0" smtClean="0">
                <a:solidFill>
                  <a:srgbClr val="4F81BD">
                    <a:lumMod val="75000"/>
                  </a:srgbClr>
                </a:solidFill>
              </a:rPr>
            </a:br>
            <a:r>
              <a:rPr lang="pl-PL" sz="1600" dirty="0" smtClean="0">
                <a:solidFill>
                  <a:srgbClr val="4F81BD">
                    <a:lumMod val="75000"/>
                  </a:srgbClr>
                </a:solidFill>
              </a:rPr>
              <a:t>w </a:t>
            </a:r>
            <a:r>
              <a:rPr lang="pl-PL" sz="1600" dirty="0">
                <a:solidFill>
                  <a:srgbClr val="4F81BD">
                    <a:lumMod val="75000"/>
                  </a:srgbClr>
                </a:solidFill>
              </a:rPr>
              <a:t>układy wysokosprawnej </a:t>
            </a:r>
            <a:r>
              <a:rPr lang="pl-PL" sz="1600" dirty="0" smtClean="0">
                <a:solidFill>
                  <a:srgbClr val="4F81BD">
                    <a:lumMod val="75000"/>
                  </a:srgbClr>
                </a:solidFill>
              </a:rPr>
              <a:t>kogeneracji, art</a:t>
            </a:r>
            <a:r>
              <a:rPr lang="pl-PL" sz="1600" dirty="0">
                <a:solidFill>
                  <a:srgbClr val="4F81BD">
                    <a:lumMod val="75000"/>
                  </a:srgbClr>
                </a:solidFill>
              </a:rPr>
              <a:t>. 48 Pomoc inwestycyjna na infrastrukturę </a:t>
            </a:r>
            <a:r>
              <a:rPr lang="pl-PL" sz="1600" dirty="0" smtClean="0">
                <a:solidFill>
                  <a:srgbClr val="4F81BD">
                    <a:lumMod val="75000"/>
                  </a:srgbClr>
                </a:solidFill>
              </a:rPr>
              <a:t>energetyczną, rozporządzenie o pomocy </a:t>
            </a:r>
            <a:r>
              <a:rPr lang="pl-PL" sz="1600" dirty="0">
                <a:solidFill>
                  <a:srgbClr val="4F81BD">
                    <a:lumMod val="75000"/>
                  </a:srgbClr>
                </a:solidFill>
              </a:rPr>
              <a:t>de </a:t>
            </a:r>
            <a:r>
              <a:rPr lang="pl-PL" sz="1600" dirty="0" err="1">
                <a:solidFill>
                  <a:srgbClr val="4F81BD">
                    <a:lumMod val="75000"/>
                  </a:srgbClr>
                </a:solidFill>
              </a:rPr>
              <a:t>minimis</a:t>
            </a:r>
            <a:r>
              <a:rPr lang="pl-PL" sz="1600" dirty="0">
                <a:solidFill>
                  <a:srgbClr val="4F81BD">
                    <a:lumMod val="75000"/>
                  </a:srgbClr>
                </a:solidFill>
              </a:rPr>
              <a:t>.</a:t>
            </a:r>
          </a:p>
          <a:p>
            <a:pPr algn="just" eaLnBrk="1" hangingPunct="1">
              <a:spcAft>
                <a:spcPts val="600"/>
              </a:spcAft>
              <a:defRPr/>
            </a:pPr>
            <a:r>
              <a:rPr lang="pl-PL" sz="1600" dirty="0">
                <a:solidFill>
                  <a:srgbClr val="4F81BD">
                    <a:lumMod val="75000"/>
                  </a:srgbClr>
                </a:solidFill>
              </a:rPr>
              <a:t>Minimalna całkowita wartość projektu: 100 tys. PLN</a:t>
            </a:r>
          </a:p>
          <a:p>
            <a:pPr algn="just" eaLnBrk="1" hangingPunct="1">
              <a:spcAft>
                <a:spcPts val="600"/>
              </a:spcAft>
              <a:defRPr/>
            </a:pPr>
            <a:endParaRPr lang="pl-PL" sz="1600" dirty="0" smtClean="0">
              <a:solidFill>
                <a:srgbClr val="4F81BD">
                  <a:lumMod val="75000"/>
                </a:srgbClr>
              </a:solidFill>
            </a:endParaRPr>
          </a:p>
        </p:txBody>
      </p:sp>
    </p:spTree>
    <p:extLst>
      <p:ext uri="{BB962C8B-B14F-4D97-AF65-F5344CB8AC3E}">
        <p14:creationId xmlns:p14="http://schemas.microsoft.com/office/powerpoint/2010/main" val="291039813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48</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1865313823"/>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600"/>
              </a:spcAft>
              <a:defRPr/>
            </a:pPr>
            <a:r>
              <a:rPr lang="pl-PL" b="1" dirty="0">
                <a:solidFill>
                  <a:schemeClr val="accent1">
                    <a:lumMod val="75000"/>
                  </a:schemeClr>
                </a:solidFill>
              </a:rPr>
              <a:t>3.5. Wysokosprawna kogeneracja </a:t>
            </a:r>
            <a:r>
              <a:rPr lang="pl-PL" b="1" dirty="0" smtClean="0">
                <a:solidFill>
                  <a:schemeClr val="accent1">
                    <a:lumMod val="75000"/>
                  </a:schemeClr>
                </a:solidFill>
              </a:rPr>
              <a:t>(</a:t>
            </a:r>
            <a:r>
              <a:rPr lang="pl-PL" b="1" dirty="0">
                <a:solidFill>
                  <a:schemeClr val="accent1">
                    <a:lumMod val="75000"/>
                  </a:schemeClr>
                </a:solidFill>
              </a:rPr>
              <a:t>organizator </a:t>
            </a:r>
            <a:r>
              <a:rPr lang="pl-PL" b="1" dirty="0" smtClean="0">
                <a:solidFill>
                  <a:schemeClr val="accent1">
                    <a:lumMod val="75000"/>
                  </a:schemeClr>
                </a:solidFill>
              </a:rPr>
              <a:t>DIP) 15</a:t>
            </a:r>
            <a:r>
              <a:rPr lang="pl-PL" b="1" dirty="0">
                <a:solidFill>
                  <a:schemeClr val="accent1">
                    <a:lumMod val="75000"/>
                  </a:schemeClr>
                </a:solidFill>
              </a:rPr>
              <a:t> 000 000 euro</a:t>
            </a: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grudzień 2015 r. </a:t>
            </a: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3 864 380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endParaRPr lang="pl-PL" b="1" dirty="0" smtClean="0">
              <a:solidFill>
                <a:schemeClr val="accent1">
                  <a:lumMod val="75000"/>
                </a:schemeClr>
              </a:solidFill>
            </a:endParaRPr>
          </a:p>
          <a:p>
            <a:pPr marL="895350" lvl="1" indent="-628650">
              <a:spcAft>
                <a:spcPts val="600"/>
              </a:spcAft>
              <a:tabLst>
                <a:tab pos="895350" algn="l"/>
              </a:tabLst>
            </a:pPr>
            <a:r>
              <a:rPr lang="pl-PL" i="1" dirty="0" smtClean="0">
                <a:solidFill>
                  <a:schemeClr val="accent1">
                    <a:lumMod val="75000"/>
                  </a:schemeClr>
                </a:solidFill>
              </a:rPr>
              <a:t>3.5.A.	Budowa</a:t>
            </a:r>
            <a:r>
              <a:rPr lang="pl-PL" i="1" dirty="0">
                <a:solidFill>
                  <a:schemeClr val="accent1">
                    <a:lumMod val="75000"/>
                  </a:schemeClr>
                </a:solidFill>
              </a:rPr>
              <a:t>, </a:t>
            </a:r>
            <a:r>
              <a:rPr lang="pl-PL" i="1" dirty="0" smtClean="0">
                <a:solidFill>
                  <a:schemeClr val="accent1">
                    <a:lumMod val="75000"/>
                  </a:schemeClr>
                </a:solidFill>
              </a:rPr>
              <a:t>przebudowa </a:t>
            </a:r>
            <a:r>
              <a:rPr lang="pl-PL" i="1" dirty="0">
                <a:solidFill>
                  <a:schemeClr val="accent1">
                    <a:lumMod val="75000"/>
                  </a:schemeClr>
                </a:solidFill>
              </a:rPr>
              <a:t>jednostek wytwarzania energii elektrycznej i ciepła w wysokosprawnej kogeneracji i trigeneracji o całkowitej nominalnej mocy elektrycznej poniżej do 1 MW </a:t>
            </a:r>
            <a:r>
              <a:rPr lang="pl-PL" i="1" dirty="0" smtClean="0">
                <a:solidFill>
                  <a:schemeClr val="accent1">
                    <a:lumMod val="75000"/>
                  </a:schemeClr>
                </a:solidFill>
              </a:rPr>
              <a:t>wraz </a:t>
            </a:r>
            <a:r>
              <a:rPr lang="pl-PL" i="1" dirty="0">
                <a:solidFill>
                  <a:schemeClr val="accent1">
                    <a:lumMod val="75000"/>
                  </a:schemeClr>
                </a:solidFill>
              </a:rPr>
              <a:t>z niezbędnymi przyłączeniami. </a:t>
            </a:r>
          </a:p>
          <a:p>
            <a:pPr marL="895350" lvl="1" indent="-628650">
              <a:spcAft>
                <a:spcPts val="600"/>
              </a:spcAft>
              <a:tabLst>
                <a:tab pos="895350" algn="l"/>
              </a:tabLst>
            </a:pPr>
            <a:r>
              <a:rPr lang="pl-PL" i="1" dirty="0" smtClean="0">
                <a:solidFill>
                  <a:schemeClr val="accent1">
                    <a:lumMod val="75000"/>
                  </a:schemeClr>
                </a:solidFill>
              </a:rPr>
              <a:t>3.5.B.	Rozbudowa </a:t>
            </a:r>
            <a:r>
              <a:rPr lang="pl-PL" i="1" dirty="0">
                <a:solidFill>
                  <a:schemeClr val="accent1">
                    <a:lumMod val="75000"/>
                  </a:schemeClr>
                </a:solidFill>
              </a:rPr>
              <a:t>i/lub modernizacja sieci ciepłowniczych.</a:t>
            </a: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3215961901"/>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49</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pSp>
        <p:nvGrpSpPr>
          <p:cNvPr id="6" name="Grupa 12"/>
          <p:cNvGrpSpPr>
            <a:grpSpLocks/>
          </p:cNvGrpSpPr>
          <p:nvPr/>
        </p:nvGrpSpPr>
        <p:grpSpPr bwMode="auto">
          <a:xfrm>
            <a:off x="414483" y="1125538"/>
            <a:ext cx="8512175" cy="1025525"/>
            <a:chOff x="156222" y="18680"/>
            <a:chExt cx="8511853" cy="363991"/>
          </a:xfrm>
        </p:grpSpPr>
        <p:sp>
          <p:nvSpPr>
            <p:cNvPr id="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8"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
        <p:nvSpPr>
          <p:cNvPr id="9" name="Prostokąt zaokrąglony 8"/>
          <p:cNvSpPr/>
          <p:nvPr/>
        </p:nvSpPr>
        <p:spPr>
          <a:xfrm>
            <a:off x="250825" y="2348880"/>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pl-PL" sz="2000" b="1" dirty="0" smtClean="0">
                <a:solidFill>
                  <a:srgbClr val="4F81BD">
                    <a:lumMod val="75000"/>
                  </a:srgbClr>
                </a:solidFill>
              </a:rPr>
              <a:t>Instrumenty finansowe (wsparcie zwrotne)</a:t>
            </a:r>
          </a:p>
          <a:p>
            <a:pPr algn="just" eaLnBrk="1" hangingPunct="1">
              <a:spcAft>
                <a:spcPts val="600"/>
              </a:spcAft>
              <a:defRPr/>
            </a:pPr>
            <a:r>
              <a:rPr lang="pl-PL" dirty="0" smtClean="0">
                <a:solidFill>
                  <a:srgbClr val="4F81BD">
                    <a:lumMod val="75000"/>
                  </a:srgbClr>
                </a:solidFill>
              </a:rPr>
              <a:t>Rozporządzenie 1303/2013, art. 37 ust. 2:</a:t>
            </a:r>
          </a:p>
          <a:p>
            <a:pPr algn="just" eaLnBrk="1" hangingPunct="1">
              <a:spcAft>
                <a:spcPts val="600"/>
              </a:spcAft>
              <a:defRPr/>
            </a:pPr>
            <a:r>
              <a:rPr lang="pl-PL" dirty="0">
                <a:solidFill>
                  <a:srgbClr val="4F81BD">
                    <a:lumMod val="75000"/>
                  </a:srgbClr>
                </a:solidFill>
              </a:rPr>
              <a:t>Wsparcie z instrumentów finansowych jest oparte na ocenie ex </a:t>
            </a:r>
            <a:r>
              <a:rPr lang="pl-PL" dirty="0" err="1">
                <a:solidFill>
                  <a:srgbClr val="4F81BD">
                    <a:lumMod val="75000"/>
                  </a:srgbClr>
                </a:solidFill>
              </a:rPr>
              <a:t>ante</a:t>
            </a:r>
            <a:r>
              <a:rPr lang="pl-PL" dirty="0">
                <a:solidFill>
                  <a:srgbClr val="4F81BD">
                    <a:lumMod val="75000"/>
                  </a:srgbClr>
                </a:solidFill>
              </a:rPr>
              <a:t>, która wykazuje występowanie zawodności mechanizmów rynkowych lub nieoptymalny poziom inwestycji, a także szacunkowy poziom i zakres zapotrzebowania na inwestycje publiczne, w tym typy instrumentów finansowych, które maja uzyskać wsparcie.</a:t>
            </a:r>
          </a:p>
          <a:p>
            <a:pPr algn="just" eaLnBrk="1" hangingPunct="1">
              <a:spcAft>
                <a:spcPts val="600"/>
              </a:spcAft>
              <a:defRPr/>
            </a:pPr>
            <a:endParaRPr lang="pl-PL" sz="2000" b="1" i="1" dirty="0" smtClean="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smtClean="0">
                <a:solidFill>
                  <a:srgbClr val="4F81BD">
                    <a:lumMod val="75000"/>
                  </a:srgbClr>
                </a:solidFill>
              </a:rPr>
              <a:t>Działanie </a:t>
            </a:r>
            <a:r>
              <a:rPr lang="pl-PL" i="1" dirty="0">
                <a:solidFill>
                  <a:srgbClr val="4F81BD">
                    <a:lumMod val="75000"/>
                  </a:srgbClr>
                </a:solidFill>
              </a:rPr>
              <a:t>3.2. Efektywność energetyczna w MŚP </a:t>
            </a:r>
            <a:r>
              <a:rPr lang="pl-PL" i="1" dirty="0" smtClean="0">
                <a:solidFill>
                  <a:srgbClr val="4F81BD">
                    <a:lumMod val="75000"/>
                  </a:srgbClr>
                </a:solidFill>
              </a:rPr>
              <a:t>– </a:t>
            </a:r>
            <a:r>
              <a:rPr lang="pl-PL" i="1" dirty="0">
                <a:solidFill>
                  <a:srgbClr val="4F81BD">
                    <a:lumMod val="75000"/>
                  </a:srgbClr>
                </a:solidFill>
              </a:rPr>
              <a:t>13 014 085 </a:t>
            </a:r>
            <a:r>
              <a:rPr lang="pl-PL" i="1" dirty="0" smtClean="0">
                <a:solidFill>
                  <a:srgbClr val="4F81BD">
                    <a:lumMod val="75000"/>
                  </a:srgbClr>
                </a:solidFill>
              </a:rPr>
              <a:t>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3.3. Efektywność energetyczna w budynkach użyteczności publicznej </a:t>
            </a:r>
            <a:r>
              <a:rPr lang="pl-PL" i="1" dirty="0" smtClean="0">
                <a:solidFill>
                  <a:srgbClr val="4F81BD">
                    <a:lumMod val="75000"/>
                  </a:srgbClr>
                </a:solidFill>
              </a:rPr>
              <a:t/>
            </a:r>
            <a:br>
              <a:rPr lang="pl-PL" i="1" dirty="0" smtClean="0">
                <a:solidFill>
                  <a:srgbClr val="4F81BD">
                    <a:lumMod val="75000"/>
                  </a:srgbClr>
                </a:solidFill>
              </a:rPr>
            </a:br>
            <a:r>
              <a:rPr lang="pl-PL" i="1" dirty="0" smtClean="0">
                <a:solidFill>
                  <a:srgbClr val="4F81BD">
                    <a:lumMod val="75000"/>
                  </a:srgbClr>
                </a:solidFill>
              </a:rPr>
              <a:t>i </a:t>
            </a:r>
            <a:r>
              <a:rPr lang="pl-PL" i="1" dirty="0">
                <a:solidFill>
                  <a:srgbClr val="4F81BD">
                    <a:lumMod val="75000"/>
                  </a:srgbClr>
                </a:solidFill>
              </a:rPr>
              <a:t>sektorze mieszkaniowym – </a:t>
            </a:r>
            <a:r>
              <a:rPr lang="pl-PL" i="1" dirty="0" smtClean="0">
                <a:solidFill>
                  <a:srgbClr val="4F81BD">
                    <a:lumMod val="75000"/>
                  </a:srgbClr>
                </a:solidFill>
              </a:rPr>
              <a:t>19 346 619 euro;</a:t>
            </a:r>
            <a:endParaRPr lang="pl-PL" i="1"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i="1" dirty="0">
                <a:solidFill>
                  <a:srgbClr val="4F81BD">
                    <a:lumMod val="75000"/>
                  </a:srgbClr>
                </a:solidFill>
              </a:rPr>
              <a:t>Działanie 3.4. Wdrażanie strategii niskoemisyjnych – </a:t>
            </a:r>
            <a:r>
              <a:rPr lang="pl-PL" i="1" dirty="0" smtClean="0">
                <a:solidFill>
                  <a:srgbClr val="4F81BD">
                    <a:lumMod val="75000"/>
                  </a:srgbClr>
                </a:solidFill>
              </a:rPr>
              <a:t>20 704 225 euro.</a:t>
            </a:r>
            <a:endParaRPr lang="pl-PL" i="1" dirty="0">
              <a:solidFill>
                <a:srgbClr val="4F81BD">
                  <a:lumMod val="75000"/>
                </a:srgbClr>
              </a:solidFill>
            </a:endParaRPr>
          </a:p>
        </p:txBody>
      </p:sp>
    </p:spTree>
    <p:extLst>
      <p:ext uri="{BB962C8B-B14F-4D97-AF65-F5344CB8AC3E}">
        <p14:creationId xmlns:p14="http://schemas.microsoft.com/office/powerpoint/2010/main" val="76728966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5"/>
          <p:cNvSpPr txBox="1">
            <a:spLocks/>
          </p:cNvSpPr>
          <p:nvPr/>
        </p:nvSpPr>
        <p:spPr bwMode="auto">
          <a:xfrm>
            <a:off x="250825" y="1268413"/>
            <a:ext cx="8642350" cy="5040312"/>
          </a:xfrm>
          <a:prstGeom prst="rect">
            <a:avLst/>
          </a:prstGeom>
          <a:noFill/>
          <a:ln w="9525">
            <a:noFill/>
            <a:miter lim="800000"/>
            <a:headEnd/>
            <a:tailEnd/>
          </a:ln>
        </p:spPr>
        <p:txBody>
          <a:bodyPr/>
          <a:lstStyle/>
          <a:p>
            <a:pPr marL="558800" indent="-514350" algn="just" eaLnBrk="1" hangingPunct="1">
              <a:buClr>
                <a:srgbClr val="0070C0"/>
              </a:buClr>
              <a:buFont typeface="Calibri" pitchFamily="34" charset="0"/>
              <a:buAutoNum type="arabicPeriod"/>
            </a:pPr>
            <a:endParaRPr lang="pl-PL" altLang="pl-PL">
              <a:solidFill>
                <a:srgbClr val="000000"/>
              </a:solidFill>
              <a:latin typeface="Calibri" pitchFamily="34" charset="0"/>
            </a:endParaRPr>
          </a:p>
        </p:txBody>
      </p:sp>
      <p:sp>
        <p:nvSpPr>
          <p:cNvPr id="9" name="Prostokąt 8"/>
          <p:cNvSpPr/>
          <p:nvPr/>
        </p:nvSpPr>
        <p:spPr>
          <a:xfrm>
            <a:off x="179388" y="1444625"/>
            <a:ext cx="8713787" cy="3968750"/>
          </a:xfrm>
          <a:prstGeom prst="rect">
            <a:avLst/>
          </a:prstGeom>
        </p:spPr>
        <p:txBody>
          <a:bodyPr>
            <a:spAutoFit/>
          </a:bodyPr>
          <a:lstStyle/>
          <a:p>
            <a:pPr algn="ctr" eaLnBrk="1" hangingPunct="1">
              <a:defRPr/>
            </a:pPr>
            <a:endParaRPr lang="pl-PL" sz="2800" b="1" u="sng" dirty="0">
              <a:latin typeface="+mn-lt"/>
            </a:endParaRPr>
          </a:p>
          <a:p>
            <a:pPr algn="just" eaLnBrk="1" hangingPunct="1">
              <a:defRPr/>
            </a:pPr>
            <a:endParaRPr lang="pl-PL" sz="2400" dirty="0">
              <a:latin typeface="+mn-lt"/>
            </a:endParaRPr>
          </a:p>
          <a:p>
            <a:pPr algn="just" eaLnBrk="1" hangingPunct="1">
              <a:defRPr/>
            </a:pPr>
            <a:endParaRPr lang="pl-PL" sz="2000" dirty="0">
              <a:latin typeface="+mn-lt"/>
            </a:endParaRPr>
          </a:p>
          <a:p>
            <a:pPr algn="just" eaLnBrk="1" hangingPunct="1">
              <a:defRPr/>
            </a:pPr>
            <a:r>
              <a:rPr lang="pl-PL" sz="2000" dirty="0">
                <a:latin typeface="+mn-lt"/>
              </a:rPr>
              <a:t>Wsparcie w ramach Obszarów Strategicznej Interwencji (OSI) wpisujące się </a:t>
            </a:r>
            <a:br>
              <a:rPr lang="pl-PL" sz="2000" dirty="0">
                <a:latin typeface="+mn-lt"/>
              </a:rPr>
            </a:br>
            <a:r>
              <a:rPr lang="pl-PL" sz="2000" dirty="0">
                <a:latin typeface="+mn-lt"/>
              </a:rPr>
              <a:t>w Strategię Rozwoju Województwa Dolnośląskiego 2020 adresowane będzie do wybranych obszarów Dolnego Śląska, </a:t>
            </a:r>
            <a:r>
              <a:rPr lang="pl-PL" sz="2000" u="sng" dirty="0">
                <a:latin typeface="+mn-lt"/>
              </a:rPr>
              <a:t>które nie są objęte mechanizmem ZIT. </a:t>
            </a:r>
          </a:p>
          <a:p>
            <a:pPr algn="just" eaLnBrk="1" hangingPunct="1">
              <a:defRPr/>
            </a:pPr>
            <a:endParaRPr lang="pl-PL" sz="2000" u="sng" dirty="0">
              <a:latin typeface="+mn-lt"/>
            </a:endParaRPr>
          </a:p>
          <a:p>
            <a:pPr algn="just" eaLnBrk="1" hangingPunct="1">
              <a:defRPr/>
            </a:pPr>
            <a:r>
              <a:rPr lang="pl-PL" sz="2000" dirty="0">
                <a:latin typeface="+mn-lt"/>
              </a:rPr>
              <a:t>Terytorialne nakierowanie interwencji ma za zadanie zapewnić trwały </a:t>
            </a:r>
            <a:br>
              <a:rPr lang="pl-PL" sz="2000" dirty="0">
                <a:latin typeface="+mn-lt"/>
              </a:rPr>
            </a:br>
            <a:r>
              <a:rPr lang="pl-PL" sz="2000" dirty="0">
                <a:latin typeface="+mn-lt"/>
              </a:rPr>
              <a:t>i zrównoważony rozwój całego regionu. Wsparcie udzielane będzie na podstawie analizy potencjałów i potrzeb wyznaczonych geograficznie obszarów strategicznej interwencji poprzez </a:t>
            </a:r>
            <a:r>
              <a:rPr lang="pl-PL" sz="2000" u="sng" dirty="0">
                <a:latin typeface="+mn-lt"/>
              </a:rPr>
              <a:t>dedykowane geograficznie konkursy</a:t>
            </a:r>
            <a:r>
              <a:rPr lang="pl-PL" sz="2000" dirty="0">
                <a:latin typeface="+mn-lt"/>
              </a:rPr>
              <a:t> w wybranych priorytetach inwestycyjnych.</a:t>
            </a:r>
            <a:endParaRPr lang="pl-PL" sz="2000" b="1" dirty="0">
              <a:effectLst>
                <a:outerShdw blurRad="38100" dist="38100" dir="2700000" algn="tl">
                  <a:srgbClr val="000000">
                    <a:alpha val="43137"/>
                  </a:srgbClr>
                </a:outerShdw>
              </a:effectLst>
              <a:latin typeface="+mn-lt"/>
            </a:endParaRPr>
          </a:p>
        </p:txBody>
      </p:sp>
      <p:grpSp>
        <p:nvGrpSpPr>
          <p:cNvPr id="7172" name="Grupa 3"/>
          <p:cNvGrpSpPr>
            <a:grpSpLocks/>
          </p:cNvGrpSpPr>
          <p:nvPr/>
        </p:nvGrpSpPr>
        <p:grpSpPr bwMode="auto">
          <a:xfrm>
            <a:off x="596900" y="990600"/>
            <a:ext cx="8229600" cy="838200"/>
            <a:chOff x="168390" y="0"/>
            <a:chExt cx="5661762" cy="620051"/>
          </a:xfrm>
        </p:grpSpPr>
        <p:sp>
          <p:nvSpPr>
            <p:cNvPr id="5" name="Prostokąt zaokrąglony 4"/>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rostokąt 5"/>
            <p:cNvSpPr/>
            <p:nvPr/>
          </p:nvSpPr>
          <p:spPr>
            <a:xfrm>
              <a:off x="186957" y="17615"/>
              <a:ext cx="5624629" cy="584821"/>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7173" name="Prostokąt 1"/>
          <p:cNvSpPr>
            <a:spLocks noChangeArrowheads="1"/>
          </p:cNvSpPr>
          <p:nvPr/>
        </p:nvSpPr>
        <p:spPr bwMode="auto">
          <a:xfrm>
            <a:off x="1757363" y="1125538"/>
            <a:ext cx="5461000" cy="400050"/>
          </a:xfrm>
          <a:prstGeom prst="rect">
            <a:avLst/>
          </a:prstGeom>
          <a:noFill/>
          <a:ln w="9525">
            <a:noFill/>
            <a:miter lim="800000"/>
            <a:headEnd/>
            <a:tailEnd/>
          </a:ln>
        </p:spPr>
        <p:txBody>
          <a:bodyPr wrap="none">
            <a:spAutoFit/>
          </a:bodyPr>
          <a:lstStyle/>
          <a:p>
            <a:pPr algn="ctr" eaLnBrk="1" hangingPunct="1"/>
            <a:r>
              <a:rPr lang="pl-PL" altLang="pl-PL" sz="2000" b="1" dirty="0">
                <a:solidFill>
                  <a:schemeClr val="bg1"/>
                </a:solidFill>
              </a:rPr>
              <a:t>OBSZARY STRATEGICZNEJ INTERWENCJI</a:t>
            </a:r>
          </a:p>
        </p:txBody>
      </p:sp>
      <p:pic>
        <p:nvPicPr>
          <p:cNvPr id="7174"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175" name="Symbol zastępczy numeru slajdu 2"/>
          <p:cNvSpPr>
            <a:spLocks noGrp="1"/>
          </p:cNvSpPr>
          <p:nvPr>
            <p:ph type="sldNum" sz="quarter" idx="12"/>
          </p:nvPr>
        </p:nvSpPr>
        <p:spPr bwMode="auto">
          <a:noFill/>
          <a:ln>
            <a:miter lim="800000"/>
            <a:headEnd/>
            <a:tailEnd/>
          </a:ln>
        </p:spPr>
        <p:txBody>
          <a:bodyPr/>
          <a:lstStyle/>
          <a:p>
            <a:fld id="{1B9D93B2-4911-4718-BF4D-ED3DDB03EE70}" type="slidenum">
              <a:rPr lang="pl-PL" altLang="pl-PL"/>
              <a:pPr/>
              <a:t>5</a:t>
            </a:fld>
            <a:endParaRPr lang="pl-PL" altLang="pl-PL"/>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grpSp>
        <p:nvGrpSpPr>
          <p:cNvPr id="20483" name="Grupa 12"/>
          <p:cNvGrpSpPr>
            <a:grpSpLocks/>
          </p:cNvGrpSpPr>
          <p:nvPr/>
        </p:nvGrpSpPr>
        <p:grpSpPr bwMode="auto">
          <a:xfrm>
            <a:off x="454927" y="1125538"/>
            <a:ext cx="8512175" cy="1025525"/>
            <a:chOff x="156222" y="18680"/>
            <a:chExt cx="8511853" cy="363991"/>
          </a:xfrm>
        </p:grpSpPr>
        <p:sp>
          <p:nvSpPr>
            <p:cNvPr id="2048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20489"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6. INFRASTRUKTURA SPÓJNOŚCI SPOŁECZNEJ</a:t>
              </a:r>
              <a:endParaRPr lang="pl-PL" altLang="pl-PL" sz="2800" dirty="0" smtClean="0">
                <a:solidFill>
                  <a:srgbClr val="FFFFFF"/>
                </a:solidFill>
              </a:endParaRPr>
            </a:p>
          </p:txBody>
        </p:sp>
      </p:gr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50</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12" name="Prostokąt zaokrąglony 11"/>
          <p:cNvSpPr/>
          <p:nvPr/>
        </p:nvSpPr>
        <p:spPr>
          <a:xfrm>
            <a:off x="360456" y="2780928"/>
            <a:ext cx="8713788" cy="280831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a:solidFill>
                  <a:srgbClr val="4F81BD">
                    <a:lumMod val="75000"/>
                  </a:srgbClr>
                </a:solidFill>
              </a:rPr>
              <a:t>6.3 Rewitalizacja zdegradowanych </a:t>
            </a:r>
            <a:r>
              <a:rPr lang="pl-PL" b="1" dirty="0" smtClean="0">
                <a:solidFill>
                  <a:srgbClr val="4F81BD">
                    <a:lumMod val="75000"/>
                  </a:srgbClr>
                </a:solidFill>
              </a:rPr>
              <a:t>obszarów - 73 </a:t>
            </a:r>
            <a:r>
              <a:rPr lang="pl-PL" b="1" dirty="0">
                <a:solidFill>
                  <a:srgbClr val="4F81BD">
                    <a:lumMod val="75000"/>
                  </a:srgbClr>
                </a:solidFill>
              </a:rPr>
              <a:t>411 652 euro</a:t>
            </a:r>
          </a:p>
          <a:p>
            <a:pPr algn="just" eaLnBrk="1" hangingPunct="1">
              <a:spcAft>
                <a:spcPts val="600"/>
              </a:spcAft>
              <a:defRPr/>
            </a:pPr>
            <a:endParaRPr lang="pl-PL" i="1" dirty="0" smtClean="0">
              <a:solidFill>
                <a:srgbClr val="4F81BD">
                  <a:lumMod val="75000"/>
                </a:srgbClr>
              </a:solidFill>
            </a:endParaRPr>
          </a:p>
          <a:p>
            <a:pPr algn="just" eaLnBrk="1" hangingPunct="1">
              <a:spcAft>
                <a:spcPts val="600"/>
              </a:spcAft>
              <a:defRPr/>
            </a:pPr>
            <a:r>
              <a:rPr lang="pl-PL" dirty="0" smtClean="0">
                <a:solidFill>
                  <a:srgbClr val="4F81BD">
                    <a:lumMod val="75000"/>
                  </a:srgbClr>
                </a:solidFill>
              </a:rPr>
              <a:t>Poddziałanie 6.3.1 </a:t>
            </a:r>
            <a:r>
              <a:rPr lang="pl-PL" dirty="0">
                <a:solidFill>
                  <a:srgbClr val="4F81BD">
                    <a:lumMod val="75000"/>
                  </a:srgbClr>
                </a:solidFill>
              </a:rPr>
              <a:t>– konkursy „horyzontalne” - 29 661 </a:t>
            </a:r>
            <a:r>
              <a:rPr lang="pl-PL" dirty="0" smtClean="0">
                <a:solidFill>
                  <a:srgbClr val="4F81BD">
                    <a:lumMod val="75000"/>
                  </a:srgbClr>
                </a:solidFill>
              </a:rPr>
              <a:t>652 euro;</a:t>
            </a:r>
          </a:p>
          <a:p>
            <a:pPr algn="just" eaLnBrk="1" hangingPunct="1">
              <a:spcAft>
                <a:spcPts val="600"/>
              </a:spcAft>
              <a:defRPr/>
            </a:pPr>
            <a:r>
              <a:rPr lang="pl-PL" dirty="0">
                <a:solidFill>
                  <a:srgbClr val="4F81BD">
                    <a:lumMod val="75000"/>
                  </a:srgbClr>
                </a:solidFill>
              </a:rPr>
              <a:t>Poddziałanie 6.3.2 – ZIT </a:t>
            </a:r>
            <a:r>
              <a:rPr lang="pl-PL" dirty="0" err="1">
                <a:solidFill>
                  <a:srgbClr val="4F81BD">
                    <a:lumMod val="75000"/>
                  </a:srgbClr>
                </a:solidFill>
              </a:rPr>
              <a:t>WrOF</a:t>
            </a:r>
            <a:r>
              <a:rPr lang="pl-PL" dirty="0">
                <a:solidFill>
                  <a:srgbClr val="4F81BD">
                    <a:lumMod val="75000"/>
                  </a:srgbClr>
                </a:solidFill>
              </a:rPr>
              <a:t> - 17 500 </a:t>
            </a:r>
            <a:r>
              <a:rPr lang="pl-PL" dirty="0" smtClean="0">
                <a:solidFill>
                  <a:srgbClr val="4F81BD">
                    <a:lumMod val="75000"/>
                  </a:srgbClr>
                </a:solidFill>
              </a:rPr>
              <a:t>000 euro;</a:t>
            </a:r>
          </a:p>
          <a:p>
            <a:pPr algn="just" eaLnBrk="1" hangingPunct="1">
              <a:spcAft>
                <a:spcPts val="600"/>
              </a:spcAft>
              <a:defRPr/>
            </a:pPr>
            <a:r>
              <a:rPr lang="pl-PL" dirty="0">
                <a:solidFill>
                  <a:srgbClr val="4F81BD">
                    <a:lumMod val="75000"/>
                  </a:srgbClr>
                </a:solidFill>
              </a:rPr>
              <a:t>Poddziałanie 6.3.3 – ZIT AJ - 10 000 </a:t>
            </a:r>
            <a:r>
              <a:rPr lang="pl-PL" dirty="0" smtClean="0">
                <a:solidFill>
                  <a:srgbClr val="4F81BD">
                    <a:lumMod val="75000"/>
                  </a:srgbClr>
                </a:solidFill>
              </a:rPr>
              <a:t>000 euro;</a:t>
            </a:r>
          </a:p>
          <a:p>
            <a:pPr algn="just" eaLnBrk="1" hangingPunct="1">
              <a:spcAft>
                <a:spcPts val="600"/>
              </a:spcAft>
              <a:defRPr/>
            </a:pPr>
            <a:r>
              <a:rPr lang="pl-PL" dirty="0">
                <a:solidFill>
                  <a:srgbClr val="4F81BD">
                    <a:lumMod val="75000"/>
                  </a:srgbClr>
                </a:solidFill>
              </a:rPr>
              <a:t>Poddziałanie 6.3.4 – ZIT AW - 16 250 </a:t>
            </a:r>
            <a:r>
              <a:rPr lang="pl-PL" dirty="0" smtClean="0">
                <a:solidFill>
                  <a:srgbClr val="4F81BD">
                    <a:lumMod val="75000"/>
                  </a:srgbClr>
                </a:solidFill>
              </a:rPr>
              <a:t>000 euro.</a:t>
            </a:r>
            <a:endParaRPr lang="pl-PL" dirty="0">
              <a:solidFill>
                <a:srgbClr val="4F81BD">
                  <a:lumMod val="75000"/>
                </a:srgbClr>
              </a:solidFill>
            </a:endParaRPr>
          </a:p>
        </p:txBody>
      </p:sp>
    </p:spTree>
    <p:extLst>
      <p:ext uri="{BB962C8B-B14F-4D97-AF65-F5344CB8AC3E}">
        <p14:creationId xmlns:p14="http://schemas.microsoft.com/office/powerpoint/2010/main" val="137895737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grpSp>
        <p:nvGrpSpPr>
          <p:cNvPr id="20483" name="Grupa 12"/>
          <p:cNvGrpSpPr>
            <a:grpSpLocks/>
          </p:cNvGrpSpPr>
          <p:nvPr/>
        </p:nvGrpSpPr>
        <p:grpSpPr bwMode="auto">
          <a:xfrm>
            <a:off x="454927" y="1125538"/>
            <a:ext cx="8512175" cy="1025525"/>
            <a:chOff x="156222" y="18680"/>
            <a:chExt cx="8511853" cy="363991"/>
          </a:xfrm>
        </p:grpSpPr>
        <p:sp>
          <p:nvSpPr>
            <p:cNvPr id="2048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20489"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6. INFRASTRUKTURA SPÓJNOŚCI SPOŁECZNEJ</a:t>
              </a:r>
              <a:endParaRPr lang="pl-PL" altLang="pl-PL" sz="2800" dirty="0" smtClean="0">
                <a:solidFill>
                  <a:srgbClr val="FFFFFF"/>
                </a:solidFill>
              </a:endParaRPr>
            </a:p>
          </p:txBody>
        </p:sp>
      </p:gr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51</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12" name="Prostokąt zaokrąglony 11"/>
          <p:cNvSpPr/>
          <p:nvPr/>
        </p:nvSpPr>
        <p:spPr>
          <a:xfrm>
            <a:off x="250825" y="2420888"/>
            <a:ext cx="8713788" cy="4032448"/>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b="1" dirty="0">
                <a:solidFill>
                  <a:srgbClr val="4F81BD">
                    <a:lumMod val="75000"/>
                  </a:srgbClr>
                </a:solidFill>
              </a:rPr>
              <a:t>6.3. Rewitalizacja zdegradowanych obszarów: typy projektów</a:t>
            </a:r>
          </a:p>
          <a:p>
            <a:pPr algn="just" eaLnBrk="1" hangingPunct="1">
              <a:spcAft>
                <a:spcPts val="600"/>
              </a:spcAft>
              <a:defRPr/>
            </a:pPr>
            <a:r>
              <a:rPr lang="pl-PL" dirty="0" smtClean="0">
                <a:solidFill>
                  <a:srgbClr val="4F81BD">
                    <a:lumMod val="75000"/>
                  </a:srgbClr>
                </a:solidFill>
              </a:rPr>
              <a:t>6.3.A </a:t>
            </a:r>
            <a:r>
              <a:rPr lang="pl-PL" dirty="0">
                <a:solidFill>
                  <a:srgbClr val="4F81BD">
                    <a:lumMod val="75000"/>
                  </a:srgbClr>
                </a:solidFill>
              </a:rPr>
              <a:t>Remont, przebudowa, rozbudowę, adaptację, wyposażenie istniejących zdegradowanych budynków, obiektów, zagospodarowanie terenów i przestrzeni – </a:t>
            </a:r>
            <a:r>
              <a:rPr lang="pl-PL" dirty="0" smtClean="0">
                <a:solidFill>
                  <a:srgbClr val="4F81BD">
                    <a:lumMod val="75000"/>
                  </a:srgbClr>
                </a:solidFill>
              </a:rPr>
              <a:t/>
            </a:r>
            <a:br>
              <a:rPr lang="pl-PL" dirty="0" smtClean="0">
                <a:solidFill>
                  <a:srgbClr val="4F81BD">
                    <a:lumMod val="75000"/>
                  </a:srgbClr>
                </a:solidFill>
              </a:rPr>
            </a:br>
            <a:r>
              <a:rPr lang="pl-PL" dirty="0" smtClean="0">
                <a:solidFill>
                  <a:srgbClr val="4F81BD">
                    <a:lumMod val="75000"/>
                  </a:srgbClr>
                </a:solidFill>
              </a:rPr>
              <a:t>w </a:t>
            </a:r>
            <a:r>
              <a:rPr lang="pl-PL" dirty="0">
                <a:solidFill>
                  <a:srgbClr val="4F81BD">
                    <a:lumMod val="75000"/>
                  </a:srgbClr>
                </a:solidFill>
              </a:rPr>
              <a:t>celu przywrócenia lub nadania im nowych funkcji społecznych, kulturalnych, gospodarczych, edukacyjnych lub </a:t>
            </a:r>
            <a:r>
              <a:rPr lang="pl-PL" dirty="0" smtClean="0">
                <a:solidFill>
                  <a:srgbClr val="4F81BD">
                    <a:lumMod val="75000"/>
                  </a:srgbClr>
                </a:solidFill>
              </a:rPr>
              <a:t>rekreacyjnych;</a:t>
            </a:r>
          </a:p>
          <a:p>
            <a:pPr algn="just" eaLnBrk="1" hangingPunct="1">
              <a:spcAft>
                <a:spcPts val="600"/>
              </a:spcAft>
              <a:defRPr/>
            </a:pPr>
            <a:r>
              <a:rPr lang="pl-PL" dirty="0">
                <a:solidFill>
                  <a:srgbClr val="4F81BD">
                    <a:lumMod val="75000"/>
                  </a:srgbClr>
                </a:solidFill>
              </a:rPr>
              <a:t>6.3.B Remont, </a:t>
            </a:r>
            <a:r>
              <a:rPr lang="pl-PL" dirty="0" smtClean="0">
                <a:solidFill>
                  <a:srgbClr val="4F81BD">
                    <a:lumMod val="75000"/>
                  </a:srgbClr>
                </a:solidFill>
              </a:rPr>
              <a:t>odnowa </a:t>
            </a:r>
            <a:r>
              <a:rPr lang="pl-PL" dirty="0">
                <a:solidFill>
                  <a:srgbClr val="4F81BD">
                    <a:lumMod val="75000"/>
                  </a:srgbClr>
                </a:solidFill>
              </a:rPr>
              <a:t>części wspólnych wielorodzinnych budynków mieszkalnych (nie ma możliwości budowy nowych obiektów</a:t>
            </a:r>
            <a:r>
              <a:rPr lang="pl-PL" dirty="0" smtClean="0">
                <a:solidFill>
                  <a:srgbClr val="4F81BD">
                    <a:lumMod val="75000"/>
                  </a:srgbClr>
                </a:solidFill>
              </a:rPr>
              <a:t>);</a:t>
            </a:r>
          </a:p>
          <a:p>
            <a:pPr algn="just" eaLnBrk="1" hangingPunct="1">
              <a:spcAft>
                <a:spcPts val="600"/>
              </a:spcAft>
              <a:defRPr/>
            </a:pPr>
            <a:r>
              <a:rPr lang="pl-PL" dirty="0">
                <a:solidFill>
                  <a:srgbClr val="4F81BD">
                    <a:lumMod val="75000"/>
                  </a:srgbClr>
                </a:solidFill>
              </a:rPr>
              <a:t>Możliwe są działania poprawiające efektywność energetyczną, analogiczne do działania 3.3 „Efektywność energetyczna w budynkach użyteczności publicznej i sektorze mieszkaniowym” (schematy 3.3 A i 3.3 B). Wartość takich inwestycji nie może przekraczać 49% wartości wydatków kwalifikowalnych na pojedynczy budynek </a:t>
            </a:r>
            <a:r>
              <a:rPr lang="pl-PL" dirty="0" smtClean="0">
                <a:solidFill>
                  <a:srgbClr val="4F81BD">
                    <a:lumMod val="75000"/>
                  </a:srgbClr>
                </a:solidFill>
              </a:rPr>
              <a:t/>
            </a:r>
            <a:br>
              <a:rPr lang="pl-PL" dirty="0" smtClean="0">
                <a:solidFill>
                  <a:srgbClr val="4F81BD">
                    <a:lumMod val="75000"/>
                  </a:srgbClr>
                </a:solidFill>
              </a:rPr>
            </a:br>
            <a:r>
              <a:rPr lang="pl-PL" dirty="0" smtClean="0">
                <a:solidFill>
                  <a:srgbClr val="4F81BD">
                    <a:lumMod val="75000"/>
                  </a:srgbClr>
                </a:solidFill>
              </a:rPr>
              <a:t>w </a:t>
            </a:r>
            <a:r>
              <a:rPr lang="pl-PL" dirty="0">
                <a:solidFill>
                  <a:srgbClr val="4F81BD">
                    <a:lumMod val="75000"/>
                  </a:srgbClr>
                </a:solidFill>
              </a:rPr>
              <a:t>projekcie.</a:t>
            </a:r>
          </a:p>
        </p:txBody>
      </p:sp>
    </p:spTree>
    <p:extLst>
      <p:ext uri="{BB962C8B-B14F-4D97-AF65-F5344CB8AC3E}">
        <p14:creationId xmlns:p14="http://schemas.microsoft.com/office/powerpoint/2010/main" val="22976599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679950"/>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grpSp>
        <p:nvGrpSpPr>
          <p:cNvPr id="20483" name="Grupa 12"/>
          <p:cNvGrpSpPr>
            <a:grpSpLocks/>
          </p:cNvGrpSpPr>
          <p:nvPr/>
        </p:nvGrpSpPr>
        <p:grpSpPr bwMode="auto">
          <a:xfrm>
            <a:off x="454927" y="1125539"/>
            <a:ext cx="8512175" cy="719286"/>
            <a:chOff x="156222" y="18680"/>
            <a:chExt cx="8511853" cy="363991"/>
          </a:xfrm>
        </p:grpSpPr>
        <p:sp>
          <p:nvSpPr>
            <p:cNvPr id="20487"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20489"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6. INFRASTRUKTURA SPÓJNOŚCI SPOŁECZNEJ</a:t>
              </a:r>
              <a:endParaRPr lang="pl-PL" altLang="pl-PL" sz="2800" dirty="0" smtClean="0">
                <a:solidFill>
                  <a:srgbClr val="FFFFFF"/>
                </a:solidFill>
              </a:endParaRPr>
            </a:p>
          </p:txBody>
        </p:sp>
      </p:grpSp>
      <p:sp>
        <p:nvSpPr>
          <p:cNvPr id="20485" name="Symbol zastępczy numeru slajdu 1"/>
          <p:cNvSpPr>
            <a:spLocks noGrp="1"/>
          </p:cNvSpPr>
          <p:nvPr>
            <p:ph type="sldNum" sz="quarter" idx="12"/>
          </p:nvPr>
        </p:nvSpPr>
        <p:spPr bwMode="auto">
          <a:noFill/>
          <a:ln>
            <a:miter lim="800000"/>
            <a:headEnd/>
            <a:tailEnd/>
          </a:ln>
        </p:spPr>
        <p:txBody>
          <a:bodyPr/>
          <a:lstStyle/>
          <a:p>
            <a:fld id="{2E219EA6-3074-4DEF-8628-A0F40AB4CCC8}" type="slidenum">
              <a:rPr lang="pl-PL" altLang="pl-PL"/>
              <a:pPr/>
              <a:t>52</a:t>
            </a:fld>
            <a:endParaRPr lang="pl-PL" altLang="pl-PL"/>
          </a:p>
        </p:txBody>
      </p:sp>
      <p:pic>
        <p:nvPicPr>
          <p:cNvPr id="2048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12" name="Prostokąt zaokrąglony 11"/>
          <p:cNvSpPr/>
          <p:nvPr/>
        </p:nvSpPr>
        <p:spPr>
          <a:xfrm>
            <a:off x="250825" y="2564904"/>
            <a:ext cx="8713788" cy="3888432"/>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Aft>
                <a:spcPts val="600"/>
              </a:spcAft>
              <a:defRPr/>
            </a:pPr>
            <a:r>
              <a:rPr lang="pl-PL" sz="1600" b="1" dirty="0">
                <a:solidFill>
                  <a:srgbClr val="4F81BD">
                    <a:lumMod val="75000"/>
                  </a:srgbClr>
                </a:solidFill>
              </a:rPr>
              <a:t>6.3. Rewitalizacja zdegradowanych </a:t>
            </a:r>
            <a:r>
              <a:rPr lang="pl-PL" sz="1600" b="1" dirty="0" smtClean="0">
                <a:solidFill>
                  <a:srgbClr val="4F81BD">
                    <a:lumMod val="75000"/>
                  </a:srgbClr>
                </a:solidFill>
              </a:rPr>
              <a:t>obszarów - </a:t>
            </a:r>
            <a:r>
              <a:rPr lang="pl-PL" sz="1600" b="1" dirty="0">
                <a:solidFill>
                  <a:srgbClr val="4F81BD">
                    <a:lumMod val="75000"/>
                  </a:srgbClr>
                </a:solidFill>
              </a:rPr>
              <a:t>beneficjenci</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samorządu terytorialnego, ich związki i stowarzyszenia;</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organizacyjne </a:t>
            </a:r>
            <a:r>
              <a:rPr lang="pl-PL" sz="1600" dirty="0" smtClean="0">
                <a:solidFill>
                  <a:srgbClr val="4F81BD">
                    <a:lumMod val="75000"/>
                  </a:srgbClr>
                </a:solidFill>
              </a:rPr>
              <a:t>JST;</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jednostki </a:t>
            </a:r>
            <a:r>
              <a:rPr lang="pl-PL" sz="1600" dirty="0">
                <a:solidFill>
                  <a:srgbClr val="4F81BD">
                    <a:lumMod val="75000"/>
                  </a:srgbClr>
                </a:solidFill>
              </a:rPr>
              <a:t>sektora finansów publicznych, inne niż wymienione powyżej;</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wspólnoty </a:t>
            </a:r>
            <a:r>
              <a:rPr lang="pl-PL" sz="1600" dirty="0">
                <a:solidFill>
                  <a:srgbClr val="4F81BD">
                    <a:lumMod val="75000"/>
                  </a:srgbClr>
                </a:solidFill>
              </a:rPr>
              <a:t>i spółdzielnie mieszkaniowe;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towarzystwa </a:t>
            </a:r>
            <a:r>
              <a:rPr lang="pl-PL" sz="1600" dirty="0">
                <a:solidFill>
                  <a:srgbClr val="4F81BD">
                    <a:lumMod val="75000"/>
                  </a:srgbClr>
                </a:solidFill>
              </a:rPr>
              <a:t>budownictwa społecznego;</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organizacje </a:t>
            </a:r>
            <a:r>
              <a:rPr lang="pl-PL" sz="1600" dirty="0">
                <a:solidFill>
                  <a:srgbClr val="4F81BD">
                    <a:lumMod val="75000"/>
                  </a:srgbClr>
                </a:solidFill>
              </a:rPr>
              <a:t>pozarządowe;</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kościoły</a:t>
            </a:r>
            <a:r>
              <a:rPr lang="pl-PL" sz="1600" dirty="0">
                <a:solidFill>
                  <a:srgbClr val="4F81BD">
                    <a:lumMod val="75000"/>
                  </a:srgbClr>
                </a:solidFill>
              </a:rPr>
              <a:t>, związki wyznaniowe oraz osoby prawne kościołów i związków </a:t>
            </a:r>
            <a:r>
              <a:rPr lang="pl-PL" sz="1600" dirty="0" smtClean="0">
                <a:solidFill>
                  <a:srgbClr val="4F81BD">
                    <a:lumMod val="75000"/>
                  </a:srgbClr>
                </a:solidFill>
              </a:rPr>
              <a:t>wyznaniowych</a:t>
            </a:r>
            <a:r>
              <a:rPr lang="pl-PL" sz="1600" dirty="0">
                <a:solidFill>
                  <a:srgbClr val="4F81BD">
                    <a:lumMod val="75000"/>
                  </a:srgbClr>
                </a:solidFill>
              </a:rPr>
              <a:t>;</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instytucje </a:t>
            </a:r>
            <a:r>
              <a:rPr lang="pl-PL" sz="1600" dirty="0">
                <a:solidFill>
                  <a:srgbClr val="4F81BD">
                    <a:lumMod val="75000"/>
                  </a:srgbClr>
                </a:solidFill>
              </a:rPr>
              <a:t>kultury;</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LGD</a:t>
            </a:r>
            <a:r>
              <a:rPr lang="pl-PL" sz="1600" dirty="0">
                <a:solidFill>
                  <a:srgbClr val="4F81BD">
                    <a:lumMod val="75000"/>
                  </a:srgbClr>
                </a:solidFill>
              </a:rPr>
              <a:t>;</a:t>
            </a: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zakłady </a:t>
            </a:r>
            <a:r>
              <a:rPr lang="pl-PL" sz="1600" dirty="0">
                <a:solidFill>
                  <a:srgbClr val="4F81BD">
                    <a:lumMod val="75000"/>
                  </a:srgbClr>
                </a:solidFill>
              </a:rPr>
              <a:t>lecznictwa </a:t>
            </a:r>
            <a:r>
              <a:rPr lang="pl-PL" sz="1600" dirty="0" smtClean="0">
                <a:solidFill>
                  <a:srgbClr val="4F81BD">
                    <a:lumMod val="75000"/>
                  </a:srgbClr>
                </a:solidFill>
              </a:rPr>
              <a:t>uzdrowiskowego;</a:t>
            </a:r>
            <a:endParaRPr lang="pl-PL" sz="1600" dirty="0">
              <a:solidFill>
                <a:srgbClr val="4F81BD">
                  <a:lumMod val="75000"/>
                </a:srgbClr>
              </a:solidFill>
            </a:endParaRPr>
          </a:p>
          <a:p>
            <a:pPr marL="285750" indent="-285750" algn="just" eaLnBrk="1" hangingPunct="1">
              <a:spcAft>
                <a:spcPts val="600"/>
              </a:spcAft>
              <a:buFont typeface="Arial" panose="020B0604020202020204" pitchFamily="34" charset="0"/>
              <a:buChar char="•"/>
              <a:defRPr/>
            </a:pPr>
            <a:r>
              <a:rPr lang="pl-PL" sz="1600" dirty="0" smtClean="0">
                <a:solidFill>
                  <a:srgbClr val="4F81BD">
                    <a:lumMod val="75000"/>
                  </a:srgbClr>
                </a:solidFill>
              </a:rPr>
              <a:t>podmioty </a:t>
            </a:r>
            <a:r>
              <a:rPr lang="pl-PL" sz="1600" dirty="0">
                <a:solidFill>
                  <a:srgbClr val="4F81BD">
                    <a:lumMod val="75000"/>
                  </a:srgbClr>
                </a:solidFill>
              </a:rPr>
              <a:t>lecznicze.</a:t>
            </a:r>
          </a:p>
        </p:txBody>
      </p:sp>
    </p:spTree>
    <p:extLst>
      <p:ext uri="{BB962C8B-B14F-4D97-AF65-F5344CB8AC3E}">
        <p14:creationId xmlns:p14="http://schemas.microsoft.com/office/powerpoint/2010/main" val="15531736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85750" y="1125538"/>
            <a:ext cx="8501063"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grpSp>
        <p:nvGrpSpPr>
          <p:cNvPr id="22531" name="Grupa 12"/>
          <p:cNvGrpSpPr>
            <a:grpSpLocks/>
          </p:cNvGrpSpPr>
          <p:nvPr/>
        </p:nvGrpSpPr>
        <p:grpSpPr bwMode="auto">
          <a:xfrm>
            <a:off x="179511" y="1125538"/>
            <a:ext cx="8797311" cy="808037"/>
            <a:chOff x="153940" y="319020"/>
            <a:chExt cx="8519768" cy="708847"/>
          </a:xfrm>
        </p:grpSpPr>
        <p:sp>
          <p:nvSpPr>
            <p:cNvPr id="22535" name="Prostokąt zaokrąglony 12"/>
            <p:cNvSpPr>
              <a:spLocks noChangeArrowheads="1"/>
            </p:cNvSpPr>
            <p:nvPr/>
          </p:nvSpPr>
          <p:spPr bwMode="auto">
            <a:xfrm>
              <a:off x="174527" y="319020"/>
              <a:ext cx="8499181" cy="70884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22536" name="Prostokąt 13"/>
            <p:cNvSpPr>
              <a:spLocks noChangeArrowheads="1"/>
            </p:cNvSpPr>
            <p:nvPr/>
          </p:nvSpPr>
          <p:spPr bwMode="auto">
            <a:xfrm>
              <a:off x="153940" y="319020"/>
              <a:ext cx="8461821" cy="267914"/>
            </a:xfrm>
            <a:prstGeom prst="rect">
              <a:avLst/>
            </a:prstGeom>
            <a:noFill/>
            <a:ln w="9525">
              <a:noFill/>
              <a:miter lim="800000"/>
              <a:headEnd/>
              <a:tailEnd/>
            </a:ln>
          </p:spPr>
          <p:txBody>
            <a:bodyPr lIns="236234" tIns="0" rIns="236234" bIns="0" anchor="ctr"/>
            <a:lstStyle/>
            <a:p>
              <a:pPr algn="ctr" defTabSz="1155700" eaLnBrk="1" hangingPunct="1">
                <a:lnSpc>
                  <a:spcPct val="90000"/>
                </a:lnSpc>
                <a:spcAft>
                  <a:spcPct val="35000"/>
                </a:spcAft>
              </a:pPr>
              <a:endParaRPr lang="pl-PL" altLang="pl-PL" sz="2800" b="1" dirty="0">
                <a:solidFill>
                  <a:srgbClr val="FFFFFF"/>
                </a:solidFill>
                <a:latin typeface="Arial Narrow" pitchFamily="34" charset="0"/>
              </a:endParaRPr>
            </a:p>
            <a:p>
              <a:pPr algn="ctr" defTabSz="1155700" eaLnBrk="1" hangingPunct="1">
                <a:lnSpc>
                  <a:spcPct val="90000"/>
                </a:lnSpc>
                <a:spcAft>
                  <a:spcPct val="35000"/>
                </a:spcAft>
              </a:pPr>
              <a:r>
                <a:rPr lang="pl-PL" altLang="pl-PL" sz="2000" b="1" i="1" dirty="0" smtClean="0">
                  <a:solidFill>
                    <a:srgbClr val="FFFFFF"/>
                  </a:solidFill>
                  <a:latin typeface="+mn-lt"/>
                </a:rPr>
                <a:t>PRZYSZŁE NABORY I WYMAGANE DOKUMENTY </a:t>
              </a:r>
              <a:endParaRPr lang="pl-PL" altLang="pl-PL" sz="2000" b="1" i="1" dirty="0">
                <a:solidFill>
                  <a:srgbClr val="FFFFFF"/>
                </a:solidFill>
                <a:latin typeface="+mn-lt"/>
              </a:endParaRPr>
            </a:p>
          </p:txBody>
        </p:sp>
      </p:grpSp>
      <p:sp>
        <p:nvSpPr>
          <p:cNvPr id="22532" name="Symbol zastępczy numeru slajdu 2"/>
          <p:cNvSpPr>
            <a:spLocks noGrp="1"/>
          </p:cNvSpPr>
          <p:nvPr>
            <p:ph type="sldNum" sz="quarter" idx="12"/>
          </p:nvPr>
        </p:nvSpPr>
        <p:spPr bwMode="auto">
          <a:noFill/>
          <a:ln>
            <a:miter lim="800000"/>
            <a:headEnd/>
            <a:tailEnd/>
          </a:ln>
        </p:spPr>
        <p:txBody>
          <a:bodyPr/>
          <a:lstStyle/>
          <a:p>
            <a:fld id="{1DF31E27-7D25-49B0-B7E3-744B786DD449}" type="slidenum">
              <a:rPr lang="pl-PL" altLang="pl-PL"/>
              <a:pPr/>
              <a:t>53</a:t>
            </a:fld>
            <a:endParaRPr lang="pl-PL" altLang="pl-PL"/>
          </a:p>
        </p:txBody>
      </p:sp>
      <p:graphicFrame>
        <p:nvGraphicFramePr>
          <p:cNvPr id="17" name="Symbol zastępczy zawartości 16"/>
          <p:cNvGraphicFramePr>
            <a:graphicFrameLocks noGrp="1"/>
          </p:cNvGraphicFramePr>
          <p:nvPr>
            <p:ph idx="1"/>
            <p:extLst>
              <p:ext uri="{D42A27DB-BD31-4B8C-83A1-F6EECF244321}">
                <p14:modId xmlns:p14="http://schemas.microsoft.com/office/powerpoint/2010/main" val="810936509"/>
              </p:ext>
            </p:extLst>
          </p:nvPr>
        </p:nvGraphicFramePr>
        <p:xfrm>
          <a:off x="403994" y="2718470"/>
          <a:ext cx="8229600" cy="42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4" name="Obraz 4"/>
          <p:cNvPicPr>
            <a:picLocks noChangeAspect="1"/>
          </p:cNvPicPr>
          <p:nvPr/>
        </p:nvPicPr>
        <p:blipFill>
          <a:blip r:embed="rId8" cstate="print"/>
          <a:srcRect/>
          <a:stretch>
            <a:fillRect/>
          </a:stretch>
        </p:blipFill>
        <p:spPr bwMode="auto">
          <a:xfrm>
            <a:off x="4860925" y="341313"/>
            <a:ext cx="4248150" cy="415925"/>
          </a:xfrm>
          <a:prstGeom prst="rect">
            <a:avLst/>
          </a:prstGeom>
          <a:noFill/>
          <a:ln w="9525">
            <a:noFill/>
            <a:miter lim="800000"/>
            <a:headEnd/>
            <a:tailEnd/>
          </a:ln>
        </p:spPr>
      </p:pic>
      <p:sp>
        <p:nvSpPr>
          <p:cNvPr id="12" name="Prostokąt zaokrąglony 11"/>
          <p:cNvSpPr/>
          <p:nvPr/>
        </p:nvSpPr>
        <p:spPr>
          <a:xfrm>
            <a:off x="247653" y="2060849"/>
            <a:ext cx="8713788" cy="446449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43025" indent="-1343025">
              <a:tabLst>
                <a:tab pos="1343025" algn="l"/>
              </a:tabLst>
            </a:pPr>
            <a:r>
              <a:rPr lang="pl-PL" b="1" dirty="0" smtClean="0">
                <a:solidFill>
                  <a:schemeClr val="accent1">
                    <a:lumMod val="75000"/>
                  </a:schemeClr>
                </a:solidFill>
              </a:rPr>
              <a:t>Działanie 6.3 	Rewitalizacja </a:t>
            </a:r>
            <a:r>
              <a:rPr lang="pl-PL" b="1" dirty="0">
                <a:solidFill>
                  <a:schemeClr val="accent1">
                    <a:lumMod val="75000"/>
                  </a:schemeClr>
                </a:solidFill>
              </a:rPr>
              <a:t>zdegradowanych </a:t>
            </a:r>
            <a:r>
              <a:rPr lang="pl-PL" b="1" dirty="0" smtClean="0">
                <a:solidFill>
                  <a:schemeClr val="accent1">
                    <a:lumMod val="75000"/>
                  </a:schemeClr>
                </a:solidFill>
              </a:rPr>
              <a:t>obszarów – programy rewitalizacji</a:t>
            </a:r>
          </a:p>
          <a:p>
            <a:pPr marL="1343025" indent="-1343025">
              <a:tabLst>
                <a:tab pos="1343025" algn="l"/>
              </a:tabLst>
            </a:pPr>
            <a:endParaRPr lang="pl-PL" b="1" dirty="0" smtClean="0">
              <a:solidFill>
                <a:schemeClr val="accent1">
                  <a:lumMod val="75000"/>
                </a:schemeClr>
              </a:solidFill>
            </a:endParaRPr>
          </a:p>
          <a:p>
            <a:r>
              <a:rPr lang="pl-PL" sz="1600" dirty="0" smtClean="0">
                <a:solidFill>
                  <a:schemeClr val="accent1">
                    <a:lumMod val="75000"/>
                  </a:schemeClr>
                </a:solidFill>
              </a:rPr>
              <a:t>Dofinansowanie </a:t>
            </a:r>
            <a:r>
              <a:rPr lang="pl-PL" sz="1600" dirty="0">
                <a:solidFill>
                  <a:schemeClr val="accent1">
                    <a:lumMod val="75000"/>
                  </a:schemeClr>
                </a:solidFill>
              </a:rPr>
              <a:t>tych działań jest możliwe, jeśli gminy przystąpią do ogólnopolskiego </a:t>
            </a:r>
            <a:r>
              <a:rPr lang="pl-PL" sz="1600" b="1" dirty="0">
                <a:solidFill>
                  <a:schemeClr val="accent1">
                    <a:lumMod val="75000"/>
                  </a:schemeClr>
                </a:solidFill>
              </a:rPr>
              <a:t>konkursu dotacji na przygotowanie gmin do realizacji działań rewitalizacyjnych według modelu wypracowanego przez </a:t>
            </a:r>
            <a:r>
              <a:rPr lang="pl-PL" sz="1600" b="1" dirty="0" err="1">
                <a:solidFill>
                  <a:schemeClr val="accent1">
                    <a:lumMod val="75000"/>
                  </a:schemeClr>
                </a:solidFill>
              </a:rPr>
              <a:t>MIiR</a:t>
            </a:r>
            <a:r>
              <a:rPr lang="pl-PL" sz="1600" b="1" dirty="0">
                <a:solidFill>
                  <a:schemeClr val="accent1">
                    <a:lumMod val="75000"/>
                  </a:schemeClr>
                </a:solidFill>
              </a:rPr>
              <a:t>. </a:t>
            </a:r>
            <a:r>
              <a:rPr lang="pl-PL" sz="1600" dirty="0">
                <a:solidFill>
                  <a:schemeClr val="accent1">
                    <a:lumMod val="75000"/>
                  </a:schemeClr>
                </a:solidFill>
              </a:rPr>
              <a:t>Konkurs jest dofinansowany z programu krajowego Program Operacyjny Pomoc Techniczna 2014-2020.</a:t>
            </a:r>
          </a:p>
          <a:p>
            <a:r>
              <a:rPr lang="pl-PL" sz="1600" dirty="0">
                <a:solidFill>
                  <a:schemeClr val="accent1">
                    <a:lumMod val="75000"/>
                  </a:schemeClr>
                </a:solidFill>
              </a:rPr>
              <a:t>IZ RPO WD wyraziła chęć uczestnictwa w tym projekcie i tym samym będzie współorganizatorem tego konkursu. Za organizację konkursu jest odpowiedzialny </a:t>
            </a:r>
            <a:r>
              <a:rPr lang="pl-PL" sz="1600" b="1" dirty="0">
                <a:solidFill>
                  <a:schemeClr val="accent1">
                    <a:lumMod val="75000"/>
                  </a:schemeClr>
                </a:solidFill>
              </a:rPr>
              <a:t>Departament Rozwoju Regionalnego w UMWD. </a:t>
            </a:r>
            <a:endParaRPr lang="pl-PL" sz="1600" dirty="0">
              <a:solidFill>
                <a:schemeClr val="accent1">
                  <a:lumMod val="75000"/>
                </a:schemeClr>
              </a:solidFill>
            </a:endParaRPr>
          </a:p>
          <a:p>
            <a:r>
              <a:rPr lang="pl-PL" sz="1600" dirty="0">
                <a:solidFill>
                  <a:schemeClr val="accent1">
                    <a:lumMod val="75000"/>
                  </a:schemeClr>
                </a:solidFill>
              </a:rPr>
              <a:t>Ideą konkursu jest współpraca pomiędzy </a:t>
            </a:r>
            <a:r>
              <a:rPr lang="pl-PL" sz="1600" dirty="0" err="1">
                <a:solidFill>
                  <a:schemeClr val="accent1">
                    <a:lumMod val="75000"/>
                  </a:schemeClr>
                </a:solidFill>
              </a:rPr>
              <a:t>MIiR</a:t>
            </a:r>
            <a:r>
              <a:rPr lang="pl-PL" sz="1600" dirty="0">
                <a:solidFill>
                  <a:schemeClr val="accent1">
                    <a:lumMod val="75000"/>
                  </a:schemeClr>
                </a:solidFill>
              </a:rPr>
              <a:t> a Urzędami Marszałkowskimi, która pozwoli na </a:t>
            </a:r>
            <a:r>
              <a:rPr lang="pl-PL" sz="1600" b="1" dirty="0">
                <a:solidFill>
                  <a:schemeClr val="accent1">
                    <a:lumMod val="75000"/>
                  </a:schemeClr>
                </a:solidFill>
              </a:rPr>
              <a:t>przygotowanie gminnych programów rewitalizacji</a:t>
            </a:r>
            <a:r>
              <a:rPr lang="pl-PL" sz="1600" dirty="0">
                <a:solidFill>
                  <a:schemeClr val="accent1">
                    <a:lumMod val="75000"/>
                  </a:schemeClr>
                </a:solidFill>
              </a:rPr>
              <a:t> </a:t>
            </a:r>
            <a:r>
              <a:rPr lang="pl-PL" sz="1600" b="1" dirty="0">
                <a:solidFill>
                  <a:schemeClr val="accent1">
                    <a:lumMod val="75000"/>
                  </a:schemeClr>
                </a:solidFill>
              </a:rPr>
              <a:t>spełniających wymogi określone przez </a:t>
            </a:r>
            <a:r>
              <a:rPr lang="pl-PL" sz="1600" b="1" dirty="0" err="1">
                <a:solidFill>
                  <a:schemeClr val="accent1">
                    <a:lumMod val="75000"/>
                  </a:schemeClr>
                </a:solidFill>
              </a:rPr>
              <a:t>MIiR</a:t>
            </a:r>
            <a:r>
              <a:rPr lang="pl-PL" sz="1600" b="1" dirty="0">
                <a:solidFill>
                  <a:schemeClr val="accent1">
                    <a:lumMod val="75000"/>
                  </a:schemeClr>
                </a:solidFill>
              </a:rPr>
              <a:t> w Wytycznych jak również wymogi określone w Ustawie o rewitalizacji</a:t>
            </a:r>
            <a:r>
              <a:rPr lang="pl-PL" sz="1600" dirty="0">
                <a:solidFill>
                  <a:schemeClr val="accent1">
                    <a:lumMod val="75000"/>
                  </a:schemeClr>
                </a:solidFill>
              </a:rPr>
              <a:t> </a:t>
            </a:r>
            <a:r>
              <a:rPr lang="pl-PL" sz="1600" dirty="0" smtClean="0">
                <a:solidFill>
                  <a:schemeClr val="accent1">
                    <a:lumMod val="75000"/>
                  </a:schemeClr>
                </a:solidFill>
              </a:rPr>
              <a:t> (</a:t>
            </a:r>
            <a:r>
              <a:rPr lang="pl-PL" sz="1600" dirty="0">
                <a:solidFill>
                  <a:schemeClr val="accent1">
                    <a:lumMod val="75000"/>
                  </a:schemeClr>
                </a:solidFill>
              </a:rPr>
              <a:t>23 lipca projekt Ustawy o rewitalizacji przyjął Sejm).  </a:t>
            </a:r>
          </a:p>
          <a:p>
            <a:r>
              <a:rPr lang="pl-PL" sz="1600" dirty="0">
                <a:solidFill>
                  <a:schemeClr val="accent1">
                    <a:lumMod val="75000"/>
                  </a:schemeClr>
                </a:solidFill>
              </a:rPr>
              <a:t>W ramach konkursu zostanie utworzony </a:t>
            </a:r>
            <a:r>
              <a:rPr lang="pl-PL" sz="1600" b="1" dirty="0">
                <a:solidFill>
                  <a:schemeClr val="accent1">
                    <a:lumMod val="75000"/>
                  </a:schemeClr>
                </a:solidFill>
              </a:rPr>
              <a:t>zespół ds. rewitalizacji</a:t>
            </a:r>
            <a:r>
              <a:rPr lang="pl-PL" sz="1600" dirty="0">
                <a:solidFill>
                  <a:schemeClr val="accent1">
                    <a:lumMod val="75000"/>
                  </a:schemeClr>
                </a:solidFill>
              </a:rPr>
              <a:t> składający się z ekspertów, którzy będą wspierać merytorycznie gminy w prowadzeniu działań rewitalizacyjnych. </a:t>
            </a:r>
          </a:p>
          <a:p>
            <a:pPr algn="ctr" defTabSz="711200">
              <a:lnSpc>
                <a:spcPct val="90000"/>
              </a:lnSpc>
              <a:spcAft>
                <a:spcPct val="35000"/>
              </a:spcAft>
            </a:pPr>
            <a:endParaRPr lang="pl-PL" sz="1600" dirty="0">
              <a:solidFill>
                <a:schemeClr val="tx1"/>
              </a:solidFill>
            </a:endParaRPr>
          </a:p>
        </p:txBody>
      </p:sp>
    </p:spTree>
    <p:extLst>
      <p:ext uri="{BB962C8B-B14F-4D97-AF65-F5344CB8AC3E}">
        <p14:creationId xmlns:p14="http://schemas.microsoft.com/office/powerpoint/2010/main" val="15969768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54</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997168866"/>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50825" y="2060848"/>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600"/>
              </a:spcAft>
              <a:defRPr/>
            </a:pPr>
            <a:r>
              <a:rPr lang="pl-PL" b="1" dirty="0" smtClean="0">
                <a:solidFill>
                  <a:schemeClr val="accent1">
                    <a:lumMod val="75000"/>
                  </a:schemeClr>
                </a:solidFill>
              </a:rPr>
              <a:t>6.3 </a:t>
            </a:r>
            <a:r>
              <a:rPr lang="pl-PL" b="1" dirty="0">
                <a:solidFill>
                  <a:schemeClr val="accent1">
                    <a:lumMod val="75000"/>
                  </a:schemeClr>
                </a:solidFill>
              </a:rPr>
              <a:t>Rewitalizacja zdegradowanych obszarów </a:t>
            </a: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30 czerwiec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20 558 504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r>
              <a:rPr lang="pl-PL" dirty="0">
                <a:solidFill>
                  <a:schemeClr val="accent1">
                    <a:lumMod val="75000"/>
                  </a:schemeClr>
                </a:solidFill>
              </a:rPr>
              <a:t>6.3 B Remont, odnowa części wspólnych wielorodzinnych budynków mieszkalnych</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163133529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15913" y="1125538"/>
            <a:ext cx="8501062" cy="4751387"/>
          </a:xfrm>
          <a:prstGeom prst="rect">
            <a:avLst/>
          </a:prstGeom>
        </p:spPr>
        <p:txBody>
          <a:bodyPr anchor="ctr"/>
          <a:lstStyle/>
          <a:p>
            <a:pPr algn="ctr" eaLnBrk="1" hangingPunct="1">
              <a:lnSpc>
                <a:spcPts val="5800"/>
              </a:lnSpc>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Arial" panose="020B0604020202020204" pitchFamily="34" charset="0"/>
            </a:endParaRPr>
          </a:p>
        </p:txBody>
      </p:sp>
      <p:sp>
        <p:nvSpPr>
          <p:cNvPr id="29700" name="Symbol zastępczy numeru slajdu 2"/>
          <p:cNvSpPr>
            <a:spLocks noGrp="1"/>
          </p:cNvSpPr>
          <p:nvPr>
            <p:ph type="sldNum" sz="quarter" idx="12"/>
          </p:nvPr>
        </p:nvSpPr>
        <p:spPr bwMode="auto">
          <a:noFill/>
          <a:ln>
            <a:miter lim="800000"/>
            <a:headEnd/>
            <a:tailEnd/>
          </a:ln>
        </p:spPr>
        <p:txBody>
          <a:bodyPr/>
          <a:lstStyle/>
          <a:p>
            <a:fld id="{7282157B-1125-4900-9409-E39AE69737A8}" type="slidenum">
              <a:rPr lang="pl-PL" altLang="pl-PL"/>
              <a:pPr/>
              <a:t>55</a:t>
            </a:fld>
            <a:endParaRPr lang="pl-PL" altLang="pl-PL"/>
          </a:p>
        </p:txBody>
      </p:sp>
      <p:pic>
        <p:nvPicPr>
          <p:cNvPr id="2970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4163888133"/>
              </p:ext>
            </p:extLst>
          </p:nvPr>
        </p:nvGraphicFramePr>
        <p:xfrm>
          <a:off x="107504" y="980728"/>
          <a:ext cx="8986732" cy="46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rostokąt zaokrąglony 10"/>
          <p:cNvSpPr/>
          <p:nvPr/>
        </p:nvSpPr>
        <p:spPr>
          <a:xfrm>
            <a:off x="209550" y="1938446"/>
            <a:ext cx="8713788" cy="4104456"/>
          </a:xfrm>
          <a:prstGeom prst="roundRect">
            <a:avLst/>
          </a:prstGeom>
          <a:solidFill>
            <a:schemeClr val="accent1">
              <a:lumMod val="20000"/>
              <a:lumOff val="80000"/>
            </a:schemeClr>
          </a:solidFill>
          <a:ln>
            <a:solidFill>
              <a:schemeClr val="accent1">
                <a:lumMod val="60000"/>
                <a:lumOff val="4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600"/>
              </a:spcAft>
              <a:defRPr/>
            </a:pPr>
            <a:r>
              <a:rPr lang="pl-PL" b="1" dirty="0" smtClean="0">
                <a:solidFill>
                  <a:schemeClr val="accent1">
                    <a:lumMod val="75000"/>
                  </a:schemeClr>
                </a:solidFill>
              </a:rPr>
              <a:t>6.3 </a:t>
            </a:r>
            <a:r>
              <a:rPr lang="pl-PL" b="1" dirty="0">
                <a:solidFill>
                  <a:schemeClr val="accent1">
                    <a:lumMod val="75000"/>
                  </a:schemeClr>
                </a:solidFill>
              </a:rPr>
              <a:t>Rewitalizacja zdegradowanych obszarów </a:t>
            </a:r>
          </a:p>
          <a:p>
            <a:pPr marL="285750" indent="-285750" eaLnBrk="1" hangingPunct="1">
              <a:spcAft>
                <a:spcPts val="600"/>
              </a:spcAft>
              <a:buFont typeface="Arial" panose="020B0604020202020204" pitchFamily="34" charset="0"/>
              <a:buChar char="•"/>
              <a:defRPr/>
            </a:pP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Ogłoszenie naboru: </a:t>
            </a:r>
            <a:r>
              <a:rPr lang="pl-PL" dirty="0" smtClean="0">
                <a:solidFill>
                  <a:schemeClr val="accent1">
                    <a:lumMod val="75000"/>
                  </a:schemeClr>
                </a:solidFill>
              </a:rPr>
              <a:t>30 wrzesień 2016 r.</a:t>
            </a:r>
            <a:endParaRPr lang="pl-PL" b="1" dirty="0" smtClean="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smtClean="0">
                <a:solidFill>
                  <a:schemeClr val="accent1">
                    <a:lumMod val="75000"/>
                  </a:schemeClr>
                </a:solidFill>
              </a:rPr>
              <a:t>Tryb </a:t>
            </a:r>
            <a:r>
              <a:rPr lang="pl-PL" b="1" dirty="0">
                <a:solidFill>
                  <a:schemeClr val="accent1">
                    <a:lumMod val="75000"/>
                  </a:schemeClr>
                </a:solidFill>
              </a:rPr>
              <a:t>naboru</a:t>
            </a:r>
            <a:r>
              <a:rPr lang="pl-PL" b="1" dirty="0" smtClean="0">
                <a:solidFill>
                  <a:schemeClr val="accent1">
                    <a:lumMod val="75000"/>
                  </a:schemeClr>
                </a:solidFill>
              </a:rPr>
              <a:t>: </a:t>
            </a:r>
            <a:r>
              <a:rPr lang="pl-PL" dirty="0" smtClean="0">
                <a:solidFill>
                  <a:schemeClr val="accent1">
                    <a:lumMod val="75000"/>
                  </a:schemeClr>
                </a:solidFill>
              </a:rPr>
              <a:t>konkurs</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Kwota</a:t>
            </a:r>
            <a:r>
              <a:rPr lang="pl-PL" b="1" dirty="0" smtClean="0">
                <a:solidFill>
                  <a:schemeClr val="accent1">
                    <a:lumMod val="75000"/>
                  </a:schemeClr>
                </a:solidFill>
              </a:rPr>
              <a:t>: </a:t>
            </a:r>
            <a:r>
              <a:rPr lang="pl-PL" dirty="0" smtClean="0">
                <a:solidFill>
                  <a:schemeClr val="accent1">
                    <a:lumMod val="75000"/>
                  </a:schemeClr>
                </a:solidFill>
              </a:rPr>
              <a:t>44 498 448 euro</a:t>
            </a:r>
            <a:endParaRPr lang="pl-PL" sz="1000" dirty="0">
              <a:solidFill>
                <a:schemeClr val="accent1">
                  <a:lumMod val="75000"/>
                </a:schemeClr>
              </a:solidFill>
            </a:endParaRPr>
          </a:p>
          <a:p>
            <a:pPr marL="285750" indent="-285750" eaLnBrk="1" hangingPunct="1">
              <a:spcAft>
                <a:spcPts val="600"/>
              </a:spcAft>
              <a:buFont typeface="Arial" panose="020B0604020202020204" pitchFamily="34" charset="0"/>
              <a:buChar char="•"/>
              <a:defRPr/>
            </a:pPr>
            <a:r>
              <a:rPr lang="pl-PL" b="1" dirty="0">
                <a:solidFill>
                  <a:schemeClr val="accent1">
                    <a:lumMod val="75000"/>
                  </a:schemeClr>
                </a:solidFill>
              </a:rPr>
              <a:t>Zakres projektów: </a:t>
            </a:r>
            <a:endParaRPr lang="pl-PL" b="1" dirty="0" smtClean="0">
              <a:solidFill>
                <a:schemeClr val="accent1">
                  <a:lumMod val="75000"/>
                </a:schemeClr>
              </a:solidFill>
            </a:endParaRPr>
          </a:p>
          <a:p>
            <a:pPr marL="285750" indent="-285750" algn="just" eaLnBrk="1" hangingPunct="1">
              <a:spcAft>
                <a:spcPts val="600"/>
              </a:spcAft>
              <a:buFont typeface="Arial" panose="020B0604020202020204" pitchFamily="34" charset="0"/>
              <a:buChar char="•"/>
              <a:defRPr/>
            </a:pPr>
            <a:r>
              <a:rPr lang="pl-PL" dirty="0" smtClean="0">
                <a:solidFill>
                  <a:schemeClr val="accent1">
                    <a:lumMod val="75000"/>
                  </a:schemeClr>
                </a:solidFill>
              </a:rPr>
              <a:t>6.3 </a:t>
            </a:r>
            <a:r>
              <a:rPr lang="pl-PL" dirty="0">
                <a:solidFill>
                  <a:schemeClr val="accent1">
                    <a:lumMod val="75000"/>
                  </a:schemeClr>
                </a:solidFill>
              </a:rPr>
              <a:t>A Remont, </a:t>
            </a:r>
            <a:r>
              <a:rPr lang="pl-PL" dirty="0" smtClean="0">
                <a:solidFill>
                  <a:schemeClr val="accent1">
                    <a:lumMod val="75000"/>
                  </a:schemeClr>
                </a:solidFill>
              </a:rPr>
              <a:t>przebudowa, rozbudowa, adaptacja, </a:t>
            </a:r>
            <a:r>
              <a:rPr lang="pl-PL" dirty="0">
                <a:solidFill>
                  <a:schemeClr val="accent1">
                    <a:lumMod val="75000"/>
                  </a:schemeClr>
                </a:solidFill>
              </a:rPr>
              <a:t>wyposażenie istniejących zdegradowanych budynków, obiektów, zagospodarowanie terenów i przestrzeni (np. monitoring miejski lub dostosowanie przestrzeni do potrzeb osób niepełnosprawnych) - w celu przywrócenia lub nadania im nowych funkcji społecznych, kulturalnych, edukacyjnych lub rekreacyjnych;</a:t>
            </a:r>
          </a:p>
          <a:p>
            <a:pPr marL="285750" indent="-285750" algn="just" eaLnBrk="1" hangingPunct="1">
              <a:spcAft>
                <a:spcPts val="600"/>
              </a:spcAft>
              <a:buFont typeface="Arial" panose="020B0604020202020204" pitchFamily="34" charset="0"/>
              <a:buChar char="•"/>
              <a:defRPr/>
            </a:pPr>
            <a:r>
              <a:rPr lang="pl-PL" dirty="0" smtClean="0">
                <a:solidFill>
                  <a:schemeClr val="accent1">
                    <a:lumMod val="75000"/>
                  </a:schemeClr>
                </a:solidFill>
              </a:rPr>
              <a:t>6.3 </a:t>
            </a:r>
            <a:r>
              <a:rPr lang="pl-PL" dirty="0">
                <a:solidFill>
                  <a:schemeClr val="accent1">
                    <a:lumMod val="75000"/>
                  </a:schemeClr>
                </a:solidFill>
              </a:rPr>
              <a:t>C Inwestycje w tzw. drogi lokalne (gminne i powiatowe) wraz z infrastrukturą towarzyszącą. Wsparcie będzie możliwie jedynie wtedy, gdy inwestycje takie będą stanowiły element szerszej koncepcji związanej z rewitalizacją (fizyczną, gospodarczą i społeczną) i będą stanowiły element lokalnego programu </a:t>
            </a:r>
            <a:r>
              <a:rPr lang="pl-PL" dirty="0" smtClean="0">
                <a:solidFill>
                  <a:schemeClr val="accent1">
                    <a:lumMod val="75000"/>
                  </a:schemeClr>
                </a:solidFill>
              </a:rPr>
              <a:t>rewitalizacji</a:t>
            </a:r>
            <a:r>
              <a:rPr lang="pl-PL" dirty="0">
                <a:solidFill>
                  <a:schemeClr val="accent1">
                    <a:lumMod val="75000"/>
                  </a:schemeClr>
                </a:solidFill>
              </a:rPr>
              <a:t>.</a:t>
            </a:r>
            <a:endParaRPr lang="pl-PL" dirty="0" smtClean="0">
              <a:solidFill>
                <a:schemeClr val="accent1">
                  <a:lumMod val="75000"/>
                </a:schemeClr>
              </a:solidFill>
            </a:endParaRPr>
          </a:p>
          <a:p>
            <a:pPr eaLnBrk="1" hangingPunct="1">
              <a:spcAft>
                <a:spcPts val="600"/>
              </a:spcAft>
              <a:defRPr/>
            </a:pPr>
            <a:r>
              <a:rPr lang="pl-PL" b="1" i="1" dirty="0" smtClean="0">
                <a:solidFill>
                  <a:srgbClr val="4F81BD">
                    <a:lumMod val="75000"/>
                  </a:srgbClr>
                </a:solidFill>
              </a:rPr>
              <a:t/>
            </a:r>
            <a:br>
              <a:rPr lang="pl-PL" b="1" i="1" dirty="0" smtClean="0">
                <a:solidFill>
                  <a:srgbClr val="4F81BD">
                    <a:lumMod val="75000"/>
                  </a:srgbClr>
                </a:solidFill>
              </a:rPr>
            </a:br>
            <a:endParaRPr lang="pl-PL" sz="1600" i="1" dirty="0">
              <a:solidFill>
                <a:srgbClr val="4F81BD">
                  <a:lumMod val="75000"/>
                </a:srgbClr>
              </a:solidFill>
            </a:endParaRPr>
          </a:p>
        </p:txBody>
      </p:sp>
      <p:grpSp>
        <p:nvGrpSpPr>
          <p:cNvPr id="7" name="Grupa 12"/>
          <p:cNvGrpSpPr>
            <a:grpSpLocks/>
          </p:cNvGrpSpPr>
          <p:nvPr/>
        </p:nvGrpSpPr>
        <p:grpSpPr bwMode="auto">
          <a:xfrm>
            <a:off x="338508" y="908720"/>
            <a:ext cx="8512175" cy="1025525"/>
            <a:chOff x="156222" y="18680"/>
            <a:chExt cx="8511853" cy="363991"/>
          </a:xfrm>
        </p:grpSpPr>
        <p:sp>
          <p:nvSpPr>
            <p:cNvPr id="8" name="Prostokąt zaokrąglony 9"/>
            <p:cNvSpPr>
              <a:spLocks noChangeArrowheads="1"/>
            </p:cNvSpPr>
            <p:nvPr/>
          </p:nvSpPr>
          <p:spPr bwMode="auto">
            <a:xfrm>
              <a:off x="168894" y="73494"/>
              <a:ext cx="8499181" cy="309177"/>
            </a:xfrm>
            <a:prstGeom prst="roundRect">
              <a:avLst>
                <a:gd name="adj" fmla="val 16667"/>
              </a:avLst>
            </a:prstGeom>
            <a:solidFill>
              <a:srgbClr val="4F81BD"/>
            </a:solidFill>
            <a:ln w="25400" algn="ctr">
              <a:solidFill>
                <a:srgbClr val="FFFFFF"/>
              </a:solidFill>
              <a:round/>
              <a:headEnd/>
              <a:tailEnd/>
            </a:ln>
          </p:spPr>
          <p:txBody>
            <a:bodyPr/>
            <a:lstStyle/>
            <a:p>
              <a:pPr eaLnBrk="1" hangingPunct="1"/>
              <a:endParaRPr lang="pl-PL" altLang="pl-PL"/>
            </a:p>
          </p:txBody>
        </p:sp>
        <p:sp>
          <p:nvSpPr>
            <p:cNvPr id="10" name="Prostokąt 10"/>
            <p:cNvSpPr>
              <a:spLocks noChangeArrowheads="1"/>
            </p:cNvSpPr>
            <p:nvPr/>
          </p:nvSpPr>
          <p:spPr bwMode="auto">
            <a:xfrm>
              <a:off x="156222" y="18680"/>
              <a:ext cx="8461055" cy="363991"/>
            </a:xfrm>
            <a:prstGeom prst="rect">
              <a:avLst/>
            </a:prstGeom>
            <a:noFill/>
            <a:ln>
              <a:noFill/>
            </a:ln>
            <a:extLst/>
          </p:spPr>
          <p:txBody>
            <a:bodyPr lIns="236234" tIns="0" rIns="236234" bIns="0" anchor="ctr"/>
            <a:lstStyle>
              <a:lvl1pPr defTabSz="1155700" eaLnBrk="0" hangingPunct="0">
                <a:defRPr>
                  <a:solidFill>
                    <a:schemeClr val="tx1"/>
                  </a:solidFill>
                  <a:latin typeface="Arial" charset="0"/>
                </a:defRPr>
              </a:lvl1pPr>
              <a:lvl2pPr marL="742950" indent="-285750" defTabSz="1155700" eaLnBrk="0" hangingPunct="0">
                <a:defRPr>
                  <a:solidFill>
                    <a:schemeClr val="tx1"/>
                  </a:solidFill>
                  <a:latin typeface="Arial" charset="0"/>
                </a:defRPr>
              </a:lvl2pPr>
              <a:lvl3pPr marL="1143000" indent="-228600" defTabSz="1155700" eaLnBrk="0" hangingPunct="0">
                <a:defRPr>
                  <a:solidFill>
                    <a:schemeClr val="tx1"/>
                  </a:solidFill>
                  <a:latin typeface="Arial" charset="0"/>
                </a:defRPr>
              </a:lvl3pPr>
              <a:lvl4pPr marL="1600200" indent="-228600" defTabSz="1155700" eaLnBrk="0" hangingPunct="0">
                <a:defRPr>
                  <a:solidFill>
                    <a:schemeClr val="tx1"/>
                  </a:solidFill>
                  <a:latin typeface="Arial" charset="0"/>
                </a:defRPr>
              </a:lvl4pPr>
              <a:lvl5pPr marL="2057400" indent="-228600" defTabSz="1155700" eaLnBrk="0" hangingPunct="0">
                <a:defRPr>
                  <a:solidFill>
                    <a:schemeClr val="tx1"/>
                  </a:solidFill>
                  <a:latin typeface="Arial" charset="0"/>
                </a:defRPr>
              </a:lvl5pPr>
              <a:lvl6pPr marL="2514600" indent="-228600" defTabSz="1155700" eaLnBrk="0" fontAlgn="base" hangingPunct="0">
                <a:spcBef>
                  <a:spcPct val="0"/>
                </a:spcBef>
                <a:spcAft>
                  <a:spcPct val="0"/>
                </a:spcAft>
                <a:defRPr>
                  <a:solidFill>
                    <a:schemeClr val="tx1"/>
                  </a:solidFill>
                  <a:latin typeface="Arial" charset="0"/>
                </a:defRPr>
              </a:lvl6pPr>
              <a:lvl7pPr marL="2971800" indent="-228600" defTabSz="1155700" eaLnBrk="0" fontAlgn="base" hangingPunct="0">
                <a:spcBef>
                  <a:spcPct val="0"/>
                </a:spcBef>
                <a:spcAft>
                  <a:spcPct val="0"/>
                </a:spcAft>
                <a:defRPr>
                  <a:solidFill>
                    <a:schemeClr val="tx1"/>
                  </a:solidFill>
                  <a:latin typeface="Arial" charset="0"/>
                </a:defRPr>
              </a:lvl7pPr>
              <a:lvl8pPr marL="3429000" indent="-228600" defTabSz="1155700" eaLnBrk="0" fontAlgn="base" hangingPunct="0">
                <a:spcBef>
                  <a:spcPct val="0"/>
                </a:spcBef>
                <a:spcAft>
                  <a:spcPct val="0"/>
                </a:spcAft>
                <a:defRPr>
                  <a:solidFill>
                    <a:schemeClr val="tx1"/>
                  </a:solidFill>
                  <a:latin typeface="Arial" charset="0"/>
                </a:defRPr>
              </a:lvl8pPr>
              <a:lvl9pPr marL="3886200" indent="-228600" defTabSz="11557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pl-PL" altLang="pl-PL" sz="2000" b="1" i="1" dirty="0" smtClean="0">
                  <a:solidFill>
                    <a:srgbClr val="FFFFFF"/>
                  </a:solidFill>
                  <a:latin typeface="+mn-lt"/>
                </a:rPr>
                <a:t>OŚ PRIORYTETOWA 3. GOSPODARKA NISKOEMISYJNA</a:t>
              </a:r>
              <a:endParaRPr lang="pl-PL" altLang="pl-PL" sz="2800" dirty="0" smtClean="0">
                <a:solidFill>
                  <a:srgbClr val="FFFFFF"/>
                </a:solidFill>
              </a:endParaRPr>
            </a:p>
          </p:txBody>
        </p:sp>
      </p:grpSp>
    </p:spTree>
    <p:extLst>
      <p:ext uri="{BB962C8B-B14F-4D97-AF65-F5344CB8AC3E}">
        <p14:creationId xmlns:p14="http://schemas.microsoft.com/office/powerpoint/2010/main" val="147136591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A5411067-B004-4C27-A84C-4E877D346885}" type="slidenum">
              <a:rPr lang="pl-PL" altLang="pl-PL" smtClean="0"/>
              <a:pPr>
                <a:defRPr/>
              </a:pPr>
              <a:t>56</a:t>
            </a:fld>
            <a:endParaRPr lang="pl-PL" altLang="pl-PL"/>
          </a:p>
        </p:txBody>
      </p:sp>
      <p:pic>
        <p:nvPicPr>
          <p:cNvPr id="6"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Text Box 3"/>
          <p:cNvSpPr txBox="1">
            <a:spLocks noChangeArrowheads="1"/>
          </p:cNvSpPr>
          <p:nvPr/>
        </p:nvSpPr>
        <p:spPr bwMode="auto">
          <a:xfrm>
            <a:off x="323528" y="1196752"/>
            <a:ext cx="8280400" cy="5619103"/>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Departament Regionalnego Programu Operacyjnego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Wybrzeże 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ct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u="sng" dirty="0" smtClean="0">
                <a:solidFill>
                  <a:srgbClr val="000000"/>
                </a:solidFill>
              </a:rPr>
              <a:t>dzrpo@umwd.pl</a:t>
            </a:r>
            <a:endParaRPr lang="pl-PL" sz="3200" b="1" u="sng" dirty="0" smtClean="0">
              <a:solidFill>
                <a:srgbClr val="000000"/>
              </a:solidFill>
            </a:endParaRPr>
          </a:p>
          <a:p>
            <a:pPr algn="ct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ctr">
              <a:spcAft>
                <a:spcPts val="6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400" b="1" i="1" dirty="0" smtClean="0">
                <a:solidFill>
                  <a:srgbClr val="000000"/>
                </a:solidFill>
              </a:rPr>
              <a:t>Filip Baranowski</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Dział Zarządzania Regionalnym Programem Operacyjnym</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i="1" dirty="0" smtClean="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Tree>
    <p:extLst>
      <p:ext uri="{BB962C8B-B14F-4D97-AF65-F5344CB8AC3E}">
        <p14:creationId xmlns:p14="http://schemas.microsoft.com/office/powerpoint/2010/main" val="267199904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zawartości 5"/>
          <p:cNvSpPr txBox="1">
            <a:spLocks/>
          </p:cNvSpPr>
          <p:nvPr/>
        </p:nvSpPr>
        <p:spPr bwMode="auto">
          <a:xfrm>
            <a:off x="250825" y="1268413"/>
            <a:ext cx="8642350" cy="5040312"/>
          </a:xfrm>
          <a:prstGeom prst="rect">
            <a:avLst/>
          </a:prstGeom>
          <a:noFill/>
          <a:ln w="9525">
            <a:noFill/>
            <a:miter lim="800000"/>
            <a:headEnd/>
            <a:tailEnd/>
          </a:ln>
        </p:spPr>
        <p:txBody>
          <a:bodyPr/>
          <a:lstStyle/>
          <a:p>
            <a:pPr marL="558800" indent="-514350" algn="just" eaLnBrk="1" hangingPunct="1">
              <a:buClr>
                <a:srgbClr val="0070C0"/>
              </a:buClr>
              <a:buFont typeface="Calibri" pitchFamily="34" charset="0"/>
              <a:buAutoNum type="arabicPeriod"/>
            </a:pPr>
            <a:endParaRPr lang="pl-PL" altLang="pl-PL" sz="1600">
              <a:solidFill>
                <a:srgbClr val="000000"/>
              </a:solidFill>
              <a:latin typeface="Calibri" pitchFamily="34" charset="0"/>
            </a:endParaRPr>
          </a:p>
        </p:txBody>
      </p:sp>
      <p:sp>
        <p:nvSpPr>
          <p:cNvPr id="3" name="pole tekstowe 2"/>
          <p:cNvSpPr txBox="1"/>
          <p:nvPr/>
        </p:nvSpPr>
        <p:spPr>
          <a:xfrm>
            <a:off x="323850" y="1628775"/>
            <a:ext cx="8488363" cy="4246563"/>
          </a:xfrm>
          <a:prstGeom prst="rect">
            <a:avLst/>
          </a:prstGeom>
          <a:noFill/>
        </p:spPr>
        <p:txBody>
          <a:bodyPr>
            <a:spAutoFit/>
          </a:bodyPr>
          <a:lstStyle/>
          <a:p>
            <a:pPr algn="just" eaLnBrk="1" hangingPunct="1">
              <a:defRPr/>
            </a:pPr>
            <a:endParaRPr lang="pl-PL" sz="2000" dirty="0">
              <a:latin typeface="+mn-lt"/>
            </a:endParaRPr>
          </a:p>
          <a:p>
            <a:pPr algn="just" eaLnBrk="1" hangingPunct="1">
              <a:defRPr/>
            </a:pPr>
            <a:r>
              <a:rPr lang="pl-PL" sz="2000" dirty="0">
                <a:latin typeface="+mn-lt"/>
              </a:rPr>
              <a:t>Zarząd Województwa Dolnośląskiego podjął decyzję w dniu 09.06.2015 r. </a:t>
            </a:r>
            <a:br>
              <a:rPr lang="pl-PL" sz="2000" dirty="0">
                <a:latin typeface="+mn-lt"/>
              </a:rPr>
            </a:br>
            <a:r>
              <a:rPr lang="pl-PL" dirty="0"/>
              <a:t>w sprawie</a:t>
            </a:r>
            <a:r>
              <a:rPr lang="pl-PL" sz="2000" dirty="0">
                <a:latin typeface="+mn-lt"/>
              </a:rPr>
              <a:t> delimitacji Obszarów Strategicznej Interwencji i szacunkowej wysokości ich wsparcia w ramach RPO WD 2014-2020.</a:t>
            </a:r>
          </a:p>
          <a:p>
            <a:pPr algn="just" eaLnBrk="1" hangingPunct="1">
              <a:defRPr/>
            </a:pPr>
            <a:endParaRPr lang="pl-PL" sz="2000" dirty="0">
              <a:latin typeface="+mn-lt"/>
            </a:endParaRPr>
          </a:p>
          <a:p>
            <a:pPr algn="just" eaLnBrk="1" hangingPunct="1">
              <a:spcBef>
                <a:spcPts val="300"/>
              </a:spcBef>
              <a:spcAft>
                <a:spcPts val="300"/>
              </a:spcAft>
              <a:defRPr/>
            </a:pPr>
            <a:r>
              <a:rPr lang="pl-PL" sz="2000" dirty="0">
                <a:latin typeface="+mn-lt"/>
              </a:rPr>
              <a:t>Wyznaczone Obszary Strategicznej Interwencji:</a:t>
            </a:r>
          </a:p>
          <a:p>
            <a:pPr marL="901700" indent="-342900" eaLnBrk="1" hangingPunct="1">
              <a:spcBef>
                <a:spcPts val="300"/>
              </a:spcBef>
              <a:spcAft>
                <a:spcPts val="300"/>
              </a:spcAft>
              <a:buFont typeface="Arial" panose="020B0604020202020204" pitchFamily="34" charset="0"/>
              <a:buChar char="•"/>
              <a:defRPr/>
            </a:pPr>
            <a:r>
              <a:rPr lang="pl-PL" sz="2000" b="1" dirty="0">
                <a:latin typeface="+mn-lt"/>
              </a:rPr>
              <a:t>Zachodni Obszar Interwencji;</a:t>
            </a:r>
          </a:p>
          <a:p>
            <a:pPr marL="901700" indent="-342900" eaLnBrk="1" hangingPunct="1">
              <a:spcBef>
                <a:spcPts val="300"/>
              </a:spcBef>
              <a:spcAft>
                <a:spcPts val="300"/>
              </a:spcAft>
              <a:buFont typeface="Arial" panose="020B0604020202020204" pitchFamily="34" charset="0"/>
              <a:buChar char="•"/>
              <a:defRPr/>
            </a:pPr>
            <a:r>
              <a:rPr lang="pl-PL" sz="2000" b="1" dirty="0">
                <a:latin typeface="+mn-lt"/>
              </a:rPr>
              <a:t>Legnicko-Głogowski Obszar Interwencji;</a:t>
            </a:r>
          </a:p>
          <a:p>
            <a:pPr marL="901700" indent="-342900" eaLnBrk="1" hangingPunct="1">
              <a:spcBef>
                <a:spcPts val="300"/>
              </a:spcBef>
              <a:spcAft>
                <a:spcPts val="300"/>
              </a:spcAft>
              <a:buFont typeface="Arial" panose="020B0604020202020204" pitchFamily="34" charset="0"/>
              <a:buChar char="•"/>
              <a:defRPr/>
            </a:pPr>
            <a:r>
              <a:rPr lang="pl-PL" sz="2000" b="1" dirty="0">
                <a:latin typeface="+mn-lt"/>
              </a:rPr>
              <a:t>Dzierżoniowsko-Kłodzko-Ząbkowicki Obszar Interwencji;</a:t>
            </a:r>
          </a:p>
          <a:p>
            <a:pPr marL="901700" indent="-342900" eaLnBrk="1" hangingPunct="1">
              <a:spcBef>
                <a:spcPts val="300"/>
              </a:spcBef>
              <a:spcAft>
                <a:spcPts val="300"/>
              </a:spcAft>
              <a:buFont typeface="Arial" panose="020B0604020202020204" pitchFamily="34" charset="0"/>
              <a:buChar char="•"/>
              <a:defRPr/>
            </a:pPr>
            <a:r>
              <a:rPr lang="pl-PL" sz="2000" b="1" dirty="0">
                <a:latin typeface="+mn-lt"/>
              </a:rPr>
              <a:t>Obszar Interwencji Doliny Baryczy;</a:t>
            </a:r>
          </a:p>
          <a:p>
            <a:pPr marL="901700" indent="-342900" eaLnBrk="1" hangingPunct="1">
              <a:spcBef>
                <a:spcPts val="300"/>
              </a:spcBef>
              <a:spcAft>
                <a:spcPts val="300"/>
              </a:spcAft>
              <a:buFont typeface="Arial" panose="020B0604020202020204" pitchFamily="34" charset="0"/>
              <a:buChar char="•"/>
              <a:defRPr/>
            </a:pPr>
            <a:r>
              <a:rPr lang="pl-PL" sz="2000" b="1" dirty="0">
                <a:latin typeface="+mn-lt"/>
              </a:rPr>
              <a:t>Obszar Interwencji Równiny Wrocławskiej;</a:t>
            </a:r>
          </a:p>
          <a:p>
            <a:pPr marL="342900" indent="-342900" eaLnBrk="1" hangingPunct="1">
              <a:defRPr/>
            </a:pPr>
            <a:endParaRPr lang="pl-PL" sz="2000" dirty="0">
              <a:latin typeface="+mn-lt"/>
            </a:endParaRPr>
          </a:p>
        </p:txBody>
      </p:sp>
      <p:grpSp>
        <p:nvGrpSpPr>
          <p:cNvPr id="8196" name="Grupa 4"/>
          <p:cNvGrpSpPr>
            <a:grpSpLocks/>
          </p:cNvGrpSpPr>
          <p:nvPr/>
        </p:nvGrpSpPr>
        <p:grpSpPr bwMode="auto">
          <a:xfrm>
            <a:off x="588963" y="1006475"/>
            <a:ext cx="8229600" cy="838200"/>
            <a:chOff x="168390" y="0"/>
            <a:chExt cx="5661762" cy="620051"/>
          </a:xfrm>
        </p:grpSpPr>
        <p:sp>
          <p:nvSpPr>
            <p:cNvPr id="6" name="Prostokąt zaokrąglony 5"/>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rostokąt 6"/>
            <p:cNvSpPr/>
            <p:nvPr/>
          </p:nvSpPr>
          <p:spPr>
            <a:xfrm>
              <a:off x="186956" y="17615"/>
              <a:ext cx="5624629" cy="584821"/>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2" name="Prostokąt 1"/>
          <p:cNvSpPr/>
          <p:nvPr/>
        </p:nvSpPr>
        <p:spPr>
          <a:xfrm>
            <a:off x="1042988" y="1144588"/>
            <a:ext cx="7705725" cy="369887"/>
          </a:xfrm>
          <a:prstGeom prst="rect">
            <a:avLst/>
          </a:prstGeom>
        </p:spPr>
        <p:txBody>
          <a:bodyPr>
            <a:spAutoFit/>
          </a:bodyPr>
          <a:lstStyle/>
          <a:p>
            <a:pPr algn="ctr" eaLnBrk="1" hangingPunct="1">
              <a:defRPr/>
            </a:pPr>
            <a:r>
              <a:rPr lang="pl-PL" b="1" i="1" dirty="0">
                <a:solidFill>
                  <a:schemeClr val="bg1"/>
                </a:solidFill>
                <a:effectLst>
                  <a:outerShdw blurRad="38100" dist="38100" dir="2700000" algn="tl">
                    <a:srgbClr val="000000">
                      <a:alpha val="43137"/>
                    </a:srgbClr>
                  </a:outerShdw>
                </a:effectLst>
              </a:rPr>
              <a:t>DELIMITACJA OBSZARÓW STRATEGICZNEJ INTERWENCJI</a:t>
            </a:r>
          </a:p>
        </p:txBody>
      </p:sp>
      <p:sp>
        <p:nvSpPr>
          <p:cNvPr id="8198" name="Symbol zastępczy numeru slajdu 3"/>
          <p:cNvSpPr>
            <a:spLocks noGrp="1"/>
          </p:cNvSpPr>
          <p:nvPr>
            <p:ph type="sldNum" sz="quarter" idx="12"/>
          </p:nvPr>
        </p:nvSpPr>
        <p:spPr bwMode="auto">
          <a:noFill/>
          <a:ln>
            <a:miter lim="800000"/>
            <a:headEnd/>
            <a:tailEnd/>
          </a:ln>
        </p:spPr>
        <p:txBody>
          <a:bodyPr/>
          <a:lstStyle/>
          <a:p>
            <a:fld id="{5B0A2CE4-F2FC-40E4-9EBE-A33E6C06E1F0}" type="slidenum">
              <a:rPr lang="pl-PL" altLang="pl-PL"/>
              <a:pPr/>
              <a:t>6</a:t>
            </a:fld>
            <a:endParaRPr lang="pl-PL" altLang="pl-PL"/>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zawartości 5"/>
          <p:cNvSpPr txBox="1">
            <a:spLocks/>
          </p:cNvSpPr>
          <p:nvPr/>
        </p:nvSpPr>
        <p:spPr bwMode="auto">
          <a:xfrm>
            <a:off x="250825" y="1268413"/>
            <a:ext cx="8642350" cy="5040312"/>
          </a:xfrm>
          <a:prstGeom prst="rect">
            <a:avLst/>
          </a:prstGeom>
          <a:noFill/>
          <a:ln w="9525">
            <a:noFill/>
            <a:miter lim="800000"/>
            <a:headEnd/>
            <a:tailEnd/>
          </a:ln>
        </p:spPr>
        <p:txBody>
          <a:bodyPr/>
          <a:lstStyle/>
          <a:p>
            <a:pPr marL="558800" indent="-514350" algn="just" eaLnBrk="1" hangingPunct="1">
              <a:buClr>
                <a:srgbClr val="0070C0"/>
              </a:buClr>
              <a:buFont typeface="Calibri" pitchFamily="34" charset="0"/>
              <a:buAutoNum type="arabicPeriod"/>
            </a:pPr>
            <a:endParaRPr lang="pl-PL" altLang="pl-PL" sz="1600">
              <a:solidFill>
                <a:srgbClr val="000000"/>
              </a:solidFill>
              <a:latin typeface="Calibri" pitchFamily="34" charset="0"/>
            </a:endParaRPr>
          </a:p>
        </p:txBody>
      </p:sp>
      <p:graphicFrame>
        <p:nvGraphicFramePr>
          <p:cNvPr id="5" name="Symbol zastępczy zawartości 7"/>
          <p:cNvGraphicFramePr>
            <a:graphicFrameLocks noGrp="1"/>
          </p:cNvGraphicFramePr>
          <p:nvPr>
            <p:extLst>
              <p:ext uri="{D42A27DB-BD31-4B8C-83A1-F6EECF244321}">
                <p14:modId xmlns:p14="http://schemas.microsoft.com/office/powerpoint/2010/main" val="2877593289"/>
              </p:ext>
            </p:extLst>
          </p:nvPr>
        </p:nvGraphicFramePr>
        <p:xfrm>
          <a:off x="433067" y="1556792"/>
          <a:ext cx="8243389"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220" name="Grupa 5"/>
          <p:cNvGrpSpPr>
            <a:grpSpLocks/>
          </p:cNvGrpSpPr>
          <p:nvPr/>
        </p:nvGrpSpPr>
        <p:grpSpPr bwMode="auto">
          <a:xfrm>
            <a:off x="395537" y="790575"/>
            <a:ext cx="8208912" cy="477838"/>
            <a:chOff x="168390" y="0"/>
            <a:chExt cx="5661762" cy="620051"/>
          </a:xfrm>
        </p:grpSpPr>
        <p:sp>
          <p:nvSpPr>
            <p:cNvPr id="8" name="Prostokąt zaokrąglony 7"/>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rostokąt 8"/>
            <p:cNvSpPr/>
            <p:nvPr/>
          </p:nvSpPr>
          <p:spPr>
            <a:xfrm>
              <a:off x="186957" y="18540"/>
              <a:ext cx="5624629" cy="582970"/>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2" name="Prostokąt 1"/>
          <p:cNvSpPr/>
          <p:nvPr/>
        </p:nvSpPr>
        <p:spPr>
          <a:xfrm>
            <a:off x="422457" y="790575"/>
            <a:ext cx="8181992" cy="707886"/>
          </a:xfrm>
          <a:prstGeom prst="rect">
            <a:avLst/>
          </a:prstGeom>
        </p:spPr>
        <p:txBody>
          <a:bodyPr wrap="square">
            <a:spAutoFit/>
          </a:bodyPr>
          <a:lstStyle/>
          <a:p>
            <a:pPr lvl="0" algn="ctr" eaLnBrk="1" hangingPunct="1">
              <a:defRPr/>
            </a:pPr>
            <a:r>
              <a:rPr lang="pl-PL" sz="2000" b="1" dirty="0">
                <a:solidFill>
                  <a:schemeClr val="bg1"/>
                </a:solidFill>
                <a:effectLst>
                  <a:outerShdw blurRad="38100" dist="38100" dir="2700000" algn="tl">
                    <a:srgbClr val="000000">
                      <a:alpha val="43137"/>
                    </a:srgbClr>
                  </a:outerShdw>
                </a:effectLst>
              </a:rPr>
              <a:t>WYSOKOŚĆ WSPARCIA </a:t>
            </a:r>
            <a:r>
              <a:rPr lang="pl-PL" sz="2000" b="1" dirty="0" smtClean="0">
                <a:solidFill>
                  <a:schemeClr val="bg1"/>
                </a:solidFill>
                <a:effectLst>
                  <a:outerShdw blurRad="38100" dist="38100" dir="2700000" algn="tl">
                    <a:srgbClr val="000000">
                      <a:alpha val="43137"/>
                    </a:srgbClr>
                  </a:outerShdw>
                </a:effectLst>
              </a:rPr>
              <a:t>OSI  - </a:t>
            </a:r>
            <a:r>
              <a:rPr lang="pl-PL" sz="2000" b="1" dirty="0" smtClean="0">
                <a:solidFill>
                  <a:schemeClr val="bg1"/>
                </a:solidFill>
              </a:rPr>
              <a:t>ok. </a:t>
            </a:r>
            <a:r>
              <a:rPr lang="pl-PL" sz="2000" b="1" dirty="0">
                <a:solidFill>
                  <a:schemeClr val="bg1"/>
                </a:solidFill>
              </a:rPr>
              <a:t>340 mln EUR</a:t>
            </a:r>
            <a:endParaRPr lang="pl-PL" sz="2000" dirty="0">
              <a:solidFill>
                <a:schemeClr val="bg1"/>
              </a:solidFill>
            </a:endParaRPr>
          </a:p>
          <a:p>
            <a:pPr algn="ctr" eaLnBrk="1" hangingPunct="1">
              <a:defRPr/>
            </a:pPr>
            <a:endParaRPr lang="pl-PL" sz="2000" b="1" dirty="0">
              <a:solidFill>
                <a:schemeClr val="bg1"/>
              </a:solidFill>
              <a:effectLst>
                <a:outerShdw blurRad="38100" dist="38100" dir="2700000" algn="tl">
                  <a:srgbClr val="000000">
                    <a:alpha val="43137"/>
                  </a:srgbClr>
                </a:outerShdw>
              </a:effectLst>
            </a:endParaRPr>
          </a:p>
        </p:txBody>
      </p:sp>
      <p:sp>
        <p:nvSpPr>
          <p:cNvPr id="9222" name="Symbol zastępczy numeru slajdu 2"/>
          <p:cNvSpPr>
            <a:spLocks noGrp="1"/>
          </p:cNvSpPr>
          <p:nvPr>
            <p:ph type="sldNum" sz="quarter" idx="12"/>
          </p:nvPr>
        </p:nvSpPr>
        <p:spPr bwMode="auto">
          <a:noFill/>
          <a:ln>
            <a:miter lim="800000"/>
            <a:headEnd/>
            <a:tailEnd/>
          </a:ln>
        </p:spPr>
        <p:txBody>
          <a:bodyPr/>
          <a:lstStyle/>
          <a:p>
            <a:fld id="{6805DB93-948F-4650-AD5F-09B8CB2BD169}" type="slidenum">
              <a:rPr lang="pl-PL" altLang="pl-PL"/>
              <a:pPr/>
              <a:t>7</a:t>
            </a:fld>
            <a:endParaRPr lang="pl-PL" altLang="pl-PL"/>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ymbol zastępczy zawartości 8"/>
          <p:cNvPicPr>
            <a:picLocks noChangeAspect="1"/>
          </p:cNvPicPr>
          <p:nvPr/>
        </p:nvPicPr>
        <p:blipFill>
          <a:blip r:embed="rId2" cstate="print"/>
          <a:srcRect/>
          <a:stretch>
            <a:fillRect/>
          </a:stretch>
        </p:blipFill>
        <p:spPr bwMode="auto">
          <a:xfrm>
            <a:off x="0" y="26988"/>
            <a:ext cx="9144000" cy="6858000"/>
          </a:xfrm>
          <a:prstGeom prst="rect">
            <a:avLst/>
          </a:prstGeom>
          <a:noFill/>
          <a:ln w="9525">
            <a:noFill/>
            <a:miter lim="800000"/>
            <a:headEnd/>
            <a:tailEnd/>
          </a:ln>
        </p:spPr>
      </p:pic>
      <p:sp>
        <p:nvSpPr>
          <p:cNvPr id="19" name="Rectangle 5"/>
          <p:cNvSpPr>
            <a:spLocks/>
          </p:cNvSpPr>
          <p:nvPr/>
        </p:nvSpPr>
        <p:spPr bwMode="auto">
          <a:xfrm>
            <a:off x="1908175" y="188913"/>
            <a:ext cx="7235825" cy="1225550"/>
          </a:xfrm>
          <a:prstGeom prst="rect">
            <a:avLst/>
          </a:prstGeom>
          <a:noFill/>
          <a:ln w="9525">
            <a:noFill/>
            <a:miter lim="800000"/>
            <a:headEnd/>
            <a:tailEnd/>
          </a:ln>
        </p:spPr>
        <p:txBody>
          <a:bodyPr anchor="ctr"/>
          <a:lstStyle/>
          <a:p>
            <a:pPr algn="ctr" eaLnBrk="1" fontAlgn="auto" hangingPunct="1">
              <a:spcBef>
                <a:spcPts val="0"/>
              </a:spcBef>
              <a:spcAft>
                <a:spcPts val="0"/>
              </a:spcAft>
              <a:defRPr/>
            </a:pPr>
            <a:endParaRPr lang="pl-PL" sz="2500" b="1" dirty="0">
              <a:ln w="1905"/>
              <a:solidFill>
                <a:schemeClr val="accent1">
                  <a:lumMod val="75000"/>
                </a:schemeClr>
              </a:solidFill>
              <a:latin typeface="+mn-lt"/>
            </a:endParaRPr>
          </a:p>
        </p:txBody>
      </p:sp>
      <p:sp>
        <p:nvSpPr>
          <p:cNvPr id="10244" name="Symbol zastępczy numeru slajdu 22"/>
          <p:cNvSpPr>
            <a:spLocks noGrp="1"/>
          </p:cNvSpPr>
          <p:nvPr>
            <p:ph type="sldNum" sz="quarter" idx="12"/>
          </p:nvPr>
        </p:nvSpPr>
        <p:spPr bwMode="auto">
          <a:noFill/>
          <a:ln>
            <a:miter lim="800000"/>
            <a:headEnd/>
            <a:tailEnd/>
          </a:ln>
        </p:spPr>
        <p:txBody>
          <a:bodyPr/>
          <a:lstStyle/>
          <a:p>
            <a:fld id="{7AB7951D-F709-4F45-9342-B40DD87D4064}" type="slidenum">
              <a:rPr lang="pl-PL" altLang="pl-PL"/>
              <a:pPr/>
              <a:t>8</a:t>
            </a:fld>
            <a:endParaRPr lang="pl-PL" altLang="pl-PL"/>
          </a:p>
        </p:txBody>
      </p:sp>
      <p:pic>
        <p:nvPicPr>
          <p:cNvPr id="10245" name="Picture 2"/>
          <p:cNvPicPr>
            <a:picLocks noGrp="1" noChangeAspect="1" noChangeArrowheads="1"/>
          </p:cNvPicPr>
          <p:nvPr>
            <p:ph idx="1"/>
          </p:nvPr>
        </p:nvPicPr>
        <p:blipFill>
          <a:blip r:embed="rId3" cstate="print"/>
          <a:srcRect/>
          <a:stretch>
            <a:fillRect/>
          </a:stretch>
        </p:blipFill>
        <p:spPr>
          <a:xfrm>
            <a:off x="38100" y="1700213"/>
            <a:ext cx="9070975" cy="4681537"/>
          </a:xfrm>
          <a:noFill/>
        </p:spPr>
      </p:pic>
      <p:grpSp>
        <p:nvGrpSpPr>
          <p:cNvPr id="10246" name="Grupa 8"/>
          <p:cNvGrpSpPr>
            <a:grpSpLocks/>
          </p:cNvGrpSpPr>
          <p:nvPr/>
        </p:nvGrpSpPr>
        <p:grpSpPr bwMode="auto">
          <a:xfrm>
            <a:off x="539750" y="925513"/>
            <a:ext cx="8229600" cy="703262"/>
            <a:chOff x="168390" y="0"/>
            <a:chExt cx="5661762" cy="620051"/>
          </a:xfrm>
        </p:grpSpPr>
        <p:sp>
          <p:nvSpPr>
            <p:cNvPr id="10" name="Prostokąt zaokrąglony 9"/>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rostokąt 10"/>
            <p:cNvSpPr/>
            <p:nvPr/>
          </p:nvSpPr>
          <p:spPr>
            <a:xfrm>
              <a:off x="186957" y="18195"/>
              <a:ext cx="5624629" cy="583661"/>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10247" name="Prostokąt 2"/>
          <p:cNvSpPr>
            <a:spLocks noChangeArrowheads="1"/>
          </p:cNvSpPr>
          <p:nvPr/>
        </p:nvSpPr>
        <p:spPr bwMode="auto">
          <a:xfrm>
            <a:off x="900113" y="1090613"/>
            <a:ext cx="7632700" cy="400050"/>
          </a:xfrm>
          <a:prstGeom prst="rect">
            <a:avLst/>
          </a:prstGeom>
          <a:noFill/>
          <a:ln w="9525">
            <a:noFill/>
            <a:miter lim="800000"/>
            <a:headEnd/>
            <a:tailEnd/>
          </a:ln>
        </p:spPr>
        <p:txBody>
          <a:bodyPr>
            <a:spAutoFit/>
          </a:bodyPr>
          <a:lstStyle/>
          <a:p>
            <a:pPr algn="ctr" eaLnBrk="1" hangingPunct="1"/>
            <a:r>
              <a:rPr lang="pl-PL" altLang="pl-PL" sz="2000" b="1" i="1" dirty="0">
                <a:solidFill>
                  <a:schemeClr val="bg1"/>
                </a:solidFill>
              </a:rPr>
              <a:t>PODEJŚCIE TERYTORIALNE RPO WD 2014 - 2020</a:t>
            </a:r>
          </a:p>
        </p:txBody>
      </p:sp>
      <p:pic>
        <p:nvPicPr>
          <p:cNvPr id="1024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3" name="Prostokąt 2"/>
          <p:cNvSpPr/>
          <p:nvPr/>
        </p:nvSpPr>
        <p:spPr>
          <a:xfrm>
            <a:off x="619125" y="2492375"/>
            <a:ext cx="7920038" cy="976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3200" dirty="0"/>
              <a:t>Instytucja Zarządzająca RPO WD </a:t>
            </a:r>
          </a:p>
        </p:txBody>
      </p:sp>
      <p:sp>
        <p:nvSpPr>
          <p:cNvPr id="4" name="Strzałka w dół 3"/>
          <p:cNvSpPr/>
          <p:nvPr/>
        </p:nvSpPr>
        <p:spPr>
          <a:xfrm>
            <a:off x="1476375" y="3716338"/>
            <a:ext cx="792163" cy="1225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3317" name="Picture 2"/>
          <p:cNvPicPr>
            <a:picLocks noChangeAspect="1" noChangeArrowheads="1"/>
          </p:cNvPicPr>
          <p:nvPr/>
        </p:nvPicPr>
        <p:blipFill>
          <a:blip r:embed="rId3" cstate="print"/>
          <a:srcRect/>
          <a:stretch>
            <a:fillRect/>
          </a:stretch>
        </p:blipFill>
        <p:spPr bwMode="auto">
          <a:xfrm>
            <a:off x="3975100" y="3716338"/>
            <a:ext cx="833438" cy="1225550"/>
          </a:xfrm>
          <a:prstGeom prst="rect">
            <a:avLst/>
          </a:prstGeom>
          <a:noFill/>
          <a:ln w="9525">
            <a:noFill/>
            <a:miter lim="800000"/>
            <a:headEnd/>
            <a:tailEnd/>
          </a:ln>
        </p:spPr>
      </p:pic>
      <p:pic>
        <p:nvPicPr>
          <p:cNvPr id="13318" name="Picture 3"/>
          <p:cNvPicPr>
            <a:picLocks noChangeAspect="1" noChangeArrowheads="1"/>
          </p:cNvPicPr>
          <p:nvPr/>
        </p:nvPicPr>
        <p:blipFill>
          <a:blip r:embed="rId3" cstate="print"/>
          <a:srcRect/>
          <a:stretch>
            <a:fillRect/>
          </a:stretch>
        </p:blipFill>
        <p:spPr bwMode="auto">
          <a:xfrm>
            <a:off x="6759575" y="3713163"/>
            <a:ext cx="889000" cy="1228725"/>
          </a:xfrm>
          <a:prstGeom prst="rect">
            <a:avLst/>
          </a:prstGeom>
          <a:noFill/>
          <a:ln w="9525">
            <a:noFill/>
            <a:miter lim="800000"/>
            <a:headEnd/>
            <a:tailEnd/>
          </a:ln>
        </p:spPr>
      </p:pic>
      <p:sp>
        <p:nvSpPr>
          <p:cNvPr id="8" name="Prostokąt 7"/>
          <p:cNvSpPr/>
          <p:nvPr/>
        </p:nvSpPr>
        <p:spPr>
          <a:xfrm>
            <a:off x="827088" y="5084763"/>
            <a:ext cx="2089150" cy="134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(IP) Dolnośląska Instytucja Zarządzająca (DIP) </a:t>
            </a:r>
          </a:p>
        </p:txBody>
      </p:sp>
      <p:sp>
        <p:nvSpPr>
          <p:cNvPr id="9" name="Prostokąt 8"/>
          <p:cNvSpPr/>
          <p:nvPr/>
        </p:nvSpPr>
        <p:spPr>
          <a:xfrm>
            <a:off x="3348038" y="5084763"/>
            <a:ext cx="2087562" cy="134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(IP) Dolnośląski Wojewódzki Urząd Pracy (DWUP)</a:t>
            </a:r>
          </a:p>
        </p:txBody>
      </p:sp>
      <p:sp>
        <p:nvSpPr>
          <p:cNvPr id="10" name="Prostokąt 9"/>
          <p:cNvSpPr/>
          <p:nvPr/>
        </p:nvSpPr>
        <p:spPr>
          <a:xfrm>
            <a:off x="5867400" y="5084763"/>
            <a:ext cx="2671763" cy="134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(IP) Zintegrowane Inwestycje Terytorialne (ZIT): </a:t>
            </a:r>
            <a:br>
              <a:rPr lang="pl-PL" dirty="0"/>
            </a:br>
            <a:r>
              <a:rPr lang="pl-PL" dirty="0"/>
              <a:t>ZIT WROF, ZIT AJ, ZIT AW</a:t>
            </a:r>
          </a:p>
        </p:txBody>
      </p:sp>
      <p:sp>
        <p:nvSpPr>
          <p:cNvPr id="13322" name="Symbol zastępczy numeru slajdu 5"/>
          <p:cNvSpPr>
            <a:spLocks noGrp="1"/>
          </p:cNvSpPr>
          <p:nvPr>
            <p:ph type="sldNum" sz="quarter" idx="12"/>
          </p:nvPr>
        </p:nvSpPr>
        <p:spPr bwMode="auto">
          <a:noFill/>
          <a:ln>
            <a:miter lim="800000"/>
            <a:headEnd/>
            <a:tailEnd/>
          </a:ln>
        </p:spPr>
        <p:txBody>
          <a:bodyPr/>
          <a:lstStyle/>
          <a:p>
            <a:fld id="{03D3FE20-9ABD-43B8-9282-B2EA4C6A461D}" type="slidenum">
              <a:rPr lang="pl-PL" altLang="pl-PL"/>
              <a:pPr/>
              <a:t>9</a:t>
            </a:fld>
            <a:endParaRPr lang="pl-PL" altLang="pl-PL"/>
          </a:p>
        </p:txBody>
      </p:sp>
      <p:grpSp>
        <p:nvGrpSpPr>
          <p:cNvPr id="13323" name="Grupa 11"/>
          <p:cNvGrpSpPr>
            <a:grpSpLocks/>
          </p:cNvGrpSpPr>
          <p:nvPr/>
        </p:nvGrpSpPr>
        <p:grpSpPr bwMode="auto">
          <a:xfrm>
            <a:off x="693738" y="1062038"/>
            <a:ext cx="8229600" cy="711200"/>
            <a:chOff x="168390" y="0"/>
            <a:chExt cx="5661762" cy="620051"/>
          </a:xfrm>
        </p:grpSpPr>
        <p:sp>
          <p:nvSpPr>
            <p:cNvPr id="13" name="Prostokąt zaokrąglony 12"/>
            <p:cNvSpPr/>
            <p:nvPr/>
          </p:nvSpPr>
          <p:spPr>
            <a:xfrm>
              <a:off x="168390" y="0"/>
              <a:ext cx="5661762" cy="620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13"/>
            <p:cNvSpPr/>
            <p:nvPr/>
          </p:nvSpPr>
          <p:spPr>
            <a:xfrm>
              <a:off x="186956" y="17992"/>
              <a:ext cx="5624629" cy="584066"/>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eaLnBrk="1" hangingPunct="1">
                <a:lnSpc>
                  <a:spcPct val="90000"/>
                </a:lnSpc>
                <a:spcAft>
                  <a:spcPct val="35000"/>
                </a:spcAft>
                <a:defRPr/>
              </a:pPr>
              <a:endParaRPr lang="pl-PL" sz="2400" dirty="0"/>
            </a:p>
          </p:txBody>
        </p:sp>
      </p:grpSp>
      <p:sp>
        <p:nvSpPr>
          <p:cNvPr id="2" name="Prostokąt 1"/>
          <p:cNvSpPr/>
          <p:nvPr/>
        </p:nvSpPr>
        <p:spPr>
          <a:xfrm>
            <a:off x="971550" y="1227138"/>
            <a:ext cx="7704138" cy="400050"/>
          </a:xfrm>
          <a:prstGeom prst="rect">
            <a:avLst/>
          </a:prstGeom>
        </p:spPr>
        <p:txBody>
          <a:bodyPr>
            <a:spAutoFit/>
          </a:bodyPr>
          <a:lstStyle/>
          <a:p>
            <a:pPr algn="ctr" eaLnBrk="1" hangingPunct="1">
              <a:buFont typeface="Arial" charset="0"/>
              <a:buNone/>
              <a:defRPr/>
            </a:pPr>
            <a:r>
              <a:rPr lang="pl-PL" altLang="pl-PL" sz="2000" b="1" i="1" dirty="0">
                <a:solidFill>
                  <a:schemeClr val="bg1"/>
                </a:solidFill>
                <a:latin typeface="+mn-lt"/>
              </a:rPr>
              <a:t>INSTYTUCJE ZAANGAŻOWANE W REALIZACJĘ PROGRAMU</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li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plik</Template>
  <TotalTime>4132</TotalTime>
  <Words>3228</Words>
  <Application>Microsoft Office PowerPoint</Application>
  <PresentationFormat>Pokaz na ekranie (4:3)</PresentationFormat>
  <Paragraphs>624</Paragraphs>
  <Slides>56</Slides>
  <Notes>51</Notes>
  <HiddenSlides>1</HiddenSlides>
  <MMClips>0</MMClips>
  <ScaleCrop>false</ScaleCrop>
  <HeadingPairs>
    <vt:vector size="4" baseType="variant">
      <vt:variant>
        <vt:lpstr>Motyw</vt:lpstr>
      </vt:variant>
      <vt:variant>
        <vt:i4>1</vt:i4>
      </vt:variant>
      <vt:variant>
        <vt:lpstr>Tytuły slajdów</vt:lpstr>
      </vt:variant>
      <vt:variant>
        <vt:i4>56</vt:i4>
      </vt:variant>
    </vt:vector>
  </HeadingPairs>
  <TitlesOfParts>
    <vt:vector size="57" baseType="lpstr">
      <vt:lpstr>plik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mkubrycht</dc:creator>
  <cp:lastModifiedBy>Filip  Baranowski</cp:lastModifiedBy>
  <cp:revision>559</cp:revision>
  <cp:lastPrinted>2015-10-05T06:19:39Z</cp:lastPrinted>
  <dcterms:created xsi:type="dcterms:W3CDTF">2010-12-31T07:04:34Z</dcterms:created>
  <dcterms:modified xsi:type="dcterms:W3CDTF">2015-10-05T06:32:48Z</dcterms:modified>
</cp:coreProperties>
</file>