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81" r:id="rId4"/>
    <p:sldId id="283" r:id="rId5"/>
    <p:sldId id="282" r:id="rId6"/>
    <p:sldId id="284" r:id="rId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99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8B91D-4ED0-4650-A45D-1E84D54CCC79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20843-CB88-4073-ABCF-C9DB6488DDC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9902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3B1FF-5C3A-4650-9843-11CB7A2EC540}" type="datetimeFigureOut">
              <a:rPr lang="pl-PL" smtClean="0"/>
              <a:pPr/>
              <a:t>2015-11-23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B44AE-D018-42F3-BCB5-C7C7BF5635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8408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74374-8DE9-4457-A4D5-586DBE7D1F6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93254-7C78-4DC8-A900-459ED860573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2EE01-0A48-4820-9BE0-F7984DFFB35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8BC68-11B9-46A4-975E-5C5000D94AB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8C3B-F15F-4451-A13F-DF6FB8AA288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E93E0-A7F8-4A2D-B632-FFC231213C9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775A-DA36-430A-87FD-C400D76199C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2A443-A5C6-4605-8C39-26AC0F296DB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79F4F-241B-4EAE-A70C-D01F252793B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FC2FF-1832-411C-BD40-92BA28DECE3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D09DB-FFC7-4DA6-8162-1C697AC64B6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53791F-EC5D-41F6-AF5C-78FEFE63DAD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771775" y="2781300"/>
            <a:ext cx="3671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>
                <a:solidFill>
                  <a:schemeClr val="bg1"/>
                </a:solidFill>
                <a:latin typeface="Tahoma" pitchFamily="34" charset="0"/>
              </a:rPr>
              <a:t>Tytuł prezentacji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31913" y="6165850"/>
            <a:ext cx="2519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>
                <a:solidFill>
                  <a:schemeClr val="bg1"/>
                </a:solidFill>
                <a:latin typeface="Tahoma" pitchFamily="34" charset="0"/>
              </a:rPr>
              <a:t>BGK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25" y="62372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solidFill>
                  <a:schemeClr val="bg1"/>
                </a:solidFill>
                <a:latin typeface="Tahoma" pitchFamily="34" charset="0"/>
              </a:rPr>
              <a:t>Miasto, data</a:t>
            </a:r>
          </a:p>
        </p:txBody>
      </p:sp>
      <p:pic>
        <p:nvPicPr>
          <p:cNvPr id="2056" name="Picture 8" descr="prezentacja WD 1 sla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392"/>
            <a:ext cx="9144000" cy="6858000"/>
          </a:xfrm>
          <a:prstGeom prst="rect">
            <a:avLst/>
          </a:prstGeom>
          <a:noFill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70472" y="2060848"/>
            <a:ext cx="6336704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pl-PL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Fundusz Regionu Wałbrzyskiego</a:t>
            </a:r>
          </a:p>
          <a:p>
            <a:pPr algn="ctr">
              <a:spcBef>
                <a:spcPct val="50000"/>
              </a:spcBef>
            </a:pPr>
            <a:r>
              <a:rPr lang="pl-PL" sz="3200" b="1" dirty="0" smtClean="0">
                <a:solidFill>
                  <a:schemeClr val="bg1"/>
                </a:solidFill>
              </a:rPr>
              <a:t>„Zwrotne instrumenty finansowe w ramach RPO WD 2014-2020” </a:t>
            </a:r>
          </a:p>
          <a:p>
            <a:pPr algn="ctr">
              <a:spcBef>
                <a:spcPct val="50000"/>
              </a:spcBef>
            </a:pPr>
            <a:r>
              <a:rPr lang="pl-PL" sz="2800" dirty="0" smtClean="0">
                <a:solidFill>
                  <a:schemeClr val="bg1"/>
                </a:solidFill>
                <a:latin typeface="Tahoma" pitchFamily="34" charset="0"/>
              </a:rPr>
              <a:t>www.frw.pl</a:t>
            </a:r>
            <a:endParaRPr lang="pl-PL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59632" y="6021288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dirty="0" smtClean="0">
                <a:solidFill>
                  <a:schemeClr val="bg1"/>
                </a:solidFill>
                <a:latin typeface="Tahoma" pitchFamily="34" charset="0"/>
              </a:rPr>
              <a:t>Fundusz Regionu Wałbrzyskiego</a:t>
            </a:r>
            <a:endParaRPr lang="pl-PL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076056" y="6021288"/>
            <a:ext cx="3599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dirty="0" smtClean="0">
                <a:solidFill>
                  <a:schemeClr val="bg1"/>
                </a:solidFill>
                <a:latin typeface="Tahoma" pitchFamily="34" charset="0"/>
              </a:rPr>
              <a:t>Wrocław, </a:t>
            </a:r>
            <a:r>
              <a:rPr lang="pl-PL" dirty="0" smtClean="0">
                <a:solidFill>
                  <a:schemeClr val="bg1"/>
                </a:solidFill>
                <a:latin typeface="Tahoma" pitchFamily="34" charset="0"/>
              </a:rPr>
              <a:t>24.11.2015r.</a:t>
            </a:r>
            <a:endParaRPr lang="pl-PL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635896" y="54868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627784" y="332656"/>
          <a:ext cx="6408712" cy="98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986408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r>
                        <a:rPr lang="pl-PL" sz="1800" dirty="0" smtClean="0"/>
                        <a:t>Unijne Pożyczki dla Dolnośląskich Przedsiębiorców</a:t>
                      </a:r>
                      <a:endParaRPr lang="pl-PL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21" t="4289" r="67618" b="8647"/>
          <a:stretch/>
        </p:blipFill>
        <p:spPr>
          <a:xfrm>
            <a:off x="-36512" y="4571407"/>
            <a:ext cx="1312936" cy="1809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rezentacja WD 2 sla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560" y="1268760"/>
            <a:ext cx="8208912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ctr"/>
            <a:r>
              <a:rPr lang="pl-PL" sz="2800" b="1" dirty="0" smtClean="0">
                <a:solidFill>
                  <a:srgbClr val="333399"/>
                </a:solidFill>
              </a:rPr>
              <a:t>Efekty działalności FRW w ramach</a:t>
            </a:r>
          </a:p>
          <a:p>
            <a:pPr algn="ctr"/>
            <a:r>
              <a:rPr lang="pl-PL" sz="2800" b="1" dirty="0" smtClean="0">
                <a:solidFill>
                  <a:srgbClr val="333399"/>
                </a:solidFill>
              </a:rPr>
              <a:t> inicjatywy JEREMIE  I – VII</a:t>
            </a:r>
          </a:p>
          <a:p>
            <a:pPr algn="ctr"/>
            <a:r>
              <a:rPr lang="pl-PL" sz="2400" dirty="0" smtClean="0">
                <a:solidFill>
                  <a:srgbClr val="333399"/>
                </a:solidFill>
              </a:rPr>
              <a:t>(zestawienie zbiorcze)</a:t>
            </a:r>
          </a:p>
          <a:p>
            <a:pPr algn="ctr"/>
            <a:endParaRPr lang="pl-PL" dirty="0" smtClean="0">
              <a:solidFill>
                <a:srgbClr val="33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rgbClr val="333399"/>
                </a:solidFill>
              </a:rPr>
              <a:t>Wartość przekazanego wsparcia		     </a:t>
            </a:r>
            <a:r>
              <a:rPr lang="pl-PL" sz="2000" b="1" dirty="0" smtClean="0">
                <a:solidFill>
                  <a:srgbClr val="333399"/>
                </a:solidFill>
              </a:rPr>
              <a:t> 113 mln zł</a:t>
            </a:r>
            <a:r>
              <a:rPr lang="pl-PL" sz="2000" dirty="0" smtClean="0">
                <a:solidFill>
                  <a:srgbClr val="333399"/>
                </a:solidFill>
              </a:rPr>
              <a:t>	         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rgbClr val="333399"/>
                </a:solidFill>
              </a:rPr>
              <a:t>Łączna ilość wspartych przedsiębiorstw  	           </a:t>
            </a:r>
            <a:r>
              <a:rPr lang="pl-PL" sz="2000" b="1" dirty="0" smtClean="0">
                <a:solidFill>
                  <a:srgbClr val="333399"/>
                </a:solidFill>
              </a:rPr>
              <a:t>947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rgbClr val="333399"/>
                </a:solidFill>
              </a:rPr>
              <a:t>Łączna ilość nowych przedsiębiorstw                              </a:t>
            </a:r>
            <a:r>
              <a:rPr lang="pl-PL" sz="2000" b="1" dirty="0" smtClean="0">
                <a:solidFill>
                  <a:srgbClr val="333399"/>
                </a:solidFill>
              </a:rPr>
              <a:t>250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788024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33256"/>
            <a:ext cx="1656184" cy="53748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260648"/>
            <a:ext cx="1656184" cy="537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rezentacja WD 2 sla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7504" y="1124744"/>
            <a:ext cx="9036496" cy="92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333399"/>
                </a:solidFill>
              </a:rPr>
              <a:t>Czego oczekują Przedsiębiorcy?</a:t>
            </a: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800" dirty="0" smtClean="0">
                <a:solidFill>
                  <a:srgbClr val="333399"/>
                </a:solidFill>
              </a:rPr>
              <a:t> </a:t>
            </a:r>
            <a:r>
              <a:rPr lang="pl-PL" sz="2000" dirty="0" smtClean="0">
                <a:solidFill>
                  <a:srgbClr val="333399"/>
                </a:solidFill>
              </a:rPr>
              <a:t>Możliwości rozwoju </a:t>
            </a:r>
          </a:p>
          <a:p>
            <a:pPr algn="just"/>
            <a:endParaRPr lang="pl-PL" sz="2000" b="1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333399"/>
                </a:solidFill>
              </a:rPr>
              <a:t> Dostępu do tanich źródeł finansowania</a:t>
            </a:r>
          </a:p>
          <a:p>
            <a:pPr algn="just"/>
            <a:r>
              <a:rPr lang="pl-PL" sz="2000" dirty="0" smtClean="0">
                <a:solidFill>
                  <a:srgbClr val="333399"/>
                </a:solidFill>
              </a:rPr>
              <a:t> 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333399"/>
                </a:solidFill>
              </a:rPr>
              <a:t>Ograniczenia formalności związanych z uzyskaniem pożyczki do minimum</a:t>
            </a: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333399"/>
                </a:solidFill>
              </a:rPr>
              <a:t> Elastycznego podejścia w zakresie długości okresu spłat i poziomu</a:t>
            </a:r>
          </a:p>
          <a:p>
            <a:pPr algn="just"/>
            <a:r>
              <a:rPr lang="pl-PL" sz="2000" dirty="0" smtClean="0">
                <a:solidFill>
                  <a:srgbClr val="333399"/>
                </a:solidFill>
              </a:rPr>
              <a:t>    zabezpieczeń</a:t>
            </a: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333399"/>
                </a:solidFill>
              </a:rPr>
              <a:t> Premii za dobrą współpracę i terminową spłatę pożyczki</a:t>
            </a: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l-PL" sz="2800" b="1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788024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33256"/>
            <a:ext cx="1656184" cy="53748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260648"/>
            <a:ext cx="1656184" cy="537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rezentacja WD 2 sla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560" y="1268760"/>
            <a:ext cx="820891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ctr"/>
            <a:r>
              <a:rPr lang="pl-PL" sz="2800" b="1" dirty="0" smtClean="0">
                <a:solidFill>
                  <a:srgbClr val="333399"/>
                </a:solidFill>
              </a:rPr>
              <a:t>Czego oczekują Przedsiębiorcy?</a:t>
            </a:r>
          </a:p>
          <a:p>
            <a:pPr algn="just"/>
            <a:endParaRPr lang="pl-PL" sz="2800" b="1" dirty="0" smtClean="0">
              <a:solidFill>
                <a:srgbClr val="333399"/>
              </a:solidFill>
            </a:endParaRPr>
          </a:p>
          <a:p>
            <a:pPr algn="just"/>
            <a:r>
              <a:rPr lang="pl-PL" sz="2800" b="1" dirty="0" smtClean="0">
                <a:solidFill>
                  <a:srgbClr val="333399"/>
                </a:solidFill>
              </a:rPr>
              <a:t>  </a:t>
            </a:r>
          </a:p>
          <a:p>
            <a:pPr algn="just"/>
            <a:endParaRPr lang="pl-PL" sz="2800" b="1" dirty="0" smtClean="0">
              <a:solidFill>
                <a:srgbClr val="333399"/>
              </a:solidFill>
            </a:endParaRPr>
          </a:p>
          <a:p>
            <a:pPr algn="just"/>
            <a:r>
              <a:rPr lang="pl-PL" sz="4000" b="1" dirty="0" smtClean="0">
                <a:solidFill>
                  <a:srgbClr val="333399"/>
                </a:solidFill>
              </a:rPr>
              <a:t>Kontynuacji inicjatywy </a:t>
            </a:r>
            <a:r>
              <a:rPr lang="pl-PL" sz="4000" b="1" dirty="0" err="1" smtClean="0">
                <a:solidFill>
                  <a:srgbClr val="333399"/>
                </a:solidFill>
              </a:rPr>
              <a:t>Jeremie</a:t>
            </a:r>
            <a:r>
              <a:rPr lang="pl-PL" sz="4000" b="1" dirty="0" smtClean="0">
                <a:solidFill>
                  <a:srgbClr val="333399"/>
                </a:solidFill>
              </a:rPr>
              <a:t>! </a:t>
            </a:r>
          </a:p>
          <a:p>
            <a:pPr algn="just">
              <a:buFont typeface="Wingdings" pitchFamily="2" charset="2"/>
              <a:buChar char="ü"/>
            </a:pPr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788024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33256"/>
            <a:ext cx="1656184" cy="53748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260648"/>
            <a:ext cx="1656184" cy="537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rezentacja WD 2 sla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560" y="1268760"/>
            <a:ext cx="8208912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333399"/>
                </a:solidFill>
              </a:rPr>
              <a:t>Czego </a:t>
            </a:r>
            <a:r>
              <a:rPr lang="pl-PL" sz="2800" b="1" dirty="0" smtClean="0">
                <a:solidFill>
                  <a:srgbClr val="333399"/>
                </a:solidFill>
              </a:rPr>
              <a:t>oczekują Pośrednicy Finansowi?</a:t>
            </a:r>
          </a:p>
          <a:p>
            <a:pPr algn="just"/>
            <a:endParaRPr lang="pl-PL" sz="2800" b="1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b="1" dirty="0" smtClean="0">
                <a:solidFill>
                  <a:srgbClr val="333399"/>
                </a:solidFill>
              </a:rPr>
              <a:t> </a:t>
            </a:r>
            <a:r>
              <a:rPr lang="pl-PL" sz="2000" dirty="0" smtClean="0">
                <a:solidFill>
                  <a:srgbClr val="333399"/>
                </a:solidFill>
              </a:rPr>
              <a:t>Wsparcia kapitałowego   </a:t>
            </a: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333399"/>
                </a:solidFill>
              </a:rPr>
              <a:t> Uproszczenia procedur w zakresie przyznawania środków</a:t>
            </a:r>
          </a:p>
          <a:p>
            <a:pPr algn="just"/>
            <a:r>
              <a:rPr lang="pl-PL" sz="2000" dirty="0" smtClean="0">
                <a:solidFill>
                  <a:srgbClr val="333399"/>
                </a:solidFill>
              </a:rPr>
              <a:t>   (wprowadzenie odnawialnego limitu Pożyczki Globalnej)</a:t>
            </a: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b="1" dirty="0" smtClean="0">
                <a:solidFill>
                  <a:srgbClr val="333399"/>
                </a:solidFill>
              </a:rPr>
              <a:t>  </a:t>
            </a:r>
            <a:r>
              <a:rPr lang="pl-PL" sz="2000" dirty="0" smtClean="0">
                <a:solidFill>
                  <a:srgbClr val="333399"/>
                </a:solidFill>
              </a:rPr>
              <a:t>Ujednolicenia regulacji, przepisów prawnych i procedur poprzez</a:t>
            </a:r>
          </a:p>
          <a:p>
            <a:pPr algn="just"/>
            <a:r>
              <a:rPr lang="pl-PL" sz="2000" dirty="0" smtClean="0">
                <a:solidFill>
                  <a:srgbClr val="333399"/>
                </a:solidFill>
              </a:rPr>
              <a:t>     stworzenie jednego, jasnego i czytelnego Systemu informacji</a:t>
            </a:r>
          </a:p>
          <a:p>
            <a:pPr algn="just"/>
            <a:r>
              <a:rPr lang="pl-PL" sz="2000" dirty="0" smtClean="0">
                <a:solidFill>
                  <a:srgbClr val="333399"/>
                </a:solidFill>
              </a:rPr>
              <a:t>     prawnej (dokumentu  źródłowego dla całej Inicjatywy </a:t>
            </a:r>
            <a:r>
              <a:rPr lang="pl-PL" sz="2000" dirty="0" err="1" smtClean="0">
                <a:solidFill>
                  <a:srgbClr val="333399"/>
                </a:solidFill>
              </a:rPr>
              <a:t>Jeremie</a:t>
            </a:r>
            <a:r>
              <a:rPr lang="pl-PL" sz="2000" dirty="0" smtClean="0">
                <a:solidFill>
                  <a:srgbClr val="333399"/>
                </a:solidFill>
              </a:rPr>
              <a:t>)</a:t>
            </a:r>
          </a:p>
          <a:p>
            <a:pPr algn="just"/>
            <a:endParaRPr lang="pl-PL" sz="2000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333399"/>
                </a:solidFill>
              </a:rPr>
              <a:t> Określenie poziomu kosztów zarządzania pozwalającego na</a:t>
            </a:r>
          </a:p>
          <a:p>
            <a:pPr algn="just"/>
            <a:r>
              <a:rPr lang="pl-PL" sz="2000" dirty="0" smtClean="0">
                <a:solidFill>
                  <a:srgbClr val="333399"/>
                </a:solidFill>
              </a:rPr>
              <a:t> </a:t>
            </a:r>
            <a:r>
              <a:rPr lang="pl-PL" sz="2000" dirty="0" smtClean="0">
                <a:solidFill>
                  <a:srgbClr val="333399"/>
                </a:solidFill>
              </a:rPr>
              <a:t>  </a:t>
            </a:r>
            <a:r>
              <a:rPr lang="pl-PL" sz="2000" dirty="0" smtClean="0">
                <a:solidFill>
                  <a:srgbClr val="333399"/>
                </a:solidFill>
              </a:rPr>
              <a:t> zachowanie zdolności operacyjnej Pośredników Finansowych </a:t>
            </a:r>
            <a:endParaRPr lang="pl-PL" sz="2000" b="1" dirty="0" smtClean="0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788024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33256"/>
            <a:ext cx="1656184" cy="53748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260648"/>
            <a:ext cx="1656184" cy="537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rezentacja WD 2 slaj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560" y="1268760"/>
            <a:ext cx="820891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ctr"/>
            <a:r>
              <a:rPr lang="pl-PL" sz="2800" b="1" dirty="0" smtClean="0">
                <a:solidFill>
                  <a:srgbClr val="333399"/>
                </a:solidFill>
              </a:rPr>
              <a:t>Czego oczekują Pośrednicy Finansowi?</a:t>
            </a:r>
          </a:p>
          <a:p>
            <a:pPr algn="just"/>
            <a:endParaRPr lang="pl-PL" sz="2800" b="1" dirty="0" smtClean="0">
              <a:solidFill>
                <a:srgbClr val="333399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333399"/>
                </a:solidFill>
              </a:rPr>
              <a:t>  </a:t>
            </a:r>
          </a:p>
          <a:p>
            <a:pPr algn="just"/>
            <a:endParaRPr lang="pl-PL" sz="2000" b="1" dirty="0" smtClean="0">
              <a:solidFill>
                <a:srgbClr val="333399"/>
              </a:solidFill>
            </a:endParaRPr>
          </a:p>
          <a:p>
            <a:pPr algn="just"/>
            <a:endParaRPr lang="pl-PL" sz="2000" b="1" dirty="0" smtClean="0">
              <a:solidFill>
                <a:srgbClr val="333399"/>
              </a:solidFill>
            </a:endParaRPr>
          </a:p>
          <a:p>
            <a:pPr algn="just"/>
            <a:r>
              <a:rPr lang="pl-PL" sz="4000" b="1" dirty="0" smtClean="0">
                <a:solidFill>
                  <a:srgbClr val="333399"/>
                </a:solidFill>
              </a:rPr>
              <a:t>Kontynuacji inicjatywy </a:t>
            </a:r>
            <a:r>
              <a:rPr lang="pl-PL" sz="4000" b="1" dirty="0" err="1" smtClean="0">
                <a:solidFill>
                  <a:srgbClr val="333399"/>
                </a:solidFill>
              </a:rPr>
              <a:t>Jeremie</a:t>
            </a:r>
            <a:r>
              <a:rPr lang="pl-PL" sz="4000" b="1" dirty="0" smtClean="0">
                <a:solidFill>
                  <a:srgbClr val="333399"/>
                </a:solidFill>
              </a:rPr>
              <a:t>! </a:t>
            </a:r>
          </a:p>
          <a:p>
            <a:pPr algn="just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  <a:p>
            <a:pPr algn="ctr"/>
            <a:endParaRPr lang="pl-PL" sz="2800" b="1" dirty="0" smtClean="0">
              <a:solidFill>
                <a:srgbClr val="333399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788024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733256"/>
            <a:ext cx="1656184" cy="53748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20" y="260648"/>
            <a:ext cx="1656184" cy="537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0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176</Words>
  <Application>Microsoft Office PowerPoint</Application>
  <PresentationFormat>Pokaz na ekranie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Projekt domyślny</vt:lpstr>
      <vt:lpstr>Slajd 1</vt:lpstr>
      <vt:lpstr>Slajd 2</vt:lpstr>
      <vt:lpstr>Slajd 3</vt:lpstr>
      <vt:lpstr>Slajd 4</vt:lpstr>
      <vt:lpstr>Slajd 5</vt:lpstr>
      <vt:lpstr>Slajd 6</vt:lpstr>
    </vt:vector>
  </TitlesOfParts>
  <Company>BGK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kgawe</dc:creator>
  <cp:lastModifiedBy>RLE</cp:lastModifiedBy>
  <cp:revision>146</cp:revision>
  <dcterms:created xsi:type="dcterms:W3CDTF">2010-10-11T08:25:47Z</dcterms:created>
  <dcterms:modified xsi:type="dcterms:W3CDTF">2015-11-23T12:53:46Z</dcterms:modified>
</cp:coreProperties>
</file>