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95" r:id="rId17"/>
    <p:sldId id="270" r:id="rId18"/>
    <p:sldId id="283" r:id="rId19"/>
    <p:sldId id="271" r:id="rId20"/>
    <p:sldId id="282" r:id="rId21"/>
    <p:sldId id="278" r:id="rId22"/>
    <p:sldId id="279" r:id="rId23"/>
    <p:sldId id="285" r:id="rId24"/>
    <p:sldId id="286" r:id="rId25"/>
    <p:sldId id="290" r:id="rId26"/>
    <p:sldId id="287" r:id="rId27"/>
    <p:sldId id="288" r:id="rId28"/>
    <p:sldId id="291" r:id="rId29"/>
    <p:sldId id="292" r:id="rId30"/>
    <p:sldId id="293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51C58-9862-4512-BE6C-6A647B97A8E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E7C08681-E5E7-4B35-AD74-BF1FFC4A1D01}">
      <dgm:prSet phldrT="[Tekst]"/>
      <dgm:spPr/>
      <dgm:t>
        <a:bodyPr/>
        <a:lstStyle/>
        <a:p>
          <a:r>
            <a:rPr lang="pl-PL" dirty="0" smtClean="0"/>
            <a:t>IZ RPO WD opracowuje projekt we współpracy z IP RPO WD</a:t>
          </a:r>
          <a:endParaRPr lang="pl-PL" dirty="0"/>
        </a:p>
      </dgm:t>
    </dgm:pt>
    <dgm:pt modelId="{4FBEF2E6-1105-4A82-B15D-7863A14D26AD}" type="parTrans" cxnId="{7AF76F5B-13C9-413A-B092-B38087B2ACD0}">
      <dgm:prSet/>
      <dgm:spPr/>
      <dgm:t>
        <a:bodyPr/>
        <a:lstStyle/>
        <a:p>
          <a:endParaRPr lang="pl-PL"/>
        </a:p>
      </dgm:t>
    </dgm:pt>
    <dgm:pt modelId="{94A23E32-253A-4F03-9861-E0112DBEE666}" type="sibTrans" cxnId="{7AF76F5B-13C9-413A-B092-B38087B2ACD0}">
      <dgm:prSet/>
      <dgm:spPr/>
      <dgm:t>
        <a:bodyPr/>
        <a:lstStyle/>
        <a:p>
          <a:endParaRPr lang="pl-PL"/>
        </a:p>
      </dgm:t>
    </dgm:pt>
    <dgm:pt modelId="{A79FD121-C446-4482-91E2-346B7E7D62D0}">
      <dgm:prSet phldrT="[Tekst]"/>
      <dgm:spPr/>
      <dgm:t>
        <a:bodyPr/>
        <a:lstStyle/>
        <a:p>
          <a:r>
            <a:rPr lang="pl-PL" dirty="0" smtClean="0"/>
            <a:t>IK UP akceptuje projekt </a:t>
          </a:r>
          <a:endParaRPr lang="pl-PL" dirty="0"/>
        </a:p>
      </dgm:t>
    </dgm:pt>
    <dgm:pt modelId="{1EDF7406-3795-4A9D-9D22-A38EB52961DD}" type="parTrans" cxnId="{5FF157E0-8E91-45B5-B244-671ED3C2F97D}">
      <dgm:prSet/>
      <dgm:spPr/>
      <dgm:t>
        <a:bodyPr/>
        <a:lstStyle/>
        <a:p>
          <a:endParaRPr lang="pl-PL"/>
        </a:p>
      </dgm:t>
    </dgm:pt>
    <dgm:pt modelId="{60C341BE-1ACE-488C-82D8-3DEA3A67615E}" type="sibTrans" cxnId="{5FF157E0-8E91-45B5-B244-671ED3C2F97D}">
      <dgm:prSet/>
      <dgm:spPr/>
      <dgm:t>
        <a:bodyPr/>
        <a:lstStyle/>
        <a:p>
          <a:endParaRPr lang="pl-PL"/>
        </a:p>
      </dgm:t>
    </dgm:pt>
    <dgm:pt modelId="{7C992B40-5992-4E00-BE2D-6E5F04BB7C4D}">
      <dgm:prSet phldrT="[Tekst]"/>
      <dgm:spPr/>
      <dgm:t>
        <a:bodyPr/>
        <a:lstStyle/>
        <a:p>
          <a:r>
            <a:rPr lang="pl-PL" dirty="0" smtClean="0"/>
            <a:t>KM RPO WD  zatwierdza Strategię RPO WD 2014-2020</a:t>
          </a:r>
          <a:endParaRPr lang="pl-PL" dirty="0"/>
        </a:p>
      </dgm:t>
    </dgm:pt>
    <dgm:pt modelId="{045E84DA-E347-4C4E-AEAE-838B74B7D823}" type="parTrans" cxnId="{8DE7C711-EC2F-4909-BF19-FA4CF96A4C7F}">
      <dgm:prSet/>
      <dgm:spPr/>
      <dgm:t>
        <a:bodyPr/>
        <a:lstStyle/>
        <a:p>
          <a:endParaRPr lang="pl-PL"/>
        </a:p>
      </dgm:t>
    </dgm:pt>
    <dgm:pt modelId="{2699D7FA-D56C-482B-ABBC-63BE402CF732}" type="sibTrans" cxnId="{8DE7C711-EC2F-4909-BF19-FA4CF96A4C7F}">
      <dgm:prSet/>
      <dgm:spPr/>
      <dgm:t>
        <a:bodyPr/>
        <a:lstStyle/>
        <a:p>
          <a:endParaRPr lang="pl-PL"/>
        </a:p>
      </dgm:t>
    </dgm:pt>
    <dgm:pt modelId="{07516EA4-0A47-40C7-AAE2-C28E6F6FC16A}" type="pres">
      <dgm:prSet presAssocID="{E0051C58-9862-4512-BE6C-6A647B97A8E4}" presName="Name0" presStyleCnt="0">
        <dgm:presLayoutVars>
          <dgm:dir/>
          <dgm:animLvl val="lvl"/>
          <dgm:resizeHandles val="exact"/>
        </dgm:presLayoutVars>
      </dgm:prSet>
      <dgm:spPr/>
    </dgm:pt>
    <dgm:pt modelId="{141A652B-31AC-45DB-AF49-6E50DFE16DDE}" type="pres">
      <dgm:prSet presAssocID="{E0051C58-9862-4512-BE6C-6A647B97A8E4}" presName="dummy" presStyleCnt="0"/>
      <dgm:spPr/>
    </dgm:pt>
    <dgm:pt modelId="{7A784363-510C-4061-B0E4-8C6EDF79F68D}" type="pres">
      <dgm:prSet presAssocID="{E0051C58-9862-4512-BE6C-6A647B97A8E4}" presName="linH" presStyleCnt="0"/>
      <dgm:spPr/>
    </dgm:pt>
    <dgm:pt modelId="{FAF5AF13-437C-4D67-9DF5-73BC7D7AC7CC}" type="pres">
      <dgm:prSet presAssocID="{E0051C58-9862-4512-BE6C-6A647B97A8E4}" presName="padding1" presStyleCnt="0"/>
      <dgm:spPr/>
    </dgm:pt>
    <dgm:pt modelId="{4951112C-0DD8-4CB7-8C59-DC5698EE117E}" type="pres">
      <dgm:prSet presAssocID="{E7C08681-E5E7-4B35-AD74-BF1FFC4A1D01}" presName="linV" presStyleCnt="0"/>
      <dgm:spPr/>
    </dgm:pt>
    <dgm:pt modelId="{57B5AB8D-1C7E-4715-8DD2-255B455B75EF}" type="pres">
      <dgm:prSet presAssocID="{E7C08681-E5E7-4B35-AD74-BF1FFC4A1D01}" presName="spVertical1" presStyleCnt="0"/>
      <dgm:spPr/>
    </dgm:pt>
    <dgm:pt modelId="{0ED6B6D8-0551-4EB4-A5CA-92AE788464DB}" type="pres">
      <dgm:prSet presAssocID="{E7C08681-E5E7-4B35-AD74-BF1FFC4A1D01}" presName="parTx" presStyleLbl="revTx" presStyleIdx="0" presStyleCnt="3" custScaleY="243894" custLinFactNeighborX="-1573" custLinFactNeighborY="366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F4EF73-BCC8-49D3-B702-A4E5B65360F7}" type="pres">
      <dgm:prSet presAssocID="{E7C08681-E5E7-4B35-AD74-BF1FFC4A1D01}" presName="spVertical2" presStyleCnt="0"/>
      <dgm:spPr/>
    </dgm:pt>
    <dgm:pt modelId="{38B27B85-CF21-4573-AFDB-2291F729E0F0}" type="pres">
      <dgm:prSet presAssocID="{E7C08681-E5E7-4B35-AD74-BF1FFC4A1D01}" presName="spVertical3" presStyleCnt="0"/>
      <dgm:spPr/>
    </dgm:pt>
    <dgm:pt modelId="{02CC6DD0-DF74-4EE5-843D-18ED9CA41EF3}" type="pres">
      <dgm:prSet presAssocID="{94A23E32-253A-4F03-9861-E0112DBEE666}" presName="space" presStyleCnt="0"/>
      <dgm:spPr/>
    </dgm:pt>
    <dgm:pt modelId="{76F4B0D6-F9CC-4932-9A91-6C3C66F3A0C7}" type="pres">
      <dgm:prSet presAssocID="{A79FD121-C446-4482-91E2-346B7E7D62D0}" presName="linV" presStyleCnt="0"/>
      <dgm:spPr/>
    </dgm:pt>
    <dgm:pt modelId="{DF744C7D-4D41-45FC-98B0-9FE717463F74}" type="pres">
      <dgm:prSet presAssocID="{A79FD121-C446-4482-91E2-346B7E7D62D0}" presName="spVertical1" presStyleCnt="0"/>
      <dgm:spPr/>
    </dgm:pt>
    <dgm:pt modelId="{970E35ED-B9BE-4C3E-B06C-497276D8B3C1}" type="pres">
      <dgm:prSet presAssocID="{A79FD121-C446-4482-91E2-346B7E7D62D0}" presName="parTx" presStyleLbl="revTx" presStyleIdx="1" presStyleCnt="3" custScaleY="270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67C169-E2FE-431D-A11D-814CAA939391}" type="pres">
      <dgm:prSet presAssocID="{A79FD121-C446-4482-91E2-346B7E7D62D0}" presName="spVertical2" presStyleCnt="0"/>
      <dgm:spPr/>
    </dgm:pt>
    <dgm:pt modelId="{9A0848FA-DAFA-4697-B07E-9903F821B438}" type="pres">
      <dgm:prSet presAssocID="{A79FD121-C446-4482-91E2-346B7E7D62D0}" presName="spVertical3" presStyleCnt="0"/>
      <dgm:spPr/>
    </dgm:pt>
    <dgm:pt modelId="{AD1E23C2-60E7-40E0-991B-721203FA3D3C}" type="pres">
      <dgm:prSet presAssocID="{60C341BE-1ACE-488C-82D8-3DEA3A67615E}" presName="space" presStyleCnt="0"/>
      <dgm:spPr/>
    </dgm:pt>
    <dgm:pt modelId="{9F8D9C00-61F3-42D8-AD75-A3665C2D5841}" type="pres">
      <dgm:prSet presAssocID="{7C992B40-5992-4E00-BE2D-6E5F04BB7C4D}" presName="linV" presStyleCnt="0"/>
      <dgm:spPr/>
    </dgm:pt>
    <dgm:pt modelId="{59E7BA73-5A6D-470B-831F-151D299D1F32}" type="pres">
      <dgm:prSet presAssocID="{7C992B40-5992-4E00-BE2D-6E5F04BB7C4D}" presName="spVertical1" presStyleCnt="0"/>
      <dgm:spPr/>
    </dgm:pt>
    <dgm:pt modelId="{C77361D1-0BD7-4EA9-83B6-1B7CBABBA87F}" type="pres">
      <dgm:prSet presAssocID="{7C992B40-5992-4E00-BE2D-6E5F04BB7C4D}" presName="parTx" presStyleLbl="revTx" presStyleIdx="2" presStyleCnt="3" custScaleY="233393" custLinFactNeighborX="-2484" custLinFactNeighborY="366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4A49538-43AA-42FE-950F-5826435F704D}" type="pres">
      <dgm:prSet presAssocID="{7C992B40-5992-4E00-BE2D-6E5F04BB7C4D}" presName="spVertical2" presStyleCnt="0"/>
      <dgm:spPr/>
    </dgm:pt>
    <dgm:pt modelId="{181CB0E6-68EC-4839-9576-85420261DFF8}" type="pres">
      <dgm:prSet presAssocID="{7C992B40-5992-4E00-BE2D-6E5F04BB7C4D}" presName="spVertical3" presStyleCnt="0"/>
      <dgm:spPr/>
    </dgm:pt>
    <dgm:pt modelId="{D44D80E6-4F29-485A-B769-C006A04B3234}" type="pres">
      <dgm:prSet presAssocID="{E0051C58-9862-4512-BE6C-6A647B97A8E4}" presName="padding2" presStyleCnt="0"/>
      <dgm:spPr/>
    </dgm:pt>
    <dgm:pt modelId="{680E85F9-B80A-48FC-8299-9AC521682AEE}" type="pres">
      <dgm:prSet presAssocID="{E0051C58-9862-4512-BE6C-6A647B97A8E4}" presName="negArrow" presStyleCnt="0"/>
      <dgm:spPr/>
    </dgm:pt>
    <dgm:pt modelId="{4BDA621B-1C66-4CE9-8B04-2C4212E95B7F}" type="pres">
      <dgm:prSet presAssocID="{E0051C58-9862-4512-BE6C-6A647B97A8E4}" presName="backgroundArrow" presStyleLbl="node1" presStyleIdx="0" presStyleCnt="1" custScaleY="124206" custLinFactNeighborY="31655"/>
      <dgm:spPr/>
    </dgm:pt>
  </dgm:ptLst>
  <dgm:cxnLst>
    <dgm:cxn modelId="{5FF157E0-8E91-45B5-B244-671ED3C2F97D}" srcId="{E0051C58-9862-4512-BE6C-6A647B97A8E4}" destId="{A79FD121-C446-4482-91E2-346B7E7D62D0}" srcOrd="1" destOrd="0" parTransId="{1EDF7406-3795-4A9D-9D22-A38EB52961DD}" sibTransId="{60C341BE-1ACE-488C-82D8-3DEA3A67615E}"/>
    <dgm:cxn modelId="{8DE7C711-EC2F-4909-BF19-FA4CF96A4C7F}" srcId="{E0051C58-9862-4512-BE6C-6A647B97A8E4}" destId="{7C992B40-5992-4E00-BE2D-6E5F04BB7C4D}" srcOrd="2" destOrd="0" parTransId="{045E84DA-E347-4C4E-AEAE-838B74B7D823}" sibTransId="{2699D7FA-D56C-482B-ABBC-63BE402CF732}"/>
    <dgm:cxn modelId="{B604B931-FC6E-4FC7-AC3F-3BD46731E65D}" type="presOf" srcId="{7C992B40-5992-4E00-BE2D-6E5F04BB7C4D}" destId="{C77361D1-0BD7-4EA9-83B6-1B7CBABBA87F}" srcOrd="0" destOrd="0" presId="urn:microsoft.com/office/officeart/2005/8/layout/hProcess3"/>
    <dgm:cxn modelId="{7AF76F5B-13C9-413A-B092-B38087B2ACD0}" srcId="{E0051C58-9862-4512-BE6C-6A647B97A8E4}" destId="{E7C08681-E5E7-4B35-AD74-BF1FFC4A1D01}" srcOrd="0" destOrd="0" parTransId="{4FBEF2E6-1105-4A82-B15D-7863A14D26AD}" sibTransId="{94A23E32-253A-4F03-9861-E0112DBEE666}"/>
    <dgm:cxn modelId="{F09C09F5-15DA-41CB-8650-BFA79DAD5DA9}" type="presOf" srcId="{E7C08681-E5E7-4B35-AD74-BF1FFC4A1D01}" destId="{0ED6B6D8-0551-4EB4-A5CA-92AE788464DB}" srcOrd="0" destOrd="0" presId="urn:microsoft.com/office/officeart/2005/8/layout/hProcess3"/>
    <dgm:cxn modelId="{3538989C-40D6-459B-911C-E62F0815B38A}" type="presOf" srcId="{A79FD121-C446-4482-91E2-346B7E7D62D0}" destId="{970E35ED-B9BE-4C3E-B06C-497276D8B3C1}" srcOrd="0" destOrd="0" presId="urn:microsoft.com/office/officeart/2005/8/layout/hProcess3"/>
    <dgm:cxn modelId="{2AE479BB-1C7C-4BA7-9D3C-8A15BCABCC4F}" type="presOf" srcId="{E0051C58-9862-4512-BE6C-6A647B97A8E4}" destId="{07516EA4-0A47-40C7-AAE2-C28E6F6FC16A}" srcOrd="0" destOrd="0" presId="urn:microsoft.com/office/officeart/2005/8/layout/hProcess3"/>
    <dgm:cxn modelId="{F895FEAD-3ADB-42A7-9658-6FC2543D9F97}" type="presParOf" srcId="{07516EA4-0A47-40C7-AAE2-C28E6F6FC16A}" destId="{141A652B-31AC-45DB-AF49-6E50DFE16DDE}" srcOrd="0" destOrd="0" presId="urn:microsoft.com/office/officeart/2005/8/layout/hProcess3"/>
    <dgm:cxn modelId="{25379340-84D0-4859-9EBC-BC2480E14DCC}" type="presParOf" srcId="{07516EA4-0A47-40C7-AAE2-C28E6F6FC16A}" destId="{7A784363-510C-4061-B0E4-8C6EDF79F68D}" srcOrd="1" destOrd="0" presId="urn:microsoft.com/office/officeart/2005/8/layout/hProcess3"/>
    <dgm:cxn modelId="{55A60767-C094-4C58-B469-B9D9E35CB11C}" type="presParOf" srcId="{7A784363-510C-4061-B0E4-8C6EDF79F68D}" destId="{FAF5AF13-437C-4D67-9DF5-73BC7D7AC7CC}" srcOrd="0" destOrd="0" presId="urn:microsoft.com/office/officeart/2005/8/layout/hProcess3"/>
    <dgm:cxn modelId="{29D92475-1B82-44C3-8B5B-2D6DDE253E7D}" type="presParOf" srcId="{7A784363-510C-4061-B0E4-8C6EDF79F68D}" destId="{4951112C-0DD8-4CB7-8C59-DC5698EE117E}" srcOrd="1" destOrd="0" presId="urn:microsoft.com/office/officeart/2005/8/layout/hProcess3"/>
    <dgm:cxn modelId="{F67FF5CF-6593-4DAE-8315-0328CF6C9D39}" type="presParOf" srcId="{4951112C-0DD8-4CB7-8C59-DC5698EE117E}" destId="{57B5AB8D-1C7E-4715-8DD2-255B455B75EF}" srcOrd="0" destOrd="0" presId="urn:microsoft.com/office/officeart/2005/8/layout/hProcess3"/>
    <dgm:cxn modelId="{85596CE3-2F7E-4CFA-92F4-E6A7F3F4B258}" type="presParOf" srcId="{4951112C-0DD8-4CB7-8C59-DC5698EE117E}" destId="{0ED6B6D8-0551-4EB4-A5CA-92AE788464DB}" srcOrd="1" destOrd="0" presId="urn:microsoft.com/office/officeart/2005/8/layout/hProcess3"/>
    <dgm:cxn modelId="{652FAF4A-9B71-4A5E-80E4-54B17441F282}" type="presParOf" srcId="{4951112C-0DD8-4CB7-8C59-DC5698EE117E}" destId="{4FF4EF73-BCC8-49D3-B702-A4E5B65360F7}" srcOrd="2" destOrd="0" presId="urn:microsoft.com/office/officeart/2005/8/layout/hProcess3"/>
    <dgm:cxn modelId="{6C1CBC7D-E8B3-409A-AF37-360DEAA28719}" type="presParOf" srcId="{4951112C-0DD8-4CB7-8C59-DC5698EE117E}" destId="{38B27B85-CF21-4573-AFDB-2291F729E0F0}" srcOrd="3" destOrd="0" presId="urn:microsoft.com/office/officeart/2005/8/layout/hProcess3"/>
    <dgm:cxn modelId="{03FCA388-FA69-4ACA-8A0F-490B2C34CF17}" type="presParOf" srcId="{7A784363-510C-4061-B0E4-8C6EDF79F68D}" destId="{02CC6DD0-DF74-4EE5-843D-18ED9CA41EF3}" srcOrd="2" destOrd="0" presId="urn:microsoft.com/office/officeart/2005/8/layout/hProcess3"/>
    <dgm:cxn modelId="{51E6DAAF-9F63-40D7-9133-B99830C07CD0}" type="presParOf" srcId="{7A784363-510C-4061-B0E4-8C6EDF79F68D}" destId="{76F4B0D6-F9CC-4932-9A91-6C3C66F3A0C7}" srcOrd="3" destOrd="0" presId="urn:microsoft.com/office/officeart/2005/8/layout/hProcess3"/>
    <dgm:cxn modelId="{2067072E-1A55-4331-B6DD-8CD9FD20C514}" type="presParOf" srcId="{76F4B0D6-F9CC-4932-9A91-6C3C66F3A0C7}" destId="{DF744C7D-4D41-45FC-98B0-9FE717463F74}" srcOrd="0" destOrd="0" presId="urn:microsoft.com/office/officeart/2005/8/layout/hProcess3"/>
    <dgm:cxn modelId="{9BABBFCD-F86D-498D-9859-FAEC3DDD54BE}" type="presParOf" srcId="{76F4B0D6-F9CC-4932-9A91-6C3C66F3A0C7}" destId="{970E35ED-B9BE-4C3E-B06C-497276D8B3C1}" srcOrd="1" destOrd="0" presId="urn:microsoft.com/office/officeart/2005/8/layout/hProcess3"/>
    <dgm:cxn modelId="{93898E49-7ECA-44D8-803E-99BED6AD4249}" type="presParOf" srcId="{76F4B0D6-F9CC-4932-9A91-6C3C66F3A0C7}" destId="{4C67C169-E2FE-431D-A11D-814CAA939391}" srcOrd="2" destOrd="0" presId="urn:microsoft.com/office/officeart/2005/8/layout/hProcess3"/>
    <dgm:cxn modelId="{4C0DEEB8-82CC-429E-8BF1-A0A177FFC955}" type="presParOf" srcId="{76F4B0D6-F9CC-4932-9A91-6C3C66F3A0C7}" destId="{9A0848FA-DAFA-4697-B07E-9903F821B438}" srcOrd="3" destOrd="0" presId="urn:microsoft.com/office/officeart/2005/8/layout/hProcess3"/>
    <dgm:cxn modelId="{00A7B0CE-B633-487D-B0D8-122248035C70}" type="presParOf" srcId="{7A784363-510C-4061-B0E4-8C6EDF79F68D}" destId="{AD1E23C2-60E7-40E0-991B-721203FA3D3C}" srcOrd="4" destOrd="0" presId="urn:microsoft.com/office/officeart/2005/8/layout/hProcess3"/>
    <dgm:cxn modelId="{463BAC82-5C23-4CB8-8365-13962C648F90}" type="presParOf" srcId="{7A784363-510C-4061-B0E4-8C6EDF79F68D}" destId="{9F8D9C00-61F3-42D8-AD75-A3665C2D5841}" srcOrd="5" destOrd="0" presId="urn:microsoft.com/office/officeart/2005/8/layout/hProcess3"/>
    <dgm:cxn modelId="{E03ABF16-ED5E-42CE-A9D6-2713DCAC9163}" type="presParOf" srcId="{9F8D9C00-61F3-42D8-AD75-A3665C2D5841}" destId="{59E7BA73-5A6D-470B-831F-151D299D1F32}" srcOrd="0" destOrd="0" presId="urn:microsoft.com/office/officeart/2005/8/layout/hProcess3"/>
    <dgm:cxn modelId="{552FBFAB-95C6-49E2-8EA7-38B4A7FD4037}" type="presParOf" srcId="{9F8D9C00-61F3-42D8-AD75-A3665C2D5841}" destId="{C77361D1-0BD7-4EA9-83B6-1B7CBABBA87F}" srcOrd="1" destOrd="0" presId="urn:microsoft.com/office/officeart/2005/8/layout/hProcess3"/>
    <dgm:cxn modelId="{588AE142-216F-4E38-8845-027C9A77AEBB}" type="presParOf" srcId="{9F8D9C00-61F3-42D8-AD75-A3665C2D5841}" destId="{B4A49538-43AA-42FE-950F-5826435F704D}" srcOrd="2" destOrd="0" presId="urn:microsoft.com/office/officeart/2005/8/layout/hProcess3"/>
    <dgm:cxn modelId="{5E0DFD98-A1F2-4417-B26D-E413D07C57B4}" type="presParOf" srcId="{9F8D9C00-61F3-42D8-AD75-A3665C2D5841}" destId="{181CB0E6-68EC-4839-9576-85420261DFF8}" srcOrd="3" destOrd="0" presId="urn:microsoft.com/office/officeart/2005/8/layout/hProcess3"/>
    <dgm:cxn modelId="{1EE941D9-2A62-4DAF-AC75-888250A99293}" type="presParOf" srcId="{7A784363-510C-4061-B0E4-8C6EDF79F68D}" destId="{D44D80E6-4F29-485A-B769-C006A04B3234}" srcOrd="6" destOrd="0" presId="urn:microsoft.com/office/officeart/2005/8/layout/hProcess3"/>
    <dgm:cxn modelId="{A7385974-FA9F-450B-A10C-D90A488CB2CE}" type="presParOf" srcId="{7A784363-510C-4061-B0E4-8C6EDF79F68D}" destId="{680E85F9-B80A-48FC-8299-9AC521682AEE}" srcOrd="7" destOrd="0" presId="urn:microsoft.com/office/officeart/2005/8/layout/hProcess3"/>
    <dgm:cxn modelId="{DA462EAC-2192-4F97-97CD-A6B9363F8485}" type="presParOf" srcId="{7A784363-510C-4061-B0E4-8C6EDF79F68D}" destId="{4BDA621B-1C66-4CE9-8B04-2C4212E95B7F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9BE44A-95E5-41B3-8881-EADBC2F31FE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6217B67-75C4-4BDE-A3C2-0857A8A7B26F}">
      <dgm:prSet phldrT="[Tekst]"/>
      <dgm:spPr/>
      <dgm:t>
        <a:bodyPr/>
        <a:lstStyle/>
        <a:p>
          <a:r>
            <a:rPr lang="pl-PL" dirty="0" smtClean="0"/>
            <a:t>Kreowanie tematów komunikatów</a:t>
          </a:r>
          <a:endParaRPr lang="pl-PL" dirty="0"/>
        </a:p>
      </dgm:t>
    </dgm:pt>
    <dgm:pt modelId="{A6F520F2-99DC-4CDE-8FCA-981CBFA5A698}" type="parTrans" cxnId="{FA2F8242-4E6C-483F-9C73-DE609CF01CD7}">
      <dgm:prSet/>
      <dgm:spPr/>
      <dgm:t>
        <a:bodyPr/>
        <a:lstStyle/>
        <a:p>
          <a:endParaRPr lang="pl-PL"/>
        </a:p>
      </dgm:t>
    </dgm:pt>
    <dgm:pt modelId="{D07D040E-6198-4BD0-9E20-78266EE2A346}" type="sibTrans" cxnId="{FA2F8242-4E6C-483F-9C73-DE609CF01CD7}">
      <dgm:prSet/>
      <dgm:spPr/>
      <dgm:t>
        <a:bodyPr/>
        <a:lstStyle/>
        <a:p>
          <a:endParaRPr lang="pl-PL"/>
        </a:p>
      </dgm:t>
    </dgm:pt>
    <dgm:pt modelId="{A555144C-1A59-4EDE-B812-8DFBD7E44D5A}">
      <dgm:prSet phldrT="[Tekst]"/>
      <dgm:spPr/>
      <dgm:t>
        <a:bodyPr/>
        <a:lstStyle/>
        <a:p>
          <a:r>
            <a:rPr lang="pl-PL" dirty="0" smtClean="0"/>
            <a:t>Planowanie harmonogramu przekazywania informacji mediom</a:t>
          </a:r>
          <a:endParaRPr lang="pl-PL" dirty="0"/>
        </a:p>
      </dgm:t>
    </dgm:pt>
    <dgm:pt modelId="{AE40CD5F-1E37-4A9F-848A-E9B320D2A76B}" type="parTrans" cxnId="{95BABFF9-2D8D-44D6-B8D3-7B5F90996C64}">
      <dgm:prSet/>
      <dgm:spPr/>
      <dgm:t>
        <a:bodyPr/>
        <a:lstStyle/>
        <a:p>
          <a:endParaRPr lang="pl-PL"/>
        </a:p>
      </dgm:t>
    </dgm:pt>
    <dgm:pt modelId="{ED1CCFA6-4DB2-4F02-BD92-21D9F05385F3}" type="sibTrans" cxnId="{95BABFF9-2D8D-44D6-B8D3-7B5F90996C64}">
      <dgm:prSet/>
      <dgm:spPr/>
      <dgm:t>
        <a:bodyPr/>
        <a:lstStyle/>
        <a:p>
          <a:endParaRPr lang="pl-PL"/>
        </a:p>
      </dgm:t>
    </dgm:pt>
    <dgm:pt modelId="{8142E930-09D1-4CC5-88E0-4B7598B572E9}">
      <dgm:prSet phldrT="[Tekst]"/>
      <dgm:spPr/>
      <dgm:t>
        <a:bodyPr/>
        <a:lstStyle/>
        <a:p>
          <a:r>
            <a:rPr lang="pl-PL" dirty="0" smtClean="0"/>
            <a:t>Gromadzenie informacji</a:t>
          </a:r>
          <a:endParaRPr lang="pl-PL" dirty="0"/>
        </a:p>
      </dgm:t>
    </dgm:pt>
    <dgm:pt modelId="{2A7E5F2F-3C63-401C-A627-68B3AE536509}" type="parTrans" cxnId="{25CF453D-44E4-4853-85C9-26AA0FBA0E85}">
      <dgm:prSet/>
      <dgm:spPr/>
      <dgm:t>
        <a:bodyPr/>
        <a:lstStyle/>
        <a:p>
          <a:endParaRPr lang="pl-PL"/>
        </a:p>
      </dgm:t>
    </dgm:pt>
    <dgm:pt modelId="{29E45274-039A-441D-9443-6F4A036F2233}" type="sibTrans" cxnId="{25CF453D-44E4-4853-85C9-26AA0FBA0E85}">
      <dgm:prSet/>
      <dgm:spPr/>
      <dgm:t>
        <a:bodyPr/>
        <a:lstStyle/>
        <a:p>
          <a:endParaRPr lang="pl-PL"/>
        </a:p>
      </dgm:t>
    </dgm:pt>
    <dgm:pt modelId="{6027E960-17D8-409D-9D88-BB1859BC0B5A}">
      <dgm:prSet/>
      <dgm:spPr/>
      <dgm:t>
        <a:bodyPr/>
        <a:lstStyle/>
        <a:p>
          <a:r>
            <a:rPr lang="pl-PL" smtClean="0"/>
            <a:t>Opracowanie komunikatów</a:t>
          </a:r>
          <a:endParaRPr lang="pl-PL" dirty="0"/>
        </a:p>
      </dgm:t>
    </dgm:pt>
    <dgm:pt modelId="{9603617B-9622-444C-B711-8AD815253E6D}" type="parTrans" cxnId="{C6BEA108-499D-4333-B408-C9532B3930D1}">
      <dgm:prSet/>
      <dgm:spPr/>
      <dgm:t>
        <a:bodyPr/>
        <a:lstStyle/>
        <a:p>
          <a:endParaRPr lang="pl-PL"/>
        </a:p>
      </dgm:t>
    </dgm:pt>
    <dgm:pt modelId="{DD5BD094-5045-4DD2-8C19-A3572E236D1B}" type="sibTrans" cxnId="{C6BEA108-499D-4333-B408-C9532B3930D1}">
      <dgm:prSet/>
      <dgm:spPr/>
      <dgm:t>
        <a:bodyPr/>
        <a:lstStyle/>
        <a:p>
          <a:endParaRPr lang="pl-PL"/>
        </a:p>
      </dgm:t>
    </dgm:pt>
    <dgm:pt modelId="{4AA2C39C-1B6F-4596-AE8C-175CF47D71BC}">
      <dgm:prSet/>
      <dgm:spPr/>
      <dgm:t>
        <a:bodyPr/>
        <a:lstStyle/>
        <a:p>
          <a:r>
            <a:rPr lang="pl-PL" smtClean="0"/>
            <a:t>Dystrybucja komunikatów</a:t>
          </a:r>
          <a:endParaRPr lang="pl-PL" dirty="0"/>
        </a:p>
      </dgm:t>
    </dgm:pt>
    <dgm:pt modelId="{8F03BB9C-28D7-4896-920D-ED2C6BA729AB}" type="parTrans" cxnId="{DDF7EFF5-E10B-4C20-A1F7-3F46C25CC774}">
      <dgm:prSet/>
      <dgm:spPr/>
      <dgm:t>
        <a:bodyPr/>
        <a:lstStyle/>
        <a:p>
          <a:endParaRPr lang="pl-PL"/>
        </a:p>
      </dgm:t>
    </dgm:pt>
    <dgm:pt modelId="{0BAF8079-5092-4124-BCB1-A4406B8FC98D}" type="sibTrans" cxnId="{DDF7EFF5-E10B-4C20-A1F7-3F46C25CC774}">
      <dgm:prSet/>
      <dgm:spPr/>
      <dgm:t>
        <a:bodyPr/>
        <a:lstStyle/>
        <a:p>
          <a:endParaRPr lang="pl-PL"/>
        </a:p>
      </dgm:t>
    </dgm:pt>
    <dgm:pt modelId="{B00EA82E-1E54-4B17-8913-986BA8241342}" type="pres">
      <dgm:prSet presAssocID="{569BE44A-95E5-41B3-8881-EADBC2F31FEC}" presName="CompostProcess" presStyleCnt="0">
        <dgm:presLayoutVars>
          <dgm:dir/>
          <dgm:resizeHandles val="exact"/>
        </dgm:presLayoutVars>
      </dgm:prSet>
      <dgm:spPr/>
    </dgm:pt>
    <dgm:pt modelId="{4CCFEE98-CA1C-43C1-9261-D30800965103}" type="pres">
      <dgm:prSet presAssocID="{569BE44A-95E5-41B3-8881-EADBC2F31FEC}" presName="arrow" presStyleLbl="bgShp" presStyleIdx="0" presStyleCnt="1" custLinFactNeighborX="5568" custLinFactNeighborY="39369"/>
      <dgm:spPr/>
    </dgm:pt>
    <dgm:pt modelId="{906C217A-231D-41A3-A703-3DF2C83CB0AC}" type="pres">
      <dgm:prSet presAssocID="{569BE44A-95E5-41B3-8881-EADBC2F31FEC}" presName="linearProcess" presStyleCnt="0"/>
      <dgm:spPr/>
    </dgm:pt>
    <dgm:pt modelId="{C1F96FFD-3176-478F-825C-F4FD65C2FCCE}" type="pres">
      <dgm:prSet presAssocID="{66217B67-75C4-4BDE-A3C2-0857A8A7B26F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065CD4-39CB-4055-AD47-28469E60DE1B}" type="pres">
      <dgm:prSet presAssocID="{D07D040E-6198-4BD0-9E20-78266EE2A346}" presName="sibTrans" presStyleCnt="0"/>
      <dgm:spPr/>
    </dgm:pt>
    <dgm:pt modelId="{8895C97C-5CF2-4ED1-9AAA-C166076ABCA9}" type="pres">
      <dgm:prSet presAssocID="{A555144C-1A59-4EDE-B812-8DFBD7E44D5A}" presName="textNode" presStyleLbl="node1" presStyleIdx="1" presStyleCnt="5" custLinFactNeighborX="-7121" custLinFactNeighborY="127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CCC486-9FA5-44FA-B888-B728CBD4E3F6}" type="pres">
      <dgm:prSet presAssocID="{ED1CCFA6-4DB2-4F02-BD92-21D9F05385F3}" presName="sibTrans" presStyleCnt="0"/>
      <dgm:spPr/>
    </dgm:pt>
    <dgm:pt modelId="{722328EC-D738-49BF-9869-23CE8E6DEBB3}" type="pres">
      <dgm:prSet presAssocID="{8142E930-09D1-4CC5-88E0-4B7598B572E9}" presName="textNode" presStyleLbl="node1" presStyleIdx="2" presStyleCnt="5" custLinFactNeighborX="-24057" custLinFactNeighborY="-412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95CF080-BE95-44E4-9129-ED9F3296A6F5}" type="pres">
      <dgm:prSet presAssocID="{29E45274-039A-441D-9443-6F4A036F2233}" presName="sibTrans" presStyleCnt="0"/>
      <dgm:spPr/>
    </dgm:pt>
    <dgm:pt modelId="{6B8F601A-BD37-4B4A-8D2F-1F68DB30E8AB}" type="pres">
      <dgm:prSet presAssocID="{6027E960-17D8-409D-9D88-BB1859BC0B5A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350C6CB-5560-4990-8820-9D59F16404E0}" type="pres">
      <dgm:prSet presAssocID="{DD5BD094-5045-4DD2-8C19-A3572E236D1B}" presName="sibTrans" presStyleCnt="0"/>
      <dgm:spPr/>
    </dgm:pt>
    <dgm:pt modelId="{C7168AA9-3F6E-4592-A5F3-68F33607DC66}" type="pres">
      <dgm:prSet presAssocID="{4AA2C39C-1B6F-4596-AE8C-175CF47D71BC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A2F8242-4E6C-483F-9C73-DE609CF01CD7}" srcId="{569BE44A-95E5-41B3-8881-EADBC2F31FEC}" destId="{66217B67-75C4-4BDE-A3C2-0857A8A7B26F}" srcOrd="0" destOrd="0" parTransId="{A6F520F2-99DC-4CDE-8FCA-981CBFA5A698}" sibTransId="{D07D040E-6198-4BD0-9E20-78266EE2A346}"/>
    <dgm:cxn modelId="{DDF7EFF5-E10B-4C20-A1F7-3F46C25CC774}" srcId="{569BE44A-95E5-41B3-8881-EADBC2F31FEC}" destId="{4AA2C39C-1B6F-4596-AE8C-175CF47D71BC}" srcOrd="4" destOrd="0" parTransId="{8F03BB9C-28D7-4896-920D-ED2C6BA729AB}" sibTransId="{0BAF8079-5092-4124-BCB1-A4406B8FC98D}"/>
    <dgm:cxn modelId="{8F4D0CEB-AB56-4192-9F81-4D71508779C3}" type="presOf" srcId="{6027E960-17D8-409D-9D88-BB1859BC0B5A}" destId="{6B8F601A-BD37-4B4A-8D2F-1F68DB30E8AB}" srcOrd="0" destOrd="0" presId="urn:microsoft.com/office/officeart/2005/8/layout/hProcess9"/>
    <dgm:cxn modelId="{95BABFF9-2D8D-44D6-B8D3-7B5F90996C64}" srcId="{569BE44A-95E5-41B3-8881-EADBC2F31FEC}" destId="{A555144C-1A59-4EDE-B812-8DFBD7E44D5A}" srcOrd="1" destOrd="0" parTransId="{AE40CD5F-1E37-4A9F-848A-E9B320D2A76B}" sibTransId="{ED1CCFA6-4DB2-4F02-BD92-21D9F05385F3}"/>
    <dgm:cxn modelId="{C6BEA108-499D-4333-B408-C9532B3930D1}" srcId="{569BE44A-95E5-41B3-8881-EADBC2F31FEC}" destId="{6027E960-17D8-409D-9D88-BB1859BC0B5A}" srcOrd="3" destOrd="0" parTransId="{9603617B-9622-444C-B711-8AD815253E6D}" sibTransId="{DD5BD094-5045-4DD2-8C19-A3572E236D1B}"/>
    <dgm:cxn modelId="{25CF453D-44E4-4853-85C9-26AA0FBA0E85}" srcId="{569BE44A-95E5-41B3-8881-EADBC2F31FEC}" destId="{8142E930-09D1-4CC5-88E0-4B7598B572E9}" srcOrd="2" destOrd="0" parTransId="{2A7E5F2F-3C63-401C-A627-68B3AE536509}" sibTransId="{29E45274-039A-441D-9443-6F4A036F2233}"/>
    <dgm:cxn modelId="{ADC60A24-F03B-46DB-8D4F-ADA5313AA8BB}" type="presOf" srcId="{569BE44A-95E5-41B3-8881-EADBC2F31FEC}" destId="{B00EA82E-1E54-4B17-8913-986BA8241342}" srcOrd="0" destOrd="0" presId="urn:microsoft.com/office/officeart/2005/8/layout/hProcess9"/>
    <dgm:cxn modelId="{2F4E0796-BD41-4C87-AD86-C05227ED5BC3}" type="presOf" srcId="{4AA2C39C-1B6F-4596-AE8C-175CF47D71BC}" destId="{C7168AA9-3F6E-4592-A5F3-68F33607DC66}" srcOrd="0" destOrd="0" presId="urn:microsoft.com/office/officeart/2005/8/layout/hProcess9"/>
    <dgm:cxn modelId="{9085BE2D-C741-4EDA-AD60-046EA7410BE4}" type="presOf" srcId="{8142E930-09D1-4CC5-88E0-4B7598B572E9}" destId="{722328EC-D738-49BF-9869-23CE8E6DEBB3}" srcOrd="0" destOrd="0" presId="urn:microsoft.com/office/officeart/2005/8/layout/hProcess9"/>
    <dgm:cxn modelId="{39D9E09D-C176-4D4E-8EE1-4B6D404D654E}" type="presOf" srcId="{A555144C-1A59-4EDE-B812-8DFBD7E44D5A}" destId="{8895C97C-5CF2-4ED1-9AAA-C166076ABCA9}" srcOrd="0" destOrd="0" presId="urn:microsoft.com/office/officeart/2005/8/layout/hProcess9"/>
    <dgm:cxn modelId="{1D718BE2-D8F1-49C7-9311-4219BFF21CBD}" type="presOf" srcId="{66217B67-75C4-4BDE-A3C2-0857A8A7B26F}" destId="{C1F96FFD-3176-478F-825C-F4FD65C2FCCE}" srcOrd="0" destOrd="0" presId="urn:microsoft.com/office/officeart/2005/8/layout/hProcess9"/>
    <dgm:cxn modelId="{47DDCF34-B431-4F5D-82C6-8B4C4F0E8CB3}" type="presParOf" srcId="{B00EA82E-1E54-4B17-8913-986BA8241342}" destId="{4CCFEE98-CA1C-43C1-9261-D30800965103}" srcOrd="0" destOrd="0" presId="urn:microsoft.com/office/officeart/2005/8/layout/hProcess9"/>
    <dgm:cxn modelId="{78ED273B-1ACC-4180-8360-543438FA3598}" type="presParOf" srcId="{B00EA82E-1E54-4B17-8913-986BA8241342}" destId="{906C217A-231D-41A3-A703-3DF2C83CB0AC}" srcOrd="1" destOrd="0" presId="urn:microsoft.com/office/officeart/2005/8/layout/hProcess9"/>
    <dgm:cxn modelId="{7DEBB9BE-673A-495A-9D2E-43A35E33ADEF}" type="presParOf" srcId="{906C217A-231D-41A3-A703-3DF2C83CB0AC}" destId="{C1F96FFD-3176-478F-825C-F4FD65C2FCCE}" srcOrd="0" destOrd="0" presId="urn:microsoft.com/office/officeart/2005/8/layout/hProcess9"/>
    <dgm:cxn modelId="{F3B4F839-A3DC-44F5-8973-A55B85C67879}" type="presParOf" srcId="{906C217A-231D-41A3-A703-3DF2C83CB0AC}" destId="{E3065CD4-39CB-4055-AD47-28469E60DE1B}" srcOrd="1" destOrd="0" presId="urn:microsoft.com/office/officeart/2005/8/layout/hProcess9"/>
    <dgm:cxn modelId="{7AFD7A87-CC3A-4B67-8257-5051ED2E96F1}" type="presParOf" srcId="{906C217A-231D-41A3-A703-3DF2C83CB0AC}" destId="{8895C97C-5CF2-4ED1-9AAA-C166076ABCA9}" srcOrd="2" destOrd="0" presId="urn:microsoft.com/office/officeart/2005/8/layout/hProcess9"/>
    <dgm:cxn modelId="{080977A3-A959-4DD7-95C3-0E05AED43DF3}" type="presParOf" srcId="{906C217A-231D-41A3-A703-3DF2C83CB0AC}" destId="{CDCCC486-9FA5-44FA-B888-B728CBD4E3F6}" srcOrd="3" destOrd="0" presId="urn:microsoft.com/office/officeart/2005/8/layout/hProcess9"/>
    <dgm:cxn modelId="{3B07EF08-F849-4C71-B95A-C94C7CD4AFC4}" type="presParOf" srcId="{906C217A-231D-41A3-A703-3DF2C83CB0AC}" destId="{722328EC-D738-49BF-9869-23CE8E6DEBB3}" srcOrd="4" destOrd="0" presId="urn:microsoft.com/office/officeart/2005/8/layout/hProcess9"/>
    <dgm:cxn modelId="{6E08ADE6-8D4A-4477-846C-11C67E199646}" type="presParOf" srcId="{906C217A-231D-41A3-A703-3DF2C83CB0AC}" destId="{E95CF080-BE95-44E4-9129-ED9F3296A6F5}" srcOrd="5" destOrd="0" presId="urn:microsoft.com/office/officeart/2005/8/layout/hProcess9"/>
    <dgm:cxn modelId="{30C5FC51-3D92-4AEC-829E-3018CE01411F}" type="presParOf" srcId="{906C217A-231D-41A3-A703-3DF2C83CB0AC}" destId="{6B8F601A-BD37-4B4A-8D2F-1F68DB30E8AB}" srcOrd="6" destOrd="0" presId="urn:microsoft.com/office/officeart/2005/8/layout/hProcess9"/>
    <dgm:cxn modelId="{FCCBA37A-3EAB-4814-9320-B6A7B5C52335}" type="presParOf" srcId="{906C217A-231D-41A3-A703-3DF2C83CB0AC}" destId="{1350C6CB-5560-4990-8820-9D59F16404E0}" srcOrd="7" destOrd="0" presId="urn:microsoft.com/office/officeart/2005/8/layout/hProcess9"/>
    <dgm:cxn modelId="{10CD9583-1554-4C63-A25E-F7C68FF1F2E6}" type="presParOf" srcId="{906C217A-231D-41A3-A703-3DF2C83CB0AC}" destId="{C7168AA9-3F6E-4592-A5F3-68F33607DC6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FEE98-CA1C-43C1-9261-D30800965103}">
      <dsp:nvSpPr>
        <dsp:cNvPr id="0" name=""/>
        <dsp:cNvSpPr/>
      </dsp:nvSpPr>
      <dsp:spPr>
        <a:xfrm>
          <a:off x="745711" y="0"/>
          <a:ext cx="5181600" cy="507211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96FFD-3176-478F-825C-F4FD65C2FCCE}">
      <dsp:nvSpPr>
        <dsp:cNvPr id="0" name=""/>
        <dsp:cNvSpPr/>
      </dsp:nvSpPr>
      <dsp:spPr>
        <a:xfrm>
          <a:off x="2678" y="1521633"/>
          <a:ext cx="1171277" cy="2028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Kreowanie tematów komunikatów</a:t>
          </a:r>
          <a:endParaRPr lang="pl-PL" sz="1100" kern="1200" dirty="0"/>
        </a:p>
      </dsp:txBody>
      <dsp:txXfrm>
        <a:off x="59855" y="1578810"/>
        <a:ext cx="1056923" cy="1914490"/>
      </dsp:txXfrm>
    </dsp:sp>
    <dsp:sp modelId="{8895C97C-5CF2-4ED1-9AAA-C166076ABCA9}">
      <dsp:nvSpPr>
        <dsp:cNvPr id="0" name=""/>
        <dsp:cNvSpPr/>
      </dsp:nvSpPr>
      <dsp:spPr>
        <a:xfrm>
          <a:off x="1228349" y="1547481"/>
          <a:ext cx="1171277" cy="2028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Planowanie harmonogramu przekazywania informacji mediom</a:t>
          </a:r>
          <a:endParaRPr lang="pl-PL" sz="1100" kern="1200" dirty="0"/>
        </a:p>
      </dsp:txBody>
      <dsp:txXfrm>
        <a:off x="1285526" y="1604658"/>
        <a:ext cx="1056923" cy="1914490"/>
      </dsp:txXfrm>
    </dsp:sp>
    <dsp:sp modelId="{722328EC-D738-49BF-9869-23CE8E6DEBB3}">
      <dsp:nvSpPr>
        <dsp:cNvPr id="0" name=""/>
        <dsp:cNvSpPr/>
      </dsp:nvSpPr>
      <dsp:spPr>
        <a:xfrm>
          <a:off x="2448272" y="1437923"/>
          <a:ext cx="1171277" cy="2028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Gromadzenie informacji</a:t>
          </a:r>
          <a:endParaRPr lang="pl-PL" sz="1100" kern="1200" dirty="0"/>
        </a:p>
      </dsp:txBody>
      <dsp:txXfrm>
        <a:off x="2505449" y="1495100"/>
        <a:ext cx="1056923" cy="1914490"/>
      </dsp:txXfrm>
    </dsp:sp>
    <dsp:sp modelId="{6B8F601A-BD37-4B4A-8D2F-1F68DB30E8AB}">
      <dsp:nvSpPr>
        <dsp:cNvPr id="0" name=""/>
        <dsp:cNvSpPr/>
      </dsp:nvSpPr>
      <dsp:spPr>
        <a:xfrm>
          <a:off x="3692202" y="1521633"/>
          <a:ext cx="1171277" cy="2028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smtClean="0"/>
            <a:t>Opracowanie komunikatów</a:t>
          </a:r>
          <a:endParaRPr lang="pl-PL" sz="1100" kern="1200" dirty="0"/>
        </a:p>
      </dsp:txBody>
      <dsp:txXfrm>
        <a:off x="3749379" y="1578810"/>
        <a:ext cx="1056923" cy="1914490"/>
      </dsp:txXfrm>
    </dsp:sp>
    <dsp:sp modelId="{C7168AA9-3F6E-4592-A5F3-68F33607DC66}">
      <dsp:nvSpPr>
        <dsp:cNvPr id="0" name=""/>
        <dsp:cNvSpPr/>
      </dsp:nvSpPr>
      <dsp:spPr>
        <a:xfrm>
          <a:off x="4922043" y="1521633"/>
          <a:ext cx="1171277" cy="20288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smtClean="0"/>
            <a:t>Dystrybucja komunikatów</a:t>
          </a:r>
          <a:endParaRPr lang="pl-PL" sz="1100" kern="1200" dirty="0"/>
        </a:p>
      </dsp:txBody>
      <dsp:txXfrm>
        <a:off x="4979220" y="1578810"/>
        <a:ext cx="1056923" cy="1914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uszeeuropejskie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usz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3308551"/>
            <a:ext cx="7772400" cy="1944216"/>
          </a:xfrm>
        </p:spPr>
        <p:txBody>
          <a:bodyPr>
            <a:normAutofit fontScale="90000"/>
          </a:bodyPr>
          <a:lstStyle/>
          <a:p>
            <a:pPr algn="r"/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Strategia </a:t>
            </a:r>
            <a:r>
              <a:rPr lang="pl-PL" sz="3200" b="1" dirty="0"/>
              <a:t>komunikacji</a:t>
            </a:r>
            <a:br>
              <a:rPr lang="pl-PL" sz="3200" b="1" dirty="0"/>
            </a:br>
            <a:r>
              <a:rPr lang="pl-PL" sz="3200" b="1" dirty="0"/>
              <a:t>Regionalnego Programu Operacyjnego </a:t>
            </a:r>
            <a:br>
              <a:rPr lang="pl-PL" sz="3200" b="1" dirty="0"/>
            </a:br>
            <a:r>
              <a:rPr lang="pl-PL" sz="3200" b="1" dirty="0"/>
              <a:t>Województwa Dolnośląskiego</a:t>
            </a:r>
            <a:br>
              <a:rPr lang="pl-PL" sz="3200" b="1" dirty="0"/>
            </a:br>
            <a:r>
              <a:rPr lang="pl-PL" sz="3200" b="1" dirty="0"/>
              <a:t>2014-2020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5805264"/>
            <a:ext cx="6400800" cy="625624"/>
          </a:xfrm>
        </p:spPr>
        <p:txBody>
          <a:bodyPr/>
          <a:lstStyle/>
          <a:p>
            <a:r>
              <a:rPr lang="pl-PL" sz="2400" dirty="0" smtClean="0"/>
              <a:t>Wrocław, czerwiec 2015 r.</a:t>
            </a:r>
            <a:endParaRPr lang="pl-PL" sz="24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pl-PL" sz="4000" b="1" dirty="0"/>
              <a:t>Cel główny i cele szczegółowe komunikacji </a:t>
            </a:r>
            <a:r>
              <a:rPr lang="pl-PL" sz="4000" b="1" dirty="0" smtClean="0"/>
              <a:t>programu</a:t>
            </a:r>
          </a:p>
          <a:p>
            <a:endParaRPr lang="pl-PL" sz="2900" dirty="0" smtClean="0"/>
          </a:p>
          <a:p>
            <a:r>
              <a:rPr lang="pl-PL" sz="2900" dirty="0" smtClean="0"/>
              <a:t>Głównym </a:t>
            </a:r>
            <a:r>
              <a:rPr lang="pl-PL" sz="2900" dirty="0"/>
              <a:t>celem działań komunikacyjnych RPO WD 2014-2020 jest </a:t>
            </a:r>
            <a:r>
              <a:rPr lang="pl-PL" sz="2900" b="1" dirty="0"/>
              <a:t>wspieranie wykorzystania środków europejskich dla realizacji celów rozwojowych województwa</a:t>
            </a:r>
            <a:r>
              <a:rPr lang="pl-PL" sz="2900" dirty="0"/>
              <a:t> dolnośląskiego. </a:t>
            </a:r>
            <a:endParaRPr lang="pl-PL" sz="2900" dirty="0" smtClean="0"/>
          </a:p>
          <a:p>
            <a:pPr marL="0" indent="0">
              <a:buNone/>
            </a:pPr>
            <a:endParaRPr lang="pl-PL" sz="2900" dirty="0" smtClean="0"/>
          </a:p>
          <a:p>
            <a:r>
              <a:rPr lang="pl-PL" sz="2900" dirty="0" smtClean="0"/>
              <a:t>Realizacja </a:t>
            </a:r>
            <a:r>
              <a:rPr lang="pl-PL" sz="2900" dirty="0"/>
              <a:t>celu strategicznego stanowi wsparcie w osiągnięciu głównego celu RPO WD tj. </a:t>
            </a:r>
            <a:r>
              <a:rPr lang="pl-PL" sz="2900" b="1" dirty="0"/>
              <a:t>podniesienia poziomu życia mieszkańców Dolnego Śląska</a:t>
            </a:r>
            <a:r>
              <a:rPr lang="pl-PL" sz="2900" dirty="0"/>
              <a:t> oraz </a:t>
            </a:r>
            <a:r>
              <a:rPr lang="pl-PL" sz="2900" b="1" dirty="0"/>
              <a:t>poprawy konkurencyjności regionu</a:t>
            </a:r>
            <a:r>
              <a:rPr lang="pl-PL" sz="2900" dirty="0"/>
              <a:t> przy </a:t>
            </a:r>
            <a:r>
              <a:rPr lang="pl-PL" sz="2900" b="1" dirty="0"/>
              <a:t>respektowaniu zasad zrównoważonego rozwoju</a:t>
            </a:r>
            <a:r>
              <a:rPr lang="pl-PL" sz="2900" dirty="0"/>
              <a:t>. </a:t>
            </a:r>
          </a:p>
          <a:p>
            <a:endParaRPr lang="pl-PL" sz="2900" dirty="0"/>
          </a:p>
          <a:p>
            <a:pPr marL="0" indent="0">
              <a:buNone/>
            </a:pPr>
            <a:r>
              <a:rPr lang="pl-PL" sz="2600" dirty="0"/>
              <a:t>Działania informacyjno-promocyjne dotyczące RPO WD 2014-2020 wspierają realizację celu głównego Programu</a:t>
            </a:r>
            <a:r>
              <a:rPr lang="pl-PL" sz="2600" dirty="0" smtClean="0"/>
              <a:t>: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/>
              <a:t>	</a:t>
            </a:r>
            <a:r>
              <a:rPr lang="pl-PL" b="1" i="1" dirty="0" smtClean="0">
                <a:solidFill>
                  <a:schemeClr val="tx2"/>
                </a:solidFill>
              </a:rPr>
              <a:t>Wzrost </a:t>
            </a:r>
            <a:r>
              <a:rPr lang="pl-PL" b="1" i="1" dirty="0">
                <a:solidFill>
                  <a:schemeClr val="tx2"/>
                </a:solidFill>
              </a:rPr>
              <a:t>konkurencyjności Dolnego Śląska zapewniający </a:t>
            </a:r>
            <a:r>
              <a:rPr lang="pl-PL" b="1" i="1" dirty="0" smtClean="0">
                <a:solidFill>
                  <a:schemeClr val="tx2"/>
                </a:solidFill>
              </a:rPr>
              <a:t>	poprawę </a:t>
            </a:r>
            <a:r>
              <a:rPr lang="pl-PL" b="1" i="1" dirty="0">
                <a:solidFill>
                  <a:schemeClr val="tx2"/>
                </a:solidFill>
              </a:rPr>
              <a:t>poziomu życia jego mieszkańców przy zachowaniu </a:t>
            </a:r>
            <a:r>
              <a:rPr lang="pl-PL" b="1" i="1" dirty="0" smtClean="0">
                <a:solidFill>
                  <a:schemeClr val="tx2"/>
                </a:solidFill>
              </a:rPr>
              <a:t>	zasad </a:t>
            </a:r>
            <a:r>
              <a:rPr lang="pl-PL" b="1" i="1" dirty="0">
                <a:solidFill>
                  <a:schemeClr val="tx2"/>
                </a:solidFill>
              </a:rPr>
              <a:t>zrównoważonego rozwoju.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9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pl-PL" sz="3100" b="1" dirty="0"/>
              <a:t>Komunikacja RPO WD 2014-2020 wspomaga wykorzystanie środków europejskich do realizacji powyższych celów poprzez: </a:t>
            </a:r>
            <a:endParaRPr lang="pl-PL" sz="3100" b="1" dirty="0" smtClean="0"/>
          </a:p>
          <a:p>
            <a:endParaRPr lang="pl-PL" sz="3100" b="1" dirty="0"/>
          </a:p>
          <a:p>
            <a:pPr lvl="0"/>
            <a:r>
              <a:rPr lang="pl-PL" dirty="0"/>
              <a:t>aktywizację mieszkańców województwa dolnośląskiego w ubieganiu się o wsparcie z Funduszy Europejskich w ramach RPO WD 2014-2020,</a:t>
            </a:r>
          </a:p>
          <a:p>
            <a:pPr lvl="0"/>
            <a:r>
              <a:rPr lang="pl-PL" dirty="0"/>
              <a:t>wspieranie beneficjentów w realizacji projektów, </a:t>
            </a:r>
          </a:p>
          <a:p>
            <a:pPr lvl="0"/>
            <a:r>
              <a:rPr lang="pl-PL" dirty="0"/>
              <a:t>zapewnia mieszkańcom województwa dolnośląskiego informację na temat projektów współfinansowanych z Funduszy Europejskich,</a:t>
            </a:r>
          </a:p>
          <a:p>
            <a:pPr lvl="0"/>
            <a:r>
              <a:rPr lang="pl-PL" dirty="0"/>
              <a:t>zapewnia szeroką akceptację mieszkańców dla działań rozwojowych realizowanych przy pomocy Funduszy Europejskich. 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046161"/>
            <a:ext cx="8229600" cy="53351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4600" b="1" dirty="0" smtClean="0"/>
              <a:t>Główny komunikat</a:t>
            </a:r>
          </a:p>
          <a:p>
            <a:pPr marL="0" indent="0">
              <a:buNone/>
            </a:pPr>
            <a:endParaRPr lang="pl-PL" sz="4600" b="1" dirty="0"/>
          </a:p>
          <a:p>
            <a:r>
              <a:rPr lang="pl-PL" dirty="0"/>
              <a:t>Główny komunikat stanowi punkt odniesienia dla wszystkich działań </a:t>
            </a:r>
            <a:r>
              <a:rPr lang="pl-PL" dirty="0" smtClean="0"/>
              <a:t>informacyjno-promocyjnych </a:t>
            </a:r>
            <a:r>
              <a:rPr lang="pl-PL" dirty="0"/>
              <a:t>podejmowanych w latach 2014-2020 w ramach RPO WD i brzmi on:</a:t>
            </a:r>
          </a:p>
          <a:p>
            <a:pPr marL="0" indent="0">
              <a:buNone/>
            </a:pPr>
            <a:r>
              <a:rPr lang="pl-PL" dirty="0"/>
              <a:t> </a:t>
            </a:r>
            <a:endParaRPr lang="pl-PL" i="1" dirty="0"/>
          </a:p>
          <a:p>
            <a:pPr marL="0" indent="0">
              <a:buNone/>
            </a:pPr>
            <a:r>
              <a:rPr lang="pl-PL" b="1" i="1" dirty="0" smtClean="0"/>
              <a:t>	</a:t>
            </a:r>
            <a:r>
              <a:rPr lang="pl-PL" b="1" i="1" dirty="0" smtClean="0">
                <a:solidFill>
                  <a:schemeClr val="tx2"/>
                </a:solidFill>
              </a:rPr>
              <a:t>Fundusze </a:t>
            </a:r>
            <a:r>
              <a:rPr lang="pl-PL" b="1" i="1" dirty="0">
                <a:solidFill>
                  <a:schemeClr val="tx2"/>
                </a:solidFill>
              </a:rPr>
              <a:t>Europejskie wspierają tych, którzy realizując dobre </a:t>
            </a:r>
            <a:r>
              <a:rPr lang="pl-PL" b="1" i="1" dirty="0" smtClean="0">
                <a:solidFill>
                  <a:schemeClr val="tx2"/>
                </a:solidFill>
              </a:rPr>
              <a:t>	pomysły</a:t>
            </a:r>
            <a:r>
              <a:rPr lang="pl-PL" b="1" i="1" dirty="0">
                <a:solidFill>
                  <a:schemeClr val="tx2"/>
                </a:solidFill>
              </a:rPr>
              <a:t>, zwiększają możliwości i poprawiają jakość życia </a:t>
            </a:r>
            <a:r>
              <a:rPr lang="pl-PL" b="1" i="1" dirty="0" smtClean="0">
                <a:solidFill>
                  <a:schemeClr val="tx2"/>
                </a:solidFill>
              </a:rPr>
              <a:t>	mieszkańców </a:t>
            </a:r>
            <a:r>
              <a:rPr lang="pl-PL" b="1" i="1" dirty="0">
                <a:solidFill>
                  <a:schemeClr val="tx2"/>
                </a:solidFill>
              </a:rPr>
              <a:t>województwa dolnośląskiego.</a:t>
            </a:r>
            <a:endParaRPr lang="pl-PL" i="1" dirty="0">
              <a:solidFill>
                <a:schemeClr val="tx2"/>
              </a:solidFill>
            </a:endParaRPr>
          </a:p>
          <a:p>
            <a:endParaRPr lang="pl-PL" dirty="0"/>
          </a:p>
          <a:p>
            <a:r>
              <a:rPr lang="pl-PL" dirty="0"/>
              <a:t>Wszystkie działania informacyjno-promocyjne dotyczące RPO WD 2014-2020 powinny być zgodne z tym komunikatem. </a:t>
            </a:r>
          </a:p>
          <a:p>
            <a:r>
              <a:rPr lang="pl-PL" dirty="0" smtClean="0"/>
              <a:t>Natomiast </a:t>
            </a:r>
            <a:r>
              <a:rPr lang="pl-PL" dirty="0"/>
              <a:t>logika wywodu powinna być oparta na schemacie: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b="1" i="1" dirty="0" smtClean="0"/>
              <a:t>       FE                     Liderzy                         Zmiany                        Korzyści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trzałka w prawo 1"/>
          <p:cNvSpPr/>
          <p:nvPr/>
        </p:nvSpPr>
        <p:spPr>
          <a:xfrm>
            <a:off x="1187624" y="5589240"/>
            <a:ext cx="882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560093"/>
            <a:ext cx="936104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60092"/>
            <a:ext cx="9356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8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7400" b="1" dirty="0"/>
              <a:t>Segmenty grup docelowych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b</a:t>
            </a:r>
            <a:r>
              <a:rPr lang="pl-PL" b="1" dirty="0" smtClean="0"/>
              <a:t>eneficjenci</a:t>
            </a:r>
            <a:r>
              <a:rPr lang="pl-PL" dirty="0" smtClean="0"/>
              <a:t> (</a:t>
            </a:r>
            <a:r>
              <a:rPr lang="pl-PL" dirty="0"/>
              <a:t>faktyczni i potencjalni) to segment bezpośrednio </a:t>
            </a:r>
            <a:r>
              <a:rPr lang="pl-PL" dirty="0" smtClean="0"/>
              <a:t>zaangażowany </a:t>
            </a:r>
            <a:r>
              <a:rPr lang="pl-PL" dirty="0"/>
              <a:t>we </a:t>
            </a:r>
            <a:r>
              <a:rPr lang="pl-PL" dirty="0" smtClean="0"/>
              <a:t>wprowadzanie </a:t>
            </a:r>
            <a:r>
              <a:rPr lang="pl-PL" dirty="0"/>
              <a:t>zmian, osoby i organizacje ubiegające </a:t>
            </a:r>
            <a:r>
              <a:rPr lang="pl-PL" dirty="0" smtClean="0"/>
              <a:t>się </a:t>
            </a:r>
            <a:r>
              <a:rPr lang="pl-PL" dirty="0"/>
              <a:t>lub mogące się ubiegać </a:t>
            </a:r>
            <a:r>
              <a:rPr lang="pl-PL" dirty="0" smtClean="0"/>
              <a:t>o </a:t>
            </a:r>
            <a:r>
              <a:rPr lang="pl-PL" dirty="0"/>
              <a:t>współfinansowanie projektów ze środków </a:t>
            </a:r>
            <a:r>
              <a:rPr lang="pl-PL" dirty="0" smtClean="0"/>
              <a:t>europejskich </a:t>
            </a:r>
            <a:r>
              <a:rPr lang="pl-PL" dirty="0"/>
              <a:t>– są to </a:t>
            </a:r>
            <a:r>
              <a:rPr lang="pl-PL" dirty="0" smtClean="0"/>
              <a:t>liderzy </a:t>
            </a:r>
            <a:r>
              <a:rPr lang="pl-PL" dirty="0"/>
              <a:t>zmian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uczestnicy </a:t>
            </a:r>
            <a:r>
              <a:rPr lang="pl-PL" b="1" dirty="0" smtClean="0"/>
              <a:t>projektów </a:t>
            </a:r>
            <a:r>
              <a:rPr lang="pl-PL" dirty="0" smtClean="0"/>
              <a:t>(faktyczni </a:t>
            </a:r>
            <a:r>
              <a:rPr lang="pl-PL" dirty="0"/>
              <a:t>i potencjalni) to osoby aktywnie </a:t>
            </a:r>
            <a:r>
              <a:rPr lang="pl-PL" dirty="0" smtClean="0"/>
              <a:t>uczestniczące w </a:t>
            </a:r>
            <a:r>
              <a:rPr lang="pl-PL" dirty="0"/>
              <a:t>projektach wspieranych przez </a:t>
            </a:r>
            <a:r>
              <a:rPr lang="pl-PL" dirty="0" smtClean="0"/>
              <a:t>Fundusze Europejskie, wśród </a:t>
            </a:r>
            <a:r>
              <a:rPr lang="pl-PL" dirty="0"/>
              <a:t>których szczególne </a:t>
            </a:r>
            <a:r>
              <a:rPr lang="pl-PL" dirty="0" smtClean="0"/>
              <a:t>znaczenie </a:t>
            </a:r>
            <a:r>
              <a:rPr lang="pl-PL" dirty="0"/>
              <a:t>mają członkowie grup społecznych </a:t>
            </a:r>
            <a:r>
              <a:rPr lang="pl-PL" dirty="0" smtClean="0"/>
              <a:t>stojących </a:t>
            </a:r>
            <a:r>
              <a:rPr lang="pl-PL" dirty="0"/>
              <a:t>przed </a:t>
            </a:r>
            <a:r>
              <a:rPr lang="pl-PL" dirty="0" smtClean="0"/>
              <a:t>wyzwaniami/problemami </a:t>
            </a:r>
            <a:r>
              <a:rPr lang="pl-PL" dirty="0"/>
              <a:t>mogącymi ograniczać ich </a:t>
            </a:r>
            <a:r>
              <a:rPr lang="pl-PL" dirty="0" smtClean="0"/>
              <a:t>udział </a:t>
            </a:r>
            <a:r>
              <a:rPr lang="pl-PL" dirty="0"/>
              <a:t>w życiu społecznym </a:t>
            </a:r>
            <a:r>
              <a:rPr lang="pl-PL" dirty="0" smtClean="0"/>
              <a:t>i gospodarczym</a:t>
            </a:r>
            <a:r>
              <a:rPr lang="pl-PL" dirty="0"/>
              <a:t>;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odbiorcy </a:t>
            </a:r>
            <a:r>
              <a:rPr lang="pl-PL" b="1" dirty="0" smtClean="0"/>
              <a:t>rezultatów</a:t>
            </a:r>
            <a:r>
              <a:rPr lang="pl-PL" dirty="0" smtClean="0"/>
              <a:t> rozumiani </a:t>
            </a:r>
            <a:r>
              <a:rPr lang="pl-PL" dirty="0"/>
              <a:t>jako szeroko pojęta opinia publiczna, </a:t>
            </a:r>
            <a:r>
              <a:rPr lang="pl-PL" dirty="0" smtClean="0"/>
              <a:t>która </a:t>
            </a:r>
            <a:r>
              <a:rPr lang="pl-PL" dirty="0"/>
              <a:t>jest </a:t>
            </a:r>
            <a:r>
              <a:rPr lang="pl-PL" dirty="0" smtClean="0"/>
              <a:t>ostatecznym </a:t>
            </a:r>
            <a:r>
              <a:rPr lang="pl-PL" dirty="0"/>
              <a:t>adresatem i obserwatorem wszystkich </a:t>
            </a:r>
            <a:r>
              <a:rPr lang="pl-PL" dirty="0" smtClean="0"/>
              <a:t>zmian </a:t>
            </a:r>
            <a:r>
              <a:rPr lang="pl-PL" dirty="0"/>
              <a:t>dokonujących się dzięki </a:t>
            </a:r>
            <a:r>
              <a:rPr lang="pl-PL" dirty="0" smtClean="0"/>
              <a:t>Funduszom Europejskim, a zwłaszcza RPO WD, i </a:t>
            </a:r>
            <a:r>
              <a:rPr lang="pl-PL" dirty="0"/>
              <a:t>która korzysta z efektów </a:t>
            </a:r>
            <a:r>
              <a:rPr lang="pl-PL" dirty="0" smtClean="0"/>
              <a:t>tych </a:t>
            </a:r>
            <a:r>
              <a:rPr lang="pl-PL" dirty="0"/>
              <a:t>zmian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0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12800" b="1" dirty="0"/>
              <a:t>Wparcie potencjalnych beneficjentów </a:t>
            </a:r>
            <a:r>
              <a:rPr lang="pl-PL" sz="12800" b="1" dirty="0" smtClean="0"/>
              <a:t>i beneficjentów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sz="8000" dirty="0"/>
              <a:t>Informacja skierowana do potencjalnych beneficjentów i beneficjentów jest dostępna non-stop przez strony www, wielokanałowa i wielopoziomowa oraz użyteczna</a:t>
            </a:r>
            <a:r>
              <a:rPr lang="pl-PL" sz="8600" dirty="0"/>
              <a:t>. </a:t>
            </a:r>
            <a:endParaRPr lang="pl-PL" sz="8600" b="1" dirty="0" smtClean="0"/>
          </a:p>
          <a:p>
            <a:pPr marL="0" indent="0">
              <a:buNone/>
            </a:pPr>
            <a:endParaRPr lang="pl-PL" sz="5500" b="1" dirty="0" smtClean="0"/>
          </a:p>
          <a:p>
            <a:pPr marL="0" indent="0">
              <a:buNone/>
            </a:pPr>
            <a:r>
              <a:rPr lang="pl-PL" sz="9600" b="1" dirty="0" smtClean="0"/>
              <a:t>Główne </a:t>
            </a:r>
            <a:r>
              <a:rPr lang="pl-PL" sz="9600" b="1" dirty="0"/>
              <a:t>narzędzia to: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sz="8000" dirty="0" smtClean="0"/>
              <a:t>Portal </a:t>
            </a:r>
            <a:r>
              <a:rPr lang="pl-PL" sz="8000" dirty="0" smtClean="0">
                <a:hlinkClick r:id="rId3"/>
              </a:rPr>
              <a:t>www.FunduszeEuropejskie.gov.pl</a:t>
            </a:r>
            <a:r>
              <a:rPr lang="pl-PL" sz="8000" dirty="0" smtClean="0"/>
              <a:t>,</a:t>
            </a:r>
          </a:p>
          <a:p>
            <a:r>
              <a:rPr lang="pl-PL" sz="8000" dirty="0" smtClean="0"/>
              <a:t>Strony </a:t>
            </a:r>
            <a:r>
              <a:rPr lang="pl-PL" sz="8000" dirty="0"/>
              <a:t>internetowe instytucji </a:t>
            </a:r>
            <a:r>
              <a:rPr lang="pl-PL" sz="8000" dirty="0" smtClean="0"/>
              <a:t>zarządzającej i instytucji pośredniczących,</a:t>
            </a:r>
            <a:endParaRPr lang="pl-PL" sz="8000" dirty="0"/>
          </a:p>
          <a:p>
            <a:r>
              <a:rPr lang="pl-PL" sz="8000" dirty="0" smtClean="0"/>
              <a:t>Punkty </a:t>
            </a:r>
            <a:r>
              <a:rPr lang="pl-PL" sz="8000" dirty="0"/>
              <a:t>Informacyjne Funduszy </a:t>
            </a:r>
            <a:r>
              <a:rPr lang="pl-PL" sz="8000" dirty="0" smtClean="0"/>
              <a:t>Europejskich,</a:t>
            </a:r>
            <a:endParaRPr lang="pl-PL" sz="8000" dirty="0"/>
          </a:p>
          <a:p>
            <a:r>
              <a:rPr lang="pl-PL" sz="8000" dirty="0" smtClean="0"/>
              <a:t>Kontakt </a:t>
            </a:r>
            <a:r>
              <a:rPr lang="pl-PL" sz="8000" dirty="0"/>
              <a:t>z osobą udzielającą informacji w </a:t>
            </a:r>
            <a:r>
              <a:rPr lang="pl-PL" sz="8000" dirty="0" smtClean="0"/>
              <a:t>instytucji ogłaszającej </a:t>
            </a:r>
            <a:r>
              <a:rPr lang="pl-PL" sz="8000" dirty="0"/>
              <a:t>konkurs,</a:t>
            </a:r>
          </a:p>
          <a:p>
            <a:r>
              <a:rPr lang="pl-PL" sz="8000" dirty="0" smtClean="0"/>
              <a:t>Kontakt </a:t>
            </a:r>
            <a:r>
              <a:rPr lang="pl-PL" sz="8000" dirty="0"/>
              <a:t>z opiekunem projektu,</a:t>
            </a:r>
          </a:p>
          <a:p>
            <a:r>
              <a:rPr lang="pl-PL" sz="8000" dirty="0" smtClean="0"/>
              <a:t>Materiały </a:t>
            </a:r>
            <a:r>
              <a:rPr lang="pl-PL" sz="8000" dirty="0"/>
              <a:t>informacyjne instytucji systemu </a:t>
            </a:r>
            <a:r>
              <a:rPr lang="pl-PL" sz="8000" dirty="0" smtClean="0"/>
              <a:t>wdrażania FE</a:t>
            </a:r>
            <a:r>
              <a:rPr lang="pl-PL" sz="8000" dirty="0"/>
              <a:t>,</a:t>
            </a:r>
          </a:p>
          <a:p>
            <a:r>
              <a:rPr lang="pl-PL" sz="8000" dirty="0" smtClean="0"/>
              <a:t>Szkolenia</a:t>
            </a:r>
            <a:r>
              <a:rPr lang="pl-PL" sz="8000" dirty="0"/>
              <a:t>, konferencje, spotkania informacyjne.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12800" b="1" dirty="0" smtClean="0"/>
              <a:t>Wspólny system informacji o FE w </a:t>
            </a:r>
            <a:r>
              <a:rPr lang="pl-PL" sz="12800" b="1" dirty="0" err="1" smtClean="0"/>
              <a:t>internecie</a:t>
            </a:r>
            <a:endParaRPr lang="pl-PL" sz="12800" b="1" dirty="0" smtClean="0"/>
          </a:p>
          <a:p>
            <a:pPr marL="0" indent="0">
              <a:buNone/>
            </a:pPr>
            <a:endParaRPr lang="pl-PL" sz="5500" dirty="0" smtClean="0"/>
          </a:p>
          <a:p>
            <a:r>
              <a:rPr lang="pl-PL" sz="7200" dirty="0" smtClean="0"/>
              <a:t>Portal </a:t>
            </a:r>
            <a:r>
              <a:rPr lang="pl-PL" sz="7200" dirty="0" smtClean="0">
                <a:hlinkClick r:id="rId3"/>
              </a:rPr>
              <a:t>www.FunduszeEuropejskie.gov.pl </a:t>
            </a:r>
            <a:endParaRPr lang="pl-PL" sz="7200" dirty="0" smtClean="0"/>
          </a:p>
          <a:p>
            <a:pPr marL="0" indent="0">
              <a:buNone/>
            </a:pPr>
            <a:r>
              <a:rPr lang="pl-PL" sz="5600" dirty="0" smtClean="0"/>
              <a:t>Ministerstwo Infrastruktury i Rozwoju utworzyło Portalu wspólny </a:t>
            </a:r>
            <a:r>
              <a:rPr lang="pl-PL" sz="5600" dirty="0"/>
              <a:t>dla wszystkich programów </a:t>
            </a:r>
            <a:r>
              <a:rPr lang="pl-PL" sz="5600" dirty="0" smtClean="0"/>
              <a:t>krajowych </a:t>
            </a:r>
            <a:r>
              <a:rPr lang="pl-PL" sz="5600" dirty="0"/>
              <a:t>i </a:t>
            </a:r>
            <a:r>
              <a:rPr lang="pl-PL" sz="5600" dirty="0" smtClean="0"/>
              <a:t>regionalnych. </a:t>
            </a:r>
          </a:p>
          <a:p>
            <a:pPr marL="0" indent="0">
              <a:buNone/>
            </a:pPr>
            <a:r>
              <a:rPr lang="pl-PL" sz="5600" dirty="0" smtClean="0"/>
              <a:t>Portal ma całkowicie nową architekturę </a:t>
            </a:r>
            <a:r>
              <a:rPr lang="pl-PL" sz="5600" dirty="0"/>
              <a:t>i nowe szablony </a:t>
            </a:r>
            <a:r>
              <a:rPr lang="pl-PL" sz="5600" dirty="0" smtClean="0"/>
              <a:t>graficzne. Podobne rozwiązania zostały zastosowane w serwisach </a:t>
            </a:r>
            <a:r>
              <a:rPr lang="pl-PL" sz="5600" dirty="0"/>
              <a:t>programów krajowych. </a:t>
            </a:r>
            <a:r>
              <a:rPr lang="pl-PL" sz="5600" dirty="0" smtClean="0"/>
              <a:t>A dla stron Instytucji Zarządzających RPO w MIR opracowano wspólną architekturę </a:t>
            </a:r>
            <a:r>
              <a:rPr lang="pl-PL" sz="5600" dirty="0"/>
              <a:t>informacji oraz </a:t>
            </a:r>
            <a:r>
              <a:rPr lang="pl-PL" sz="5600" dirty="0" smtClean="0"/>
              <a:t>grafiki. </a:t>
            </a:r>
          </a:p>
          <a:p>
            <a:pPr marL="0" indent="0">
              <a:buNone/>
            </a:pPr>
            <a:r>
              <a:rPr lang="pl-PL" sz="5600" dirty="0" smtClean="0"/>
              <a:t>W oparciu o te wzory powstaje także nowa strona IZ RPO WD, która ma być gotowa w połowie lipca.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sz="7200" dirty="0"/>
              <a:t>Hierarchiczny system treści </a:t>
            </a:r>
            <a:r>
              <a:rPr lang="pl-PL" sz="7200" dirty="0" smtClean="0"/>
              <a:t>(</a:t>
            </a:r>
            <a:r>
              <a:rPr lang="pl-PL" sz="7200" dirty="0"/>
              <a:t>komplementarny wobec siebie):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sz="6400" dirty="0"/>
              <a:t>Portal Funduszy Europejskich - informacja kompleksowa </a:t>
            </a:r>
            <a:r>
              <a:rPr lang="pl-PL" sz="6400" dirty="0" smtClean="0"/>
              <a:t>kierowana </a:t>
            </a:r>
            <a:r>
              <a:rPr lang="pl-PL" sz="6400" dirty="0"/>
              <a:t>w szczególności do ogółu społeczeństwa </a:t>
            </a:r>
            <a:r>
              <a:rPr lang="pl-PL" sz="6400" dirty="0" smtClean="0"/>
              <a:t>oraz </a:t>
            </a:r>
            <a:r>
              <a:rPr lang="pl-PL" sz="6400" dirty="0"/>
              <a:t>do </a:t>
            </a:r>
            <a:r>
              <a:rPr lang="pl-PL" sz="6400" dirty="0" smtClean="0"/>
              <a:t>potencjalnych </a:t>
            </a:r>
            <a:r>
              <a:rPr lang="pl-PL" sz="6400" dirty="0"/>
              <a:t>beneficjentów;</a:t>
            </a:r>
          </a:p>
          <a:p>
            <a:pPr marL="0" indent="0">
              <a:buNone/>
            </a:pPr>
            <a:endParaRPr lang="pl-PL" sz="6400" dirty="0"/>
          </a:p>
          <a:p>
            <a:r>
              <a:rPr lang="pl-PL" sz="6400" dirty="0"/>
              <a:t>strony IZ KPO/RPO -informacja szczegółowa o </a:t>
            </a:r>
            <a:r>
              <a:rPr lang="pl-PL" sz="6400" dirty="0" smtClean="0"/>
              <a:t>programie operacyjnym</a:t>
            </a:r>
            <a:r>
              <a:rPr lang="pl-PL" sz="6400" dirty="0"/>
              <a:t>; </a:t>
            </a:r>
          </a:p>
          <a:p>
            <a:pPr marL="0" indent="0">
              <a:buNone/>
            </a:pPr>
            <a:endParaRPr lang="pl-PL" sz="6400" dirty="0"/>
          </a:p>
          <a:p>
            <a:r>
              <a:rPr lang="pl-PL" sz="6400" dirty="0"/>
              <a:t>strony IP -skierowane do beneficjentów </a:t>
            </a:r>
            <a:r>
              <a:rPr lang="pl-PL" sz="6400" dirty="0" smtClean="0"/>
              <a:t>poszczególnych działań </a:t>
            </a:r>
            <a:r>
              <a:rPr lang="pl-PL" sz="6400" dirty="0"/>
              <a:t>Programu.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sz="7200" dirty="0" smtClean="0"/>
              <a:t>	Serwisy </a:t>
            </a:r>
            <a:r>
              <a:rPr lang="pl-PL" sz="7200" dirty="0"/>
              <a:t>są dostępne na </a:t>
            </a:r>
            <a:r>
              <a:rPr lang="pl-PL" sz="7200" dirty="0" smtClean="0"/>
              <a:t>urządzeniach </a:t>
            </a:r>
            <a:r>
              <a:rPr lang="pl-PL" sz="7200" dirty="0"/>
              <a:t>mobilnych;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6400" dirty="0" smtClean="0"/>
              <a:t> 	Serwisy </a:t>
            </a:r>
            <a:r>
              <a:rPr lang="pl-PL" sz="6400" dirty="0"/>
              <a:t>spełniają </a:t>
            </a:r>
            <a:r>
              <a:rPr lang="pl-PL" sz="6400" dirty="0" smtClean="0"/>
              <a:t>wymagania </a:t>
            </a:r>
            <a:r>
              <a:rPr lang="pl-PL" sz="6400" dirty="0"/>
              <a:t>dotyczące dostępności stron </a:t>
            </a:r>
            <a:r>
              <a:rPr lang="pl-PL" sz="6400" dirty="0" smtClean="0"/>
              <a:t>zawarte </a:t>
            </a:r>
            <a:r>
              <a:rPr lang="pl-PL" sz="6400" dirty="0"/>
              <a:t>w </a:t>
            </a:r>
            <a:r>
              <a:rPr lang="pl-PL" sz="6400" dirty="0" smtClean="0"/>
              <a:t>Rozporządzeniu </a:t>
            </a:r>
            <a:r>
              <a:rPr lang="pl-PL" sz="6400" dirty="0"/>
              <a:t>Rady Ministrów w sprawie Krajowych </a:t>
            </a:r>
            <a:r>
              <a:rPr lang="pl-PL" sz="6400" dirty="0" smtClean="0"/>
              <a:t>Ram </a:t>
            </a:r>
            <a:r>
              <a:rPr lang="pl-PL" sz="6400" dirty="0"/>
              <a:t>Interoperacyjności, minimalnych wymagań dla </a:t>
            </a:r>
            <a:r>
              <a:rPr lang="pl-PL" sz="6400" dirty="0" smtClean="0"/>
              <a:t>rejestrów publicznych </a:t>
            </a:r>
            <a:r>
              <a:rPr lang="pl-PL" sz="6400" dirty="0"/>
              <a:t>i wymiany informacji w postaci </a:t>
            </a:r>
            <a:r>
              <a:rPr lang="pl-PL" sz="6400" dirty="0" smtClean="0"/>
              <a:t>elektronicznej </a:t>
            </a:r>
            <a:r>
              <a:rPr lang="pl-PL" sz="6400" dirty="0"/>
              <a:t>oraz </a:t>
            </a:r>
            <a:r>
              <a:rPr lang="pl-PL" sz="6400" dirty="0" smtClean="0"/>
              <a:t>minimalnych </a:t>
            </a:r>
            <a:r>
              <a:rPr lang="pl-PL" sz="6400" dirty="0"/>
              <a:t>wymagań dla systemów teleinformatycznych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42965"/>
            <a:ext cx="7200800" cy="4210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645" y="1052736"/>
            <a:ext cx="4514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7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20080"/>
          </a:xfrm>
        </p:spPr>
        <p:txBody>
          <a:bodyPr/>
          <a:lstStyle/>
          <a:p>
            <a:r>
              <a:rPr lang="pl-PL" sz="3200" b="1" dirty="0" smtClean="0"/>
              <a:t>Wyszukiwarka dotacji</a:t>
            </a:r>
            <a:endParaRPr lang="pl-PL" sz="3200" b="1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/>
              <a:t>Nowe narzędzie przygotowane przez MIR. Zawiera informacje o:</a:t>
            </a:r>
          </a:p>
          <a:p>
            <a:r>
              <a:rPr lang="pl-PL" dirty="0" smtClean="0"/>
              <a:t>dotacjach krajowych </a:t>
            </a:r>
            <a:r>
              <a:rPr lang="pl-PL" dirty="0"/>
              <a:t>i </a:t>
            </a:r>
            <a:r>
              <a:rPr lang="pl-PL" dirty="0" smtClean="0"/>
              <a:t>regionalnych,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instrumentach zwrotnych dostępnych w </a:t>
            </a:r>
            <a:r>
              <a:rPr lang="pl-PL" dirty="0"/>
              <a:t>ramach krajowych </a:t>
            </a:r>
            <a:r>
              <a:rPr lang="pl-PL" dirty="0" smtClean="0"/>
              <a:t>i regionalnych programów operacyjnych,</a:t>
            </a:r>
          </a:p>
          <a:p>
            <a:endParaRPr lang="pl-PL" dirty="0"/>
          </a:p>
          <a:p>
            <a:r>
              <a:rPr lang="pl-PL" dirty="0" smtClean="0"/>
              <a:t>wybranych działaniach </a:t>
            </a:r>
            <a:r>
              <a:rPr lang="pl-PL" dirty="0"/>
              <a:t>PROW i </a:t>
            </a:r>
            <a:r>
              <a:rPr lang="pl-PL" dirty="0" smtClean="0"/>
              <a:t>PO „Rybactwo </a:t>
            </a:r>
            <a:r>
              <a:rPr lang="pl-PL" dirty="0"/>
              <a:t>i Morze”,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wsparciu skierowanym </a:t>
            </a:r>
            <a:r>
              <a:rPr lang="pl-PL" dirty="0"/>
              <a:t>dla </a:t>
            </a:r>
            <a:r>
              <a:rPr lang="pl-PL" dirty="0" smtClean="0"/>
              <a:t> osób fizycznych </a:t>
            </a:r>
            <a:r>
              <a:rPr lang="pl-PL" dirty="0"/>
              <a:t>dotyczące </a:t>
            </a:r>
            <a:r>
              <a:rPr lang="pl-PL" dirty="0" smtClean="0"/>
              <a:t>możliwości </a:t>
            </a:r>
            <a:r>
              <a:rPr lang="pl-PL" dirty="0"/>
              <a:t>zakładania </a:t>
            </a:r>
            <a:r>
              <a:rPr lang="pl-PL" dirty="0" smtClean="0"/>
              <a:t>własnego </a:t>
            </a:r>
            <a:r>
              <a:rPr lang="pl-PL" dirty="0"/>
              <a:t>przedsiębiorstwa.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88840"/>
            <a:ext cx="4465066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5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92088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Strona www.rpo.dolnyslask.pl</a:t>
            </a:r>
            <a:endParaRPr lang="pl-PL" sz="36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245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pl-PL" sz="3600" dirty="0" smtClean="0"/>
          </a:p>
          <a:p>
            <a:pPr marL="0" indent="0">
              <a:buNone/>
            </a:pPr>
            <a:r>
              <a:rPr lang="pl-PL" sz="3600" dirty="0" smtClean="0"/>
              <a:t>Każdy </a:t>
            </a:r>
            <a:r>
              <a:rPr lang="pl-PL" sz="3600" dirty="0"/>
              <a:t>beneficjent i potencjalny beneficjent RPO WD znajdzie na stronie internetowej Programu:</a:t>
            </a:r>
          </a:p>
          <a:p>
            <a:pPr lvl="0"/>
            <a:r>
              <a:rPr lang="pl-PL" dirty="0"/>
              <a:t>treść RPO WD 2014-2020, jego zmiany i terminy stosowania,</a:t>
            </a:r>
          </a:p>
          <a:p>
            <a:pPr lvl="0"/>
            <a:r>
              <a:rPr lang="pl-PL" dirty="0"/>
              <a:t>treść wytycznych horyzontalnych, ich zmiany oraz termin stosowania, </a:t>
            </a:r>
          </a:p>
          <a:p>
            <a:pPr lvl="0"/>
            <a:r>
              <a:rPr lang="pl-PL" dirty="0"/>
              <a:t>treść szczegółowego opisu priorytetów programu operacyjnego, wytycznych programowych, ich zmian oraz terminu stosowania</a:t>
            </a:r>
          </a:p>
          <a:p>
            <a:pPr lvl="0"/>
            <a:r>
              <a:rPr lang="pl-PL" dirty="0"/>
              <a:t>ogłoszenia o konkursach (nabory wniosków)</a:t>
            </a:r>
          </a:p>
          <a:p>
            <a:pPr lvl="0"/>
            <a:r>
              <a:rPr lang="pl-PL" dirty="0"/>
              <a:t>regulamin konkursu oraz informacje o jego zmianach wraz z uzasadnieniem oraz terminach stosowania</a:t>
            </a:r>
          </a:p>
          <a:p>
            <a:pPr lvl="0"/>
            <a:r>
              <a:rPr lang="pl-PL" dirty="0"/>
              <a:t>skład komisji oceny projektów</a:t>
            </a:r>
          </a:p>
          <a:p>
            <a:pPr lvl="0"/>
            <a:r>
              <a:rPr lang="pl-PL" dirty="0"/>
              <a:t>listę projektów wybranych do dofinansowania (tryb konkursowy)</a:t>
            </a:r>
          </a:p>
          <a:p>
            <a:pPr lvl="0"/>
            <a:r>
              <a:rPr lang="pl-PL" dirty="0"/>
              <a:t>harmonogram naboru wniosków w trybie konkursowym,  których przeprowadzenie planowane jest na kolejny rok kalendarzowy oraz jego aktualizacje,</a:t>
            </a:r>
          </a:p>
          <a:p>
            <a:pPr lvl="0"/>
            <a:r>
              <a:rPr lang="pl-PL" dirty="0"/>
              <a:t>informację o projekcie wybranym do dofinansowania w trybie pozakonkursowym,</a:t>
            </a:r>
          </a:p>
          <a:p>
            <a:pPr lvl="0"/>
            <a:r>
              <a:rPr lang="pl-PL" dirty="0"/>
              <a:t>dostęp do wykazu operacji</a:t>
            </a:r>
          </a:p>
          <a:p>
            <a:r>
              <a:rPr lang="pl-PL" dirty="0"/>
              <a:t>kontakt do osób udzielających informacji na temat ogłaszanych naborów</a:t>
            </a:r>
          </a:p>
        </p:txBody>
      </p:sp>
    </p:spTree>
    <p:extLst>
      <p:ext uri="{BB962C8B-B14F-4D97-AF65-F5344CB8AC3E}">
        <p14:creationId xmlns:p14="http://schemas.microsoft.com/office/powerpoint/2010/main" val="11640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3900" b="1" dirty="0" smtClean="0"/>
              <a:t>Punkty Informacyjne Funduszy Europejskich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	PIFE są jednymi z głównych źródeł informacji na temat Funduszy Europejskich. </a:t>
            </a:r>
          </a:p>
          <a:p>
            <a:r>
              <a:rPr lang="pl-PL" dirty="0" smtClean="0"/>
              <a:t>W całym kraju docelowo ma być ich 77.</a:t>
            </a:r>
          </a:p>
          <a:p>
            <a:r>
              <a:rPr lang="pl-PL" dirty="0" smtClean="0"/>
              <a:t>W województwie dolnośląskim jest Główny Punkt Informacji Funduszy Europejskich – mieści się w siedzibie UMWD na Wybrzeżu Juliusza Słowackiego</a:t>
            </a:r>
          </a:p>
          <a:p>
            <a:r>
              <a:rPr lang="pl-PL" dirty="0" smtClean="0"/>
              <a:t>oraz Lokalne Punkty Informacyjne w: </a:t>
            </a:r>
          </a:p>
          <a:p>
            <a:pPr marL="0" indent="0">
              <a:buNone/>
            </a:pPr>
            <a:r>
              <a:rPr lang="pl-PL" dirty="0" smtClean="0"/>
              <a:t>- Wałbrzychu,  </a:t>
            </a:r>
          </a:p>
          <a:p>
            <a:pPr marL="0" indent="0">
              <a:buNone/>
            </a:pPr>
            <a:r>
              <a:rPr lang="pl-PL" dirty="0" smtClean="0"/>
              <a:t>- Jeleniej Górze,</a:t>
            </a:r>
          </a:p>
          <a:p>
            <a:pPr marL="0" indent="0">
              <a:buNone/>
            </a:pPr>
            <a:r>
              <a:rPr lang="pl-PL" dirty="0" smtClean="0"/>
              <a:t>- Legnicy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3300" dirty="0" smtClean="0"/>
              <a:t>Co to jest </a:t>
            </a:r>
            <a:r>
              <a:rPr lang="pl-PL" sz="3300" b="1" dirty="0" smtClean="0"/>
              <a:t>Strategia </a:t>
            </a:r>
            <a:r>
              <a:rPr lang="pl-PL" sz="3300" b="1" dirty="0"/>
              <a:t>komunikacji Regionalnego Programu Operacyjnego Województwa Dolnośląskiego </a:t>
            </a:r>
            <a:r>
              <a:rPr lang="pl-PL" sz="3300" b="1" dirty="0" smtClean="0"/>
              <a:t>2014-2020?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Strategia </a:t>
            </a:r>
            <a:r>
              <a:rPr lang="pl-PL" b="1" dirty="0"/>
              <a:t>komunikacji </a:t>
            </a:r>
            <a:r>
              <a:rPr lang="pl-PL" b="1" dirty="0" smtClean="0"/>
              <a:t>RPO WD 2014-2020</a:t>
            </a:r>
            <a:r>
              <a:rPr lang="pl-PL" dirty="0"/>
              <a:t>, </a:t>
            </a:r>
            <a:r>
              <a:rPr lang="pl-PL" dirty="0" smtClean="0"/>
              <a:t>jest podstawą </a:t>
            </a:r>
            <a:r>
              <a:rPr lang="pl-PL" dirty="0"/>
              <a:t>prowadzenia działań informacyjnych i promocyjnych dla RPO WD 2014-2020</a:t>
            </a:r>
            <a:r>
              <a:rPr lang="pl-PL" dirty="0" smtClean="0"/>
              <a:t>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i="1" dirty="0"/>
              <a:t>Strategii </a:t>
            </a:r>
            <a:r>
              <a:rPr lang="pl-PL" i="1" dirty="0" smtClean="0"/>
              <a:t> </a:t>
            </a:r>
            <a:r>
              <a:rPr lang="pl-PL" dirty="0" smtClean="0"/>
              <a:t>znajdują </a:t>
            </a:r>
            <a:r>
              <a:rPr lang="pl-PL" dirty="0"/>
              <a:t>się:</a:t>
            </a:r>
          </a:p>
          <a:p>
            <a:pPr marL="0" indent="0">
              <a:buNone/>
            </a:pPr>
            <a:r>
              <a:rPr lang="pl-PL" dirty="0"/>
              <a:t>• opis celów, działań w zakresie informacji i promocji </a:t>
            </a:r>
            <a:r>
              <a:rPr lang="pl-PL" dirty="0" smtClean="0"/>
              <a:t>RPO WD 2014-2020 oraz </a:t>
            </a:r>
            <a:r>
              <a:rPr lang="pl-PL" dirty="0"/>
              <a:t>sposób ich wdrażania;</a:t>
            </a:r>
          </a:p>
          <a:p>
            <a:pPr marL="0" indent="0">
              <a:buNone/>
            </a:pPr>
            <a:r>
              <a:rPr lang="pl-PL" dirty="0"/>
              <a:t>• kompetencje oraz zakres działań informacyjnych i </a:t>
            </a:r>
            <a:r>
              <a:rPr lang="pl-PL" dirty="0" smtClean="0"/>
              <a:t>promocyjnych prowadzonych </a:t>
            </a:r>
            <a:r>
              <a:rPr lang="pl-PL" dirty="0"/>
              <a:t>przez poszczególne </a:t>
            </a:r>
            <a:r>
              <a:rPr lang="pl-PL" dirty="0" smtClean="0"/>
              <a:t>komórki instytucji wdrażających RPO WD 2014-2020.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5100" b="1" dirty="0" smtClean="0"/>
              <a:t>Usługi w PIFE:</a:t>
            </a:r>
          </a:p>
          <a:p>
            <a:pPr marL="0" indent="0">
              <a:buNone/>
            </a:pPr>
            <a:endParaRPr lang="pl-PL" sz="4100" b="1" dirty="0" smtClean="0"/>
          </a:p>
          <a:p>
            <a:r>
              <a:rPr lang="pl-PL" dirty="0"/>
              <a:t>i</a:t>
            </a:r>
            <a:r>
              <a:rPr lang="pl-PL" dirty="0" smtClean="0"/>
              <a:t>nformowanie o warunkach, kryteriach i procedurach przyznawania dotacji,</a:t>
            </a:r>
          </a:p>
          <a:p>
            <a:r>
              <a:rPr lang="pl-PL" dirty="0"/>
              <a:t>diagnoza </a:t>
            </a:r>
            <a:r>
              <a:rPr lang="pl-PL" dirty="0" smtClean="0"/>
              <a:t>klienta, </a:t>
            </a:r>
            <a:endParaRPr lang="pl-PL" dirty="0"/>
          </a:p>
          <a:p>
            <a:r>
              <a:rPr lang="pl-PL" dirty="0"/>
              <a:t>k</a:t>
            </a:r>
            <a:r>
              <a:rPr lang="pl-PL" dirty="0" smtClean="0"/>
              <a:t>onsultacje na etapie przygotowywania wniosków/projektów,</a:t>
            </a:r>
          </a:p>
          <a:p>
            <a:r>
              <a:rPr lang="pl-PL" dirty="0"/>
              <a:t>w</a:t>
            </a:r>
            <a:r>
              <a:rPr lang="pl-PL" dirty="0" smtClean="0"/>
              <a:t>stępna pomoc w rozliczaniu projektów,</a:t>
            </a:r>
          </a:p>
          <a:p>
            <a:r>
              <a:rPr lang="pl-PL" dirty="0"/>
              <a:t>przedstawienie </a:t>
            </a:r>
            <a:r>
              <a:rPr lang="pl-PL" dirty="0" smtClean="0"/>
              <a:t>„</a:t>
            </a:r>
            <a:r>
              <a:rPr lang="pl-PL" dirty="0"/>
              <a:t>krok po kroku” </a:t>
            </a:r>
            <a:r>
              <a:rPr lang="pl-PL" dirty="0" smtClean="0"/>
              <a:t>procesu ubiegania się </a:t>
            </a:r>
            <a:r>
              <a:rPr lang="pl-PL" dirty="0"/>
              <a:t>o </a:t>
            </a:r>
            <a:r>
              <a:rPr lang="pl-PL" dirty="0" smtClean="0"/>
              <a:t>dofinansowanie,</a:t>
            </a:r>
          </a:p>
          <a:p>
            <a:r>
              <a:rPr lang="pl-PL" dirty="0"/>
              <a:t>organizowanie </a:t>
            </a:r>
            <a:r>
              <a:rPr lang="pl-PL" dirty="0" smtClean="0"/>
              <a:t>spotkań informacyjnych oraz </a:t>
            </a:r>
            <a:r>
              <a:rPr lang="pl-PL" dirty="0"/>
              <a:t>szkoleń dla </a:t>
            </a:r>
            <a:r>
              <a:rPr lang="pl-PL" dirty="0" smtClean="0"/>
              <a:t>beneficjentów </a:t>
            </a:r>
            <a:r>
              <a:rPr lang="pl-PL" dirty="0"/>
              <a:t>i </a:t>
            </a:r>
            <a:r>
              <a:rPr lang="pl-PL" dirty="0" smtClean="0"/>
              <a:t>potencjalnych beneficjentów,</a:t>
            </a:r>
          </a:p>
          <a:p>
            <a:r>
              <a:rPr lang="pl-PL" dirty="0"/>
              <a:t>indywidualne </a:t>
            </a:r>
            <a:r>
              <a:rPr lang="pl-PL" dirty="0" smtClean="0"/>
              <a:t>konsultacje u klienta,</a:t>
            </a:r>
          </a:p>
          <a:p>
            <a:r>
              <a:rPr lang="pl-PL" dirty="0"/>
              <a:t>konsultacje na </a:t>
            </a:r>
            <a:r>
              <a:rPr lang="pl-PL" dirty="0" smtClean="0"/>
              <a:t>etapie realizacji projektu,</a:t>
            </a:r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6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5"/>
            <a:ext cx="8229600" cy="5382662"/>
          </a:xfrm>
        </p:spPr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pPr marL="0" indent="0">
              <a:buNone/>
            </a:pPr>
            <a:r>
              <a:rPr lang="pl-PL" sz="4100" b="1" dirty="0" smtClean="0"/>
              <a:t>Sześć zasad prowadzenia działań komunikacyjnych przez instytucję</a:t>
            </a:r>
          </a:p>
          <a:p>
            <a:endParaRPr lang="pl-PL" dirty="0"/>
          </a:p>
          <a:p>
            <a:r>
              <a:rPr lang="pl-PL" dirty="0"/>
              <a:t>1. Zasada zgodności komunikacyjnej grupy docelowej </a:t>
            </a:r>
            <a:r>
              <a:rPr lang="pl-PL" dirty="0" smtClean="0"/>
              <a:t>z grupą </a:t>
            </a:r>
            <a:r>
              <a:rPr lang="pl-PL" dirty="0"/>
              <a:t>docelową </a:t>
            </a:r>
            <a:r>
              <a:rPr lang="pl-PL" dirty="0" smtClean="0"/>
              <a:t>programu</a:t>
            </a:r>
            <a:r>
              <a:rPr lang="pl-PL" dirty="0"/>
              <a:t>, działania lub projektu</a:t>
            </a:r>
          </a:p>
          <a:p>
            <a:r>
              <a:rPr lang="pl-PL" dirty="0"/>
              <a:t>2. Zasada zgodności zasięgu projektu z zasięgiem </a:t>
            </a:r>
            <a:r>
              <a:rPr lang="pl-PL" dirty="0" smtClean="0"/>
              <a:t>narzędzia komunikacji</a:t>
            </a:r>
          </a:p>
          <a:p>
            <a:r>
              <a:rPr lang="pl-PL" dirty="0" smtClean="0"/>
              <a:t>3</a:t>
            </a:r>
            <a:r>
              <a:rPr lang="pl-PL" dirty="0"/>
              <a:t>. Zasada najniższego kosztu dotarcia do grupy </a:t>
            </a:r>
            <a:r>
              <a:rPr lang="pl-PL" dirty="0" smtClean="0"/>
              <a:t>docelowej</a:t>
            </a:r>
            <a:endParaRPr lang="pl-PL" dirty="0"/>
          </a:p>
          <a:p>
            <a:r>
              <a:rPr lang="pl-PL" dirty="0"/>
              <a:t>4. Zasada najwyższej reprezentatywności w grupie </a:t>
            </a:r>
            <a:r>
              <a:rPr lang="pl-PL" dirty="0" smtClean="0"/>
              <a:t>docelowej</a:t>
            </a:r>
            <a:endParaRPr lang="pl-PL" dirty="0"/>
          </a:p>
          <a:p>
            <a:r>
              <a:rPr lang="pl-PL" dirty="0"/>
              <a:t>5. Zasada realizacji mechanizmu </a:t>
            </a:r>
            <a:r>
              <a:rPr lang="pl-PL" dirty="0" smtClean="0"/>
              <a:t>komunikacyjnego:</a:t>
            </a:r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6</a:t>
            </a:r>
            <a:r>
              <a:rPr lang="pl-PL" dirty="0"/>
              <a:t>. Zasada uzupełniania się komunikatów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10254"/>
            <a:ext cx="132238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301" y="5010254"/>
            <a:ext cx="1554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010254"/>
            <a:ext cx="1298575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507" y="5016604"/>
            <a:ext cx="11699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3800" b="1" dirty="0" smtClean="0"/>
              <a:t>Komunikacja </a:t>
            </a:r>
            <a:r>
              <a:rPr lang="pl-PL" sz="3800" b="1" dirty="0"/>
              <a:t>z osobami z różnymi </a:t>
            </a:r>
            <a:r>
              <a:rPr lang="pl-PL" sz="3800" b="1" dirty="0" smtClean="0"/>
              <a:t>niepełnosprawnościami</a:t>
            </a:r>
          </a:p>
          <a:p>
            <a:pPr marL="0" indent="0">
              <a:buNone/>
            </a:pPr>
            <a:endParaRPr lang="pl-PL" sz="3800" b="1" dirty="0"/>
          </a:p>
          <a:p>
            <a:pPr marL="0" indent="0">
              <a:buNone/>
            </a:pPr>
            <a:r>
              <a:rPr lang="pl-PL" dirty="0" smtClean="0"/>
              <a:t>	1</a:t>
            </a:r>
            <a:r>
              <a:rPr lang="pl-PL" dirty="0"/>
              <a:t>. Przewidywanie potrzeb osób z różnymi niepełnosprawnościami i uwzględnianie ich na etapie planowania danego działania informacyjnego, promocyjnego lub edukacyjnego;</a:t>
            </a:r>
          </a:p>
          <a:p>
            <a:pPr marL="0" indent="0">
              <a:buNone/>
            </a:pPr>
            <a:r>
              <a:rPr lang="pl-PL" dirty="0" smtClean="0"/>
              <a:t>	2</a:t>
            </a:r>
            <a:r>
              <a:rPr lang="pl-PL" dirty="0"/>
              <a:t>. Uzupełnienie standardowego sposobu komunikacji o dodatkowe środki, które pomogą osobom z różnymi niepełnosprawnościami w odbiorze komunikatu;</a:t>
            </a:r>
          </a:p>
          <a:p>
            <a:pPr marL="0" indent="0">
              <a:buNone/>
            </a:pPr>
            <a:r>
              <a:rPr lang="pl-PL" dirty="0" smtClean="0"/>
              <a:t>	3</a:t>
            </a:r>
            <a:r>
              <a:rPr lang="pl-PL" dirty="0"/>
              <a:t>. Dopasowanie zastosowanych środków oraz kontekstu komunikacji do różnych typów niepełnosprawności.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1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000" b="1" dirty="0"/>
              <a:t>Współpraca przy działaniach </a:t>
            </a:r>
            <a:r>
              <a:rPr lang="pl-PL" sz="3000" b="1" dirty="0" smtClean="0"/>
              <a:t>komunikacyjnych obejmujących wszystkie </a:t>
            </a:r>
            <a:r>
              <a:rPr lang="pl-PL" sz="3000" b="1" dirty="0"/>
              <a:t>fundusze uwzględnione w Umowie Partnerstwa </a:t>
            </a:r>
            <a:endParaRPr lang="pl-PL" sz="3000" b="1" dirty="0" smtClean="0"/>
          </a:p>
          <a:p>
            <a:pPr marL="0" indent="0">
              <a:buNone/>
            </a:pPr>
            <a:endParaRPr lang="pl-PL" sz="3000" b="1" dirty="0" smtClean="0"/>
          </a:p>
          <a:p>
            <a:pPr marL="0" indent="0">
              <a:buNone/>
            </a:pPr>
            <a:r>
              <a:rPr lang="pl-PL" sz="2600" dirty="0" smtClean="0"/>
              <a:t>Instytucje </a:t>
            </a:r>
            <a:r>
              <a:rPr lang="pl-PL" sz="2600" dirty="0"/>
              <a:t>wdrażające RPO WD współpracują z instytucjami odpowiedzialnymi za wdrażanie Europejskiego Funduszu Rolnego na rzecz Rozwoju Obszarów Wiejskich oraz Europejskiego Funduszu Morskiego i Rybackiego, a także instytucjami wdrażającymi pozostałe programy w ramach polityki spójności, zgodnie z zasadami wskazanymi w Umowie Partnerstwa i w ramach prac Komitetu ds. Umowy </a:t>
            </a:r>
            <a:r>
              <a:rPr lang="pl-PL" sz="2600" dirty="0" smtClean="0"/>
              <a:t>Partnerstwa.</a:t>
            </a:r>
            <a:endParaRPr lang="pl-PL" sz="26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sz="8600" b="1" dirty="0"/>
              <a:t>Wspieranie potencjalnych beneficjentów i beneficjentów </a:t>
            </a:r>
            <a:r>
              <a:rPr lang="pl-PL" sz="8600" b="1" dirty="0" smtClean="0"/>
              <a:t>w </a:t>
            </a:r>
            <a:r>
              <a:rPr lang="pl-PL" sz="8600" b="1" dirty="0"/>
              <a:t>działaniach </a:t>
            </a:r>
            <a:r>
              <a:rPr lang="pl-PL" sz="8600" b="1" dirty="0" smtClean="0"/>
              <a:t>informacyjno-promocyjnych</a:t>
            </a:r>
          </a:p>
          <a:p>
            <a:pPr marL="0" indent="0">
              <a:buNone/>
            </a:pPr>
            <a:endParaRPr lang="pl-PL" sz="5800" b="1" dirty="0"/>
          </a:p>
          <a:p>
            <a:pPr marL="0" indent="0">
              <a:buNone/>
            </a:pPr>
            <a:r>
              <a:rPr lang="pl-PL" sz="4900" dirty="0" smtClean="0"/>
              <a:t>m.in.:</a:t>
            </a:r>
          </a:p>
          <a:p>
            <a:pPr lvl="0"/>
            <a:r>
              <a:rPr lang="pl-PL" sz="4900" dirty="0" smtClean="0"/>
              <a:t>zapewnienie </a:t>
            </a:r>
            <a:r>
              <a:rPr lang="pl-PL" sz="4900" dirty="0"/>
              <a:t>szerokiego, wielokanałowego dostępu do pomocy poprzez udostępnianie informacji na temat obowiązków informacyjno-promocyjnych spoczywających na beneficjentach, także już na etapie informowania o zasadach ogłaszanych </a:t>
            </a:r>
            <a:r>
              <a:rPr lang="pl-PL" sz="4900" dirty="0" smtClean="0"/>
              <a:t>naborów,</a:t>
            </a:r>
            <a:endParaRPr lang="pl-PL" sz="4900" dirty="0"/>
          </a:p>
          <a:p>
            <a:pPr lvl="0"/>
            <a:r>
              <a:rPr lang="pl-PL" sz="4900" dirty="0"/>
              <a:t>informowanie beneficjentów o zasadach, jakimi powinni kierować się planując i realizując działania informacyjno-promocyjne, </a:t>
            </a:r>
          </a:p>
          <a:p>
            <a:pPr lvl="0"/>
            <a:r>
              <a:rPr lang="pl-PL" sz="4900" dirty="0"/>
              <a:t>udostępnieniu każdemu beneficjentowi oraz na stronach internetowych IZ i IP ,,Podręcznika wnioskodawcy i beneficjenta programów polityki spójności na lata 2014-2020 w zakresie działań informacyjno-promocyjnych</a:t>
            </a:r>
            <a:r>
              <a:rPr lang="pl-PL" sz="4900" dirty="0" smtClean="0"/>
              <a:t>” , </a:t>
            </a:r>
            <a:endParaRPr lang="pl-PL" sz="4900" dirty="0"/>
          </a:p>
          <a:p>
            <a:pPr lvl="0"/>
            <a:r>
              <a:rPr lang="pl-PL" sz="4900" dirty="0" smtClean="0"/>
              <a:t>informowanie </a:t>
            </a:r>
            <a:r>
              <a:rPr lang="pl-PL" sz="4900" dirty="0"/>
              <a:t>beneficjenta o korzyściach wynikających z właściwej promocji projektu,</a:t>
            </a:r>
          </a:p>
          <a:p>
            <a:pPr lvl="0"/>
            <a:r>
              <a:rPr lang="pl-PL" sz="4900" dirty="0" smtClean="0"/>
              <a:t>informowanie </a:t>
            </a:r>
            <a:r>
              <a:rPr lang="pl-PL" sz="4900" dirty="0"/>
              <a:t>o wymaganiach dotyczących stosowania wizualizacji, plakatów, tablic informacyjnych i pamiątkowych oraz innych obowiązkowych elementów,</a:t>
            </a:r>
          </a:p>
          <a:p>
            <a:pPr lvl="0"/>
            <a:r>
              <a:rPr lang="pl-PL" sz="4900" dirty="0" smtClean="0"/>
              <a:t>wskazanie </a:t>
            </a:r>
            <a:r>
              <a:rPr lang="pl-PL" sz="4900" dirty="0"/>
              <a:t>zasad planowania działań informacyjno-promocyjnych,</a:t>
            </a:r>
          </a:p>
          <a:p>
            <a:pPr lvl="0"/>
            <a:r>
              <a:rPr lang="pl-PL" sz="4900" dirty="0" smtClean="0"/>
              <a:t>I inne.</a:t>
            </a:r>
            <a:endParaRPr lang="pl-PL" sz="4900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9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Komunikacja z mediami 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IZ </a:t>
            </a:r>
            <a:r>
              <a:rPr lang="pl-PL" dirty="0"/>
              <a:t>i IP powinny prowadzić aktywną politykę informacyjno-promocyjną na temat Funduszy Europejskich w mediach.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Wszystkie </a:t>
            </a:r>
            <a:r>
              <a:rPr lang="pl-PL" dirty="0"/>
              <a:t>działania informacyjno-promocyjne odnoszące się bezpośrednio do mediów powinny być, w przypadku IZ uzgadniane z Biurem Prasowym UMWD, a w przypadku IP – z kierownictwem tych Instytucji.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7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Komunikacja </a:t>
            </a:r>
            <a:r>
              <a:rPr lang="pl-PL" b="1" dirty="0"/>
              <a:t>z mediami </a:t>
            </a:r>
            <a:r>
              <a:rPr lang="pl-PL" b="1" dirty="0" smtClean="0"/>
              <a:t>2.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95536" y="549266"/>
            <a:ext cx="8291264" cy="55768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r>
              <a:rPr lang="pl-PL" dirty="0"/>
              <a:t>     </a:t>
            </a:r>
          </a:p>
          <a:p>
            <a:r>
              <a:rPr lang="pl-PL" sz="1800" dirty="0"/>
              <a:t>Model pracy </a:t>
            </a:r>
            <a:r>
              <a:rPr lang="pl-PL" sz="1800" dirty="0" smtClean="0"/>
              <a:t>promocyjnej </a:t>
            </a:r>
            <a:r>
              <a:rPr lang="pl-PL" sz="1800" dirty="0"/>
              <a:t>Funduszy Europejskich powinien odpowiadać następującemu schematowi: 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40893345"/>
              </p:ext>
            </p:extLst>
          </p:nvPr>
        </p:nvGraphicFramePr>
        <p:xfrm>
          <a:off x="1403648" y="1628800"/>
          <a:ext cx="6096000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129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57638"/>
            <a:ext cx="8229600" cy="943170"/>
          </a:xfrm>
        </p:spPr>
        <p:txBody>
          <a:bodyPr>
            <a:normAutofit/>
          </a:bodyPr>
          <a:lstStyle/>
          <a:p>
            <a:r>
              <a:rPr lang="pl-PL" sz="3600" b="1" dirty="0"/>
              <a:t>Ocena realizacji celów strategii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Efekty Strategii komunikacji RPO WD są oceniane w oparciu o:</a:t>
            </a:r>
          </a:p>
          <a:p>
            <a:pPr lvl="0"/>
            <a:r>
              <a:rPr lang="pl-PL" b="1" dirty="0"/>
              <a:t>sprawozdania </a:t>
            </a:r>
            <a:r>
              <a:rPr lang="pl-PL" dirty="0"/>
              <a:t>z Rocznych Planów Działań Informacyjnych i Promocyjnych RPO WD, (IZ i IP) . Na potrzeby sprawozdań IZ zbiera dane monitoringowe oraz przekazuje je do IK UP.</a:t>
            </a:r>
          </a:p>
          <a:p>
            <a:pPr lvl="0"/>
            <a:r>
              <a:rPr lang="pl-PL" b="1" dirty="0"/>
              <a:t>badania społeczne </a:t>
            </a:r>
            <a:r>
              <a:rPr lang="pl-PL" dirty="0"/>
              <a:t>prowadzone przez IK UP. </a:t>
            </a:r>
            <a:endParaRPr lang="pl-PL" dirty="0" smtClean="0"/>
          </a:p>
          <a:p>
            <a:pPr marL="0" lvl="0" indent="0">
              <a:buNone/>
            </a:pPr>
            <a:r>
              <a:rPr lang="pl-PL" dirty="0" smtClean="0"/>
              <a:t>IK </a:t>
            </a:r>
            <a:r>
              <a:rPr lang="pl-PL" dirty="0"/>
              <a:t>UP prowadzi badania corocznie na próbie mieszkańców Polski, natomiast trzykrotnie w trakcie trwania perspektywy, na potrzeby sprawozdań w latach 2017 i 2019 oraz sprawozdania końcowego;</a:t>
            </a:r>
          </a:p>
          <a:p>
            <a:pPr lvl="0"/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4200" b="1" dirty="0" smtClean="0"/>
              <a:t>Wybrane wskaźniki:</a:t>
            </a:r>
          </a:p>
          <a:p>
            <a:pPr marL="0" indent="0">
              <a:buNone/>
            </a:pPr>
            <a:endParaRPr lang="pl-PL" sz="4200" b="1" dirty="0" smtClean="0"/>
          </a:p>
          <a:p>
            <a:pPr marL="0" indent="0">
              <a:buNone/>
            </a:pPr>
            <a:r>
              <a:rPr lang="pl-PL" dirty="0"/>
              <a:t>Liczba działań informacyjno-promocyjnych o szerokim zasięgu nt. możliwości finansowania w województwie </a:t>
            </a:r>
            <a:r>
              <a:rPr lang="pl-PL" dirty="0" smtClean="0"/>
              <a:t>dolnośląskim – docelowo, w 2023 r. – 7;</a:t>
            </a:r>
          </a:p>
          <a:p>
            <a:pPr marL="0" indent="0">
              <a:buNone/>
            </a:pPr>
            <a:r>
              <a:rPr lang="pl-PL" dirty="0"/>
              <a:t>Liczba działań informacyjno-promocyjnych o szerokim zasięgu nt. możliwości finansowania w województwie </a:t>
            </a:r>
            <a:r>
              <a:rPr lang="pl-PL" dirty="0" smtClean="0"/>
              <a:t>dolnośląskim – docelowo, w 2023 r. – 5 mln;</a:t>
            </a:r>
          </a:p>
          <a:p>
            <a:pPr marL="0" indent="0">
              <a:buNone/>
            </a:pPr>
            <a:r>
              <a:rPr lang="pl-PL" dirty="0"/>
              <a:t>Liczba udzielonych konsultacji w ramach punktów informacyjnych na terenie województwa dolnośląskiego dot. możliwości dofinansowania i procesu aplikacyjnego</a:t>
            </a:r>
            <a:r>
              <a:rPr lang="pl-PL" dirty="0" smtClean="0"/>
              <a:t>) – docelowo, w 2023 r. – 70 tys.;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7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3600" b="1" dirty="0" smtClean="0"/>
              <a:t>Wybrane wskaźniki – cd.</a:t>
            </a:r>
          </a:p>
          <a:p>
            <a:pPr marL="0" indent="0">
              <a:buNone/>
            </a:pPr>
            <a:endParaRPr lang="pl-PL" sz="3600" b="1" dirty="0" smtClean="0"/>
          </a:p>
          <a:p>
            <a:pPr marL="0" indent="0">
              <a:buNone/>
            </a:pPr>
            <a:r>
              <a:rPr lang="pl-PL" dirty="0" smtClean="0"/>
              <a:t>Liczba </a:t>
            </a:r>
            <a:r>
              <a:rPr lang="pl-PL" dirty="0"/>
              <a:t>działań informacyjno-promocyjnych o szerokim zasięgu na temat osiągnięć programu w województwie </a:t>
            </a:r>
            <a:r>
              <a:rPr lang="pl-PL" dirty="0" smtClean="0"/>
              <a:t>dolnośląskim – docelowo, w 2023 r. – 7;</a:t>
            </a:r>
          </a:p>
          <a:p>
            <a:pPr marL="0" indent="0">
              <a:buNone/>
            </a:pPr>
            <a:r>
              <a:rPr lang="pl-PL" dirty="0"/>
              <a:t>Znajomość pojęcia „Fundusze Europejskie” w województwie </a:t>
            </a:r>
            <a:r>
              <a:rPr lang="pl-PL" dirty="0" smtClean="0"/>
              <a:t>dolnośląskim – docelowo, w 2023 r. – 95%;</a:t>
            </a:r>
          </a:p>
          <a:p>
            <a:pPr marL="0" indent="0">
              <a:buNone/>
            </a:pPr>
            <a:r>
              <a:rPr lang="pl-PL" dirty="0"/>
              <a:t>Odsetek mieszkańców województwa dolnośląskiego uważających, że osobiście korzystają oni z Funduszy </a:t>
            </a:r>
            <a:r>
              <a:rPr lang="pl-PL" dirty="0" smtClean="0"/>
              <a:t>Europejskich – docelowo, w 2023 r. – 64%.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Podstawy prawne </a:t>
            </a:r>
            <a:r>
              <a:rPr lang="pl-PL" b="1" dirty="0" smtClean="0"/>
              <a:t>Strategii </a:t>
            </a:r>
            <a:r>
              <a:rPr lang="pl-PL" b="1" dirty="0"/>
              <a:t>komunikacji Regionalnego Programu Operacyjnego Województwa Dolnośląskiego </a:t>
            </a:r>
            <a:r>
              <a:rPr lang="pl-PL" b="1" dirty="0" smtClean="0"/>
              <a:t>2014-2020.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Strategia </a:t>
            </a:r>
            <a:r>
              <a:rPr lang="pl-PL" b="1" dirty="0"/>
              <a:t>komunikacji </a:t>
            </a:r>
            <a:r>
              <a:rPr lang="pl-PL" b="1" dirty="0" smtClean="0"/>
              <a:t>RPO WD 2014-2020 </a:t>
            </a:r>
            <a:r>
              <a:rPr lang="pl-PL" dirty="0"/>
              <a:t>została opracowana w oparciu o </a:t>
            </a:r>
            <a:r>
              <a:rPr lang="pl-PL" dirty="0" smtClean="0"/>
              <a:t>wspólną </a:t>
            </a:r>
            <a:r>
              <a:rPr lang="pl-PL" dirty="0"/>
              <a:t>dla wszystkich krajowych programów operacyjnych </a:t>
            </a:r>
            <a:r>
              <a:rPr lang="pl-PL" b="1" dirty="0"/>
              <a:t>Strategię komunikacji polityki spójności na lata </a:t>
            </a:r>
            <a:r>
              <a:rPr lang="pl-PL" b="1" dirty="0" smtClean="0"/>
              <a:t>2014-2020, </a:t>
            </a:r>
            <a:r>
              <a:rPr lang="pl-PL" dirty="0"/>
              <a:t>przygotowaną przez Departament Informacji i Promocji w Ministerstwie Infrastruktury i Rozwoju.</a:t>
            </a:r>
            <a:endParaRPr lang="pl-PL" b="1" dirty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8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90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/>
              <a:t>Wizualizacja</a:t>
            </a:r>
          </a:p>
          <a:p>
            <a:pPr marL="0" indent="0">
              <a:buNone/>
            </a:pPr>
            <a:r>
              <a:rPr lang="pl-PL" sz="1900" dirty="0"/>
              <a:t>Wizualizacja marki Fundusze Europejskie stanowi kontynuację linii graficznej </a:t>
            </a:r>
            <a:r>
              <a:rPr lang="pl-PL" sz="1900" dirty="0" smtClean="0"/>
              <a:t>przyjętej </a:t>
            </a:r>
            <a:r>
              <a:rPr lang="pl-PL" sz="1900" dirty="0"/>
              <a:t>dla Narodowej Strategii Spójności na lata 2007-2013. Znak (logo) marki Fundusze Europejskie stanowią łącznie</a:t>
            </a:r>
            <a:r>
              <a:rPr lang="pl-PL" sz="1900" dirty="0" smtClean="0"/>
              <a:t>:</a:t>
            </a:r>
          </a:p>
          <a:p>
            <a:pPr marL="0" indent="0">
              <a:buNone/>
            </a:pPr>
            <a:r>
              <a:rPr lang="pl-PL" sz="2000" dirty="0" smtClean="0"/>
              <a:t>- znak </a:t>
            </a:r>
            <a:r>
              <a:rPr lang="pl-PL" sz="2000" dirty="0"/>
              <a:t>graficzny (sygnet) oraz</a:t>
            </a:r>
          </a:p>
          <a:p>
            <a:pPr marL="0" indent="0">
              <a:buNone/>
            </a:pPr>
            <a:r>
              <a:rPr lang="pl-PL" sz="1900" dirty="0" smtClean="0"/>
              <a:t>- graficzna </a:t>
            </a:r>
            <a:r>
              <a:rPr lang="pl-PL" sz="1900" dirty="0"/>
              <a:t>forma nazwy „Fundusze Europejskie” (logotyp).</a:t>
            </a:r>
          </a:p>
          <a:p>
            <a:pPr marL="0" indent="0">
              <a:buNone/>
            </a:pPr>
            <a:r>
              <a:rPr lang="pl-PL" sz="1900" dirty="0" smtClean="0"/>
              <a:t>W </a:t>
            </a:r>
            <a:r>
              <a:rPr lang="pl-PL" sz="1900" dirty="0"/>
              <a:t>przypadku </a:t>
            </a:r>
            <a:r>
              <a:rPr lang="pl-PL" sz="1900" dirty="0" smtClean="0"/>
              <a:t>RPO WD logotyp </a:t>
            </a:r>
            <a:r>
              <a:rPr lang="pl-PL" sz="1900" dirty="0"/>
              <a:t>zawiera nazwę Program </a:t>
            </a:r>
            <a:r>
              <a:rPr lang="pl-PL" sz="1900" dirty="0" smtClean="0"/>
              <a:t>Regionalny:</a:t>
            </a:r>
            <a:endParaRPr lang="pl-PL" sz="1900" dirty="0"/>
          </a:p>
          <a:p>
            <a:pPr marL="0" indent="0">
              <a:buNone/>
            </a:pPr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800" dirty="0" smtClean="0"/>
              <a:t>Wizualizację </a:t>
            </a:r>
            <a:r>
              <a:rPr lang="pl-PL" sz="1800" dirty="0"/>
              <a:t>Programu uzupełnia godło promocyjne województwa </a:t>
            </a:r>
            <a:r>
              <a:rPr lang="pl-PL" sz="1800" dirty="0" smtClean="0"/>
              <a:t>dolnośląskiego: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960" y="5494409"/>
            <a:ext cx="2097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428" y="3645024"/>
            <a:ext cx="215265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7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5900" b="1" dirty="0" smtClean="0"/>
              <a:t>Podstawy prawne Strategii </a:t>
            </a:r>
            <a:r>
              <a:rPr lang="pl-PL" sz="5900" b="1" dirty="0"/>
              <a:t>komunikacji polityki spójności </a:t>
            </a:r>
            <a:r>
              <a:rPr lang="pl-PL" sz="5900" b="1" dirty="0" smtClean="0"/>
              <a:t>na </a:t>
            </a:r>
            <a:r>
              <a:rPr lang="pl-PL" sz="5900" b="1" dirty="0"/>
              <a:t>lata </a:t>
            </a:r>
            <a:r>
              <a:rPr lang="pl-PL" sz="5900" b="1" dirty="0" smtClean="0"/>
              <a:t>2014-2020</a:t>
            </a:r>
          </a:p>
          <a:p>
            <a:pPr marL="0" indent="0">
              <a:buNone/>
            </a:pPr>
            <a:endParaRPr lang="pl-PL" sz="2900" b="1" dirty="0" smtClean="0"/>
          </a:p>
          <a:p>
            <a:pPr marL="0" indent="0">
              <a:buNone/>
            </a:pPr>
            <a:r>
              <a:rPr lang="pl-PL" sz="3800" b="1" dirty="0" smtClean="0"/>
              <a:t>Na poziomie Unii Europejskiej:</a:t>
            </a:r>
          </a:p>
          <a:p>
            <a:pPr marL="0" indent="0">
              <a:buNone/>
            </a:pPr>
            <a:r>
              <a:rPr lang="pl-PL" sz="4400" dirty="0" smtClean="0"/>
              <a:t>- </a:t>
            </a:r>
            <a:r>
              <a:rPr lang="pl-PL" sz="5100" dirty="0" smtClean="0"/>
              <a:t>Rozporządzenie </a:t>
            </a:r>
            <a:r>
              <a:rPr lang="pl-PL" sz="5100" dirty="0"/>
              <a:t>Parlamentu Europejskiego i Rady (UE) Nr </a:t>
            </a:r>
            <a:r>
              <a:rPr lang="pl-PL" sz="5100" dirty="0" smtClean="0"/>
              <a:t>1303/2013 z </a:t>
            </a:r>
            <a:r>
              <a:rPr lang="pl-PL" sz="5100" dirty="0"/>
              <a:t>dnia </a:t>
            </a:r>
            <a:r>
              <a:rPr lang="pl-PL" sz="5100" dirty="0" smtClean="0"/>
              <a:t>17 </a:t>
            </a:r>
            <a:r>
              <a:rPr lang="pl-PL" sz="5100" dirty="0"/>
              <a:t>grudnia 2013 r.</a:t>
            </a:r>
          </a:p>
          <a:p>
            <a:pPr marL="0" indent="0">
              <a:buNone/>
            </a:pPr>
            <a:r>
              <a:rPr lang="pl-PL" sz="2600" b="1" dirty="0" smtClean="0"/>
              <a:t>Artykuł 116</a:t>
            </a:r>
            <a:endParaRPr lang="pl-PL" sz="2600" b="1" dirty="0"/>
          </a:p>
          <a:p>
            <a:pPr marL="0" indent="0">
              <a:buNone/>
            </a:pPr>
            <a:r>
              <a:rPr lang="pl-PL" sz="2600" i="1" dirty="0" smtClean="0"/>
              <a:t>Państwo </a:t>
            </a:r>
            <a:r>
              <a:rPr lang="pl-PL" sz="2600" i="1" dirty="0"/>
              <a:t>członkowskie może opracować wspólną strategię komunikacji </a:t>
            </a:r>
            <a:r>
              <a:rPr lang="pl-PL" sz="2600" i="1" dirty="0" smtClean="0"/>
              <a:t>dla kilku </a:t>
            </a:r>
            <a:r>
              <a:rPr lang="pl-PL" sz="2600" i="1" dirty="0"/>
              <a:t>programów operacyjnych</a:t>
            </a:r>
            <a:r>
              <a:rPr lang="pl-PL" sz="2600" i="1" dirty="0" smtClean="0"/>
              <a:t>.</a:t>
            </a:r>
          </a:p>
          <a:p>
            <a:pPr marL="0" indent="0">
              <a:buNone/>
            </a:pPr>
            <a:r>
              <a:rPr lang="pl-PL" sz="2300" b="1" dirty="0" smtClean="0"/>
              <a:t>Strategia </a:t>
            </a:r>
            <a:r>
              <a:rPr lang="pl-PL" sz="2300" b="1" dirty="0"/>
              <a:t>komunikacji zawiera elementy określone w załączniku XII</a:t>
            </a:r>
            <a:r>
              <a:rPr lang="pl-PL" sz="2300" b="1" dirty="0" smtClean="0"/>
              <a:t>.</a:t>
            </a:r>
          </a:p>
          <a:p>
            <a:pPr marL="0" indent="0">
              <a:buNone/>
            </a:pPr>
            <a:endParaRPr lang="pl-PL" sz="2300" b="1" dirty="0" smtClean="0"/>
          </a:p>
          <a:p>
            <a:pPr marL="0" indent="0">
              <a:buNone/>
            </a:pPr>
            <a:endParaRPr lang="pl-PL" sz="2300" b="1" dirty="0" smtClean="0"/>
          </a:p>
          <a:p>
            <a:pPr marL="0" indent="0">
              <a:buNone/>
            </a:pPr>
            <a:r>
              <a:rPr lang="pl-PL" sz="3600" b="1" dirty="0" smtClean="0"/>
              <a:t>Na poziomie krajowym:</a:t>
            </a:r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sz="5100" dirty="0" smtClean="0"/>
              <a:t>Umowa </a:t>
            </a:r>
            <a:r>
              <a:rPr lang="pl-PL" sz="5100" dirty="0"/>
              <a:t>partnerstwa </a:t>
            </a:r>
          </a:p>
          <a:p>
            <a:pPr marL="0" indent="0">
              <a:buNone/>
            </a:pPr>
            <a:r>
              <a:rPr lang="pl-PL" sz="2000" dirty="0" smtClean="0"/>
              <a:t>- </a:t>
            </a:r>
            <a:r>
              <a:rPr lang="pl-PL" sz="2600" dirty="0" smtClean="0"/>
              <a:t>zapisy </a:t>
            </a:r>
            <a:r>
              <a:rPr lang="pl-PL" sz="2600" dirty="0"/>
              <a:t>rozdz. 5.6 „Informacja i promocja</a:t>
            </a:r>
            <a:r>
              <a:rPr lang="pl-PL" sz="2600" dirty="0" smtClean="0"/>
              <a:t>”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3300" dirty="0" smtClean="0"/>
              <a:t>- </a:t>
            </a:r>
            <a:r>
              <a:rPr lang="pl-PL" sz="5100" dirty="0" smtClean="0"/>
              <a:t>Horyzontalne ,,Wytyczne  </a:t>
            </a:r>
            <a:r>
              <a:rPr lang="pl-PL" sz="5100" dirty="0"/>
              <a:t>w zakresie informacji i promocji programów operacyjnych polityki spójności na lata </a:t>
            </a:r>
            <a:r>
              <a:rPr lang="pl-PL" sz="5100" dirty="0" smtClean="0"/>
              <a:t>2014-2020 „ przygotowane przez Ministerstwo Infrastruktury i Rozwoju</a:t>
            </a:r>
            <a:endParaRPr lang="pl-PL" sz="5100" dirty="0"/>
          </a:p>
          <a:p>
            <a:pPr marL="0" indent="0">
              <a:buNone/>
            </a:pPr>
            <a:r>
              <a:rPr lang="pl-PL" sz="3600" dirty="0" smtClean="0"/>
              <a:t> </a:t>
            </a:r>
          </a:p>
          <a:p>
            <a:pPr>
              <a:buFontTx/>
              <a:buChar char="-"/>
            </a:pPr>
            <a:endParaRPr lang="pl-PL" sz="2000" dirty="0" smtClean="0"/>
          </a:p>
          <a:p>
            <a:endParaRPr lang="pl-PL" sz="2300" b="1" dirty="0" smtClean="0"/>
          </a:p>
          <a:p>
            <a:endParaRPr lang="pl-PL" sz="2300" b="1" dirty="0" smtClean="0"/>
          </a:p>
          <a:p>
            <a:endParaRPr lang="pl-PL" sz="2300" b="1" dirty="0"/>
          </a:p>
          <a:p>
            <a:endParaRPr lang="pl-PL" sz="23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Proces </a:t>
            </a:r>
            <a:r>
              <a:rPr lang="pl-PL" b="1" dirty="0" smtClean="0"/>
              <a:t>przyjmowania Strategii </a:t>
            </a:r>
            <a:r>
              <a:rPr lang="pl-PL" b="1" dirty="0"/>
              <a:t>komunikacji </a:t>
            </a:r>
            <a:r>
              <a:rPr lang="pl-PL" b="1" dirty="0" smtClean="0"/>
              <a:t>RPO WD 2014-2020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7641757"/>
              </p:ext>
            </p:extLst>
          </p:nvPr>
        </p:nvGraphicFramePr>
        <p:xfrm>
          <a:off x="395536" y="1412776"/>
          <a:ext cx="8424936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828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4000" b="1" dirty="0" smtClean="0"/>
              <a:t>Diagnoza </a:t>
            </a:r>
            <a:r>
              <a:rPr lang="pl-PL" sz="4000" b="1" dirty="0"/>
              <a:t>oparta na wynikach </a:t>
            </a:r>
            <a:r>
              <a:rPr lang="pl-PL" sz="4000" b="1" dirty="0" smtClean="0"/>
              <a:t>badań</a:t>
            </a:r>
          </a:p>
          <a:p>
            <a:pPr marL="0" indent="0">
              <a:buNone/>
            </a:pPr>
            <a:endParaRPr lang="pl-PL" sz="3600" b="1" dirty="0"/>
          </a:p>
          <a:p>
            <a:r>
              <a:rPr lang="pl-PL" sz="3400" dirty="0" smtClean="0"/>
              <a:t>Najważniejsze </a:t>
            </a:r>
            <a:r>
              <a:rPr lang="pl-PL" sz="3400" dirty="0"/>
              <a:t>badania i analizy</a:t>
            </a:r>
            <a:r>
              <a:rPr lang="pl-PL" sz="3400" dirty="0" smtClean="0"/>
              <a:t>:</a:t>
            </a:r>
          </a:p>
          <a:p>
            <a:pPr>
              <a:buFontTx/>
              <a:buChar char="-"/>
            </a:pPr>
            <a:r>
              <a:rPr lang="pl-PL" sz="3400" dirty="0" smtClean="0"/>
              <a:t>,,</a:t>
            </a:r>
            <a:r>
              <a:rPr lang="pl-PL" sz="3400" b="1" dirty="0" smtClean="0"/>
              <a:t>Badanie </a:t>
            </a:r>
            <a:r>
              <a:rPr lang="pl-PL" sz="3400" b="1" dirty="0"/>
              <a:t>efektów działań informacyjnych i promocyjnych na temat Funduszy Europejskich dla społeczeństwa oraz analiza społecznego odbioru tych działań. Edycja 2014</a:t>
            </a:r>
            <a:r>
              <a:rPr lang="pl-PL" sz="3400" dirty="0"/>
              <a:t>” (dla województwa dolnośląskiego) przeprowadzonego na zlecenie Ministerstwa Infrastruktury i </a:t>
            </a:r>
            <a:r>
              <a:rPr lang="pl-PL" sz="3400" dirty="0" smtClean="0"/>
              <a:t>Rozwoju;</a:t>
            </a:r>
          </a:p>
          <a:p>
            <a:pPr>
              <a:buFontTx/>
              <a:buChar char="-"/>
            </a:pPr>
            <a:r>
              <a:rPr lang="pl-PL" sz="3400" dirty="0" smtClean="0"/>
              <a:t> </a:t>
            </a:r>
            <a:r>
              <a:rPr lang="pl-PL" sz="3400" dirty="0"/>
              <a:t>,,</a:t>
            </a:r>
            <a:r>
              <a:rPr lang="pl-PL" sz="3400" b="1" dirty="0"/>
              <a:t>Ewaluacji działań informacyjno-promocyjnych RPO WD 2007-2013</a:t>
            </a:r>
            <a:r>
              <a:rPr lang="pl-PL" sz="3400" dirty="0"/>
              <a:t>” wykonanej przez </a:t>
            </a:r>
            <a:r>
              <a:rPr lang="pl-PL" sz="3400" dirty="0" err="1"/>
              <a:t>Agrotec</a:t>
            </a:r>
            <a:r>
              <a:rPr lang="pl-PL" sz="3400" dirty="0"/>
              <a:t> Polska Sp. z o.o. na zamówienie Urzędu Marszałkowskiego Województwa </a:t>
            </a:r>
            <a:r>
              <a:rPr lang="pl-PL" sz="3400" dirty="0" smtClean="0"/>
              <a:t>Dolnośląskiego;</a:t>
            </a:r>
          </a:p>
          <a:p>
            <a:pPr>
              <a:buFontTx/>
              <a:buChar char="-"/>
            </a:pPr>
            <a:r>
              <a:rPr lang="pl-PL" sz="3400" b="1" dirty="0" smtClean="0"/>
              <a:t>doświadczenia</a:t>
            </a:r>
            <a:r>
              <a:rPr lang="pl-PL" sz="3400" dirty="0" smtClean="0"/>
              <a:t> </a:t>
            </a:r>
            <a:r>
              <a:rPr lang="pl-PL" sz="3400" dirty="0"/>
              <a:t>z poprzedniego okresu programowania 2007-2013.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ymbol zastępczy zawartości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431869"/>
              </p:ext>
            </p:extLst>
          </p:nvPr>
        </p:nvGraphicFramePr>
        <p:xfrm>
          <a:off x="457200" y="1600200"/>
          <a:ext cx="8229600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3528392"/>
                <a:gridCol w="3898776"/>
              </a:tblGrid>
              <a:tr h="117728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Lp.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Obszary , gdzie województwo dolnośląskie ma bardzo</a:t>
                      </a:r>
                    </a:p>
                    <a:p>
                      <a:r>
                        <a:rPr lang="pl-PL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wysokie wyniki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Obszary do poprawy</a:t>
                      </a:r>
                      <a:endParaRPr lang="pl-PL" dirty="0"/>
                    </a:p>
                  </a:txBody>
                  <a:tcPr/>
                </a:tc>
              </a:tr>
              <a:tr h="117728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1.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Znajomość pojęcia „Fundusze</a:t>
                      </a:r>
                    </a:p>
                    <a:p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Europejskie” – 93% (średnia dla kraju – 90%)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Znajomość grup potencjalnych beneficjentów, którzy mogą realizować przedsięwzięcia z Funduszy Europejskich –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25%</a:t>
                      </a:r>
                      <a:endParaRPr lang="pl-PL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7728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2.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Odsetek mieszkańców województwa dostrzegających pozytywny wpływ FE na rozwój kraju dostrzega 85 proc. (średnia krajowa – 84 proc.)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wsparcie z FE zamierza ubiegać się 10 proc. badanych (poniżej średniej krajowa – 16 proc.). 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</a:tr>
              <a:tr h="1177280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3.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Świadomość obszarów lub projektów wspieranych z FE w najbliższym otoczeniu respondenta – 70%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Odsetek mieszkańców województwa uważających, że osobiście korzystają oni z Funduszy Europejskich – 59%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800" b="1" dirty="0"/>
              <a:t>Główne kierunki w Strategii komunikacji </a:t>
            </a:r>
            <a:r>
              <a:rPr lang="pl-PL" sz="2800" b="1" dirty="0" smtClean="0"/>
              <a:t>RPO WD wynikają </a:t>
            </a:r>
            <a:r>
              <a:rPr lang="pl-PL" sz="2800" b="1" dirty="0"/>
              <a:t>z </a:t>
            </a:r>
            <a:r>
              <a:rPr lang="pl-PL" sz="2800" b="1" dirty="0" smtClean="0"/>
              <a:t>przeprowadzonych </a:t>
            </a:r>
            <a:r>
              <a:rPr lang="pl-PL" sz="2800" b="1" dirty="0"/>
              <a:t>badań i analiz oraz </a:t>
            </a:r>
            <a:r>
              <a:rPr lang="pl-PL" sz="2800" b="1" dirty="0" smtClean="0"/>
              <a:t>wymogów </a:t>
            </a:r>
            <a:r>
              <a:rPr lang="pl-PL" sz="2800" b="1" dirty="0"/>
              <a:t>UE</a:t>
            </a:r>
            <a:r>
              <a:rPr lang="pl-PL" sz="2800" b="1" dirty="0" smtClean="0"/>
              <a:t>:</a:t>
            </a:r>
          </a:p>
          <a:p>
            <a:pPr marL="0" indent="0">
              <a:buNone/>
            </a:pPr>
            <a:endParaRPr lang="pl-PL" sz="2800" b="1" dirty="0"/>
          </a:p>
          <a:p>
            <a:r>
              <a:rPr lang="pl-PL" sz="1800" b="1" dirty="0"/>
              <a:t>ułatwienie dostępu do informacji dla potencjalnych </a:t>
            </a:r>
            <a:r>
              <a:rPr lang="pl-PL" sz="1800" b="1" dirty="0" smtClean="0"/>
              <a:t>beneficjentów </a:t>
            </a:r>
            <a:r>
              <a:rPr lang="pl-PL" sz="1800" b="1" dirty="0"/>
              <a:t>i </a:t>
            </a:r>
            <a:r>
              <a:rPr lang="pl-PL" sz="1800" b="1" dirty="0" smtClean="0"/>
              <a:t>beneficjentów </a:t>
            </a:r>
            <a:r>
              <a:rPr lang="pl-PL" sz="1800" dirty="0" smtClean="0"/>
              <a:t>m.in</a:t>
            </a:r>
            <a:r>
              <a:rPr lang="pl-PL" sz="1800" dirty="0"/>
              <a:t>. przez </a:t>
            </a:r>
            <a:r>
              <a:rPr lang="pl-PL" sz="1800" dirty="0" smtClean="0"/>
              <a:t>prowadzenie strony internetowej IZ RPO WD i instytucji pośredniczących,  sieć punktów PIFE, szkolenia, spotkania informacyjne;</a:t>
            </a:r>
          </a:p>
          <a:p>
            <a:r>
              <a:rPr lang="pl-PL" sz="1800" b="1" dirty="0" smtClean="0"/>
              <a:t>aktywizowanie</a:t>
            </a:r>
            <a:r>
              <a:rPr lang="pl-PL" sz="1800" dirty="0" smtClean="0"/>
              <a:t> potencjalnych beneficjentów w dążeniu do uzyskania wsparcia z FE;</a:t>
            </a:r>
          </a:p>
          <a:p>
            <a:r>
              <a:rPr lang="pl-PL" sz="1800" dirty="0"/>
              <a:t>większą </a:t>
            </a:r>
            <a:r>
              <a:rPr lang="pl-PL" sz="1800" dirty="0" smtClean="0"/>
              <a:t>dostępność </a:t>
            </a:r>
            <a:r>
              <a:rPr lang="pl-PL" sz="1800" dirty="0"/>
              <a:t>treści </a:t>
            </a:r>
            <a:r>
              <a:rPr lang="pl-PL" sz="1800" b="1" dirty="0"/>
              <a:t>dla osób z </a:t>
            </a:r>
            <a:r>
              <a:rPr lang="pl-PL" sz="1800" b="1" dirty="0" smtClean="0"/>
              <a:t>niepełnoprawnościam</a:t>
            </a:r>
            <a:r>
              <a:rPr lang="pl-PL" sz="1800" dirty="0" smtClean="0"/>
              <a:t>i;</a:t>
            </a:r>
          </a:p>
          <a:p>
            <a:r>
              <a:rPr lang="pl-PL" sz="1800" dirty="0"/>
              <a:t>propagowanie </a:t>
            </a:r>
            <a:r>
              <a:rPr lang="pl-PL" sz="1800" dirty="0" smtClean="0"/>
              <a:t>stosowania </a:t>
            </a:r>
            <a:r>
              <a:rPr lang="pl-PL" sz="1800" b="1" dirty="0"/>
              <a:t>czytelnego i zrozumiałego powszechnie </a:t>
            </a:r>
            <a:r>
              <a:rPr lang="pl-PL" sz="1800" b="1" dirty="0" smtClean="0"/>
              <a:t>języka</a:t>
            </a:r>
            <a:r>
              <a:rPr lang="pl-PL" sz="1800" dirty="0" smtClean="0"/>
              <a:t>;</a:t>
            </a:r>
          </a:p>
          <a:p>
            <a:r>
              <a:rPr lang="pl-PL" sz="1800" dirty="0"/>
              <a:t>lepsze </a:t>
            </a:r>
            <a:r>
              <a:rPr lang="pl-PL" sz="1800" b="1" dirty="0"/>
              <a:t>wykorzystanie </a:t>
            </a:r>
            <a:r>
              <a:rPr lang="pl-PL" sz="1800" b="1" dirty="0" smtClean="0"/>
              <a:t>potencjału </a:t>
            </a:r>
            <a:r>
              <a:rPr lang="pl-PL" sz="1800" b="1" dirty="0"/>
              <a:t>promocyjnego </a:t>
            </a:r>
            <a:r>
              <a:rPr lang="pl-PL" sz="1800" b="1" dirty="0" smtClean="0"/>
              <a:t>beneficjentów</a:t>
            </a:r>
            <a:r>
              <a:rPr lang="pl-PL" sz="1800" dirty="0" smtClean="0"/>
              <a:t>; </a:t>
            </a:r>
            <a:r>
              <a:rPr lang="pl-PL" sz="1800" dirty="0"/>
              <a:t>posłuży temu </a:t>
            </a:r>
            <a:r>
              <a:rPr lang="pl-PL" sz="1800" dirty="0" smtClean="0"/>
              <a:t>m.in</a:t>
            </a:r>
            <a:r>
              <a:rPr lang="pl-PL" sz="1800" dirty="0"/>
              <a:t>. znaczniejsze wspieranie beneficjentów w </a:t>
            </a:r>
            <a:r>
              <a:rPr lang="pl-PL" sz="1800" dirty="0" smtClean="0"/>
              <a:t>działaniach informacyjno-promocyjnych,</a:t>
            </a:r>
          </a:p>
          <a:p>
            <a:r>
              <a:rPr lang="pl-PL" sz="1800" dirty="0" smtClean="0"/>
              <a:t>wzmocnienie </a:t>
            </a:r>
            <a:r>
              <a:rPr lang="pl-PL" sz="1800" b="1" dirty="0"/>
              <a:t>osobistej perspektywy </a:t>
            </a:r>
            <a:r>
              <a:rPr lang="pl-PL" sz="1800" b="1" dirty="0" smtClean="0"/>
              <a:t>odbiorcy </a:t>
            </a:r>
            <a:r>
              <a:rPr lang="pl-PL" sz="1800" dirty="0"/>
              <a:t>na Fundusze Europejskie; badania </a:t>
            </a:r>
            <a:r>
              <a:rPr lang="pl-PL" sz="1800" dirty="0" smtClean="0"/>
              <a:t>wskazują </a:t>
            </a:r>
            <a:r>
              <a:rPr lang="pl-PL" sz="1800" dirty="0"/>
              <a:t>bowiem, że Polacy </a:t>
            </a:r>
            <a:r>
              <a:rPr lang="pl-PL" sz="1800" dirty="0" smtClean="0"/>
              <a:t>dostrzegają korzyści </a:t>
            </a:r>
            <a:r>
              <a:rPr lang="pl-PL" sz="1800" dirty="0"/>
              <a:t>z </a:t>
            </a:r>
            <a:r>
              <a:rPr lang="pl-PL" sz="1800" dirty="0" smtClean="0"/>
              <a:t>wejścia </a:t>
            </a:r>
            <a:r>
              <a:rPr lang="pl-PL" sz="1800" dirty="0"/>
              <a:t>do Unii Europejskiej </a:t>
            </a:r>
            <a:r>
              <a:rPr lang="pl-PL" sz="1800" dirty="0" smtClean="0"/>
              <a:t>bardziej </a:t>
            </a:r>
            <a:r>
              <a:rPr lang="pl-PL" sz="1800" dirty="0"/>
              <a:t>na poziomie ogólnym, stosunkowo trudniej </a:t>
            </a:r>
            <a:r>
              <a:rPr lang="pl-PL" sz="1800" dirty="0" smtClean="0"/>
              <a:t>im </a:t>
            </a:r>
            <a:r>
              <a:rPr lang="pl-PL" sz="1800" dirty="0"/>
              <a:t>przełożyć je na własne, </a:t>
            </a:r>
            <a:r>
              <a:rPr lang="pl-PL" sz="1800" dirty="0" smtClean="0"/>
              <a:t>codzienne doświadczenie.</a:t>
            </a:r>
            <a:endParaRPr lang="pl-PL" sz="18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sz="7000" b="1" dirty="0" smtClean="0"/>
              <a:t>Nowości w Strategii komunikacji 2014-2020</a:t>
            </a:r>
            <a:endParaRPr lang="pl-PL" sz="7000" b="1" dirty="0"/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	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sz="4200" dirty="0" smtClean="0"/>
              <a:t>Wspólny</a:t>
            </a:r>
            <a:r>
              <a:rPr lang="pl-PL" sz="4200" dirty="0"/>
              <a:t>, jeden </a:t>
            </a:r>
            <a:r>
              <a:rPr lang="pl-PL" sz="4200" dirty="0" smtClean="0"/>
              <a:t> podręcznik beneficjenta i </a:t>
            </a:r>
            <a:r>
              <a:rPr lang="pl-PL" sz="4200" dirty="0"/>
              <a:t>wnioskodawcy programów </a:t>
            </a:r>
            <a:r>
              <a:rPr lang="pl-PL" sz="4200" dirty="0" smtClean="0"/>
              <a:t>polityki 	spójności 	– </a:t>
            </a:r>
            <a:r>
              <a:rPr lang="pl-PL" sz="4200" dirty="0"/>
              <a:t>ujednolicenie </a:t>
            </a:r>
            <a:r>
              <a:rPr lang="pl-PL" sz="4200" dirty="0" smtClean="0"/>
              <a:t>wymogów; </a:t>
            </a:r>
            <a:endParaRPr lang="pl-PL" sz="4200" dirty="0"/>
          </a:p>
          <a:p>
            <a:pPr marL="914400" lvl="2" indent="0">
              <a:buNone/>
            </a:pPr>
            <a:endParaRPr lang="pl-PL" dirty="0" smtClean="0"/>
          </a:p>
          <a:p>
            <a:pPr marL="914400" lvl="2" indent="0">
              <a:buNone/>
            </a:pPr>
            <a:endParaRPr lang="pl-PL" sz="3200" dirty="0" smtClean="0"/>
          </a:p>
          <a:p>
            <a:pPr marL="914400" lvl="2" indent="0">
              <a:buNone/>
            </a:pPr>
            <a:endParaRPr lang="pl-PL" sz="4200" dirty="0" smtClean="0"/>
          </a:p>
          <a:p>
            <a:pPr marL="914400" lvl="2" indent="0">
              <a:buNone/>
            </a:pPr>
            <a:r>
              <a:rPr lang="pl-PL" sz="4200" dirty="0" smtClean="0"/>
              <a:t>Zwrócenie większej uwagi na język, jakim należy komunikować się ze społeczeństwem na temat FE;</a:t>
            </a:r>
            <a:endParaRPr lang="pl-PL" sz="4200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/>
              <a:t>	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sz="5000" dirty="0" smtClean="0"/>
              <a:t>Zwrócenie </a:t>
            </a:r>
            <a:r>
              <a:rPr lang="pl-PL" sz="5000" dirty="0"/>
              <a:t>uwagi na </a:t>
            </a:r>
            <a:r>
              <a:rPr lang="pl-PL" sz="5000" dirty="0" smtClean="0"/>
              <a:t>potrzeby </a:t>
            </a:r>
            <a:r>
              <a:rPr lang="pl-PL" sz="5000" dirty="0"/>
              <a:t>osób z niepełnosprawnościami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	</a:t>
            </a:r>
          </a:p>
          <a:p>
            <a:pPr marL="0" indent="0">
              <a:buNone/>
            </a:pPr>
            <a:r>
              <a:rPr lang="pl-PL" dirty="0"/>
              <a:t>		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sz="5000" dirty="0" smtClean="0"/>
              <a:t>Uproszczenie </a:t>
            </a:r>
            <a:r>
              <a:rPr lang="pl-PL" sz="5000" dirty="0"/>
              <a:t>i unowocześnienie wizualizacji</a:t>
            </a:r>
          </a:p>
          <a:p>
            <a:pPr marL="0" indent="0">
              <a:buNone/>
            </a:pPr>
            <a:r>
              <a:rPr lang="pl-PL" dirty="0" smtClean="0"/>
              <a:t>	</a:t>
            </a:r>
          </a:p>
          <a:p>
            <a:pPr marL="0" indent="0">
              <a:buNone/>
            </a:pPr>
            <a:r>
              <a:rPr lang="pl-PL" dirty="0"/>
              <a:t>	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	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trzałka w prawo 1"/>
          <p:cNvSpPr/>
          <p:nvPr/>
        </p:nvSpPr>
        <p:spPr>
          <a:xfrm>
            <a:off x="453510" y="1916832"/>
            <a:ext cx="878130" cy="409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10" y="2996952"/>
            <a:ext cx="87813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01" y="4005064"/>
            <a:ext cx="8778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01" y="4869160"/>
            <a:ext cx="8778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2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1844</Words>
  <Application>Microsoft Office PowerPoint</Application>
  <PresentationFormat>Pokaz na ekranie (4:3)</PresentationFormat>
  <Paragraphs>270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   Strategia komunikacji Regionalnego Programu Operacyjnego  Województwa Dolnośląskiego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Wyszukiwarka dotacji</vt:lpstr>
      <vt:lpstr>Strona www.rpo.dolnyslask.pl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Komunikacja z mediami 2. </vt:lpstr>
      <vt:lpstr>Ocena realizacji celów strategii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Olga Glanert</cp:lastModifiedBy>
  <cp:revision>238</cp:revision>
  <dcterms:created xsi:type="dcterms:W3CDTF">2015-04-22T07:48:15Z</dcterms:created>
  <dcterms:modified xsi:type="dcterms:W3CDTF">2015-06-15T08:54:20Z</dcterms:modified>
</cp:coreProperties>
</file>