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5" r:id="rId3"/>
    <p:sldId id="306" r:id="rId4"/>
    <p:sldId id="301" r:id="rId5"/>
    <p:sldId id="308" r:id="rId6"/>
    <p:sldId id="309" r:id="rId7"/>
    <p:sldId id="303" r:id="rId8"/>
    <p:sldId id="304" r:id="rId9"/>
    <p:sldId id="277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3" autoAdjust="0"/>
  </p:normalViewPr>
  <p:slideViewPr>
    <p:cSldViewPr>
      <p:cViewPr>
        <p:scale>
          <a:sx n="101" d="100"/>
          <a:sy n="101" d="100"/>
        </p:scale>
        <p:origin x="-19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c2\WPR\DG-P.V%20Dzia&#322;%20Programowania%20Funduszy%20Europejskich\PROJEKTY%20KLUCZOWE\22.08\finansowa%2023.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138896012565151"/>
          <c:y val="0.23848425196850392"/>
          <c:w val="0.33749992754811126"/>
          <c:h val="0.702661125692621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254132256909741E-2"/>
          <c:y val="0.14213640081737203"/>
          <c:w val="0.50720753249638939"/>
          <c:h val="0.63822830995006397"/>
        </c:manualLayout>
      </c:layout>
      <c:pie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-0.15349819436128595"/>
                  <c:y val="-7.3375414989350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145189168427121"/>
                  <c:y val="-2.6514106101359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664783831719743"/>
                  <c:y val="0.218275868859898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Arkusz1!$G$10:$G$11</c:f>
              <c:strCache>
                <c:ptCount val="2"/>
                <c:pt idx="0">
                  <c:v>Oś 1 Przedsiębiorstwa i Innowacje, Oś 2 Technologie infromacyjno-komunikacyjne, Oś 3 Gospodarka niskoemisyjna</c:v>
                </c:pt>
                <c:pt idx="1">
                  <c:v>pozostałe</c:v>
                </c:pt>
              </c:strCache>
            </c:strRef>
          </c:cat>
          <c:val>
            <c:numRef>
              <c:f>Arkusz1!$H$10:$H$11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pl-PL"/>
          </a:p>
        </c:txPr>
      </c:legendEntry>
      <c:layout>
        <c:manualLayout>
          <c:xMode val="edge"/>
          <c:yMode val="edge"/>
          <c:x val="0.56829576255195635"/>
          <c:y val="0.17815147121681851"/>
          <c:w val="0.42890472487183967"/>
          <c:h val="0.81983061749749619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48250218722657E-2"/>
          <c:y val="0.10879629629629631"/>
          <c:w val="0.59647637795275565"/>
          <c:h val="0.88657407407407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explosion val="24"/>
          </c:dPt>
          <c:dPt>
            <c:idx val="1"/>
            <c:bubble3D val="0"/>
            <c:explosion val="23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Arkusz1!$G$5:$G$6</c:f>
              <c:strCache>
                <c:ptCount val="2"/>
                <c:pt idx="0">
                  <c:v>Oś 9 Właczenie społeczne</c:v>
                </c:pt>
                <c:pt idx="1">
                  <c:v>pozostałe</c:v>
                </c:pt>
              </c:strCache>
            </c:strRef>
          </c:cat>
          <c:val>
            <c:numRef>
              <c:f>Arkusz1!$H$5:$H$6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60829090113735773"/>
          <c:y val="0.18484798775153113"/>
          <c:w val="0.37504243219597561"/>
          <c:h val="0.630304024496937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0.05113</cdr:x>
      <cdr:y>0.416</cdr:y>
    </cdr:from>
    <cdr:to>
      <cdr:x>0.39763</cdr:x>
      <cdr:y>0.5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7544" y="2852936"/>
          <a:ext cx="3168352" cy="57606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600" dirty="0" smtClean="0"/>
            <a:t>Ring </a:t>
          </a:r>
          <a:r>
            <a:rPr lang="pl-PL" sz="1600" dirty="0" err="1" smtClean="0"/>
            <a:t>fencing</a:t>
          </a:r>
          <a:r>
            <a:rPr lang="pl-PL" sz="1600" dirty="0" smtClean="0"/>
            <a:t> EFS - wymagane</a:t>
          </a:r>
          <a:r>
            <a:rPr lang="pl-PL" sz="1600" baseline="0" dirty="0" smtClean="0"/>
            <a:t>  min. </a:t>
          </a:r>
          <a:r>
            <a:rPr lang="pl-PL" sz="1600" dirty="0" smtClean="0"/>
            <a:t>20%</a:t>
          </a:r>
          <a:r>
            <a:rPr lang="pl-PL" sz="1600" baseline="0" dirty="0" smtClean="0"/>
            <a:t> na CT 9</a:t>
          </a:r>
        </a:p>
        <a:p xmlns:a="http://schemas.openxmlformats.org/drawingml/2006/main">
          <a:endParaRPr lang="pl-PL" sz="1400" dirty="0"/>
        </a:p>
      </cdr:txBody>
    </cdr:sp>
  </cdr:relSizeAnchor>
  <cdr:relSizeAnchor xmlns:cdr="http://schemas.openxmlformats.org/drawingml/2006/chartDrawing">
    <cdr:from>
      <cdr:x>0.03527</cdr:x>
      <cdr:y>0.02071</cdr:y>
    </cdr:from>
    <cdr:to>
      <cdr:x>0.98036</cdr:x>
      <cdr:y>0.08368</cdr:y>
    </cdr:to>
    <cdr:sp macro="" textlink="">
      <cdr:nvSpPr>
        <cdr:cNvPr id="4" name="Tytuł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22493" y="142057"/>
          <a:ext cx="8641904" cy="43180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="horz" lIns="91440" tIns="45720" rIns="91440" bIns="45720" rtlCol="0" anchor="t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182880" indent="0" algn="ctr">
            <a:buNone/>
          </a:pPr>
          <a:r>
            <a:rPr lang="pl-PL" sz="1800" cap="all" dirty="0" smtClean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Narrow" pitchFamily="34" charset="0"/>
            </a:rPr>
            <a:t>Regionalny Program Operacyjny Województwa Dolnośląskiego 2014-2020</a:t>
          </a:r>
          <a:endParaRPr lang="pl-PL" sz="1800" cap="all" dirty="0">
            <a:ln w="0"/>
            <a:solidFill>
              <a:schemeClr val="tx1"/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  <a:reflection blurRad="12700" stA="50000" endPos="50000" dist="5000" dir="5400000" sy="-100000" rotWithShape="0"/>
            </a:effectLst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0.03306</cdr:x>
      <cdr:y>0.9169</cdr:y>
    </cdr:from>
    <cdr:to>
      <cdr:x>0.96928</cdr:x>
      <cdr:y>0.98819</cdr:y>
    </cdr:to>
    <cdr:sp macro="" textlink="">
      <cdr:nvSpPr>
        <cdr:cNvPr id="5" name="Podtytuł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02320" y="6288088"/>
          <a:ext cx="8560821" cy="4889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marL="22860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2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54864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20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82296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09728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1389888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1664208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196596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228600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2587752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45720" indent="0" algn="ctr">
            <a:buNone/>
          </a:pPr>
          <a:r>
            <a:rPr lang="pl-PL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rPr>
            <a:t>Konsultacje społeczne RPO WD 2014-2020</a:t>
          </a:r>
        </a:p>
      </cdr:txBody>
    </cdr:sp>
  </cdr:relSizeAnchor>
  <cdr:relSizeAnchor xmlns:cdr="http://schemas.openxmlformats.org/drawingml/2006/chartDrawing">
    <cdr:from>
      <cdr:x>0.03306</cdr:x>
      <cdr:y>0.9169</cdr:y>
    </cdr:from>
    <cdr:to>
      <cdr:x>0.18896</cdr:x>
      <cdr:y>0.9882</cdr:y>
    </cdr:to>
    <cdr:pic>
      <cdr:nvPicPr>
        <cdr:cNvPr id="6" name="Obraz 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02320" y="6288112"/>
          <a:ext cx="1425575" cy="488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39D2-B73D-4F00-9DA3-A05A152C0926}" type="datetimeFigureOut">
              <a:rPr lang="pl-PL" smtClean="0"/>
              <a:t>2015-05-05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631CC-7459-4800-9DA4-79BE5AE2A2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50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47D7E-E1AE-44CA-8AD9-818990EB5967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12FF2-7DDC-4FF6-BF41-F57EA27FE1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3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Regionalny Program Operacyjny</a:t>
            </a:r>
            <a:r>
              <a:rPr lang="pl-PL" baseline="0" dirty="0" smtClean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 smtClean="0"/>
            </a:br>
            <a:r>
              <a:rPr lang="pl-PL" b="1" u="sng" baseline="0" dirty="0" smtClean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Regionalny Program Operacyjny</a:t>
            </a:r>
            <a:r>
              <a:rPr lang="pl-PL" baseline="0" dirty="0" smtClean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 smtClean="0"/>
            </a:br>
            <a:r>
              <a:rPr lang="pl-PL" b="1" u="sng" baseline="0" dirty="0" smtClean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Wykazane działania nie stanowią katalogu zamkniętego,</a:t>
            </a:r>
            <a:r>
              <a:rPr lang="pl-PL" baseline="0" dirty="0" smtClean="0"/>
              <a:t> są to główne działania planowane do realizacji w ramach 10 osi priorytetowej.</a:t>
            </a:r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FFAF9-57E1-4EB7-BFBB-C5682369E28F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Wykazane działania nie stanowią katalogu zamkniętego,</a:t>
            </a:r>
            <a:r>
              <a:rPr lang="pl-PL" baseline="0" dirty="0" smtClean="0"/>
              <a:t> są to główne działania planowane do realizacji w ramach 10 osi priorytetowej.</a:t>
            </a:r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FFAF9-57E1-4EB7-BFBB-C5682369E28F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79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1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8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8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7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4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2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4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4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E6EB-8446-4856-9F7E-F46A7E465370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2015-05-05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251520" y="692696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white"/>
                </a:solidFill>
                <a:latin typeface="Arial Narrow" pitchFamily="34" charset="0"/>
              </a:rPr>
              <a:t> </a:t>
            </a:r>
            <a:r>
              <a:rPr lang="pl-PL" sz="2800" b="1" dirty="0" smtClean="0">
                <a:solidFill>
                  <a:prstClr val="white"/>
                </a:solidFill>
                <a:latin typeface="Calibri" pitchFamily="34" charset="0"/>
              </a:rPr>
              <a:t>RPO WD 2014-2020 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677096" y="6237288"/>
            <a:ext cx="7135246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pl-PL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24208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Regionalny Program Operacyjny Województwa Dolnośląskiego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2014-2020</a:t>
            </a:r>
          </a:p>
        </p:txBody>
      </p:sp>
    </p:spTree>
    <p:extLst>
      <p:ext uri="{BB962C8B-B14F-4D97-AF65-F5344CB8AC3E}">
        <p14:creationId xmlns:p14="http://schemas.microsoft.com/office/powerpoint/2010/main" val="37591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Narrow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251520" y="6237288"/>
            <a:ext cx="8560821" cy="48895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pl-PL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</a:rPr>
              <a:t>Konsultacje społeczne RPO WD 2014-2020</a:t>
            </a: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251520" y="836712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Arial Narrow" pitchFamily="34" charset="0"/>
              </a:rPr>
              <a:t>Programowanie strategiczne</a:t>
            </a:r>
            <a:endParaRPr lang="en-GB" sz="2800" b="1" dirty="0">
              <a:latin typeface="Arial Narrow" pitchFamily="34" charset="0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467544" y="1772816"/>
            <a:ext cx="2170583" cy="748680"/>
          </a:xfrm>
          <a:custGeom>
            <a:avLst/>
            <a:gdLst>
              <a:gd name="connsiteX0" fmla="*/ 0 w 3086099"/>
              <a:gd name="connsiteY0" fmla="*/ 0 h 729239"/>
              <a:gd name="connsiteX1" fmla="*/ 3086099 w 3086099"/>
              <a:gd name="connsiteY1" fmla="*/ 0 h 729239"/>
              <a:gd name="connsiteX2" fmla="*/ 3086099 w 3086099"/>
              <a:gd name="connsiteY2" fmla="*/ 729239 h 729239"/>
              <a:gd name="connsiteX3" fmla="*/ 0 w 3086099"/>
              <a:gd name="connsiteY3" fmla="*/ 729239 h 729239"/>
              <a:gd name="connsiteX4" fmla="*/ 0 w 3086099"/>
              <a:gd name="connsiteY4" fmla="*/ 0 h 72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099" h="729239">
                <a:moveTo>
                  <a:pt x="0" y="0"/>
                </a:moveTo>
                <a:lnTo>
                  <a:pt x="3086099" y="0"/>
                </a:lnTo>
                <a:lnTo>
                  <a:pt x="3086099" y="729239"/>
                </a:lnTo>
                <a:lnTo>
                  <a:pt x="0" y="72923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3600" kern="1200" dirty="0" smtClean="0">
                <a:solidFill>
                  <a:schemeClr val="bg1"/>
                </a:solidFill>
                <a:latin typeface="Arial Narrow" pitchFamily="34" charset="0"/>
              </a:rPr>
              <a:t>UE</a:t>
            </a:r>
            <a:endParaRPr lang="pl-PL" sz="36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2771800" y="1772816"/>
            <a:ext cx="5688632" cy="748680"/>
          </a:xfrm>
          <a:custGeom>
            <a:avLst/>
            <a:gdLst>
              <a:gd name="connsiteX0" fmla="*/ 0 w 4522586"/>
              <a:gd name="connsiteY0" fmla="*/ 0 h 763402"/>
              <a:gd name="connsiteX1" fmla="*/ 4522586 w 4522586"/>
              <a:gd name="connsiteY1" fmla="*/ 0 h 763402"/>
              <a:gd name="connsiteX2" fmla="*/ 4522586 w 4522586"/>
              <a:gd name="connsiteY2" fmla="*/ 763402 h 763402"/>
              <a:gd name="connsiteX3" fmla="*/ 0 w 4522586"/>
              <a:gd name="connsiteY3" fmla="*/ 763402 h 763402"/>
              <a:gd name="connsiteX4" fmla="*/ 0 w 4522586"/>
              <a:gd name="connsiteY4" fmla="*/ 0 h 76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2586" h="763402">
                <a:moveTo>
                  <a:pt x="0" y="0"/>
                </a:moveTo>
                <a:lnTo>
                  <a:pt x="4522586" y="0"/>
                </a:lnTo>
                <a:lnTo>
                  <a:pt x="4522586" y="763402"/>
                </a:lnTo>
                <a:lnTo>
                  <a:pt x="0" y="7634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3200" kern="1200" dirty="0" smtClean="0">
                <a:solidFill>
                  <a:schemeClr val="bg1"/>
                </a:solidFill>
                <a:latin typeface="Arial Narrow" pitchFamily="34" charset="0"/>
              </a:rPr>
              <a:t>Wspólne Ramy Strategiczne</a:t>
            </a:r>
            <a:endParaRPr lang="pl-PL" sz="32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2771800" y="2636912"/>
            <a:ext cx="5688632" cy="792081"/>
          </a:xfrm>
          <a:custGeom>
            <a:avLst/>
            <a:gdLst>
              <a:gd name="connsiteX0" fmla="*/ 0 w 3658725"/>
              <a:gd name="connsiteY0" fmla="*/ 0 h 508151"/>
              <a:gd name="connsiteX1" fmla="*/ 3658725 w 3658725"/>
              <a:gd name="connsiteY1" fmla="*/ 0 h 508151"/>
              <a:gd name="connsiteX2" fmla="*/ 3658725 w 3658725"/>
              <a:gd name="connsiteY2" fmla="*/ 508151 h 508151"/>
              <a:gd name="connsiteX3" fmla="*/ 0 w 3658725"/>
              <a:gd name="connsiteY3" fmla="*/ 508151 h 508151"/>
              <a:gd name="connsiteX4" fmla="*/ 0 w 3658725"/>
              <a:gd name="connsiteY4" fmla="*/ 0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8725" h="508151">
                <a:moveTo>
                  <a:pt x="0" y="0"/>
                </a:moveTo>
                <a:lnTo>
                  <a:pt x="3658725" y="0"/>
                </a:lnTo>
                <a:lnTo>
                  <a:pt x="3658725" y="508151"/>
                </a:lnTo>
                <a:lnTo>
                  <a:pt x="0" y="5081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800" dirty="0" smtClean="0">
                <a:solidFill>
                  <a:schemeClr val="bg1"/>
                </a:solidFill>
                <a:latin typeface="Arial Narrow" pitchFamily="34" charset="0"/>
              </a:rPr>
              <a:t>Umowa</a:t>
            </a:r>
            <a:r>
              <a:rPr lang="pl-PL" sz="2800" kern="1200" dirty="0" smtClean="0">
                <a:solidFill>
                  <a:schemeClr val="bg1"/>
                </a:solidFill>
                <a:latin typeface="Arial Narrow" pitchFamily="34" charset="0"/>
              </a:rPr>
              <a:t> Partnerska</a:t>
            </a:r>
            <a:endParaRPr lang="pl-PL" sz="28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467544" y="2636912"/>
            <a:ext cx="2170584" cy="762193"/>
          </a:xfrm>
          <a:custGeom>
            <a:avLst/>
            <a:gdLst>
              <a:gd name="connsiteX0" fmla="*/ 0 w 3086099"/>
              <a:gd name="connsiteY0" fmla="*/ 0 h 692909"/>
              <a:gd name="connsiteX1" fmla="*/ 3086099 w 3086099"/>
              <a:gd name="connsiteY1" fmla="*/ 0 h 692909"/>
              <a:gd name="connsiteX2" fmla="*/ 3086099 w 3086099"/>
              <a:gd name="connsiteY2" fmla="*/ 692909 h 692909"/>
              <a:gd name="connsiteX3" fmla="*/ 0 w 3086099"/>
              <a:gd name="connsiteY3" fmla="*/ 692909 h 692909"/>
              <a:gd name="connsiteX4" fmla="*/ 0 w 3086099"/>
              <a:gd name="connsiteY4" fmla="*/ 0 h 69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099" h="692909">
                <a:moveTo>
                  <a:pt x="0" y="0"/>
                </a:moveTo>
                <a:lnTo>
                  <a:pt x="3086099" y="0"/>
                </a:lnTo>
                <a:lnTo>
                  <a:pt x="3086099" y="692909"/>
                </a:lnTo>
                <a:lnTo>
                  <a:pt x="0" y="692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 smtClean="0">
                <a:solidFill>
                  <a:schemeClr val="bg1"/>
                </a:solidFill>
                <a:latin typeface="Arial Narrow" pitchFamily="34" charset="0"/>
              </a:rPr>
              <a:t>Państwo członkowskie</a:t>
            </a:r>
            <a:endParaRPr lang="pl-PL" sz="24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5652120" y="4365104"/>
            <a:ext cx="2808312" cy="1368152"/>
          </a:xfrm>
          <a:custGeom>
            <a:avLst/>
            <a:gdLst>
              <a:gd name="connsiteX0" fmla="*/ 0 w 1812682"/>
              <a:gd name="connsiteY0" fmla="*/ 0 h 787399"/>
              <a:gd name="connsiteX1" fmla="*/ 1812682 w 1812682"/>
              <a:gd name="connsiteY1" fmla="*/ 0 h 787399"/>
              <a:gd name="connsiteX2" fmla="*/ 1812682 w 1812682"/>
              <a:gd name="connsiteY2" fmla="*/ 787399 h 787399"/>
              <a:gd name="connsiteX3" fmla="*/ 0 w 1812682"/>
              <a:gd name="connsiteY3" fmla="*/ 787399 h 787399"/>
              <a:gd name="connsiteX4" fmla="*/ 0 w 1812682"/>
              <a:gd name="connsiteY4" fmla="*/ 0 h 7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682" h="787399">
                <a:moveTo>
                  <a:pt x="0" y="0"/>
                </a:moveTo>
                <a:lnTo>
                  <a:pt x="1812682" y="0"/>
                </a:lnTo>
                <a:lnTo>
                  <a:pt x="1812682" y="787399"/>
                </a:lnTo>
                <a:lnTo>
                  <a:pt x="0" y="7873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b="1" kern="1200" dirty="0" smtClean="0">
                <a:latin typeface="Arial Narrow" pitchFamily="34" charset="0"/>
              </a:rPr>
              <a:t>Program Rozwoju Obszarów</a:t>
            </a:r>
            <a:r>
              <a:rPr lang="pl-PL" sz="2000" b="1" kern="1200" dirty="0" smtClean="0">
                <a:latin typeface="Arial Narrow" pitchFamily="34" charset="0"/>
              </a:rPr>
              <a:t> </a:t>
            </a:r>
            <a:r>
              <a:rPr lang="pl-PL" b="1" kern="1200" dirty="0" smtClean="0">
                <a:latin typeface="Arial Narrow" pitchFamily="34" charset="0"/>
              </a:rPr>
              <a:t>Wiejskich </a:t>
            </a:r>
            <a:r>
              <a:rPr lang="pl-PL" kern="1200" dirty="0" smtClean="0">
                <a:latin typeface="Arial Narrow" pitchFamily="34" charset="0"/>
              </a:rPr>
              <a:t>(EFRROW)</a:t>
            </a:r>
            <a:endParaRPr lang="pl-PL" kern="1200" dirty="0">
              <a:latin typeface="Arial Narrow" pitchFamily="34" charset="0"/>
            </a:endParaRPr>
          </a:p>
        </p:txBody>
      </p:sp>
      <p:sp>
        <p:nvSpPr>
          <p:cNvPr id="13" name="Dowolny kształt 12"/>
          <p:cNvSpPr/>
          <p:nvPr/>
        </p:nvSpPr>
        <p:spPr>
          <a:xfrm>
            <a:off x="467544" y="3501008"/>
            <a:ext cx="2160240" cy="2232248"/>
          </a:xfrm>
          <a:custGeom>
            <a:avLst/>
            <a:gdLst>
              <a:gd name="connsiteX0" fmla="*/ 0 w 1737536"/>
              <a:gd name="connsiteY0" fmla="*/ 0 h 508151"/>
              <a:gd name="connsiteX1" fmla="*/ 1737536 w 1737536"/>
              <a:gd name="connsiteY1" fmla="*/ 0 h 508151"/>
              <a:gd name="connsiteX2" fmla="*/ 1737536 w 1737536"/>
              <a:gd name="connsiteY2" fmla="*/ 508151 h 508151"/>
              <a:gd name="connsiteX3" fmla="*/ 0 w 1737536"/>
              <a:gd name="connsiteY3" fmla="*/ 508151 h 508151"/>
              <a:gd name="connsiteX4" fmla="*/ 0 w 1737536"/>
              <a:gd name="connsiteY4" fmla="*/ 0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536" h="508151">
                <a:moveTo>
                  <a:pt x="0" y="0"/>
                </a:moveTo>
                <a:lnTo>
                  <a:pt x="1737536" y="0"/>
                </a:lnTo>
                <a:lnTo>
                  <a:pt x="1737536" y="508151"/>
                </a:lnTo>
                <a:lnTo>
                  <a:pt x="0" y="50815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0" kern="1200" dirty="0" smtClean="0">
                <a:latin typeface="Arial Narrow" pitchFamily="34" charset="0"/>
              </a:rPr>
              <a:t>Region</a:t>
            </a:r>
            <a:endParaRPr lang="pl-PL" sz="2400" b="0" kern="1200" dirty="0">
              <a:latin typeface="Arial Narrow" pitchFamily="34" charset="0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2771800" y="4365104"/>
            <a:ext cx="2808312" cy="1368152"/>
          </a:xfrm>
          <a:custGeom>
            <a:avLst/>
            <a:gdLst>
              <a:gd name="connsiteX0" fmla="*/ 0 w 2359014"/>
              <a:gd name="connsiteY0" fmla="*/ 0 h 521631"/>
              <a:gd name="connsiteX1" fmla="*/ 2359014 w 2359014"/>
              <a:gd name="connsiteY1" fmla="*/ 0 h 521631"/>
              <a:gd name="connsiteX2" fmla="*/ 2359014 w 2359014"/>
              <a:gd name="connsiteY2" fmla="*/ 521631 h 521631"/>
              <a:gd name="connsiteX3" fmla="*/ 0 w 2359014"/>
              <a:gd name="connsiteY3" fmla="*/ 521631 h 521631"/>
              <a:gd name="connsiteX4" fmla="*/ 0 w 2359014"/>
              <a:gd name="connsiteY4" fmla="*/ 0 h 52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9014" h="521631">
                <a:moveTo>
                  <a:pt x="0" y="0"/>
                </a:moveTo>
                <a:lnTo>
                  <a:pt x="2359014" y="0"/>
                </a:lnTo>
                <a:lnTo>
                  <a:pt x="2359014" y="521631"/>
                </a:lnTo>
                <a:lnTo>
                  <a:pt x="0" y="5216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b="1" kern="1200" dirty="0" smtClean="0">
                <a:latin typeface="Arial Narrow" pitchFamily="34" charset="0"/>
              </a:rPr>
              <a:t>Programy Operacyjne </a:t>
            </a:r>
            <a:r>
              <a:rPr lang="pl-PL" kern="1200" dirty="0" smtClean="0">
                <a:latin typeface="Arial Narrow" pitchFamily="34" charset="0"/>
              </a:rPr>
              <a:t>finansowane </a:t>
            </a:r>
            <a:br>
              <a:rPr lang="pl-PL" kern="1200" dirty="0" smtClean="0">
                <a:latin typeface="Arial Narrow" pitchFamily="34" charset="0"/>
              </a:rPr>
            </a:br>
            <a:r>
              <a:rPr lang="pl-PL" kern="1200" dirty="0" smtClean="0">
                <a:latin typeface="Arial Narrow" pitchFamily="34" charset="0"/>
              </a:rPr>
              <a:t>z EFRR, EFS, FS</a:t>
            </a:r>
            <a:endParaRPr lang="pl-PL" kern="1200" dirty="0">
              <a:latin typeface="Arial Narrow" pitchFamily="34" charset="0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2771800" y="3501008"/>
            <a:ext cx="5688632" cy="792081"/>
          </a:xfrm>
          <a:custGeom>
            <a:avLst/>
            <a:gdLst>
              <a:gd name="connsiteX0" fmla="*/ 0 w 3658725"/>
              <a:gd name="connsiteY0" fmla="*/ 0 h 508151"/>
              <a:gd name="connsiteX1" fmla="*/ 3658725 w 3658725"/>
              <a:gd name="connsiteY1" fmla="*/ 0 h 508151"/>
              <a:gd name="connsiteX2" fmla="*/ 3658725 w 3658725"/>
              <a:gd name="connsiteY2" fmla="*/ 508151 h 508151"/>
              <a:gd name="connsiteX3" fmla="*/ 0 w 3658725"/>
              <a:gd name="connsiteY3" fmla="*/ 508151 h 508151"/>
              <a:gd name="connsiteX4" fmla="*/ 0 w 3658725"/>
              <a:gd name="connsiteY4" fmla="*/ 0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8725" h="508151">
                <a:moveTo>
                  <a:pt x="0" y="0"/>
                </a:moveTo>
                <a:lnTo>
                  <a:pt x="3658725" y="0"/>
                </a:lnTo>
                <a:lnTo>
                  <a:pt x="3658725" y="508151"/>
                </a:lnTo>
                <a:lnTo>
                  <a:pt x="0" y="50815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800" dirty="0" smtClean="0">
                <a:latin typeface="Arial Narrow" pitchFamily="34" charset="0"/>
              </a:rPr>
              <a:t>SRWD 2020 </a:t>
            </a:r>
            <a:r>
              <a:rPr lang="pl-PL" sz="2800" b="1" dirty="0" smtClean="0">
                <a:sym typeface="Wingdings" pitchFamily="2" charset="2"/>
              </a:rPr>
              <a:t> </a:t>
            </a:r>
            <a:r>
              <a:rPr lang="pl-PL" sz="2800" dirty="0" smtClean="0">
                <a:latin typeface="Arial Narrow" pitchFamily="34" charset="0"/>
              </a:rPr>
              <a:t>Kontrakt Terytorialny</a:t>
            </a:r>
            <a:endParaRPr lang="pl-PL" sz="2800" kern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3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677096" y="6237288"/>
            <a:ext cx="7135246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pl-PL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67544" y="836711"/>
          <a:ext cx="8266310" cy="532859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960440"/>
                <a:gridCol w="1872208"/>
                <a:gridCol w="2433662"/>
              </a:tblGrid>
              <a:tr h="27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 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/>
                </a:tc>
                <a:tc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/>
                        <a:t>Fundusz</a:t>
                      </a:r>
                      <a:endParaRPr lang="pl-PL" sz="1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/>
                        <a:t>Wstępna alokacja</a:t>
                      </a:r>
                      <a:r>
                        <a:rPr lang="pl-PL" sz="1200" kern="1200" baseline="0" dirty="0" smtClean="0"/>
                        <a:t> (EUR)</a:t>
                      </a:r>
                      <a:endParaRPr lang="pl-PL" sz="1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1                                                     </a:t>
                      </a:r>
                      <a:r>
                        <a:rPr lang="pl-PL" sz="1200" b="1" dirty="0" smtClean="0"/>
                        <a:t>PRZEDSIĘBIORSTWA I INNOWACJE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415 546 718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9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</a:t>
                      </a:r>
                      <a:r>
                        <a:rPr lang="pl-PL" sz="1200" dirty="0" smtClean="0"/>
                        <a:t>2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/>
                        <a:t>TECHNOLOGIE INFORMACYJNO-KOMUNIKACYJNE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  66 386 308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</a:t>
                      </a:r>
                      <a:r>
                        <a:rPr lang="pl-PL" sz="1200" dirty="0" smtClean="0"/>
                        <a:t>3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/>
                        <a:t>GOSPODARKA NISKOEMISYJNA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392 347 048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4                                                   </a:t>
                      </a:r>
                      <a:r>
                        <a:rPr lang="pl-PL" sz="1200" dirty="0" smtClean="0"/>
                        <a:t/>
                      </a:r>
                      <a:br>
                        <a:rPr lang="pl-PL" sz="1200" dirty="0" smtClean="0"/>
                      </a:br>
                      <a:r>
                        <a:rPr lang="pl-PL" sz="1200" b="1" dirty="0" smtClean="0"/>
                        <a:t>ŚRODOWISKO I ZASOBY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180 030 665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5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TRANSPORT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340 626 305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9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6                                                  </a:t>
                      </a:r>
                      <a:r>
                        <a:rPr lang="pl-PL" sz="1200" b="1" dirty="0" smtClean="0"/>
                        <a:t>INFRASTRUKTURA SPÓJNOŚCI SPOŁECZNEJ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163 026 832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</a:t>
                      </a:r>
                      <a:r>
                        <a:rPr lang="pl-PL" sz="1200" dirty="0" smtClean="0"/>
                        <a:t>7</a:t>
                      </a:r>
                      <a:r>
                        <a:rPr lang="pl-PL" sz="1200" baseline="0" dirty="0" smtClean="0"/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/>
                        <a:t>INFRASTRUKTURA EDUKACYJNA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  60 952 230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8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RYNEK PRACY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254 323 171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9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WŁĄCZENIE SPOŁECZNE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143 926 219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10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EDUKACJA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156 181 093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8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/>
                        <a:t>POMOC TECHNICZNA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/>
                        <a:t>79 200 000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25786" marR="25786" marT="0" marB="0" anchor="ctr"/>
                </a:tc>
              </a:tr>
              <a:tr h="318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RAZEM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/>
                        <a:t>2 252 546 589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5786" marR="257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1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Narrow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251520" y="6237288"/>
            <a:ext cx="8560821" cy="48895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pl-PL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</a:rPr>
              <a:t>Konsultacje społeczne RPO WD 2014-2020</a:t>
            </a: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251520" y="1229663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100" dirty="0" smtClean="0">
                <a:latin typeface="Calibri" panose="020F0502020204030204" pitchFamily="34" charset="0"/>
              </a:rPr>
              <a:t>Konieczność przeznaczenia w ramach RPO określonych środków na cele objęte koncentracją tematyczną. Zakłada się, że każdy RPO w równym stopniu będzie przyczyniał się do osiągnięcia wymaganego poziomu koncentracji. Obecnie wymagane poziomy kształtują się następująco:</a:t>
            </a:r>
          </a:p>
          <a:p>
            <a:pPr algn="just"/>
            <a:endParaRPr lang="pl-PL" sz="2100" dirty="0" smtClean="0">
              <a:latin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</a:t>
            </a:r>
            <a:r>
              <a:rPr lang="pl-PL" sz="2100" b="1" dirty="0" smtClean="0">
                <a:latin typeface="Calibri" panose="020F0502020204030204" pitchFamily="34" charset="0"/>
              </a:rPr>
              <a:t>Cel 1, 2, 3, 4  (oś 1–3) </a:t>
            </a:r>
            <a:r>
              <a:rPr lang="pl-PL" sz="2100" dirty="0" smtClean="0">
                <a:latin typeface="Calibri" panose="020F0502020204030204" pitchFamily="34" charset="0"/>
              </a:rPr>
              <a:t>– 50% alokacji EFRR – minimalny poziom koncentracji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</a:t>
            </a:r>
            <a:r>
              <a:rPr lang="pl-PL" sz="2100" b="1" dirty="0" smtClean="0">
                <a:latin typeface="Calibri" panose="020F0502020204030204" pitchFamily="34" charset="0"/>
              </a:rPr>
              <a:t>Cel 4 (oś </a:t>
            </a:r>
            <a:r>
              <a:rPr lang="pl-PL" sz="2100" b="1" dirty="0" smtClean="0">
                <a:latin typeface="Calibri" panose="020F0502020204030204" pitchFamily="34" charset="0"/>
              </a:rPr>
              <a:t>3) </a:t>
            </a:r>
            <a:r>
              <a:rPr lang="pl-PL" sz="2100" dirty="0" smtClean="0">
                <a:latin typeface="Calibri" panose="020F0502020204030204" pitchFamily="34" charset="0"/>
              </a:rPr>
              <a:t>– 15% alokacji EFRR</a:t>
            </a:r>
            <a:endParaRPr lang="pl-PL" sz="21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</a:t>
            </a:r>
            <a:r>
              <a:rPr lang="pl-PL" sz="2100" b="1" dirty="0" smtClean="0">
                <a:latin typeface="Calibri" panose="020F0502020204030204" pitchFamily="34" charset="0"/>
              </a:rPr>
              <a:t>Cel 9 (oś 9) </a:t>
            </a:r>
            <a:r>
              <a:rPr lang="pl-PL" sz="2100" dirty="0" smtClean="0">
                <a:latin typeface="Calibri" panose="020F0502020204030204" pitchFamily="34" charset="0"/>
              </a:rPr>
              <a:t>– 20 % alokacji EFS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Co najmniej 60% EFS musi zostać przeznaczone na maksymalnie </a:t>
            </a:r>
            <a:br>
              <a:rPr lang="pl-PL" sz="2100" dirty="0" smtClean="0">
                <a:latin typeface="Calibri" panose="020F0502020204030204" pitchFamily="34" charset="0"/>
              </a:rPr>
            </a:br>
            <a:r>
              <a:rPr lang="pl-PL" sz="2100" dirty="0" smtClean="0">
                <a:latin typeface="Calibri" panose="020F0502020204030204" pitchFamily="34" charset="0"/>
              </a:rPr>
              <a:t>     4 priorytety  inwestycyjne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Udział pomocy technicznej nie powinien przekraczać 3,5% alokacji RPO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Konieczność przeznaczenia 5% środków EFRR dla miast. „Ring-</a:t>
            </a:r>
            <a:r>
              <a:rPr lang="pl-PL" sz="2100" dirty="0" err="1" smtClean="0">
                <a:latin typeface="Calibri" panose="020F0502020204030204" pitchFamily="34" charset="0"/>
              </a:rPr>
              <a:t>fencing</a:t>
            </a:r>
            <a:r>
              <a:rPr lang="pl-PL" sz="2100" dirty="0" smtClean="0">
                <a:latin typeface="Calibri" panose="020F0502020204030204" pitchFamily="34" charset="0"/>
              </a:rPr>
              <a:t>” dla miast jest do rozdysponowania dowolnie między celami tematycznymi, może również obejmować środki z </a:t>
            </a:r>
            <a:r>
              <a:rPr lang="en-GB" sz="2100" dirty="0" err="1" smtClean="0">
                <a:latin typeface="Calibri" panose="020F0502020204030204" pitchFamily="34" charset="0"/>
              </a:rPr>
              <a:t>celów</a:t>
            </a:r>
            <a:r>
              <a:rPr lang="en-GB" sz="2100" dirty="0" smtClean="0">
                <a:latin typeface="Calibri" panose="020F0502020204030204" pitchFamily="34" charset="0"/>
              </a:rPr>
              <a:t> </a:t>
            </a:r>
            <a:r>
              <a:rPr lang="en-GB" sz="2100" dirty="0" err="1" smtClean="0">
                <a:latin typeface="Calibri" panose="020F0502020204030204" pitchFamily="34" charset="0"/>
              </a:rPr>
              <a:t>objętych</a:t>
            </a:r>
            <a:r>
              <a:rPr lang="en-GB" sz="2100" dirty="0" smtClean="0">
                <a:latin typeface="Calibri" panose="020F0502020204030204" pitchFamily="34" charset="0"/>
              </a:rPr>
              <a:t> </a:t>
            </a:r>
            <a:r>
              <a:rPr lang="pl-PL" sz="2100" dirty="0" smtClean="0">
                <a:latin typeface="Calibri" panose="020F0502020204030204" pitchFamily="34" charset="0"/>
              </a:rPr>
              <a:t>innymi „</a:t>
            </a:r>
            <a:r>
              <a:rPr lang="en-GB" sz="2100" dirty="0" smtClean="0">
                <a:latin typeface="Calibri" panose="020F0502020204030204" pitchFamily="34" charset="0"/>
              </a:rPr>
              <a:t>ring</a:t>
            </a:r>
            <a:r>
              <a:rPr lang="pl-PL" sz="2100" dirty="0" smtClean="0">
                <a:latin typeface="Calibri" panose="020F0502020204030204" pitchFamily="34" charset="0"/>
              </a:rPr>
              <a:t>-</a:t>
            </a:r>
            <a:r>
              <a:rPr lang="en-GB" sz="2100" dirty="0" err="1" smtClean="0">
                <a:latin typeface="Calibri" panose="020F0502020204030204" pitchFamily="34" charset="0"/>
              </a:rPr>
              <a:t>fencingami</a:t>
            </a:r>
            <a:r>
              <a:rPr lang="pl-PL" sz="2100" dirty="0" smtClean="0">
                <a:latin typeface="Calibri" panose="020F0502020204030204" pitchFamily="34" charset="0"/>
              </a:rPr>
              <a:t>”</a:t>
            </a:r>
            <a:r>
              <a:rPr lang="en-GB" sz="2100" dirty="0" smtClean="0">
                <a:latin typeface="Calibri" panose="020F0502020204030204" pitchFamily="34" charset="0"/>
              </a:rPr>
              <a:t>.</a:t>
            </a:r>
            <a:endParaRPr lang="pl-PL" sz="2100" dirty="0" smtClean="0"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1520" y="692696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Arial Narrow" pitchFamily="34" charset="0"/>
              </a:rPr>
              <a:t>Koncentracja tematyczna (tzw. „ring-</a:t>
            </a:r>
            <a:r>
              <a:rPr lang="pl-PL" sz="2800" b="1" dirty="0" err="1" smtClean="0">
                <a:latin typeface="Arial Narrow" pitchFamily="34" charset="0"/>
              </a:rPr>
              <a:t>fencing</a:t>
            </a:r>
            <a:r>
              <a:rPr lang="pl-PL" sz="2800" b="1" dirty="0" smtClean="0">
                <a:latin typeface="Arial Narrow" pitchFamily="34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9574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475702807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1"/>
          <p:cNvSpPr txBox="1"/>
          <p:nvPr/>
        </p:nvSpPr>
        <p:spPr>
          <a:xfrm>
            <a:off x="4644008" y="1001246"/>
            <a:ext cx="4163500" cy="699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 smtClean="0">
                <a:solidFill>
                  <a:prstClr val="black"/>
                </a:solidFill>
              </a:rPr>
              <a:t>Ring </a:t>
            </a:r>
            <a:r>
              <a:rPr lang="pl-PL" sz="1600" dirty="0" err="1" smtClean="0">
                <a:solidFill>
                  <a:prstClr val="black"/>
                </a:solidFill>
              </a:rPr>
              <a:t>fencing</a:t>
            </a:r>
            <a:r>
              <a:rPr lang="pl-PL" sz="1600" dirty="0" smtClean="0">
                <a:solidFill>
                  <a:prstClr val="black"/>
                </a:solidFill>
              </a:rPr>
              <a:t> EFRR – wymagane min 50% na CT 1-4</a:t>
            </a:r>
            <a:endParaRPr lang="pl-PL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880987"/>
              </p:ext>
            </p:extLst>
          </p:nvPr>
        </p:nvGraphicFramePr>
        <p:xfrm>
          <a:off x="4427984" y="1628800"/>
          <a:ext cx="4536504" cy="36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592068"/>
              </p:ext>
            </p:extLst>
          </p:nvPr>
        </p:nvGraphicFramePr>
        <p:xfrm>
          <a:off x="216024" y="3284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32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44624"/>
            <a:ext cx="9144000" cy="43180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8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8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0" y="6237312"/>
            <a:ext cx="9144000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548680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Zintegrowane podejście terytorialne</a:t>
            </a:r>
            <a:endParaRPr lang="pl-PL" sz="2800" b="1" dirty="0">
              <a:latin typeface="Calibri" pitchFamily="34" charset="0"/>
            </a:endParaRPr>
          </a:p>
        </p:txBody>
      </p:sp>
      <p:pic>
        <p:nvPicPr>
          <p:cNvPr id="5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467544" y="1052736"/>
            <a:ext cx="8064896" cy="137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dirty="0" smtClean="0"/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41277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pl-PL" sz="2000" b="1" dirty="0" smtClean="0">
                <a:latin typeface="Calibri" pitchFamily="34" charset="0"/>
              </a:rPr>
              <a:t>Zintegrowane Inwestycje Terytorialne (tzw. ZIT)</a:t>
            </a:r>
            <a:r>
              <a:rPr lang="pl-PL" sz="2000" dirty="0" smtClean="0">
                <a:latin typeface="Calibri" pitchFamily="34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latin typeface="Calibri" pitchFamily="34" charset="0"/>
              </a:rPr>
              <a:t>to nowe narzędzie, za pomocą którego będą realizowane </a:t>
            </a:r>
            <a:r>
              <a:rPr lang="pl-PL" u="sng" dirty="0" smtClean="0">
                <a:latin typeface="Calibri" pitchFamily="34" charset="0"/>
              </a:rPr>
              <a:t>strategie terytorialne</a:t>
            </a:r>
            <a:r>
              <a:rPr lang="pl-PL" dirty="0" smtClean="0">
                <a:latin typeface="Calibri" pitchFamily="34" charset="0"/>
              </a:rPr>
              <a:t> 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nowym okresie programowania na lata 2014-2020.</a:t>
            </a:r>
          </a:p>
          <a:p>
            <a:pPr algn="just">
              <a:buFont typeface="Wingdings" pitchFamily="2" charset="2"/>
              <a:buNone/>
            </a:pPr>
            <a:endParaRPr lang="pl-PL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latin typeface="Calibri" pitchFamily="34" charset="0"/>
              </a:rPr>
              <a:t> Zintegrowane Inwestycje Terytorialne oznaczają:</a:t>
            </a:r>
          </a:p>
          <a:p>
            <a:pPr algn="just">
              <a:buFont typeface="Wingdings" pitchFamily="2" charset="2"/>
              <a:buNone/>
            </a:pPr>
            <a:endParaRPr lang="pl-PL" dirty="0" smtClean="0">
              <a:latin typeface="Calibri" pitchFamily="34" charset="0"/>
            </a:endParaRPr>
          </a:p>
          <a:p>
            <a:pPr marL="809625" lvl="1" indent="-352425" algn="just">
              <a:buFont typeface="Wingdings" pitchFamily="2" charset="2"/>
              <a:buChar char="Ø"/>
            </a:pPr>
            <a:r>
              <a:rPr lang="pl-PL" dirty="0" smtClean="0">
                <a:latin typeface="Calibri" pitchFamily="34" charset="0"/>
              </a:rPr>
              <a:t>łączenie działań finansowanych z </a:t>
            </a:r>
            <a:r>
              <a:rPr lang="pl-PL" b="1" dirty="0" smtClean="0">
                <a:latin typeface="Calibri" pitchFamily="34" charset="0"/>
              </a:rPr>
              <a:t>dwóch funduszy </a:t>
            </a:r>
            <a:r>
              <a:rPr lang="pl-PL" dirty="0" smtClean="0">
                <a:latin typeface="Calibri" pitchFamily="34" charset="0"/>
              </a:rPr>
              <a:t>– Europejskiego Funduszu Rozwoju Regionalnego oraz Europejskiego Funduszu Społecznego;</a:t>
            </a:r>
          </a:p>
          <a:p>
            <a:pPr marL="809625" lvl="1" indent="-352425" algn="just"/>
            <a:endParaRPr lang="pl-PL" dirty="0" smtClean="0">
              <a:latin typeface="Calibri" pitchFamily="34" charset="0"/>
            </a:endParaRPr>
          </a:p>
          <a:p>
            <a:pPr marL="809625" lvl="1" indent="-352425" algn="just">
              <a:buFont typeface="Wingdings" pitchFamily="2" charset="2"/>
              <a:buChar char="Ø"/>
            </a:pPr>
            <a:r>
              <a:rPr lang="pl-PL" dirty="0" smtClean="0">
                <a:latin typeface="Calibri" pitchFamily="34" charset="0"/>
              </a:rPr>
              <a:t>skierowanie wydzielonej puli środków do </a:t>
            </a:r>
            <a:r>
              <a:rPr lang="pl-PL" b="1" dirty="0" smtClean="0">
                <a:latin typeface="Calibri" pitchFamily="34" charset="0"/>
              </a:rPr>
              <a:t>wskazanych obszarów w regionach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– </a:t>
            </a:r>
            <a:r>
              <a:rPr lang="pl-PL" b="1" u="sng" dirty="0" smtClean="0">
                <a:latin typeface="Calibri" pitchFamily="34" charset="0"/>
              </a:rPr>
              <a:t>przede wszystkim miast wojewódzkich i powiązanych z nimi obszarów funkcjonalnych </a:t>
            </a:r>
            <a:r>
              <a:rPr lang="pl-PL" dirty="0" smtClean="0">
                <a:latin typeface="Calibri" pitchFamily="34" charset="0"/>
              </a:rPr>
              <a:t>– </a:t>
            </a:r>
            <a:r>
              <a:rPr lang="pl-PL" b="1" dirty="0" smtClean="0">
                <a:latin typeface="Calibri" pitchFamily="34" charset="0"/>
              </a:rPr>
              <a:t>charakteryzujących się wspólnymi cechami społeczno-gospodarczymi i uwarunkowaniami przestrzennymi </a:t>
            </a:r>
            <a:r>
              <a:rPr lang="pl-PL" dirty="0" smtClean="0">
                <a:latin typeface="Calibri" pitchFamily="34" charset="0"/>
              </a:rPr>
              <a:t>(projekty muszą realizować wspólną wizję i cele rozwojowe dla wszystkich jednostek terytorialnych z obszaru realizacji) </a:t>
            </a:r>
            <a:r>
              <a:rPr lang="pl-PL" b="1" u="sng" dirty="0" smtClean="0">
                <a:latin typeface="Calibri" pitchFamily="34" charset="0"/>
              </a:rPr>
              <a:t>oraz obszarów funkcjonalnych ośrodków regionalnych</a:t>
            </a:r>
            <a:r>
              <a:rPr lang="pl-PL" u="sng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44624"/>
            <a:ext cx="9144000" cy="43180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8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8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0" y="6237312"/>
            <a:ext cx="9144000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548680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Zintegrowane podejście terytorialne</a:t>
            </a:r>
            <a:endParaRPr lang="pl-PL" sz="2800" b="1" dirty="0">
              <a:latin typeface="Calibri" pitchFamily="34" charset="0"/>
            </a:endParaRPr>
          </a:p>
        </p:txBody>
      </p:sp>
      <p:pic>
        <p:nvPicPr>
          <p:cNvPr id="5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467544" y="1052736"/>
            <a:ext cx="8064896" cy="137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dirty="0" smtClean="0"/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155679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Zintegrowane Inwestycje Terytorialne </a:t>
            </a:r>
            <a:r>
              <a:rPr lang="pl-PL" dirty="0" smtClean="0">
                <a:latin typeface="Calibri" pitchFamily="34" charset="0"/>
              </a:rPr>
              <a:t>będą realizowane na obszarach funkcjonalnych największych miast województwa: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899592" y="2492896"/>
            <a:ext cx="763284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361950">
              <a:spcAft>
                <a:spcPts val="600"/>
              </a:spcAft>
              <a:buSzPct val="100000"/>
              <a:buFont typeface="Wingdings" pitchFamily="2" charset="2"/>
              <a:buChar char="Ø"/>
              <a:defRPr/>
            </a:pPr>
            <a:r>
              <a:rPr lang="pl-PL" dirty="0" smtClean="0">
                <a:latin typeface="Calibri" pitchFamily="34" charset="0"/>
              </a:rPr>
              <a:t>Wrocławskiego Obszaru Funkcjonalnego  - </a:t>
            </a:r>
            <a:r>
              <a:rPr lang="pl-PL" b="1" dirty="0" smtClean="0">
                <a:latin typeface="Calibri" pitchFamily="34" charset="0"/>
              </a:rPr>
              <a:t>291,25 mln euro </a:t>
            </a: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tym 240,8 mln euro (EFRR) i 50,45 mln euro (EFS)</a:t>
            </a:r>
          </a:p>
          <a:p>
            <a:pPr marL="809625" indent="-361950">
              <a:spcAft>
                <a:spcPts val="600"/>
              </a:spcAft>
              <a:buSzPct val="100000"/>
              <a:buFont typeface="Wingdings" pitchFamily="2" charset="2"/>
              <a:buChar char="Ø"/>
              <a:defRPr/>
            </a:pPr>
            <a:r>
              <a:rPr lang="pl-PL" dirty="0" smtClean="0">
                <a:latin typeface="Calibri" pitchFamily="34" charset="0"/>
              </a:rPr>
              <a:t>Aglomeracji Wałbrzyskiej – </a:t>
            </a:r>
            <a:r>
              <a:rPr lang="pl-PL" b="1" dirty="0" smtClean="0">
                <a:latin typeface="Calibri" pitchFamily="34" charset="0"/>
              </a:rPr>
              <a:t>193,6 mln euro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tym 152,35 mln euro (EFRR) i 41,25 mln euro (EFS)</a:t>
            </a:r>
          </a:p>
          <a:p>
            <a:pPr marL="809625" indent="-361950">
              <a:spcAft>
                <a:spcPts val="600"/>
              </a:spcAft>
              <a:buSzPct val="100000"/>
              <a:buFont typeface="Wingdings" pitchFamily="2" charset="2"/>
              <a:buChar char="Ø"/>
              <a:defRPr/>
            </a:pPr>
            <a:r>
              <a:rPr lang="pl-PL" dirty="0" smtClean="0">
                <a:latin typeface="Calibri" pitchFamily="34" charset="0"/>
              </a:rPr>
              <a:t>Aglomeracji Jeleniogórskiej – </a:t>
            </a:r>
            <a:r>
              <a:rPr lang="pl-PL" b="1" dirty="0" smtClean="0">
                <a:latin typeface="Calibri" pitchFamily="34" charset="0"/>
              </a:rPr>
              <a:t>122,225 mln euro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tym 95,85 mln euro (EFRR) i 26,375 mln euro (EFS)</a:t>
            </a:r>
          </a:p>
          <a:p>
            <a:pPr marL="809625" indent="-361950">
              <a:spcAft>
                <a:spcPts val="600"/>
              </a:spcAft>
              <a:buSzPct val="100000"/>
              <a:defRPr/>
            </a:pPr>
            <a:endParaRPr lang="pl-PL" sz="2000" dirty="0" smtClean="0">
              <a:latin typeface="Calibri" pitchFamily="34" charset="0"/>
            </a:endParaRPr>
          </a:p>
          <a:p>
            <a:pPr marL="809625" indent="-361950">
              <a:spcAft>
                <a:spcPts val="600"/>
              </a:spcAft>
              <a:buSzPct val="100000"/>
              <a:defRPr/>
            </a:pPr>
            <a:r>
              <a:rPr lang="pl-PL" dirty="0" smtClean="0">
                <a:latin typeface="Calibri" pitchFamily="34" charset="0"/>
              </a:rPr>
              <a:t>Łączna alokacja na ZIT wynosi </a:t>
            </a:r>
            <a:r>
              <a:rPr lang="pl-PL" b="1" dirty="0" smtClean="0">
                <a:latin typeface="Calibri" pitchFamily="34" charset="0"/>
              </a:rPr>
              <a:t>607,075 mln euro.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395536" y="188640"/>
            <a:ext cx="8497888" cy="431800"/>
          </a:xfrm>
          <a:solidFill>
            <a:srgbClr val="FFC000"/>
          </a:solidFill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Regionalny Program Operacyjny Województwa Dolnośląskiego 2014 - 2020</a:t>
            </a:r>
            <a:endParaRPr lang="pl-PL" sz="18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4942" y="185740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u="sng" dirty="0" smtClean="0">
              <a:latin typeface="Arial Narrow" pitchFamily="34" charset="0"/>
            </a:endParaRPr>
          </a:p>
          <a:p>
            <a:pPr algn="ctr"/>
            <a:r>
              <a:rPr lang="pl-PL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Dziękuję za uwagę</a:t>
            </a:r>
          </a:p>
          <a:p>
            <a:pPr algn="ctr"/>
            <a:endParaRPr lang="pl-PL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962275"/>
            <a:endParaRPr lang="pl-PL" b="1" dirty="0" smtClean="0">
              <a:latin typeface="Calibri" panose="020F0502020204030204" pitchFamily="34" charset="0"/>
            </a:endParaRPr>
          </a:p>
          <a:p>
            <a:pPr marL="2962275"/>
            <a:endParaRPr lang="pl-PL" b="1" dirty="0" smtClean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576103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0" y="6237312"/>
            <a:ext cx="9144000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 </a:t>
            </a:r>
          </a:p>
        </p:txBody>
      </p:sp>
      <p:pic>
        <p:nvPicPr>
          <p:cNvPr id="7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435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475</Words>
  <Application>Microsoft Office PowerPoint</Application>
  <PresentationFormat>Pokaz na ekranie (4:3)</PresentationFormat>
  <Paragraphs>188</Paragraphs>
  <Slides>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Motyw pakietu Office</vt:lpstr>
      <vt:lpstr>Aerodynamiczny</vt:lpstr>
      <vt:lpstr>Regionalny Program Operacyjny Województwa Dolnośląskiego 2014-2020</vt:lpstr>
      <vt:lpstr>Regionalny Program Operacyjny Województwa Dolnośląskiego 2014-2020</vt:lpstr>
      <vt:lpstr>Regionalny Program Operacyjny Województwa Dolnośląskiego 2014-2020</vt:lpstr>
      <vt:lpstr>Regionalny Program Operacyjny Województwa Dolnośląskiego 2014-2020</vt:lpstr>
      <vt:lpstr>Prezentacja programu PowerPoint</vt:lpstr>
      <vt:lpstr>Prezentacja programu PowerPoint</vt:lpstr>
      <vt:lpstr>Prezentacja programu PowerPoint</vt:lpstr>
      <vt:lpstr>Regionalny Program Operacyjny Województwa Dolnośląskiego 2014 - 2020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Operacyjny Województwa Dolnośląskiego 2014-2020</dc:title>
  <dc:creator>Your User Name</dc:creator>
  <cp:lastModifiedBy>Olga Glanert</cp:lastModifiedBy>
  <cp:revision>210</cp:revision>
  <cp:lastPrinted>2015-05-05T10:03:25Z</cp:lastPrinted>
  <dcterms:created xsi:type="dcterms:W3CDTF">2014-09-19T07:49:10Z</dcterms:created>
  <dcterms:modified xsi:type="dcterms:W3CDTF">2015-05-05T10:03:53Z</dcterms:modified>
</cp:coreProperties>
</file>