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82" r:id="rId2"/>
    <p:sldId id="283" r:id="rId3"/>
    <p:sldId id="284" r:id="rId4"/>
    <p:sldId id="285" r:id="rId5"/>
    <p:sldId id="286" r:id="rId6"/>
    <p:sldId id="287" r:id="rId7"/>
    <p:sldId id="306" r:id="rId8"/>
    <p:sldId id="288" r:id="rId9"/>
    <p:sldId id="289" r:id="rId10"/>
    <p:sldId id="290" r:id="rId11"/>
    <p:sldId id="291" r:id="rId12"/>
    <p:sldId id="292" r:id="rId13"/>
    <p:sldId id="308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9" r:id="rId24"/>
    <p:sldId id="303" r:id="rId25"/>
    <p:sldId id="304" r:id="rId26"/>
    <p:sldId id="305" r:id="rId27"/>
  </p:sldIdLst>
  <p:sldSz cx="9144000" cy="6858000" type="screen4x3"/>
  <p:notesSz cx="6797675" cy="9925050"/>
  <p:defaultTextStyle>
    <a:defPPr>
      <a:defRPr lang="pl-PL"/>
    </a:defPPr>
    <a:lvl1pPr marL="0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2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19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94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66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39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12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85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9876" autoAdjust="0"/>
  </p:normalViewPr>
  <p:slideViewPr>
    <p:cSldViewPr>
      <p:cViewPr>
        <p:scale>
          <a:sx n="83" d="100"/>
          <a:sy n="83" d="100"/>
        </p:scale>
        <p:origin x="-1938" y="-73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4E853-1DD4-400A-A2C5-C8E7CB083EC9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74D16B04-3663-4AF1-9AB1-190416D0467E}">
      <dgm:prSet phldrT="[Tekst]"/>
      <dgm:spPr>
        <a:solidFill>
          <a:srgbClr val="002060"/>
        </a:solidFill>
      </dgm:spPr>
      <dgm:t>
        <a:bodyPr/>
        <a:lstStyle/>
        <a:p>
          <a:r>
            <a:rPr lang="pl-PL" dirty="0" smtClean="0"/>
            <a:t>Niekaralność podmiotu/członków organu zarządzającego podmiotu</a:t>
          </a:r>
          <a:endParaRPr lang="pl-PL" dirty="0"/>
        </a:p>
      </dgm:t>
    </dgm:pt>
    <dgm:pt modelId="{9F094960-0FDB-4F3E-9906-09770A9AB913}" type="parTrans" cxnId="{05E1C25C-0868-49EC-8D85-F9C6FD1912F1}">
      <dgm:prSet/>
      <dgm:spPr/>
      <dgm:t>
        <a:bodyPr/>
        <a:lstStyle/>
        <a:p>
          <a:endParaRPr lang="pl-PL"/>
        </a:p>
      </dgm:t>
    </dgm:pt>
    <dgm:pt modelId="{35D9E9B5-B3F5-4829-9E07-111E5F6703A9}" type="sibTrans" cxnId="{05E1C25C-0868-49EC-8D85-F9C6FD1912F1}">
      <dgm:prSet/>
      <dgm:spPr/>
      <dgm:t>
        <a:bodyPr/>
        <a:lstStyle/>
        <a:p>
          <a:endParaRPr lang="pl-PL"/>
        </a:p>
      </dgm:t>
    </dgm:pt>
    <dgm:pt modelId="{5E0034A5-20D7-4427-B754-681854EFEB33}">
      <dgm:prSet phldrT="[Tekst]"/>
      <dgm:spPr>
        <a:solidFill>
          <a:srgbClr val="B2BACF"/>
        </a:solidFill>
      </dgm:spPr>
      <dgm:t>
        <a:bodyPr/>
        <a:lstStyle/>
        <a:p>
          <a:r>
            <a:rPr lang="pl-PL" dirty="0" smtClean="0"/>
            <a:t>Brak zaległości </a:t>
          </a:r>
          <a:br>
            <a:rPr lang="pl-PL" dirty="0" smtClean="0"/>
          </a:br>
          <a:r>
            <a:rPr lang="pl-PL" dirty="0" smtClean="0"/>
            <a:t>w zobowiązaniach publiczno-prawnych</a:t>
          </a:r>
          <a:endParaRPr lang="pl-PL" dirty="0"/>
        </a:p>
      </dgm:t>
    </dgm:pt>
    <dgm:pt modelId="{EEDBC63F-2331-4B02-A3F7-977F120506A2}" type="parTrans" cxnId="{3496504A-7AEE-48BE-85A0-02BE6447850F}">
      <dgm:prSet/>
      <dgm:spPr/>
      <dgm:t>
        <a:bodyPr/>
        <a:lstStyle/>
        <a:p>
          <a:endParaRPr lang="pl-PL"/>
        </a:p>
      </dgm:t>
    </dgm:pt>
    <dgm:pt modelId="{025B60C4-794B-4AA3-BCAB-76C1CD4B6BE5}" type="sibTrans" cxnId="{3496504A-7AEE-48BE-85A0-02BE6447850F}">
      <dgm:prSet/>
      <dgm:spPr/>
      <dgm:t>
        <a:bodyPr/>
        <a:lstStyle/>
        <a:p>
          <a:endParaRPr lang="pl-PL"/>
        </a:p>
      </dgm:t>
    </dgm:pt>
    <dgm:pt modelId="{C8338605-BD5B-4246-A86E-B6391EA46EF8}" type="pres">
      <dgm:prSet presAssocID="{9C74E853-1DD4-400A-A2C5-C8E7CB083E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0CA2F2D-974E-43DD-B112-953D02380640}" type="pres">
      <dgm:prSet presAssocID="{74D16B04-3663-4AF1-9AB1-190416D0467E}" presName="parentText" presStyleLbl="node1" presStyleIdx="0" presStyleCnt="2" custLinFactY="-18771" custLinFactNeighborX="-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368A77-909F-4D0C-8B6A-FEBAF20A8AE9}" type="pres">
      <dgm:prSet presAssocID="{35D9E9B5-B3F5-4829-9E07-111E5F6703A9}" presName="spacer" presStyleCnt="0"/>
      <dgm:spPr/>
    </dgm:pt>
    <dgm:pt modelId="{93163B9A-BF39-4F1D-B6A7-F853E50F6AED}" type="pres">
      <dgm:prSet presAssocID="{5E0034A5-20D7-4427-B754-681854EFEB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5E1C25C-0868-49EC-8D85-F9C6FD1912F1}" srcId="{9C74E853-1DD4-400A-A2C5-C8E7CB083EC9}" destId="{74D16B04-3663-4AF1-9AB1-190416D0467E}" srcOrd="0" destOrd="0" parTransId="{9F094960-0FDB-4F3E-9906-09770A9AB913}" sibTransId="{35D9E9B5-B3F5-4829-9E07-111E5F6703A9}"/>
    <dgm:cxn modelId="{C38644B0-EB44-4C9C-8871-B687CD031957}" type="presOf" srcId="{74D16B04-3663-4AF1-9AB1-190416D0467E}" destId="{10CA2F2D-974E-43DD-B112-953D02380640}" srcOrd="0" destOrd="0" presId="urn:microsoft.com/office/officeart/2005/8/layout/vList2"/>
    <dgm:cxn modelId="{F86CE58E-82AF-4D5D-9A9D-BE81DF0F49EA}" type="presOf" srcId="{9C74E853-1DD4-400A-A2C5-C8E7CB083EC9}" destId="{C8338605-BD5B-4246-A86E-B6391EA46EF8}" srcOrd="0" destOrd="0" presId="urn:microsoft.com/office/officeart/2005/8/layout/vList2"/>
    <dgm:cxn modelId="{3496504A-7AEE-48BE-85A0-02BE6447850F}" srcId="{9C74E853-1DD4-400A-A2C5-C8E7CB083EC9}" destId="{5E0034A5-20D7-4427-B754-681854EFEB33}" srcOrd="1" destOrd="0" parTransId="{EEDBC63F-2331-4B02-A3F7-977F120506A2}" sibTransId="{025B60C4-794B-4AA3-BCAB-76C1CD4B6BE5}"/>
    <dgm:cxn modelId="{11C6FF76-1402-4B23-9CA4-3342E176E18C}" type="presOf" srcId="{5E0034A5-20D7-4427-B754-681854EFEB33}" destId="{93163B9A-BF39-4F1D-B6A7-F853E50F6AED}" srcOrd="0" destOrd="0" presId="urn:microsoft.com/office/officeart/2005/8/layout/vList2"/>
    <dgm:cxn modelId="{10A84639-15C3-4887-835C-5261F61279CB}" type="presParOf" srcId="{C8338605-BD5B-4246-A86E-B6391EA46EF8}" destId="{10CA2F2D-974E-43DD-B112-953D02380640}" srcOrd="0" destOrd="0" presId="urn:microsoft.com/office/officeart/2005/8/layout/vList2"/>
    <dgm:cxn modelId="{D0D27942-6046-401F-B536-52EF7F51684D}" type="presParOf" srcId="{C8338605-BD5B-4246-A86E-B6391EA46EF8}" destId="{18368A77-909F-4D0C-8B6A-FEBAF20A8AE9}" srcOrd="1" destOrd="0" presId="urn:microsoft.com/office/officeart/2005/8/layout/vList2"/>
    <dgm:cxn modelId="{475623CC-BC67-4F15-9A31-F80AE0BB06E6}" type="presParOf" srcId="{C8338605-BD5B-4246-A86E-B6391EA46EF8}" destId="{93163B9A-BF39-4F1D-B6A7-F853E50F6A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94CC7-6F3A-4513-BBEE-1F8BE13B0233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3D81E698-6BD8-447D-ADBB-1C8A6E37B2EA}">
      <dgm:prSet phldrT="[Tekst]"/>
      <dgm:spPr>
        <a:solidFill>
          <a:srgbClr val="002060"/>
        </a:solidFill>
      </dgm:spPr>
      <dgm:t>
        <a:bodyPr/>
        <a:lstStyle/>
        <a:p>
          <a:r>
            <a:rPr lang="pl-PL" dirty="0" smtClean="0"/>
            <a:t>Brak wykluczenia z możliwości otrzymania środków przeznaczonych na realizację programów finansowanych z udziałem środków europejskich (0/1)</a:t>
          </a:r>
          <a:endParaRPr lang="pl-PL" dirty="0"/>
        </a:p>
      </dgm:t>
    </dgm:pt>
    <dgm:pt modelId="{3392980E-9AB4-4A87-BF43-FE0337CDD0A4}" type="parTrans" cxnId="{622631DF-FC42-4F59-A69E-940D32FFB227}">
      <dgm:prSet/>
      <dgm:spPr/>
      <dgm:t>
        <a:bodyPr/>
        <a:lstStyle/>
        <a:p>
          <a:endParaRPr lang="pl-PL"/>
        </a:p>
      </dgm:t>
    </dgm:pt>
    <dgm:pt modelId="{18359D97-82DF-4EE9-9F52-7D6E2FB175A3}" type="sibTrans" cxnId="{622631DF-FC42-4F59-A69E-940D32FFB227}">
      <dgm:prSet/>
      <dgm:spPr/>
      <dgm:t>
        <a:bodyPr/>
        <a:lstStyle/>
        <a:p>
          <a:endParaRPr lang="pl-PL"/>
        </a:p>
      </dgm:t>
    </dgm:pt>
    <dgm:pt modelId="{8E1873F9-AC9D-457D-8380-A6917A7DEDF0}">
      <dgm:prSet phldrT="[Tekst]"/>
      <dgm:spPr>
        <a:solidFill>
          <a:srgbClr val="005395"/>
        </a:solidFill>
      </dgm:spPr>
      <dgm:t>
        <a:bodyPr/>
        <a:lstStyle/>
        <a:p>
          <a:r>
            <a:rPr lang="pl-PL" dirty="0" smtClean="0"/>
            <a:t>Doświadczenie rynkowe podmiotu/podmiotu trzeciego mierzone poziomem obrotów/przychodów (maks. 20 p.)</a:t>
          </a:r>
          <a:endParaRPr lang="pl-PL" dirty="0"/>
        </a:p>
      </dgm:t>
    </dgm:pt>
    <dgm:pt modelId="{0214F94B-DA3F-4770-80EE-9415B31B06D3}" type="parTrans" cxnId="{0A1F33C2-53CD-4675-B6C8-EA0722D86752}">
      <dgm:prSet/>
      <dgm:spPr/>
      <dgm:t>
        <a:bodyPr/>
        <a:lstStyle/>
        <a:p>
          <a:endParaRPr lang="pl-PL"/>
        </a:p>
      </dgm:t>
    </dgm:pt>
    <dgm:pt modelId="{6E0AF33E-DC4D-4B8E-A612-A6B8120D79F6}" type="sibTrans" cxnId="{0A1F33C2-53CD-4675-B6C8-EA0722D86752}">
      <dgm:prSet/>
      <dgm:spPr/>
      <dgm:t>
        <a:bodyPr/>
        <a:lstStyle/>
        <a:p>
          <a:endParaRPr lang="pl-PL"/>
        </a:p>
      </dgm:t>
    </dgm:pt>
    <dgm:pt modelId="{7116D11E-C45D-429C-86D6-27DC41EA6E6A}">
      <dgm:prSet phldrT="[Tekst]"/>
      <dgm:spPr>
        <a:solidFill>
          <a:srgbClr val="A0C7F2"/>
        </a:solidFill>
      </dgm:spPr>
      <dgm:t>
        <a:bodyPr/>
        <a:lstStyle/>
        <a:p>
          <a:r>
            <a:rPr lang="pl-PL" dirty="0" smtClean="0"/>
            <a:t>Opinie klientów instytucjonalnych wystawione dla podmiotu/podmiotu trzeciego (maks. 30 p.)</a:t>
          </a:r>
          <a:endParaRPr lang="pl-PL" dirty="0"/>
        </a:p>
      </dgm:t>
    </dgm:pt>
    <dgm:pt modelId="{0B059580-75CE-4C0B-9277-39BDBC57BF7D}" type="parTrans" cxnId="{8EF38E29-6E19-45BF-8705-4FB777F44207}">
      <dgm:prSet/>
      <dgm:spPr/>
      <dgm:t>
        <a:bodyPr/>
        <a:lstStyle/>
        <a:p>
          <a:endParaRPr lang="pl-PL"/>
        </a:p>
      </dgm:t>
    </dgm:pt>
    <dgm:pt modelId="{3059D936-AD8B-42A6-81EE-3598301F085E}" type="sibTrans" cxnId="{8EF38E29-6E19-45BF-8705-4FB777F44207}">
      <dgm:prSet/>
      <dgm:spPr/>
      <dgm:t>
        <a:bodyPr/>
        <a:lstStyle/>
        <a:p>
          <a:endParaRPr lang="pl-PL"/>
        </a:p>
      </dgm:t>
    </dgm:pt>
    <dgm:pt modelId="{AB6B20F6-9480-4B5C-9AD6-00B97107DAA4}">
      <dgm:prSet phldrT="[Tekst]"/>
      <dgm:spPr>
        <a:solidFill>
          <a:srgbClr val="B2BACF"/>
        </a:solidFill>
      </dgm:spPr>
      <dgm:t>
        <a:bodyPr/>
        <a:lstStyle/>
        <a:p>
          <a:r>
            <a:rPr lang="pl-PL" dirty="0" smtClean="0"/>
            <a:t>Doświadczenie kadry świadczącej usługi rozwojowe mierzone w godzinach zrealizowanych usług rozwojowych (maks. 30 p.) </a:t>
          </a:r>
          <a:endParaRPr lang="pl-PL" dirty="0"/>
        </a:p>
      </dgm:t>
    </dgm:pt>
    <dgm:pt modelId="{FC7C19D4-3D50-4F8C-912D-9027C3495809}" type="parTrans" cxnId="{30747BF8-299C-4F4F-A05D-D9CE2118BCD1}">
      <dgm:prSet/>
      <dgm:spPr/>
      <dgm:t>
        <a:bodyPr/>
        <a:lstStyle/>
        <a:p>
          <a:endParaRPr lang="pl-PL"/>
        </a:p>
      </dgm:t>
    </dgm:pt>
    <dgm:pt modelId="{18CDCF6A-1DFE-49D0-85D2-764B8671F048}" type="sibTrans" cxnId="{30747BF8-299C-4F4F-A05D-D9CE2118BCD1}">
      <dgm:prSet/>
      <dgm:spPr/>
      <dgm:t>
        <a:bodyPr/>
        <a:lstStyle/>
        <a:p>
          <a:endParaRPr lang="pl-PL"/>
        </a:p>
      </dgm:t>
    </dgm:pt>
    <dgm:pt modelId="{A0A9A2B8-2399-4307-9D12-E30DD454D0B5}">
      <dgm:prSet phldrT="[Teks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pl-PL" dirty="0" smtClean="0"/>
            <a:t>Pozostałe czynniki uwiarygodniające Podmiot (maks. 20 p.) – np. certyfikaty/akredytacje i doświadczenie w projektach unijnych/komercyjnych</a:t>
          </a:r>
          <a:endParaRPr lang="pl-PL" dirty="0"/>
        </a:p>
      </dgm:t>
    </dgm:pt>
    <dgm:pt modelId="{F5629E45-72B9-44AE-9257-62DC3AB8A928}" type="parTrans" cxnId="{C64B41FC-8303-47EB-BC6F-B1DD75309A1E}">
      <dgm:prSet/>
      <dgm:spPr/>
      <dgm:t>
        <a:bodyPr/>
        <a:lstStyle/>
        <a:p>
          <a:endParaRPr lang="pl-PL"/>
        </a:p>
      </dgm:t>
    </dgm:pt>
    <dgm:pt modelId="{672B5DF7-27A0-4405-82EC-3F47A1016DA9}" type="sibTrans" cxnId="{C64B41FC-8303-47EB-BC6F-B1DD75309A1E}">
      <dgm:prSet/>
      <dgm:spPr/>
      <dgm:t>
        <a:bodyPr/>
        <a:lstStyle/>
        <a:p>
          <a:endParaRPr lang="pl-PL"/>
        </a:p>
      </dgm:t>
    </dgm:pt>
    <dgm:pt modelId="{D84332D6-2C45-4CBB-B8D5-1AD7D3F01930}" type="pres">
      <dgm:prSet presAssocID="{32194CC7-6F3A-4513-BBEE-1F8BE13B02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8E100C-CC57-4A67-8156-4AF981223F47}" type="pres">
      <dgm:prSet presAssocID="{3D81E698-6BD8-447D-ADBB-1C8A6E37B2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BB336F-57D1-43DF-A596-1975BB280508}" type="pres">
      <dgm:prSet presAssocID="{18359D97-82DF-4EE9-9F52-7D6E2FB175A3}" presName="spacer" presStyleCnt="0"/>
      <dgm:spPr/>
    </dgm:pt>
    <dgm:pt modelId="{E7B90E33-7640-4202-8AB8-8ADF20F1B194}" type="pres">
      <dgm:prSet presAssocID="{8E1873F9-AC9D-457D-8380-A6917A7DEDF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0531D4-CF81-4433-AD03-A8DF878DB36E}" type="pres">
      <dgm:prSet presAssocID="{6E0AF33E-DC4D-4B8E-A612-A6B8120D79F6}" presName="spacer" presStyleCnt="0"/>
      <dgm:spPr/>
    </dgm:pt>
    <dgm:pt modelId="{A02982F0-C920-416E-A8F9-9222536E77B8}" type="pres">
      <dgm:prSet presAssocID="{7116D11E-C45D-429C-86D6-27DC41EA6E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056B77-14B3-4EED-969F-1C2F011716B7}" type="pres">
      <dgm:prSet presAssocID="{3059D936-AD8B-42A6-81EE-3598301F085E}" presName="spacer" presStyleCnt="0"/>
      <dgm:spPr/>
    </dgm:pt>
    <dgm:pt modelId="{19A9691F-3497-43A5-B93C-2EC51D5AB8B8}" type="pres">
      <dgm:prSet presAssocID="{AB6B20F6-9480-4B5C-9AD6-00B97107DAA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554C34-7729-4A36-A99A-7977EE2660B6}" type="pres">
      <dgm:prSet presAssocID="{18CDCF6A-1DFE-49D0-85D2-764B8671F048}" presName="spacer" presStyleCnt="0"/>
      <dgm:spPr/>
    </dgm:pt>
    <dgm:pt modelId="{7BB43D4A-C96C-4999-915D-9F5F54D2E689}" type="pres">
      <dgm:prSet presAssocID="{A0A9A2B8-2399-4307-9D12-E30DD454D0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2631DF-FC42-4F59-A69E-940D32FFB227}" srcId="{32194CC7-6F3A-4513-BBEE-1F8BE13B0233}" destId="{3D81E698-6BD8-447D-ADBB-1C8A6E37B2EA}" srcOrd="0" destOrd="0" parTransId="{3392980E-9AB4-4A87-BF43-FE0337CDD0A4}" sibTransId="{18359D97-82DF-4EE9-9F52-7D6E2FB175A3}"/>
    <dgm:cxn modelId="{34875C56-B096-47E1-BFEC-840DCCD9EE35}" type="presOf" srcId="{8E1873F9-AC9D-457D-8380-A6917A7DEDF0}" destId="{E7B90E33-7640-4202-8AB8-8ADF20F1B194}" srcOrd="0" destOrd="0" presId="urn:microsoft.com/office/officeart/2005/8/layout/vList2"/>
    <dgm:cxn modelId="{2ED2FAAF-78BE-44D8-BE59-F30BB461455F}" type="presOf" srcId="{7116D11E-C45D-429C-86D6-27DC41EA6E6A}" destId="{A02982F0-C920-416E-A8F9-9222536E77B8}" srcOrd="0" destOrd="0" presId="urn:microsoft.com/office/officeart/2005/8/layout/vList2"/>
    <dgm:cxn modelId="{FC75D0CB-6546-40BA-BBA9-81C488D04D78}" type="presOf" srcId="{A0A9A2B8-2399-4307-9D12-E30DD454D0B5}" destId="{7BB43D4A-C96C-4999-915D-9F5F54D2E689}" srcOrd="0" destOrd="0" presId="urn:microsoft.com/office/officeart/2005/8/layout/vList2"/>
    <dgm:cxn modelId="{421F7238-DBB1-4E32-A2BD-C8DB40AAFBC4}" type="presOf" srcId="{3D81E698-6BD8-447D-ADBB-1C8A6E37B2EA}" destId="{668E100C-CC57-4A67-8156-4AF981223F47}" srcOrd="0" destOrd="0" presId="urn:microsoft.com/office/officeart/2005/8/layout/vList2"/>
    <dgm:cxn modelId="{642CCA2A-34B5-4E5A-8294-66CEF0D64CB9}" type="presOf" srcId="{32194CC7-6F3A-4513-BBEE-1F8BE13B0233}" destId="{D84332D6-2C45-4CBB-B8D5-1AD7D3F01930}" srcOrd="0" destOrd="0" presId="urn:microsoft.com/office/officeart/2005/8/layout/vList2"/>
    <dgm:cxn modelId="{0A1F33C2-53CD-4675-B6C8-EA0722D86752}" srcId="{32194CC7-6F3A-4513-BBEE-1F8BE13B0233}" destId="{8E1873F9-AC9D-457D-8380-A6917A7DEDF0}" srcOrd="1" destOrd="0" parTransId="{0214F94B-DA3F-4770-80EE-9415B31B06D3}" sibTransId="{6E0AF33E-DC4D-4B8E-A612-A6B8120D79F6}"/>
    <dgm:cxn modelId="{30747BF8-299C-4F4F-A05D-D9CE2118BCD1}" srcId="{32194CC7-6F3A-4513-BBEE-1F8BE13B0233}" destId="{AB6B20F6-9480-4B5C-9AD6-00B97107DAA4}" srcOrd="3" destOrd="0" parTransId="{FC7C19D4-3D50-4F8C-912D-9027C3495809}" sibTransId="{18CDCF6A-1DFE-49D0-85D2-764B8671F048}"/>
    <dgm:cxn modelId="{8EF38E29-6E19-45BF-8705-4FB777F44207}" srcId="{32194CC7-6F3A-4513-BBEE-1F8BE13B0233}" destId="{7116D11E-C45D-429C-86D6-27DC41EA6E6A}" srcOrd="2" destOrd="0" parTransId="{0B059580-75CE-4C0B-9277-39BDBC57BF7D}" sibTransId="{3059D936-AD8B-42A6-81EE-3598301F085E}"/>
    <dgm:cxn modelId="{C64B41FC-8303-47EB-BC6F-B1DD75309A1E}" srcId="{32194CC7-6F3A-4513-BBEE-1F8BE13B0233}" destId="{A0A9A2B8-2399-4307-9D12-E30DD454D0B5}" srcOrd="4" destOrd="0" parTransId="{F5629E45-72B9-44AE-9257-62DC3AB8A928}" sibTransId="{672B5DF7-27A0-4405-82EC-3F47A1016DA9}"/>
    <dgm:cxn modelId="{9C0824F4-F964-49D3-A328-BFED270A328C}" type="presOf" srcId="{AB6B20F6-9480-4B5C-9AD6-00B97107DAA4}" destId="{19A9691F-3497-43A5-B93C-2EC51D5AB8B8}" srcOrd="0" destOrd="0" presId="urn:microsoft.com/office/officeart/2005/8/layout/vList2"/>
    <dgm:cxn modelId="{9CF567A1-DC1A-4A1F-B11C-A9DD181CF41F}" type="presParOf" srcId="{D84332D6-2C45-4CBB-B8D5-1AD7D3F01930}" destId="{668E100C-CC57-4A67-8156-4AF981223F47}" srcOrd="0" destOrd="0" presId="urn:microsoft.com/office/officeart/2005/8/layout/vList2"/>
    <dgm:cxn modelId="{B648412F-7B36-46B8-A102-7AD169EDDAAE}" type="presParOf" srcId="{D84332D6-2C45-4CBB-B8D5-1AD7D3F01930}" destId="{DFBB336F-57D1-43DF-A596-1975BB280508}" srcOrd="1" destOrd="0" presId="urn:microsoft.com/office/officeart/2005/8/layout/vList2"/>
    <dgm:cxn modelId="{363EED96-30FD-4640-98E3-D2B56FDF0332}" type="presParOf" srcId="{D84332D6-2C45-4CBB-B8D5-1AD7D3F01930}" destId="{E7B90E33-7640-4202-8AB8-8ADF20F1B194}" srcOrd="2" destOrd="0" presId="urn:microsoft.com/office/officeart/2005/8/layout/vList2"/>
    <dgm:cxn modelId="{E37D61B9-2864-4CD7-A880-56C18CFF5D28}" type="presParOf" srcId="{D84332D6-2C45-4CBB-B8D5-1AD7D3F01930}" destId="{BC0531D4-CF81-4433-AD03-A8DF878DB36E}" srcOrd="3" destOrd="0" presId="urn:microsoft.com/office/officeart/2005/8/layout/vList2"/>
    <dgm:cxn modelId="{E2943D03-B694-4E8F-9669-6143D9FFE32A}" type="presParOf" srcId="{D84332D6-2C45-4CBB-B8D5-1AD7D3F01930}" destId="{A02982F0-C920-416E-A8F9-9222536E77B8}" srcOrd="4" destOrd="0" presId="urn:microsoft.com/office/officeart/2005/8/layout/vList2"/>
    <dgm:cxn modelId="{C7E7291B-21A4-4E62-8268-57DDD4BDFBCC}" type="presParOf" srcId="{D84332D6-2C45-4CBB-B8D5-1AD7D3F01930}" destId="{AD056B77-14B3-4EED-969F-1C2F011716B7}" srcOrd="5" destOrd="0" presId="urn:microsoft.com/office/officeart/2005/8/layout/vList2"/>
    <dgm:cxn modelId="{5DA9ACFD-09A7-4362-9F5B-8DF410AAA980}" type="presParOf" srcId="{D84332D6-2C45-4CBB-B8D5-1AD7D3F01930}" destId="{19A9691F-3497-43A5-B93C-2EC51D5AB8B8}" srcOrd="6" destOrd="0" presId="urn:microsoft.com/office/officeart/2005/8/layout/vList2"/>
    <dgm:cxn modelId="{136FA4BE-39B5-449B-834F-53E672259CD6}" type="presParOf" srcId="{D84332D6-2C45-4CBB-B8D5-1AD7D3F01930}" destId="{E4554C34-7729-4A36-A99A-7977EE2660B6}" srcOrd="7" destOrd="0" presId="urn:microsoft.com/office/officeart/2005/8/layout/vList2"/>
    <dgm:cxn modelId="{FA347A1E-A898-4424-B138-9B68BEBE1DB8}" type="presParOf" srcId="{D84332D6-2C45-4CBB-B8D5-1AD7D3F01930}" destId="{7BB43D4A-C96C-4999-915D-9F5F54D2E68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2F2D-974E-43DD-B112-953D02380640}">
      <dsp:nvSpPr>
        <dsp:cNvPr id="0" name=""/>
        <dsp:cNvSpPr/>
      </dsp:nvSpPr>
      <dsp:spPr>
        <a:xfrm>
          <a:off x="0" y="0"/>
          <a:ext cx="3498381" cy="176436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Niekaralność podmiotu/członków organu zarządzającego podmiotu</a:t>
          </a:r>
          <a:endParaRPr lang="pl-PL" sz="2600" kern="1200" dirty="0"/>
        </a:p>
      </dsp:txBody>
      <dsp:txXfrm>
        <a:off x="86129" y="86129"/>
        <a:ext cx="3326123" cy="1592102"/>
      </dsp:txXfrm>
    </dsp:sp>
    <dsp:sp modelId="{93163B9A-BF39-4F1D-B6A7-F853E50F6AED}">
      <dsp:nvSpPr>
        <dsp:cNvPr id="0" name=""/>
        <dsp:cNvSpPr/>
      </dsp:nvSpPr>
      <dsp:spPr>
        <a:xfrm>
          <a:off x="0" y="1842653"/>
          <a:ext cx="3498381" cy="1764360"/>
        </a:xfrm>
        <a:prstGeom prst="roundRect">
          <a:avLst/>
        </a:prstGeom>
        <a:solidFill>
          <a:srgbClr val="B2BA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Brak zaległości </a:t>
          </a:r>
          <a:br>
            <a:rPr lang="pl-PL" sz="2600" kern="1200" dirty="0" smtClean="0"/>
          </a:br>
          <a:r>
            <a:rPr lang="pl-PL" sz="2600" kern="1200" dirty="0" smtClean="0"/>
            <a:t>w zobowiązaniach publiczno-prawnych</a:t>
          </a:r>
          <a:endParaRPr lang="pl-PL" sz="2600" kern="1200" dirty="0"/>
        </a:p>
      </dsp:txBody>
      <dsp:txXfrm>
        <a:off x="86129" y="1928782"/>
        <a:ext cx="3326123" cy="1592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E100C-CC57-4A67-8156-4AF981223F47}">
      <dsp:nvSpPr>
        <dsp:cNvPr id="0" name=""/>
        <dsp:cNvSpPr/>
      </dsp:nvSpPr>
      <dsp:spPr>
        <a:xfrm>
          <a:off x="0" y="57756"/>
          <a:ext cx="4157996" cy="7371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Brak wykluczenia z możliwości otrzymania środków przeznaczonych na realizację programów finansowanych z udziałem środków europejskich (0/1)</a:t>
          </a:r>
          <a:endParaRPr lang="pl-PL" sz="1400" kern="1200" dirty="0"/>
        </a:p>
      </dsp:txBody>
      <dsp:txXfrm>
        <a:off x="35982" y="93738"/>
        <a:ext cx="4086032" cy="665136"/>
      </dsp:txXfrm>
    </dsp:sp>
    <dsp:sp modelId="{E7B90E33-7640-4202-8AB8-8ADF20F1B194}">
      <dsp:nvSpPr>
        <dsp:cNvPr id="0" name=""/>
        <dsp:cNvSpPr/>
      </dsp:nvSpPr>
      <dsp:spPr>
        <a:xfrm>
          <a:off x="0" y="835176"/>
          <a:ext cx="4157996" cy="737100"/>
        </a:xfrm>
        <a:prstGeom prst="roundRect">
          <a:avLst/>
        </a:prstGeom>
        <a:solidFill>
          <a:srgbClr val="0053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Doświadczenie rynkowe podmiotu/podmiotu trzeciego mierzone poziomem obrotów/przychodów (maks. 20 p.)</a:t>
          </a:r>
          <a:endParaRPr lang="pl-PL" sz="1400" kern="1200" dirty="0"/>
        </a:p>
      </dsp:txBody>
      <dsp:txXfrm>
        <a:off x="35982" y="871158"/>
        <a:ext cx="4086032" cy="665136"/>
      </dsp:txXfrm>
    </dsp:sp>
    <dsp:sp modelId="{A02982F0-C920-416E-A8F9-9222536E77B8}">
      <dsp:nvSpPr>
        <dsp:cNvPr id="0" name=""/>
        <dsp:cNvSpPr/>
      </dsp:nvSpPr>
      <dsp:spPr>
        <a:xfrm>
          <a:off x="0" y="1612596"/>
          <a:ext cx="4157996" cy="737100"/>
        </a:xfrm>
        <a:prstGeom prst="roundRect">
          <a:avLst/>
        </a:prstGeom>
        <a:solidFill>
          <a:srgbClr val="A0C7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Opinie klientów instytucjonalnych wystawione dla podmiotu/podmiotu trzeciego (maks. 30 p.)</a:t>
          </a:r>
          <a:endParaRPr lang="pl-PL" sz="1400" kern="1200" dirty="0"/>
        </a:p>
      </dsp:txBody>
      <dsp:txXfrm>
        <a:off x="35982" y="1648578"/>
        <a:ext cx="4086032" cy="665136"/>
      </dsp:txXfrm>
    </dsp:sp>
    <dsp:sp modelId="{19A9691F-3497-43A5-B93C-2EC51D5AB8B8}">
      <dsp:nvSpPr>
        <dsp:cNvPr id="0" name=""/>
        <dsp:cNvSpPr/>
      </dsp:nvSpPr>
      <dsp:spPr>
        <a:xfrm>
          <a:off x="0" y="2390017"/>
          <a:ext cx="4157996" cy="737100"/>
        </a:xfrm>
        <a:prstGeom prst="roundRect">
          <a:avLst/>
        </a:prstGeom>
        <a:solidFill>
          <a:srgbClr val="B2BA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Doświadczenie kadry świadczącej usługi rozwojowe mierzone w godzinach zrealizowanych usług rozwojowych (maks. 30 p.) </a:t>
          </a:r>
          <a:endParaRPr lang="pl-PL" sz="1400" kern="1200" dirty="0"/>
        </a:p>
      </dsp:txBody>
      <dsp:txXfrm>
        <a:off x="35982" y="2425999"/>
        <a:ext cx="4086032" cy="665136"/>
      </dsp:txXfrm>
    </dsp:sp>
    <dsp:sp modelId="{7BB43D4A-C96C-4999-915D-9F5F54D2E689}">
      <dsp:nvSpPr>
        <dsp:cNvPr id="0" name=""/>
        <dsp:cNvSpPr/>
      </dsp:nvSpPr>
      <dsp:spPr>
        <a:xfrm>
          <a:off x="0" y="3167437"/>
          <a:ext cx="4157996" cy="73710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Pozostałe czynniki uwiarygodniające Podmiot (maks. 20 p.) – np. certyfikaty/akredytacje i doświadczenie w projektach unijnych/komercyjnych</a:t>
          </a:r>
          <a:endParaRPr lang="pl-PL" sz="1400" kern="1200" dirty="0"/>
        </a:p>
      </dsp:txBody>
      <dsp:txXfrm>
        <a:off x="35982" y="3203419"/>
        <a:ext cx="4086032" cy="66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7"/>
          </a:xfrm>
          <a:prstGeom prst="rect">
            <a:avLst/>
          </a:prstGeom>
        </p:spPr>
        <p:txBody>
          <a:bodyPr vert="horz" lIns="90737" tIns="45369" rIns="90737" bIns="4536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7"/>
          </a:xfrm>
          <a:prstGeom prst="rect">
            <a:avLst/>
          </a:prstGeom>
        </p:spPr>
        <p:txBody>
          <a:bodyPr vert="horz" lIns="90737" tIns="45369" rIns="90737" bIns="45369" rtlCol="0"/>
          <a:lstStyle>
            <a:lvl1pPr algn="r">
              <a:defRPr sz="1200"/>
            </a:lvl1pPr>
          </a:lstStyle>
          <a:p>
            <a:fld id="{A425C831-BEF7-452F-BFD2-8A70106F6D1F}" type="datetimeFigureOut">
              <a:rPr lang="pl-PL" smtClean="0"/>
              <a:t>2015-10-19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6577"/>
            <a:ext cx="2946400" cy="496887"/>
          </a:xfrm>
          <a:prstGeom prst="rect">
            <a:avLst/>
          </a:prstGeom>
        </p:spPr>
        <p:txBody>
          <a:bodyPr vert="horz" lIns="90737" tIns="45369" rIns="90737" bIns="4536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6577"/>
            <a:ext cx="2946400" cy="496887"/>
          </a:xfrm>
          <a:prstGeom prst="rect">
            <a:avLst/>
          </a:prstGeom>
        </p:spPr>
        <p:txBody>
          <a:bodyPr vert="horz" lIns="90737" tIns="45369" rIns="90737" bIns="45369" rtlCol="0" anchor="b"/>
          <a:lstStyle>
            <a:lvl1pPr algn="r">
              <a:defRPr sz="1200"/>
            </a:lvl1pPr>
          </a:lstStyle>
          <a:p>
            <a:fld id="{2763A2CC-6DFF-48C5-842E-EC920C0AD7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16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253"/>
          </a:xfrm>
          <a:prstGeom prst="rect">
            <a:avLst/>
          </a:prstGeom>
        </p:spPr>
        <p:txBody>
          <a:bodyPr vert="horz" lIns="90737" tIns="45369" rIns="90737" bIns="4536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253"/>
          </a:xfrm>
          <a:prstGeom prst="rect">
            <a:avLst/>
          </a:prstGeom>
        </p:spPr>
        <p:txBody>
          <a:bodyPr vert="horz" lIns="90737" tIns="45369" rIns="90737" bIns="45369" rtlCol="0"/>
          <a:lstStyle>
            <a:lvl1pPr algn="r">
              <a:defRPr sz="1200"/>
            </a:lvl1pPr>
          </a:lstStyle>
          <a:p>
            <a:fld id="{ACE8B1FF-9033-4438-8590-3CAB0A6BEDA9}" type="datetimeFigureOut">
              <a:rPr lang="pl-PL" smtClean="0"/>
              <a:t>2015-10-19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7" tIns="45369" rIns="90737" bIns="4536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4401"/>
            <a:ext cx="5438140" cy="4466272"/>
          </a:xfrm>
          <a:prstGeom prst="rect">
            <a:avLst/>
          </a:prstGeom>
        </p:spPr>
        <p:txBody>
          <a:bodyPr vert="horz" lIns="90737" tIns="45369" rIns="90737" bIns="4536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7075"/>
            <a:ext cx="2945659" cy="496253"/>
          </a:xfrm>
          <a:prstGeom prst="rect">
            <a:avLst/>
          </a:prstGeom>
        </p:spPr>
        <p:txBody>
          <a:bodyPr vert="horz" lIns="90737" tIns="45369" rIns="90737" bIns="4536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7075"/>
            <a:ext cx="2945659" cy="496253"/>
          </a:xfrm>
          <a:prstGeom prst="rect">
            <a:avLst/>
          </a:prstGeom>
        </p:spPr>
        <p:txBody>
          <a:bodyPr vert="horz" lIns="90737" tIns="45369" rIns="90737" bIns="45369" rtlCol="0" anchor="b"/>
          <a:lstStyle>
            <a:lvl1pPr algn="r">
              <a:defRPr sz="1200"/>
            </a:lvl1pPr>
          </a:lstStyle>
          <a:p>
            <a:fld id="{5F205D90-51C5-49AF-B41B-B3E25258C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65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2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19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4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66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9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12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85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29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Zgoda na przetwarzanie danych osobowych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7408" indent="-287465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9858" indent="-229972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9801" indent="-229972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69744" indent="-229972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29688" indent="-22997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89631" indent="-22997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49574" indent="-22997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909517" indent="-22997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fld id="{ADF5ABD4-B993-4ECA-9B8D-BDD9FF2D4A28}" type="slidenum">
              <a:rPr lang="pl-PL" altLang="pl-PL" sz="1200">
                <a:latin typeface="Arial" pitchFamily="34" charset="0"/>
                <a:ea typeface="MS PGothic" pitchFamily="34" charset="-128"/>
              </a:rPr>
              <a:pPr/>
              <a:t>23</a:t>
            </a:fld>
            <a:endParaRPr lang="pl-PL" altLang="pl-PL" sz="120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886" indent="-285726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2901" indent="-22858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062" indent="-22858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222" indent="-22858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382" indent="-22858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544" indent="-22858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8704" indent="-22858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5865" indent="-22858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fld id="{7ED978E9-5FC4-4393-9359-288013635BD4}" type="slidenum">
              <a:rPr lang="pl-PL" sz="1200">
                <a:latin typeface="Arial" pitchFamily="34" charset="0"/>
                <a:ea typeface="MS PGothic" pitchFamily="34" charset="-128"/>
              </a:rPr>
              <a:pPr/>
              <a:t>24</a:t>
            </a:fld>
            <a:endParaRPr lang="pl-PL" sz="120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56175" cy="3717925"/>
          </a:xfrm>
          <a:ln/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53128" indent="-289665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58659" indent="-231732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22123" indent="-231732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85586" indent="-231732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49050" indent="-23173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3012514" indent="-23173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75977" indent="-23173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939441" indent="-23173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fld id="{618BAF86-D382-49E4-AE9C-805AFFE08D8C}" type="slidenum">
              <a:rPr lang="pl-PL" sz="1200">
                <a:latin typeface="Arial" pitchFamily="34" charset="0"/>
                <a:ea typeface="MS PGothic" pitchFamily="34" charset="-128"/>
              </a:rPr>
              <a:pPr/>
              <a:t>25</a:t>
            </a:fld>
            <a:endParaRPr lang="pl-PL" sz="120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29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263" indent="-289665" defTabSz="926927" fontAlgn="base">
              <a:spcBef>
                <a:spcPts val="1014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l-PL" altLang="pl-PL" sz="1800" dirty="0" err="1">
                <a:solidFill>
                  <a:srgbClr val="000000"/>
                </a:solidFill>
                <a:latin typeface="Franklin Gothic Book"/>
              </a:rPr>
              <a:t>Evidence-based</a:t>
            </a: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 policy – EFS oparty na faktach;</a:t>
            </a:r>
          </a:p>
          <a:p>
            <a:pPr marL="637263" indent="-289665" defTabSz="926927" fontAlgn="base">
              <a:spcBef>
                <a:spcPts val="1014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Podejście </a:t>
            </a:r>
            <a:r>
              <a:rPr lang="pl-PL" altLang="pl-PL" sz="1800" b="1" dirty="0" err="1">
                <a:solidFill>
                  <a:srgbClr val="000000"/>
                </a:solidFill>
                <a:latin typeface="Franklin Gothic Book"/>
              </a:rPr>
              <a:t>rezultatowe</a:t>
            </a: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 do realizacji EFS;</a:t>
            </a:r>
          </a:p>
          <a:p>
            <a:pPr marL="637263" indent="-289665" defTabSz="926927" fontAlgn="base">
              <a:spcBef>
                <a:spcPts val="1014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Prymat </a:t>
            </a:r>
            <a:r>
              <a:rPr lang="pl-PL" altLang="pl-PL" sz="1800" b="1" dirty="0">
                <a:solidFill>
                  <a:srgbClr val="000000"/>
                </a:solidFill>
                <a:latin typeface="Franklin Gothic Book"/>
              </a:rPr>
              <a:t>jakości</a:t>
            </a: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 wsparcia nad efektami ilościowymi;</a:t>
            </a:r>
          </a:p>
          <a:p>
            <a:pPr marL="637263" indent="-289665" defTabSz="926927" fontAlgn="base">
              <a:spcBef>
                <a:spcPts val="1014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Rola </a:t>
            </a:r>
            <a:r>
              <a:rPr lang="pl-PL" altLang="pl-PL" sz="1800" dirty="0" err="1">
                <a:solidFill>
                  <a:srgbClr val="000000"/>
                </a:solidFill>
                <a:latin typeface="Franklin Gothic Book"/>
              </a:rPr>
              <a:t>katalizacyjna</a:t>
            </a: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 w latach 2004-2006 oraz 2007-2013         rola </a:t>
            </a:r>
            <a:r>
              <a:rPr lang="pl-PL" altLang="pl-PL" sz="1800" b="1" dirty="0">
                <a:solidFill>
                  <a:srgbClr val="000000"/>
                </a:solidFill>
                <a:latin typeface="Franklin Gothic Book"/>
              </a:rPr>
              <a:t>koncentrująca wsparcie</a:t>
            </a: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 w latach 2014-2020;</a:t>
            </a:r>
          </a:p>
          <a:p>
            <a:pPr marL="637263" indent="-289665" defTabSz="926927" fontAlgn="base">
              <a:spcBef>
                <a:spcPts val="1014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Realizacja wsparcia tam, gdzie zdefiniowana została potrzeba = </a:t>
            </a:r>
            <a:r>
              <a:rPr lang="pl-PL" altLang="pl-PL" sz="1800" b="1" dirty="0">
                <a:solidFill>
                  <a:srgbClr val="000000"/>
                </a:solidFill>
                <a:latin typeface="Franklin Gothic Book"/>
              </a:rPr>
              <a:t>decentralizacja EFS</a:t>
            </a:r>
            <a:r>
              <a:rPr lang="pl-PL" altLang="pl-PL" sz="1800" dirty="0">
                <a:solidFill>
                  <a:srgbClr val="000000"/>
                </a:solidFill>
                <a:latin typeface="Franklin Gothic Book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8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8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29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53128" indent="-289665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58659" indent="-231732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22123" indent="-231732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85586" indent="-231732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49050" indent="-23173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3012514" indent="-23173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75977" indent="-23173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939441" indent="-231732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fld id="{E1ADFEED-2F46-4927-8C1C-D5CFE8C8B47E}" type="slidenum">
              <a:rPr lang="pl-PL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8</a:t>
            </a:fld>
            <a:endParaRPr lang="pl-PL" sz="12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6175" cy="3717925"/>
          </a:xfrm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Podmioty świadczące usługi komercyjne-</a:t>
            </a:r>
            <a:r>
              <a:rPr lang="pl-PL" baseline="0" dirty="0" smtClean="0"/>
              <a:t> Podmioty, które nie przyjmują na swoje usługi uczestników, którzy na sfinansowanie swojego udział w usłudze pozyskali dofinansowanie z EFS.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903C-3F71-4FC6-80F1-B72EEAAC4679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1" y="0"/>
            <a:ext cx="9144000" cy="6189393"/>
          </a:xfrm>
          <a:prstGeom prst="rect">
            <a:avLst/>
          </a:prstGeom>
          <a:solidFill>
            <a:srgbClr val="C14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705520" y="687711"/>
            <a:ext cx="0" cy="550168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1040" y="0"/>
            <a:ext cx="0" cy="618939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375421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5501682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0" y="6189393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0" y="2063131"/>
            <a:ext cx="2116561" cy="2063131"/>
          </a:xfrm>
          <a:prstGeom prst="rect">
            <a:avLst/>
          </a:prstGeom>
          <a:solidFill>
            <a:srgbClr val="95A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Line 22"/>
          <p:cNvSpPr>
            <a:spLocks noChangeShapeType="1"/>
          </p:cNvSpPr>
          <p:nvPr userDrawn="1"/>
        </p:nvSpPr>
        <p:spPr bwMode="auto">
          <a:xfrm>
            <a:off x="705520" y="687710"/>
            <a:ext cx="14110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Line 23"/>
          <p:cNvSpPr>
            <a:spLocks noChangeShapeType="1"/>
          </p:cNvSpPr>
          <p:nvPr userDrawn="1"/>
        </p:nvSpPr>
        <p:spPr bwMode="auto">
          <a:xfrm>
            <a:off x="0" y="4813972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2116561" y="0"/>
            <a:ext cx="0" cy="6858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 userDrawn="1"/>
        </p:nvSpPr>
        <p:spPr bwMode="auto">
          <a:xfrm>
            <a:off x="2116561" y="2063131"/>
            <a:ext cx="7027439" cy="20631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41" descr="PPT_K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7" y="6265805"/>
            <a:ext cx="7465122" cy="46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0"/>
            <a:ext cx="685800" cy="684213"/>
          </a:xfrm>
          <a:prstGeom prst="rect">
            <a:avLst/>
          </a:prstGeom>
          <a:solidFill>
            <a:srgbClr val="009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pl-PL" altLang="pl-PL" sz="1600" b="1" dirty="0">
                <a:solidFill>
                  <a:schemeClr val="bg1"/>
                </a:solidFill>
              </a:rPr>
              <a:t>2015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983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6263" y="1338807"/>
            <a:ext cx="1941814" cy="47566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923" y="1338807"/>
            <a:ext cx="5673559" cy="47566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ytuł,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923" y="764123"/>
            <a:ext cx="7772155" cy="61129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923" y="1222596"/>
            <a:ext cx="3806870" cy="403233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half" idx="2"/>
          </p:nvPr>
        </p:nvSpPr>
        <p:spPr>
          <a:xfrm>
            <a:off x="4649575" y="1222596"/>
            <a:ext cx="3808503" cy="4032339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569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1852" y="4406440"/>
            <a:ext cx="7772155" cy="1362685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1852" y="2906850"/>
            <a:ext cx="7772155" cy="1499591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155" indent="0">
              <a:buNone/>
              <a:defRPr sz="1800"/>
            </a:lvl2pPr>
            <a:lvl3pPr marL="930311" indent="0">
              <a:buNone/>
              <a:defRPr sz="1600"/>
            </a:lvl3pPr>
            <a:lvl4pPr marL="1395466" indent="0">
              <a:buNone/>
              <a:defRPr sz="1400"/>
            </a:lvl4pPr>
            <a:lvl5pPr marL="1860621" indent="0">
              <a:buNone/>
              <a:defRPr sz="1400"/>
            </a:lvl5pPr>
            <a:lvl6pPr marL="2325776" indent="0">
              <a:buNone/>
              <a:defRPr sz="1400"/>
            </a:lvl6pPr>
            <a:lvl7pPr marL="2790932" indent="0">
              <a:buNone/>
              <a:defRPr sz="1400"/>
            </a:lvl7pPr>
            <a:lvl8pPr marL="3256087" indent="0">
              <a:buNone/>
              <a:defRPr sz="1400"/>
            </a:lvl8pPr>
            <a:lvl9pPr marL="3721242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967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923" y="2063131"/>
            <a:ext cx="3806870" cy="4032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9575" y="2063131"/>
            <a:ext cx="3808503" cy="4032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2" y="275404"/>
            <a:ext cx="822943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2" y="1534613"/>
            <a:ext cx="4040410" cy="639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155" indent="0">
              <a:buNone/>
              <a:defRPr sz="2000" b="1"/>
            </a:lvl2pPr>
            <a:lvl3pPr marL="930311" indent="0">
              <a:buNone/>
              <a:defRPr sz="1800" b="1"/>
            </a:lvl3pPr>
            <a:lvl4pPr marL="1395466" indent="0">
              <a:buNone/>
              <a:defRPr sz="1600" b="1"/>
            </a:lvl4pPr>
            <a:lvl5pPr marL="1860621" indent="0">
              <a:buNone/>
              <a:defRPr sz="1600" b="1"/>
            </a:lvl5pPr>
            <a:lvl6pPr marL="2325776" indent="0">
              <a:buNone/>
              <a:defRPr sz="1600" b="1"/>
            </a:lvl6pPr>
            <a:lvl7pPr marL="2790932" indent="0">
              <a:buNone/>
              <a:defRPr sz="1600" b="1"/>
            </a:lvl7pPr>
            <a:lvl8pPr marL="3256087" indent="0">
              <a:buNone/>
              <a:defRPr sz="1600" b="1"/>
            </a:lvl8pPr>
            <a:lvl9pPr marL="3721242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82" y="2174566"/>
            <a:ext cx="4040410" cy="3951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675" y="1534613"/>
            <a:ext cx="4042044" cy="639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155" indent="0">
              <a:buNone/>
              <a:defRPr sz="2000" b="1"/>
            </a:lvl2pPr>
            <a:lvl3pPr marL="930311" indent="0">
              <a:buNone/>
              <a:defRPr sz="1800" b="1"/>
            </a:lvl3pPr>
            <a:lvl4pPr marL="1395466" indent="0">
              <a:buNone/>
              <a:defRPr sz="1600" b="1"/>
            </a:lvl4pPr>
            <a:lvl5pPr marL="1860621" indent="0">
              <a:buNone/>
              <a:defRPr sz="1600" b="1"/>
            </a:lvl5pPr>
            <a:lvl6pPr marL="2325776" indent="0">
              <a:buNone/>
              <a:defRPr sz="1600" b="1"/>
            </a:lvl6pPr>
            <a:lvl7pPr marL="2790932" indent="0">
              <a:buNone/>
              <a:defRPr sz="1600" b="1"/>
            </a:lvl7pPr>
            <a:lvl8pPr marL="3256087" indent="0">
              <a:buNone/>
              <a:defRPr sz="1600" b="1"/>
            </a:lvl8pPr>
            <a:lvl9pPr marL="3721242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4675" y="2174566"/>
            <a:ext cx="4042044" cy="3951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6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2" y="273810"/>
            <a:ext cx="3008260" cy="11605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4964" y="273811"/>
            <a:ext cx="5111755" cy="585190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82" y="1434322"/>
            <a:ext cx="3008260" cy="4691394"/>
          </a:xfrm>
        </p:spPr>
        <p:txBody>
          <a:bodyPr/>
          <a:lstStyle>
            <a:lvl1pPr marL="0" indent="0">
              <a:buNone/>
              <a:defRPr sz="1400"/>
            </a:lvl1pPr>
            <a:lvl2pPr marL="465155" indent="0">
              <a:buNone/>
              <a:defRPr sz="1200"/>
            </a:lvl2pPr>
            <a:lvl3pPr marL="930311" indent="0">
              <a:buNone/>
              <a:defRPr sz="1000"/>
            </a:lvl3pPr>
            <a:lvl4pPr marL="1395466" indent="0">
              <a:buNone/>
              <a:defRPr sz="900"/>
            </a:lvl4pPr>
            <a:lvl5pPr marL="1860621" indent="0">
              <a:buNone/>
              <a:defRPr sz="900"/>
            </a:lvl5pPr>
            <a:lvl6pPr marL="2325776" indent="0">
              <a:buNone/>
              <a:defRPr sz="900"/>
            </a:lvl6pPr>
            <a:lvl7pPr marL="2790932" indent="0">
              <a:buNone/>
              <a:defRPr sz="900"/>
            </a:lvl7pPr>
            <a:lvl8pPr marL="3256087" indent="0">
              <a:buNone/>
              <a:defRPr sz="900"/>
            </a:lvl8pPr>
            <a:lvl9pPr marL="372124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6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1564" y="4801237"/>
            <a:ext cx="5487380" cy="566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564" y="612891"/>
            <a:ext cx="5487380" cy="4115118"/>
          </a:xfrm>
        </p:spPr>
        <p:txBody>
          <a:bodyPr/>
          <a:lstStyle>
            <a:lvl1pPr marL="0" indent="0">
              <a:buNone/>
              <a:defRPr sz="3300"/>
            </a:lvl1pPr>
            <a:lvl2pPr marL="465155" indent="0">
              <a:buNone/>
              <a:defRPr sz="2800"/>
            </a:lvl2pPr>
            <a:lvl3pPr marL="930311" indent="0">
              <a:buNone/>
              <a:defRPr sz="2400"/>
            </a:lvl3pPr>
            <a:lvl4pPr marL="1395466" indent="0">
              <a:buNone/>
              <a:defRPr sz="2000"/>
            </a:lvl4pPr>
            <a:lvl5pPr marL="1860621" indent="0">
              <a:buNone/>
              <a:defRPr sz="2000"/>
            </a:lvl5pPr>
            <a:lvl6pPr marL="2325776" indent="0">
              <a:buNone/>
              <a:defRPr sz="2000"/>
            </a:lvl6pPr>
            <a:lvl7pPr marL="2790932" indent="0">
              <a:buNone/>
              <a:defRPr sz="2000"/>
            </a:lvl7pPr>
            <a:lvl8pPr marL="3256087" indent="0">
              <a:buNone/>
              <a:defRPr sz="2000"/>
            </a:lvl8pPr>
            <a:lvl9pPr marL="372124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564" y="5367961"/>
            <a:ext cx="5487380" cy="803921"/>
          </a:xfrm>
        </p:spPr>
        <p:txBody>
          <a:bodyPr/>
          <a:lstStyle>
            <a:lvl1pPr marL="0" indent="0">
              <a:buNone/>
              <a:defRPr sz="1400"/>
            </a:lvl1pPr>
            <a:lvl2pPr marL="465155" indent="0">
              <a:buNone/>
              <a:defRPr sz="1200"/>
            </a:lvl2pPr>
            <a:lvl3pPr marL="930311" indent="0">
              <a:buNone/>
              <a:defRPr sz="1000"/>
            </a:lvl3pPr>
            <a:lvl4pPr marL="1395466" indent="0">
              <a:buNone/>
              <a:defRPr sz="900"/>
            </a:lvl4pPr>
            <a:lvl5pPr marL="1860621" indent="0">
              <a:buNone/>
              <a:defRPr sz="900"/>
            </a:lvl5pPr>
            <a:lvl6pPr marL="2325776" indent="0">
              <a:buNone/>
              <a:defRPr sz="900"/>
            </a:lvl6pPr>
            <a:lvl7pPr marL="2790932" indent="0">
              <a:buNone/>
              <a:defRPr sz="900"/>
            </a:lvl7pPr>
            <a:lvl8pPr marL="3256087" indent="0">
              <a:buNone/>
              <a:defRPr sz="900"/>
            </a:lvl8pPr>
            <a:lvl9pPr marL="372124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04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23" y="2063131"/>
            <a:ext cx="7772155" cy="403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0" rIns="92064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</a:p>
        </p:txBody>
      </p:sp>
      <p:sp>
        <p:nvSpPr>
          <p:cNvPr id="1027" name="Rectangle 24"/>
          <p:cNvSpPr>
            <a:spLocks noChangeAspect="1" noChangeArrowheads="1"/>
          </p:cNvSpPr>
          <p:nvPr userDrawn="1"/>
        </p:nvSpPr>
        <p:spPr bwMode="auto">
          <a:xfrm>
            <a:off x="1" y="1375421"/>
            <a:ext cx="636928" cy="620850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26"/>
          <p:cNvSpPr>
            <a:spLocks noChangeAspect="1" noChangeArrowheads="1"/>
          </p:cNvSpPr>
          <p:nvPr userDrawn="1"/>
        </p:nvSpPr>
        <p:spPr bwMode="auto">
          <a:xfrm>
            <a:off x="1" y="2063131"/>
            <a:ext cx="636928" cy="620850"/>
          </a:xfrm>
          <a:prstGeom prst="rect">
            <a:avLst/>
          </a:prstGeom>
          <a:solidFill>
            <a:srgbClr val="C14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27"/>
          <p:cNvSpPr>
            <a:spLocks noChangeAspect="1" noChangeArrowheads="1"/>
          </p:cNvSpPr>
          <p:nvPr userDrawn="1"/>
        </p:nvSpPr>
        <p:spPr bwMode="auto">
          <a:xfrm>
            <a:off x="1" y="2750842"/>
            <a:ext cx="636928" cy="620850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85923" y="1338807"/>
            <a:ext cx="7772155" cy="6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0" rIns="92064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pl-PL" dirty="0" smtClean="0"/>
          </a:p>
        </p:txBody>
      </p:sp>
      <p:pic>
        <p:nvPicPr>
          <p:cNvPr id="1032" name="Picture 38" descr="PPT_K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7" y="6265805"/>
            <a:ext cx="7465122" cy="46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34" charset="-128"/>
          <a:cs typeface="+mj-cs"/>
        </a:defRPr>
      </a:lvl1pPr>
      <a:lvl2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34" charset="-128"/>
        </a:defRPr>
      </a:lvl2pPr>
      <a:lvl3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34" charset="-128"/>
        </a:defRPr>
      </a:lvl3pPr>
      <a:lvl4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34" charset="-128"/>
        </a:defRPr>
      </a:lvl4pPr>
      <a:lvl5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34" charset="-128"/>
        </a:defRPr>
      </a:lvl5pPr>
      <a:lvl6pPr marL="465155" algn="l" defTabSz="920620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6pPr>
      <a:lvl7pPr marL="930311" algn="l" defTabSz="920620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7pPr>
      <a:lvl8pPr marL="1395466" algn="l" defTabSz="920620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8pPr>
      <a:lvl9pPr marL="1860621" algn="l" defTabSz="920620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9pPr>
    </p:titleStyle>
    <p:bodyStyle>
      <a:lvl1pPr marL="345636" indent="-345636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7802" indent="-287492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151583" indent="-230963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95A1BD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611892" indent="-230963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B2BACF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72203" indent="-230963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37358" indent="-230963" algn="l" defTabSz="920620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3002513" indent="-230963" algn="l" defTabSz="920620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67669" indent="-230963" algn="l" defTabSz="920620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932824" indent="-230963" algn="l" defTabSz="920620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155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311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466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621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776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932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6087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1242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inwestycjawkadry.pl" TargetMode="External"/><Relationship Id="rId4" Type="http://schemas.openxmlformats.org/officeDocument/2006/relationships/hyperlink" Target="http://www.parp.gov.pl/rejestr-uslug-rozwojowych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westycjawkadry.pl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2051720" y="2063132"/>
            <a:ext cx="7272808" cy="20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4" tIns="46027" rIns="92054" bIns="46027" anchor="ctr"/>
          <a:lstStyle/>
          <a:p>
            <a:pPr algn="ctr" defTabSz="920528" fontAlgn="base">
              <a:spcBef>
                <a:spcPct val="0"/>
              </a:spcBef>
              <a:spcAft>
                <a:spcPct val="0"/>
              </a:spcAft>
            </a:pPr>
            <a:r>
              <a:rPr lang="pl-PL" sz="4000" b="1" dirty="0">
                <a:solidFill>
                  <a:srgbClr val="002060"/>
                </a:solidFill>
                <a:latin typeface="Times" pitchFamily="18" charset="0"/>
              </a:rPr>
              <a:t>Rejestr Usług </a:t>
            </a:r>
            <a:r>
              <a:rPr lang="pl-PL" sz="4000" b="1" dirty="0" smtClean="0">
                <a:solidFill>
                  <a:srgbClr val="002060"/>
                </a:solidFill>
                <a:latin typeface="Times" pitchFamily="18" charset="0"/>
              </a:rPr>
              <a:t>Rozwojowych</a:t>
            </a:r>
            <a:endParaRPr lang="pl-PL" sz="4000" b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5364088" y="4602651"/>
            <a:ext cx="3449210" cy="68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4" tIns="46027" rIns="92054" bIns="46027" anchor="ctr"/>
          <a:lstStyle/>
          <a:p>
            <a:pPr algn="r" defTabSz="92052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l-PL" sz="1600" b="1" dirty="0" smtClean="0">
              <a:solidFill>
                <a:srgbClr val="FFFFFF"/>
              </a:solidFill>
              <a:latin typeface="Times" pitchFamily="18" charset="0"/>
            </a:endParaRPr>
          </a:p>
          <a:p>
            <a:pPr algn="r" defTabSz="92052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sz="1600" b="1" dirty="0" smtClean="0">
                <a:solidFill>
                  <a:srgbClr val="FFFFFF"/>
                </a:solidFill>
                <a:latin typeface="Times" pitchFamily="18" charset="0"/>
              </a:rPr>
              <a:t>Szymon Kurek</a:t>
            </a:r>
            <a:endParaRPr lang="pl-PL" sz="1600" b="1" dirty="0" smtClean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508839" y="260648"/>
            <a:ext cx="24699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2052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FFFFFF"/>
                </a:solidFill>
                <a:latin typeface="Times" pitchFamily="18" charset="0"/>
              </a:rPr>
              <a:t>Wrocław, 19.10.2015r</a:t>
            </a:r>
            <a:r>
              <a:rPr lang="pl-PL" b="1" dirty="0">
                <a:solidFill>
                  <a:srgbClr val="FFFFFF"/>
                </a:solidFill>
                <a:latin typeface="Times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30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262395"/>
            <a:ext cx="7772155" cy="5199217"/>
          </a:xfrm>
        </p:spPr>
        <p:txBody>
          <a:bodyPr/>
          <a:lstStyle/>
          <a:p>
            <a:pPr marL="348866" indent="-348866">
              <a:lnSpc>
                <a:spcPct val="100000"/>
              </a:lnSpc>
              <a:buFontTx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>Rodzaj </a:t>
            </a: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usługi</a:t>
            </a:r>
            <a:endParaRPr lang="pl-PL" sz="2400" dirty="0"/>
          </a:p>
          <a:p>
            <a:pPr marL="348866" indent="-348866">
              <a:lnSpc>
                <a:spcPct val="100000"/>
              </a:lnSpc>
              <a:buFontTx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>Podrodzaj usługi</a:t>
            </a:r>
          </a:p>
          <a:p>
            <a:pPr marL="751032" lvl="1" indent="-348866">
              <a:lnSpc>
                <a:spcPct val="100000"/>
              </a:lnSpc>
              <a:buFont typeface="Wingdings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>usługa szkoleniowa (szkolenie </a:t>
            </a: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otwarte/zamknięte</a:t>
            </a:r>
            <a:r>
              <a:rPr lang="pl-PL" sz="2400" dirty="0" smtClean="0"/>
              <a:t>)</a:t>
            </a:r>
            <a:endParaRPr lang="pl-PL" sz="2400" dirty="0"/>
          </a:p>
          <a:p>
            <a:pPr marL="751032" lvl="1" indent="-348866">
              <a:lnSpc>
                <a:spcPct val="100000"/>
              </a:lnSpc>
              <a:buFont typeface="Wingdings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>usługa rozwojowa o charakterze zawodowym (kwalifikacyjny kurs zawodowy, kurs umiejętności zawodowych)</a:t>
            </a:r>
          </a:p>
          <a:p>
            <a:pPr marL="751032" lvl="1" indent="-348866">
              <a:lnSpc>
                <a:spcPct val="100000"/>
              </a:lnSpc>
              <a:buFont typeface="Wingdings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>inna usługa rozwojowa (usługi doradcze, </a:t>
            </a:r>
            <a:r>
              <a:rPr lang="pl-PL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coaching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pl-PL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mentoring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>, studia podyplomowe, projekt zmiany, egzamin)</a:t>
            </a:r>
          </a:p>
          <a:p>
            <a:pPr marL="751032" lvl="1" indent="-348866">
              <a:lnSpc>
                <a:spcPct val="100000"/>
              </a:lnSpc>
              <a:buFont typeface="Wingdings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</a:rPr>
              <a:t>usługa </a:t>
            </a: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e-learningowa</a:t>
            </a:r>
          </a:p>
          <a:p>
            <a:pPr marL="402166" lvl="1" indent="0" algn="ctr">
              <a:lnSpc>
                <a:spcPct val="100000"/>
              </a:lnSpc>
              <a:buNone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≠ Kategoria</a:t>
            </a:r>
          </a:p>
          <a:p>
            <a:pPr marL="402166" lvl="1" indent="0">
              <a:lnSpc>
                <a:spcPct val="100000"/>
              </a:lnSpc>
              <a:buNone/>
            </a:pPr>
            <a:endParaRPr lang="pl-PL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685923" y="541254"/>
            <a:ext cx="7772155" cy="611298"/>
          </a:xfrm>
        </p:spPr>
        <p:txBody>
          <a:bodyPr/>
          <a:lstStyle/>
          <a:p>
            <a:r>
              <a:rPr lang="pl-PL" altLang="pl-PL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usług rozwojowych</a:t>
            </a:r>
            <a:endParaRPr lang="pl-PL" altLang="pl-PL" sz="3300" dirty="0"/>
          </a:p>
        </p:txBody>
      </p:sp>
    </p:spTree>
    <p:extLst>
      <p:ext uri="{BB962C8B-B14F-4D97-AF65-F5344CB8AC3E}">
        <p14:creationId xmlns:p14="http://schemas.microsoft.com/office/powerpoint/2010/main" val="42302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409125"/>
            <a:ext cx="7772155" cy="611298"/>
          </a:xfrm>
        </p:spPr>
        <p:txBody>
          <a:bodyPr/>
          <a:lstStyle/>
          <a:p>
            <a:pPr eaLnBrk="1" hangingPunct="1"/>
            <a:r>
              <a:rPr lang="pl-PL" altLang="pl-PL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Główni </a:t>
            </a:r>
            <a:r>
              <a:rPr lang="pl-PL" altLang="pl-PL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interesariusze RUR</a:t>
            </a:r>
            <a:endParaRPr lang="pl-PL" altLang="pl-PL" sz="3300" dirty="0">
              <a:solidFill>
                <a:srgbClr val="002060"/>
              </a:solidFill>
              <a:latin typeface="Times" pitchFamily="18" charset="0"/>
            </a:endParaRPr>
          </a:p>
        </p:txBody>
      </p:sp>
      <p:pic>
        <p:nvPicPr>
          <p:cNvPr id="10246" name="Picture 8" descr="C:\Users\szymon_kurek\AppData\Local\Microsoft\Windows\Temporary Internet Files\Content.IE5\LFG7WN0C\MC9000787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27" y="3446882"/>
            <a:ext cx="1724605" cy="148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201629"/>
            <a:ext cx="1902960" cy="647898"/>
          </a:xfrm>
          <a:prstGeom prst="rect">
            <a:avLst/>
          </a:prstGeom>
          <a:noFill/>
        </p:spPr>
        <p:txBody>
          <a:bodyPr wrap="square"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srgbClr val="002060"/>
                </a:solidFill>
              </a:rPr>
              <a:t>Przedsiębiorcy i pracownicy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496417" y="1772816"/>
            <a:ext cx="3036023" cy="924897"/>
          </a:xfrm>
          <a:prstGeom prst="rect">
            <a:avLst/>
          </a:prstGeom>
          <a:noFill/>
        </p:spPr>
        <p:txBody>
          <a:bodyPr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srgbClr val="002060"/>
                </a:solidFill>
              </a:rPr>
              <a:t>Instytucje Zarządzające</a:t>
            </a:r>
          </a:p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02060"/>
                </a:solidFill>
              </a:rPr>
              <a:t>Regionalnymi Programami </a:t>
            </a:r>
            <a:r>
              <a:rPr lang="pl-PL" dirty="0" smtClean="0">
                <a:solidFill>
                  <a:srgbClr val="002060"/>
                </a:solidFill>
              </a:rPr>
              <a:t>Operacyjnymi (RPO)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0250" name="Strzałka w dół 2"/>
          <p:cNvSpPr>
            <a:spLocks noChangeArrowheads="1"/>
          </p:cNvSpPr>
          <p:nvPr/>
        </p:nvSpPr>
        <p:spPr bwMode="auto">
          <a:xfrm>
            <a:off x="1460040" y="2957791"/>
            <a:ext cx="148617" cy="343855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2" name="Strzałka w dół 13"/>
          <p:cNvSpPr>
            <a:spLocks noChangeArrowheads="1"/>
          </p:cNvSpPr>
          <p:nvPr/>
        </p:nvSpPr>
        <p:spPr bwMode="auto">
          <a:xfrm>
            <a:off x="6869028" y="2779496"/>
            <a:ext cx="146983" cy="522150"/>
          </a:xfrm>
          <a:prstGeom prst="downArrow">
            <a:avLst>
              <a:gd name="adj1" fmla="val 50000"/>
              <a:gd name="adj2" fmla="val 5036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7" name="Picture 3" descr="C:\Users\szymon_kurek\AppData\Local\Microsoft\Windows\Temporary Internet Files\Content.IE5\52GDOLG0\MC9000787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37" y="3356103"/>
            <a:ext cx="693472" cy="13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2760113" y="2266013"/>
            <a:ext cx="3036023" cy="370899"/>
          </a:xfrm>
          <a:prstGeom prst="rect">
            <a:avLst/>
          </a:prstGeom>
          <a:noFill/>
        </p:spPr>
        <p:txBody>
          <a:bodyPr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srgbClr val="002060"/>
                </a:solidFill>
              </a:rPr>
              <a:t>Podmioty świadczące usługi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szymon_kurek\AppData\Local\Microsoft\Windows\Temporary Internet Files\Content.IE5\LFG7WN0C\MC9000787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1061474" cy="129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trzałka w dół 13"/>
          <p:cNvSpPr>
            <a:spLocks noChangeArrowheads="1"/>
          </p:cNvSpPr>
          <p:nvPr/>
        </p:nvSpPr>
        <p:spPr bwMode="auto">
          <a:xfrm>
            <a:off x="4211960" y="2780928"/>
            <a:ext cx="146983" cy="522150"/>
          </a:xfrm>
          <a:prstGeom prst="downArrow">
            <a:avLst>
              <a:gd name="adj1" fmla="val 50000"/>
              <a:gd name="adj2" fmla="val 5036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699792" y="188640"/>
            <a:ext cx="4176464" cy="369291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Główni interesariusze </a:t>
            </a:r>
            <a:r>
              <a:rPr lang="pl-PL" alt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8" name="Prążkowana strzałka w prawo 7"/>
          <p:cNvSpPr/>
          <p:nvPr/>
        </p:nvSpPr>
        <p:spPr bwMode="auto">
          <a:xfrm rot="9851778">
            <a:off x="1991148" y="818228"/>
            <a:ext cx="1813402" cy="226946"/>
          </a:xfrm>
          <a:prstGeom prst="striped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Prążkowana strzałka w prawo 8"/>
          <p:cNvSpPr/>
          <p:nvPr/>
        </p:nvSpPr>
        <p:spPr bwMode="auto">
          <a:xfrm rot="1063481">
            <a:off x="5788177" y="842841"/>
            <a:ext cx="1791090" cy="226946"/>
          </a:xfrm>
          <a:prstGeom prst="striped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452325" y="913401"/>
            <a:ext cx="2730815" cy="369332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Główne elementy RUR</a:t>
            </a: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4005800" y="1363919"/>
            <a:ext cx="1643582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2060"/>
                </a:solidFill>
              </a:rPr>
              <a:t>Karta Podmiotu</a:t>
            </a:r>
          </a:p>
        </p:txBody>
      </p:sp>
      <p:sp>
        <p:nvSpPr>
          <p:cNvPr id="13" name="Prostokąt zaokrąglony 12"/>
          <p:cNvSpPr/>
          <p:nvPr/>
        </p:nvSpPr>
        <p:spPr bwMode="auto">
          <a:xfrm>
            <a:off x="4036114" y="2346558"/>
            <a:ext cx="1643582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2060"/>
                </a:solidFill>
              </a:rPr>
              <a:t>Karta Usługi</a:t>
            </a:r>
          </a:p>
        </p:txBody>
      </p:sp>
      <p:sp>
        <p:nvSpPr>
          <p:cNvPr id="14" name="Prostokąt zaokrąglony 13"/>
          <p:cNvSpPr/>
          <p:nvPr/>
        </p:nvSpPr>
        <p:spPr bwMode="auto">
          <a:xfrm>
            <a:off x="4036114" y="3298983"/>
            <a:ext cx="164358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2060"/>
                </a:solidFill>
              </a:rPr>
              <a:t>System Oceny Usług Rozwojowych</a:t>
            </a:r>
          </a:p>
        </p:txBody>
      </p:sp>
      <p:cxnSp>
        <p:nvCxnSpPr>
          <p:cNvPr id="17" name="Łącznik prosty ze strzałką 16"/>
          <p:cNvCxnSpPr/>
          <p:nvPr/>
        </p:nvCxnSpPr>
        <p:spPr bwMode="auto">
          <a:xfrm>
            <a:off x="1994517" y="1393261"/>
            <a:ext cx="18574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Łącznik prosty ze strzałką 23"/>
          <p:cNvCxnSpPr/>
          <p:nvPr/>
        </p:nvCxnSpPr>
        <p:spPr bwMode="auto">
          <a:xfrm>
            <a:off x="5701396" y="1398684"/>
            <a:ext cx="1864810" cy="61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6" name="pole tekstowe 25"/>
          <p:cNvSpPr txBox="1"/>
          <p:nvPr/>
        </p:nvSpPr>
        <p:spPr>
          <a:xfrm>
            <a:off x="1994517" y="1383887"/>
            <a:ext cx="1857408" cy="861734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000" i="1" dirty="0">
                <a:solidFill>
                  <a:srgbClr val="FFFFFF">
                    <a:lumMod val="50000"/>
                  </a:srgbClr>
                </a:solidFill>
              </a:rPr>
              <a:t>Wprowadzenie danych do Karty Podmiotu- warunek wpisu do Rejestru. Możliwość zaprezentowania swojej kadry i dotychczasowego doświadczenia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5735928" y="1398679"/>
            <a:ext cx="1675328" cy="861774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000" i="1" dirty="0">
                <a:solidFill>
                  <a:srgbClr val="FFFFFF">
                    <a:lumMod val="50000"/>
                  </a:srgbClr>
                </a:solidFill>
              </a:rPr>
              <a:t>Funkcja Informacyjna. Informacje Podstawowe- wizytówka Podmiotu świadczącego usługi rozwojowe</a:t>
            </a:r>
          </a:p>
        </p:txBody>
      </p:sp>
      <p:sp>
        <p:nvSpPr>
          <p:cNvPr id="28" name="Prostokąt zaokrąglony 27"/>
          <p:cNvSpPr/>
          <p:nvPr/>
        </p:nvSpPr>
        <p:spPr bwMode="auto">
          <a:xfrm>
            <a:off x="831514" y="985850"/>
            <a:ext cx="1060041" cy="43417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Podmiot świadczący </a:t>
            </a:r>
          </a:p>
          <a:p>
            <a:pPr algn="ctr"/>
            <a:r>
              <a:rPr lang="pl-PL" sz="2400" dirty="0">
                <a:solidFill>
                  <a:srgbClr val="002060"/>
                </a:solidFill>
              </a:rPr>
              <a:t>usługi rozwojowe</a:t>
            </a:r>
          </a:p>
        </p:txBody>
      </p:sp>
      <p:sp>
        <p:nvSpPr>
          <p:cNvPr id="30" name="Prostokąt zaokrąglony 29"/>
          <p:cNvSpPr/>
          <p:nvPr/>
        </p:nvSpPr>
        <p:spPr bwMode="auto">
          <a:xfrm>
            <a:off x="7884367" y="919578"/>
            <a:ext cx="1139333" cy="44742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400" dirty="0" smtClean="0">
                <a:solidFill>
                  <a:srgbClr val="002060"/>
                </a:solidFill>
              </a:rPr>
              <a:t>Przedsiębiorcy/ pracownicy</a:t>
            </a:r>
            <a:endParaRPr lang="pl-PL" sz="2400" dirty="0">
              <a:solidFill>
                <a:srgbClr val="002060"/>
              </a:solidFill>
            </a:endParaRPr>
          </a:p>
        </p:txBody>
      </p:sp>
      <p:cxnSp>
        <p:nvCxnSpPr>
          <p:cNvPr id="34" name="Łącznik prosty ze strzałką 33"/>
          <p:cNvCxnSpPr/>
          <p:nvPr/>
        </p:nvCxnSpPr>
        <p:spPr bwMode="auto">
          <a:xfrm>
            <a:off x="1994517" y="2420888"/>
            <a:ext cx="18574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pole tekstowe 34"/>
          <p:cNvSpPr txBox="1"/>
          <p:nvPr/>
        </p:nvSpPr>
        <p:spPr>
          <a:xfrm>
            <a:off x="1995494" y="2420888"/>
            <a:ext cx="1806664" cy="400110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000" i="1" dirty="0">
                <a:solidFill>
                  <a:srgbClr val="FFFFFF">
                    <a:lumMod val="50000"/>
                  </a:srgbClr>
                </a:solidFill>
              </a:rPr>
              <a:t>Możliwość zaprezentowania swojej oferty usług.</a:t>
            </a:r>
          </a:p>
        </p:txBody>
      </p:sp>
      <p:cxnSp>
        <p:nvCxnSpPr>
          <p:cNvPr id="36" name="Łącznik prosty ze strzałką 35"/>
          <p:cNvCxnSpPr/>
          <p:nvPr/>
        </p:nvCxnSpPr>
        <p:spPr bwMode="auto">
          <a:xfrm>
            <a:off x="5772470" y="2420893"/>
            <a:ext cx="1864810" cy="45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7" name="pole tekstowe 36"/>
          <p:cNvSpPr txBox="1"/>
          <p:nvPr/>
        </p:nvSpPr>
        <p:spPr>
          <a:xfrm>
            <a:off x="5796137" y="2423150"/>
            <a:ext cx="1675328" cy="861774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000" i="1" dirty="0">
                <a:solidFill>
                  <a:srgbClr val="FFFFFF">
                    <a:lumMod val="50000"/>
                  </a:srgbClr>
                </a:solidFill>
              </a:rPr>
              <a:t>Funkcja informacyjna. Możliwość wyszukiwania w prosty i szybki sposób oferty dopasowanej do swoich potrzeb.</a:t>
            </a:r>
          </a:p>
        </p:txBody>
      </p:sp>
      <p:cxnSp>
        <p:nvCxnSpPr>
          <p:cNvPr id="40" name="Łącznik prosty ze strzałką 39"/>
          <p:cNvCxnSpPr/>
          <p:nvPr/>
        </p:nvCxnSpPr>
        <p:spPr bwMode="auto">
          <a:xfrm flipH="1">
            <a:off x="5751312" y="3408084"/>
            <a:ext cx="18648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pole tekstowe 43"/>
          <p:cNvSpPr txBox="1"/>
          <p:nvPr/>
        </p:nvSpPr>
        <p:spPr>
          <a:xfrm>
            <a:off x="5796142" y="3408084"/>
            <a:ext cx="1819985" cy="707886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000" i="1" dirty="0">
                <a:solidFill>
                  <a:srgbClr val="FFFFFF">
                    <a:lumMod val="50000"/>
                  </a:srgbClr>
                </a:solidFill>
              </a:rPr>
              <a:t>Uzupełnienie ankiety oceniającej usługę przez uczestnika i przedstawiciela przedsiębiorstwa.</a:t>
            </a:r>
          </a:p>
        </p:txBody>
      </p:sp>
      <p:cxnSp>
        <p:nvCxnSpPr>
          <p:cNvPr id="47" name="Łącznik prosty ze strzałką 46"/>
          <p:cNvCxnSpPr/>
          <p:nvPr/>
        </p:nvCxnSpPr>
        <p:spPr bwMode="auto">
          <a:xfrm flipH="1">
            <a:off x="2051725" y="3389506"/>
            <a:ext cx="1857408" cy="45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0" name="pole tekstowe 49"/>
          <p:cNvSpPr txBox="1"/>
          <p:nvPr/>
        </p:nvSpPr>
        <p:spPr>
          <a:xfrm>
            <a:off x="2076377" y="3408089"/>
            <a:ext cx="1857408" cy="569387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000" i="1" dirty="0">
                <a:solidFill>
                  <a:srgbClr val="FFFFFF">
                    <a:lumMod val="50000"/>
                  </a:srgbClr>
                </a:solidFill>
              </a:rPr>
              <a:t>Funkcja Informacyjna. Informacja zwrotna w zakresie świadczonych usług</a:t>
            </a:r>
            <a:r>
              <a:rPr lang="pl-PL" sz="1100" i="1" dirty="0">
                <a:solidFill>
                  <a:srgbClr val="FFFFFF">
                    <a:lumMod val="50000"/>
                  </a:srgbClr>
                </a:solidFill>
              </a:rPr>
              <a:t>.</a:t>
            </a:r>
          </a:p>
        </p:txBody>
      </p:sp>
      <p:cxnSp>
        <p:nvCxnSpPr>
          <p:cNvPr id="51" name="Łącznik prosty ze strzałką 50"/>
          <p:cNvCxnSpPr/>
          <p:nvPr/>
        </p:nvCxnSpPr>
        <p:spPr bwMode="auto">
          <a:xfrm>
            <a:off x="5839063" y="4111451"/>
            <a:ext cx="1864810" cy="45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2" name="pole tekstowe 51"/>
          <p:cNvSpPr txBox="1"/>
          <p:nvPr/>
        </p:nvSpPr>
        <p:spPr>
          <a:xfrm>
            <a:off x="5812651" y="4113712"/>
            <a:ext cx="1824634" cy="553957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000" i="1" dirty="0">
                <a:solidFill>
                  <a:srgbClr val="FFFFFF">
                    <a:lumMod val="50000"/>
                  </a:srgbClr>
                </a:solidFill>
              </a:rPr>
              <a:t>Funkcja informacyjna. Możliwość tworzenia rankingów świadczonych usług. </a:t>
            </a:r>
          </a:p>
        </p:txBody>
      </p:sp>
      <p:sp>
        <p:nvSpPr>
          <p:cNvPr id="31" name="Prostokąt zaokrąglony 30"/>
          <p:cNvSpPr/>
          <p:nvPr/>
        </p:nvSpPr>
        <p:spPr bwMode="auto">
          <a:xfrm rot="5400000">
            <a:off x="4247158" y="2709040"/>
            <a:ext cx="1060041" cy="50405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Instytucje Zarządzające </a:t>
            </a:r>
            <a:r>
              <a:rPr lang="pl-PL" sz="2400" dirty="0" smtClean="0">
                <a:solidFill>
                  <a:srgbClr val="002060"/>
                </a:solidFill>
              </a:rPr>
              <a:t>RPO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389385" y="5782535"/>
            <a:ext cx="4752529" cy="400110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ctr"/>
            <a:r>
              <a:rPr lang="pl-PL" sz="1000" i="1" dirty="0">
                <a:solidFill>
                  <a:srgbClr val="FFFFFF">
                    <a:lumMod val="50000"/>
                  </a:srgbClr>
                </a:solidFill>
              </a:rPr>
              <a:t>Przypisywanie  nr pomocy (ID pomocy), administrowanie kontami użytkowników, tworzenie szablonów raportów i samych raportów       </a:t>
            </a:r>
          </a:p>
        </p:txBody>
      </p:sp>
    </p:spTree>
    <p:extLst>
      <p:ext uri="{BB962C8B-B14F-4D97-AF65-F5344CB8AC3E}">
        <p14:creationId xmlns:p14="http://schemas.microsoft.com/office/powerpoint/2010/main" val="39868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1124744"/>
            <a:ext cx="7772155" cy="48245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400" b="1" u="sng" dirty="0">
                <a:solidFill>
                  <a:srgbClr val="002060"/>
                </a:solidFill>
              </a:rPr>
              <a:t>Karta Podmiotu składa się z: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ü"/>
            </a:pPr>
            <a:r>
              <a:rPr lang="pl-PL" sz="2400" dirty="0" smtClean="0">
                <a:solidFill>
                  <a:srgbClr val="002060"/>
                </a:solidFill>
              </a:rPr>
              <a:t>Informacji podstawowych</a:t>
            </a:r>
            <a:endParaRPr lang="pl-PL" sz="24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  <a:buFont typeface="Wingdings" pitchFamily="2" charset="2"/>
              <a:buChar char="ü"/>
            </a:pPr>
            <a:r>
              <a:rPr lang="pl-PL" sz="2400" dirty="0" smtClean="0">
                <a:solidFill>
                  <a:srgbClr val="002060"/>
                </a:solidFill>
              </a:rPr>
              <a:t>Kryteriów minimalnych</a:t>
            </a:r>
            <a:endParaRPr lang="pl-PL" sz="24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  <a:buFont typeface="Wingdings" pitchFamily="2" charset="2"/>
              <a:buChar char="ü"/>
            </a:pPr>
            <a:r>
              <a:rPr lang="pl-PL" sz="2400" dirty="0" smtClean="0">
                <a:solidFill>
                  <a:srgbClr val="002060"/>
                </a:solidFill>
              </a:rPr>
              <a:t>Kryteriów wiarygodności</a:t>
            </a:r>
          </a:p>
          <a:p>
            <a:pPr marL="0" indent="0">
              <a:lnSpc>
                <a:spcPct val="100000"/>
              </a:lnSpc>
            </a:pPr>
            <a:endParaRPr lang="pl-PL" sz="24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155" cy="611298"/>
          </a:xfrm>
        </p:spPr>
        <p:txBody>
          <a:bodyPr/>
          <a:lstStyle/>
          <a:p>
            <a:pPr algn="ctr"/>
            <a:r>
              <a:rPr lang="pl-PL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Kryteria wpisu Podmiotu do RUR</a:t>
            </a:r>
            <a:endParaRPr lang="pl-PL" sz="3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00872"/>
              </p:ext>
            </p:extLst>
          </p:nvPr>
        </p:nvGraphicFramePr>
        <p:xfrm>
          <a:off x="899592" y="3068960"/>
          <a:ext cx="7776864" cy="28637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3888432"/>
              </a:tblGrid>
              <a:tr h="1080120">
                <a:tc>
                  <a:txBody>
                    <a:bodyPr/>
                    <a:lstStyle/>
                    <a:p>
                      <a:pPr algn="just"/>
                      <a:r>
                        <a:rPr lang="pl-PL" sz="2000" b="0" dirty="0" smtClean="0">
                          <a:solidFill>
                            <a:schemeClr val="bg1"/>
                          </a:solidFill>
                        </a:rPr>
                        <a:t>Podmioty</a:t>
                      </a:r>
                      <a:r>
                        <a:rPr lang="pl-PL" sz="2000" b="0" baseline="0" dirty="0" smtClean="0">
                          <a:solidFill>
                            <a:schemeClr val="bg1"/>
                          </a:solidFill>
                        </a:rPr>
                        <a:t> świadczące usługi komercyjne</a:t>
                      </a:r>
                      <a:endParaRPr lang="pl-PL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000" b="0" dirty="0" smtClean="0">
                          <a:solidFill>
                            <a:schemeClr val="bg1"/>
                          </a:solidFill>
                        </a:rPr>
                        <a:t>Podmioty świadczące usługi na które przedsiębiorca może pozyskać dofinansowanie z EFS</a:t>
                      </a:r>
                      <a:endParaRPr lang="pl-PL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Obowiązek uzupełnienia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Informacji Podstawowych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Obowiązek uzupełnienia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Informacji Podstawowych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6064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Obowiązek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spełnienia kryteriów minimalnych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Obowiązek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spełnienia kryteriów minimalnych 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i kryteriów wiarygodności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7453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Obowiązek złożenia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oświadczenia 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Obowiązek złożenia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oświadczenia 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86800" y="757755"/>
            <a:ext cx="7630071" cy="601772"/>
          </a:xfrm>
          <a:prstGeom prst="rect">
            <a:avLst/>
          </a:prstGeom>
          <a:noFill/>
        </p:spPr>
        <p:txBody>
          <a:bodyPr lIns="93031" tIns="46516" rIns="93031" bIns="46516">
            <a:spAutoFit/>
          </a:bodyPr>
          <a:lstStyle/>
          <a:p>
            <a:pPr>
              <a:defRPr/>
            </a:pPr>
            <a:r>
              <a:rPr lang="pl-PL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Główne założenia dot. Karty Podmiotu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15819" y="1478897"/>
            <a:ext cx="7407962" cy="3417927"/>
          </a:xfrm>
          <a:prstGeom prst="rect">
            <a:avLst/>
          </a:prstGeom>
          <a:noFill/>
        </p:spPr>
        <p:txBody>
          <a:bodyPr lIns="93031" tIns="46516" rIns="93031" bIns="46516">
            <a:spAutoFit/>
          </a:bodyPr>
          <a:lstStyle/>
          <a:p>
            <a:pPr marL="465155" indent="-465155" algn="just">
              <a:buFont typeface="+mj-lt"/>
              <a:buAutoNum type="arabicParenR"/>
              <a:defRPr/>
            </a:pPr>
            <a:r>
              <a:rPr lang="pl-PL" sz="2400" dirty="0">
                <a:solidFill>
                  <a:srgbClr val="002060"/>
                </a:solidFill>
              </a:rPr>
              <a:t>Weryfikacja </a:t>
            </a:r>
            <a:r>
              <a:rPr lang="pl-PL" sz="2400" dirty="0" smtClean="0">
                <a:solidFill>
                  <a:srgbClr val="002060"/>
                </a:solidFill>
              </a:rPr>
              <a:t>wstępna informacji </a:t>
            </a:r>
            <a:r>
              <a:rPr lang="pl-PL" sz="2400" dirty="0">
                <a:solidFill>
                  <a:srgbClr val="002060"/>
                </a:solidFill>
              </a:rPr>
              <a:t>podanych w </a:t>
            </a:r>
            <a:r>
              <a:rPr lang="pl-PL" sz="2400" dirty="0" smtClean="0">
                <a:solidFill>
                  <a:srgbClr val="002060"/>
                </a:solidFill>
              </a:rPr>
              <a:t>RUR</a:t>
            </a:r>
            <a:endParaRPr lang="pl-PL" sz="2400" dirty="0">
              <a:solidFill>
                <a:srgbClr val="002060"/>
              </a:solidFill>
            </a:endParaRPr>
          </a:p>
          <a:p>
            <a:pPr marL="465155" indent="-465155" algn="just">
              <a:buFont typeface="+mj-lt"/>
              <a:buAutoNum type="arabicParenR"/>
              <a:defRPr/>
            </a:pPr>
            <a:r>
              <a:rPr lang="pl-PL" sz="2400" dirty="0">
                <a:solidFill>
                  <a:srgbClr val="002060"/>
                </a:solidFill>
              </a:rPr>
              <a:t>Sprawdzenie zgodności wpisu do RUR ze stanem faktycznym - dotyczy tylko </a:t>
            </a:r>
            <a:r>
              <a:rPr lang="pl-PL" sz="2400" dirty="0" smtClean="0">
                <a:solidFill>
                  <a:srgbClr val="002060"/>
                </a:solidFill>
              </a:rPr>
              <a:t>współfinansowania</a:t>
            </a:r>
            <a:endParaRPr lang="pl-PL" sz="2400" dirty="0">
              <a:solidFill>
                <a:srgbClr val="002060"/>
              </a:solidFill>
            </a:endParaRPr>
          </a:p>
          <a:p>
            <a:pPr marL="465155" indent="-465155" algn="just">
              <a:buFont typeface="+mj-lt"/>
              <a:buAutoNum type="arabicParenR"/>
              <a:defRPr/>
            </a:pPr>
            <a:r>
              <a:rPr lang="pl-PL" sz="2400" dirty="0">
                <a:solidFill>
                  <a:srgbClr val="002060"/>
                </a:solidFill>
              </a:rPr>
              <a:t>Obowiązek </a:t>
            </a:r>
            <a:r>
              <a:rPr lang="pl-PL" sz="2400" dirty="0" smtClean="0">
                <a:solidFill>
                  <a:srgbClr val="002060"/>
                </a:solidFill>
              </a:rPr>
              <a:t>aktualizacji danych w RUR niezwłocznie od zaistnienia zmiany</a:t>
            </a:r>
            <a:endParaRPr lang="pl-PL" sz="2400" dirty="0">
              <a:solidFill>
                <a:srgbClr val="002060"/>
              </a:solidFill>
            </a:endParaRPr>
          </a:p>
          <a:p>
            <a:pPr marL="465155" indent="-465155" algn="just">
              <a:buFont typeface="+mj-lt"/>
              <a:buAutoNum type="arabicParenR"/>
              <a:defRPr/>
            </a:pPr>
            <a:r>
              <a:rPr lang="pl-PL" sz="2400" dirty="0">
                <a:solidFill>
                  <a:srgbClr val="002060"/>
                </a:solidFill>
              </a:rPr>
              <a:t>Cykliczna aktualizacja oświadczenia dot. kryteriów - raz na 12 miesięcy.</a:t>
            </a:r>
          </a:p>
          <a:p>
            <a:pPr marL="465155" indent="-465155" algn="just">
              <a:buFont typeface="+mj-lt"/>
              <a:buAutoNum type="arabicParenR"/>
              <a:defRPr/>
            </a:pPr>
            <a:r>
              <a:rPr lang="pl-PL" sz="2400" dirty="0">
                <a:solidFill>
                  <a:srgbClr val="002060"/>
                </a:solidFill>
              </a:rPr>
              <a:t>Regulamin - możliwość </a:t>
            </a:r>
            <a:r>
              <a:rPr lang="pl-PL" sz="2400" dirty="0" smtClean="0">
                <a:solidFill>
                  <a:srgbClr val="002060"/>
                </a:solidFill>
              </a:rPr>
              <a:t>zablokowania w </a:t>
            </a:r>
            <a:r>
              <a:rPr lang="pl-PL" sz="2400" dirty="0">
                <a:solidFill>
                  <a:srgbClr val="002060"/>
                </a:solidFill>
              </a:rPr>
              <a:t>RUR podmiotu świadczącego usługi rozwojowe</a:t>
            </a:r>
          </a:p>
        </p:txBody>
      </p:sp>
    </p:spTree>
    <p:extLst>
      <p:ext uri="{BB962C8B-B14F-4D97-AF65-F5344CB8AC3E}">
        <p14:creationId xmlns:p14="http://schemas.microsoft.com/office/powerpoint/2010/main" val="2021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84894" y="64617"/>
            <a:ext cx="3688369" cy="451083"/>
            <a:chOff x="982513" y="423406"/>
            <a:chExt cx="2232248" cy="720080"/>
          </a:xfrm>
        </p:grpSpPr>
        <p:sp>
          <p:nvSpPr>
            <p:cNvPr id="13" name="Prostokąt zaokrąglony 12"/>
            <p:cNvSpPr/>
            <p:nvPr/>
          </p:nvSpPr>
          <p:spPr bwMode="auto">
            <a:xfrm>
              <a:off x="982513" y="423406"/>
              <a:ext cx="2232248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115616" y="548680"/>
              <a:ext cx="2016224" cy="492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2060"/>
                  </a:solidFill>
                </a:rPr>
                <a:t>Podmiot ubiegający się o wpis do rejestru</a:t>
              </a:r>
            </a:p>
          </p:txBody>
        </p:sp>
      </p:grpSp>
      <p:sp>
        <p:nvSpPr>
          <p:cNvPr id="16" name="Prążkowana strzałka w prawo 15"/>
          <p:cNvSpPr/>
          <p:nvPr/>
        </p:nvSpPr>
        <p:spPr bwMode="auto">
          <a:xfrm rot="5400000">
            <a:off x="1762072" y="647330"/>
            <a:ext cx="432050" cy="241115"/>
          </a:xfrm>
          <a:prstGeom prst="striped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830809" y="1003302"/>
            <a:ext cx="2235969" cy="923329"/>
            <a:chOff x="978792" y="295353"/>
            <a:chExt cx="2235969" cy="731697"/>
          </a:xfrm>
        </p:grpSpPr>
        <p:sp>
          <p:nvSpPr>
            <p:cNvPr id="19" name="Prostokąt zaokrąglony 18"/>
            <p:cNvSpPr/>
            <p:nvPr/>
          </p:nvSpPr>
          <p:spPr bwMode="auto">
            <a:xfrm>
              <a:off x="982513" y="295353"/>
              <a:ext cx="2232248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978792" y="295353"/>
              <a:ext cx="2232248" cy="731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300" dirty="0">
                  <a:solidFill>
                    <a:srgbClr val="002060"/>
                  </a:solidFill>
                </a:rPr>
                <a:t>Uzupełnienie zgłoszenia o wpis do Rejestru Usług Rozwojowych (Karta Podmiotu)</a:t>
              </a:r>
            </a:p>
          </p:txBody>
        </p:sp>
      </p:grpSp>
      <p:sp>
        <p:nvSpPr>
          <p:cNvPr id="25" name="Prostokąt zaokrąglony 24"/>
          <p:cNvSpPr/>
          <p:nvPr/>
        </p:nvSpPr>
        <p:spPr bwMode="auto">
          <a:xfrm>
            <a:off x="849490" y="1988840"/>
            <a:ext cx="2234107" cy="3726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2060"/>
                </a:solidFill>
              </a:rPr>
              <a:t>Informacje Podstawowe</a:t>
            </a:r>
          </a:p>
        </p:txBody>
      </p:sp>
      <p:sp>
        <p:nvSpPr>
          <p:cNvPr id="26" name="Prostokąt zaokrąglony 25"/>
          <p:cNvSpPr/>
          <p:nvPr/>
        </p:nvSpPr>
        <p:spPr bwMode="auto">
          <a:xfrm>
            <a:off x="830479" y="2463185"/>
            <a:ext cx="2234107" cy="3464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2060"/>
                </a:solidFill>
              </a:rPr>
              <a:t>Kryteria minimalne</a:t>
            </a:r>
          </a:p>
        </p:txBody>
      </p:sp>
      <p:sp>
        <p:nvSpPr>
          <p:cNvPr id="27" name="Prostokąt zaokrąglony 26"/>
          <p:cNvSpPr/>
          <p:nvPr/>
        </p:nvSpPr>
        <p:spPr bwMode="auto">
          <a:xfrm>
            <a:off x="848497" y="2883134"/>
            <a:ext cx="2234107" cy="344538"/>
          </a:xfrm>
          <a:prstGeom prst="roundRect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2060"/>
                </a:solidFill>
              </a:rPr>
              <a:t>Kryteria wiarygodności</a:t>
            </a:r>
          </a:p>
        </p:txBody>
      </p:sp>
      <p:cxnSp>
        <p:nvCxnSpPr>
          <p:cNvPr id="29" name="Łącznik prosty ze strzałką 28"/>
          <p:cNvCxnSpPr/>
          <p:nvPr/>
        </p:nvCxnSpPr>
        <p:spPr bwMode="auto">
          <a:xfrm>
            <a:off x="3184114" y="3055403"/>
            <a:ext cx="64807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3959932" y="2755321"/>
            <a:ext cx="2376264" cy="600164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100" dirty="0">
                <a:solidFill>
                  <a:srgbClr val="FFFFFF">
                    <a:lumMod val="50000"/>
                  </a:srgbClr>
                </a:solidFill>
              </a:rPr>
              <a:t>Dotyczy wyłącznie podmiotów, które zadeklarują chęć realizacji usług finansowanych ze środków EFS</a:t>
            </a:r>
          </a:p>
        </p:txBody>
      </p:sp>
      <p:sp>
        <p:nvSpPr>
          <p:cNvPr id="32" name="Prążkowana strzałka w prawo 31"/>
          <p:cNvSpPr/>
          <p:nvPr/>
        </p:nvSpPr>
        <p:spPr bwMode="auto">
          <a:xfrm rot="5400000">
            <a:off x="1754505" y="3404533"/>
            <a:ext cx="432052" cy="241115"/>
          </a:xfrm>
          <a:prstGeom prst="striped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719731" y="3781376"/>
            <a:ext cx="2363864" cy="1228206"/>
            <a:chOff x="3372955" y="4365104"/>
            <a:chExt cx="2232248" cy="1026114"/>
          </a:xfrm>
        </p:grpSpPr>
        <p:sp>
          <p:nvSpPr>
            <p:cNvPr id="33" name="Prostokąt zaokrąglony 32"/>
            <p:cNvSpPr/>
            <p:nvPr/>
          </p:nvSpPr>
          <p:spPr bwMode="auto">
            <a:xfrm>
              <a:off x="3372955" y="4365104"/>
              <a:ext cx="2232248" cy="102611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3506058" y="4401107"/>
              <a:ext cx="2079749" cy="979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400" dirty="0">
                  <a:solidFill>
                    <a:srgbClr val="002060"/>
                  </a:solidFill>
                </a:rPr>
                <a:t>Podpisanie oświadczenia o prawidłowości danych wprowadzonych do rejestru + akceptacja Regulaminu RUR.</a:t>
              </a:r>
            </a:p>
          </p:txBody>
        </p:sp>
      </p:grpSp>
      <p:cxnSp>
        <p:nvCxnSpPr>
          <p:cNvPr id="36" name="Łącznik prosty ze strzałką 35"/>
          <p:cNvCxnSpPr/>
          <p:nvPr/>
        </p:nvCxnSpPr>
        <p:spPr bwMode="auto">
          <a:xfrm flipH="1">
            <a:off x="1946928" y="5163310"/>
            <a:ext cx="1862" cy="3697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712506" y="5445229"/>
            <a:ext cx="2772307" cy="769441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1100" dirty="0">
                <a:solidFill>
                  <a:srgbClr val="FFFFFF">
                    <a:lumMod val="50000"/>
                  </a:srgbClr>
                </a:solidFill>
              </a:rPr>
              <a:t>Oświadczenie może zostać podpisane w RUR za pomocą profilu zaufanego (</a:t>
            </a:r>
            <a:r>
              <a:rPr lang="pl-PL" sz="1100" dirty="0" err="1">
                <a:solidFill>
                  <a:srgbClr val="FFFFFF">
                    <a:lumMod val="50000"/>
                  </a:srgbClr>
                </a:solidFill>
              </a:rPr>
              <a:t>ePUAP</a:t>
            </a:r>
            <a:r>
              <a:rPr lang="pl-PL" sz="1100" dirty="0">
                <a:solidFill>
                  <a:srgbClr val="FFFFFF">
                    <a:lumMod val="50000"/>
                  </a:srgbClr>
                </a:solidFill>
              </a:rPr>
              <a:t>) lub dostarczone do Administratora RUR w formie papierowej.</a:t>
            </a:r>
          </a:p>
        </p:txBody>
      </p:sp>
      <p:sp>
        <p:nvSpPr>
          <p:cNvPr id="38" name="Prążkowana strzałka w prawo 37"/>
          <p:cNvSpPr/>
          <p:nvPr/>
        </p:nvSpPr>
        <p:spPr bwMode="auto">
          <a:xfrm>
            <a:off x="3155013" y="4320155"/>
            <a:ext cx="504056" cy="241115"/>
          </a:xfrm>
          <a:prstGeom prst="striped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3734779" y="4052163"/>
            <a:ext cx="2232248" cy="777097"/>
            <a:chOff x="982513" y="476672"/>
            <a:chExt cx="2232248" cy="720080"/>
          </a:xfrm>
        </p:grpSpPr>
        <p:sp>
          <p:nvSpPr>
            <p:cNvPr id="46" name="Prostokąt zaokrąglony 45"/>
            <p:cNvSpPr/>
            <p:nvPr/>
          </p:nvSpPr>
          <p:spPr bwMode="auto">
            <a:xfrm>
              <a:off x="982513" y="476672"/>
              <a:ext cx="2232248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1115615" y="476672"/>
              <a:ext cx="2099145" cy="686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rgbClr val="002060"/>
                  </a:solidFill>
                </a:rPr>
                <a:t>Wstępne sprawdzenie informacji podanych w karcie podmiotu</a:t>
              </a:r>
            </a:p>
          </p:txBody>
        </p:sp>
      </p:grpSp>
      <p:cxnSp>
        <p:nvCxnSpPr>
          <p:cNvPr id="48" name="Łącznik prosty ze strzałką 47"/>
          <p:cNvCxnSpPr/>
          <p:nvPr/>
        </p:nvCxnSpPr>
        <p:spPr bwMode="auto">
          <a:xfrm>
            <a:off x="3184114" y="2179213"/>
            <a:ext cx="64807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9" name="pole tekstowe 48"/>
          <p:cNvSpPr txBox="1"/>
          <p:nvPr/>
        </p:nvSpPr>
        <p:spPr>
          <a:xfrm>
            <a:off x="3930830" y="1794497"/>
            <a:ext cx="2153338" cy="769401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/>
            <a:r>
              <a:rPr lang="pl-PL" sz="1100" dirty="0">
                <a:solidFill>
                  <a:srgbClr val="FFFFFF">
                    <a:lumMod val="50000"/>
                  </a:srgbClr>
                </a:solidFill>
              </a:rPr>
              <a:t>Klienci korzystający z Rejestru Usług Rozwojowych będą widzieli jedynie informacje podane w Informacjach Podstawowych</a:t>
            </a:r>
          </a:p>
        </p:txBody>
      </p:sp>
      <p:cxnSp>
        <p:nvCxnSpPr>
          <p:cNvPr id="52" name="Łącznik prosty ze strzałką 51"/>
          <p:cNvCxnSpPr/>
          <p:nvPr/>
        </p:nvCxnSpPr>
        <p:spPr bwMode="auto">
          <a:xfrm>
            <a:off x="4876468" y="5045684"/>
            <a:ext cx="0" cy="39954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pole tekstowe 50"/>
          <p:cNvSpPr txBox="1"/>
          <p:nvPr/>
        </p:nvSpPr>
        <p:spPr>
          <a:xfrm>
            <a:off x="3555745" y="5445229"/>
            <a:ext cx="2929155" cy="938719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/>
            <a:r>
              <a:rPr lang="pl-PL" sz="1100" dirty="0">
                <a:solidFill>
                  <a:srgbClr val="FFFFFF">
                    <a:lumMod val="50000"/>
                  </a:srgbClr>
                </a:solidFill>
              </a:rPr>
              <a:t>Sprawdzenie w zakresie </a:t>
            </a:r>
            <a:r>
              <a:rPr lang="pl-PL" sz="1100" dirty="0" smtClean="0">
                <a:solidFill>
                  <a:srgbClr val="FFFFFF">
                    <a:lumMod val="50000"/>
                  </a:srgbClr>
                </a:solidFill>
              </a:rPr>
              <a:t>wiarygodności, kompletności </a:t>
            </a:r>
            <a:r>
              <a:rPr lang="pl-PL" sz="1100" dirty="0">
                <a:solidFill>
                  <a:srgbClr val="FFFFFF">
                    <a:lumMod val="50000"/>
                  </a:srgbClr>
                </a:solidFill>
              </a:rPr>
              <a:t>i </a:t>
            </a:r>
            <a:r>
              <a:rPr lang="pl-PL" sz="1100" dirty="0" smtClean="0">
                <a:solidFill>
                  <a:srgbClr val="FFFFFF">
                    <a:lumMod val="50000"/>
                  </a:srgbClr>
                </a:solidFill>
              </a:rPr>
              <a:t>spójności </a:t>
            </a:r>
            <a:r>
              <a:rPr lang="pl-PL" sz="1100" dirty="0">
                <a:solidFill>
                  <a:srgbClr val="FFFFFF">
                    <a:lumMod val="50000"/>
                  </a:srgbClr>
                </a:solidFill>
              </a:rPr>
              <a:t>wprowadzonych danych. Administrator rejestru może prosić o uzupełnienie, poprawę danych lub przesłanie dodatkowych </a:t>
            </a:r>
            <a:r>
              <a:rPr lang="pl-PL" sz="1100" dirty="0" smtClean="0">
                <a:solidFill>
                  <a:srgbClr val="FFFFFF">
                    <a:lumMod val="50000"/>
                  </a:srgbClr>
                </a:solidFill>
              </a:rPr>
              <a:t>dokumentów.</a:t>
            </a:r>
            <a:endParaRPr lang="pl-PL" sz="11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5" name="Prążkowana strzałka w prawo 54"/>
          <p:cNvSpPr/>
          <p:nvPr/>
        </p:nvSpPr>
        <p:spPr bwMode="auto">
          <a:xfrm>
            <a:off x="6084168" y="4321083"/>
            <a:ext cx="504056" cy="241115"/>
          </a:xfrm>
          <a:prstGeom prst="striped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5" tIns="45700" rIns="91395" bIns="457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6" name="Grupa 55"/>
          <p:cNvGrpSpPr/>
          <p:nvPr/>
        </p:nvGrpSpPr>
        <p:grpSpPr>
          <a:xfrm>
            <a:off x="6688339" y="4198530"/>
            <a:ext cx="2232248" cy="473101"/>
            <a:chOff x="1049063" y="476672"/>
            <a:chExt cx="2232248" cy="720080"/>
          </a:xfrm>
        </p:grpSpPr>
        <p:sp>
          <p:nvSpPr>
            <p:cNvPr id="57" name="Prostokąt zaokrąglony 56"/>
            <p:cNvSpPr/>
            <p:nvPr/>
          </p:nvSpPr>
          <p:spPr bwMode="auto">
            <a:xfrm>
              <a:off x="1049063" y="476672"/>
              <a:ext cx="2232248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pole tekstowe 57"/>
            <p:cNvSpPr txBox="1"/>
            <p:nvPr/>
          </p:nvSpPr>
          <p:spPr>
            <a:xfrm>
              <a:off x="1115615" y="555645"/>
              <a:ext cx="2099145" cy="562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002060"/>
                  </a:solidFill>
                </a:rPr>
                <a:t>Wpis do rejestru</a:t>
              </a:r>
            </a:p>
          </p:txBody>
        </p:sp>
      </p:grpSp>
      <p:cxnSp>
        <p:nvCxnSpPr>
          <p:cNvPr id="59" name="Łącznik prosty ze strzałką 58"/>
          <p:cNvCxnSpPr/>
          <p:nvPr/>
        </p:nvCxnSpPr>
        <p:spPr bwMode="auto">
          <a:xfrm>
            <a:off x="7804463" y="4875013"/>
            <a:ext cx="7234" cy="47639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0" name="pole tekstowe 59"/>
          <p:cNvSpPr txBox="1"/>
          <p:nvPr/>
        </p:nvSpPr>
        <p:spPr>
          <a:xfrm>
            <a:off x="6754891" y="5528130"/>
            <a:ext cx="2165696" cy="430887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/>
            <a:r>
              <a:rPr lang="pl-PL" sz="1100" dirty="0">
                <a:solidFill>
                  <a:srgbClr val="FFFFFF">
                    <a:lumMod val="50000"/>
                  </a:srgbClr>
                </a:solidFill>
              </a:rPr>
              <a:t>Możliwość rejestrowania przez Podmiot usług w RUR. 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3887620" y="475994"/>
            <a:ext cx="5032967" cy="954067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Proces wpisu podmiotu do Rejestru Usług Rozwojowych</a:t>
            </a:r>
          </a:p>
        </p:txBody>
      </p:sp>
    </p:spTree>
    <p:extLst>
      <p:ext uri="{BB962C8B-B14F-4D97-AF65-F5344CB8AC3E}">
        <p14:creationId xmlns:p14="http://schemas.microsoft.com/office/powerpoint/2010/main" val="28227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219" y="684527"/>
            <a:ext cx="7772154" cy="643136"/>
          </a:xfrm>
        </p:spPr>
        <p:txBody>
          <a:bodyPr/>
          <a:lstStyle/>
          <a:p>
            <a:pPr algn="ctr">
              <a:defRPr/>
            </a:pPr>
            <a:r>
              <a:rPr lang="pl-PL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Informacje </a:t>
            </a:r>
            <a:r>
              <a:rPr lang="pl-PL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= </a:t>
            </a:r>
            <a:r>
              <a:rPr lang="pl-PL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Wizytówka Podmiotu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17194" y="2577812"/>
            <a:ext cx="7648036" cy="1571268"/>
          </a:xfrm>
          <a:prstGeom prst="rect">
            <a:avLst/>
          </a:prstGeom>
          <a:noFill/>
        </p:spPr>
        <p:txBody>
          <a:bodyPr lIns="93031" tIns="46516" rIns="93031" bIns="46516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just">
              <a:buFont typeface="Times New Roman" pitchFamily="18" charset="0"/>
              <a:buAutoNum type="arabicParenR"/>
              <a:defRPr/>
            </a:pPr>
            <a:r>
              <a:rPr lang="pl-PL" dirty="0" smtClean="0">
                <a:solidFill>
                  <a:srgbClr val="002060"/>
                </a:solidFill>
              </a:rPr>
              <a:t>Informacje widoczne dla wszystkich</a:t>
            </a:r>
          </a:p>
          <a:p>
            <a:pPr indent="-9691" algn="just">
              <a:defRPr/>
            </a:pPr>
            <a:r>
              <a:rPr lang="pl-PL" dirty="0" smtClean="0">
                <a:solidFill>
                  <a:srgbClr val="002060"/>
                </a:solidFill>
              </a:rPr>
              <a:t>użytkowników systemu</a:t>
            </a:r>
          </a:p>
          <a:p>
            <a:pPr marL="354013" indent="-354013" algn="just" defTabSz="446088">
              <a:tabLst>
                <a:tab pos="446088" algn="l"/>
              </a:tabLst>
              <a:defRPr/>
            </a:pPr>
            <a:r>
              <a:rPr lang="pl-PL" dirty="0" smtClean="0">
                <a:solidFill>
                  <a:srgbClr val="002060"/>
                </a:solidFill>
              </a:rPr>
              <a:t>2) Oświadczenie osoby uprawnionej do reprezentacji 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     podmiotu</a:t>
            </a:r>
          </a:p>
        </p:txBody>
      </p:sp>
      <p:pic>
        <p:nvPicPr>
          <p:cNvPr id="819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348">
            <a:off x="6191268" y="1381788"/>
            <a:ext cx="2557511" cy="163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pole tekstowe 6"/>
          <p:cNvSpPr txBox="1">
            <a:spLocks noChangeArrowheads="1"/>
          </p:cNvSpPr>
          <p:nvPr/>
        </p:nvSpPr>
        <p:spPr bwMode="auto">
          <a:xfrm>
            <a:off x="917194" y="4293096"/>
            <a:ext cx="7773788" cy="117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just"/>
            <a:r>
              <a:rPr lang="pl-PL" sz="1400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Uprawniona osoba oświadcza, że Podmiot, który reprezentuje spełnia poniżej określone warunki niezbędne do wpisania go do rejestru i  jest świadoma odpowiedzialności za składanie nieprawdziwych oświadczeń w Karcie Podmiotu. Oświadczenie jest składane pod rygorem odpowiedzialności karnej za składanie fałszywych zeznań, zgodnie z art. 233 § 6 ustawy z dnia 6 czerwca 1997 r. – Kodeks karny (Dz. U. Nr 88, poz. 553, z </a:t>
            </a:r>
            <a:r>
              <a:rPr lang="pl-PL" sz="1400" dirty="0" err="1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sz="1400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. zm.)</a:t>
            </a:r>
          </a:p>
        </p:txBody>
      </p:sp>
    </p:spTree>
    <p:extLst>
      <p:ext uri="{BB962C8B-B14F-4D97-AF65-F5344CB8AC3E}">
        <p14:creationId xmlns:p14="http://schemas.microsoft.com/office/powerpoint/2010/main" val="31467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6"/>
          <p:cNvGraphicFramePr>
            <a:graphicFrameLocks/>
          </p:cNvGraphicFramePr>
          <p:nvPr/>
        </p:nvGraphicFramePr>
        <p:xfrm>
          <a:off x="645835" y="1912620"/>
          <a:ext cx="3498381" cy="361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Symbol zastępczy zawartości 7"/>
          <p:cNvGraphicFramePr>
            <a:graphicFrameLocks/>
          </p:cNvGraphicFramePr>
          <p:nvPr/>
        </p:nvGraphicFramePr>
        <p:xfrm>
          <a:off x="4423843" y="1695994"/>
          <a:ext cx="4157997" cy="396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wias klamrowy zamykający 4"/>
          <p:cNvSpPr/>
          <p:nvPr/>
        </p:nvSpPr>
        <p:spPr bwMode="auto">
          <a:xfrm>
            <a:off x="8564232" y="2545484"/>
            <a:ext cx="295600" cy="2959383"/>
          </a:xfrm>
          <a:prstGeom prst="rightBrace">
            <a:avLst/>
          </a:prstGeom>
          <a:solidFill>
            <a:srgbClr val="FFFFFF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031" tIns="46516" rIns="93031" bIns="46516"/>
          <a:lstStyle/>
          <a:p>
            <a:pPr>
              <a:defRPr/>
            </a:pPr>
            <a:endParaRPr lang="pl-PL" sz="1600" b="1" kern="0">
              <a:solidFill>
                <a:srgbClr val="002060"/>
              </a:solidFill>
              <a:latin typeface="Arial" charset="0"/>
              <a:ea typeface="ＭＳ Ｐゴシック" pitchFamily="-4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721332" y="3513373"/>
            <a:ext cx="434100" cy="1173246"/>
          </a:xfrm>
          <a:prstGeom prst="rect">
            <a:avLst/>
          </a:prstGeom>
          <a:noFill/>
        </p:spPr>
        <p:txBody>
          <a:bodyPr vert="vert" lIns="93031" tIns="46516" rIns="93031" bIns="46516">
            <a:spAutoFit/>
          </a:bodyPr>
          <a:lstStyle/>
          <a:p>
            <a:pPr>
              <a:defRPr/>
            </a:pPr>
            <a:r>
              <a:rPr lang="pl-PL" sz="1600" b="1" kern="0" dirty="0">
                <a:solidFill>
                  <a:srgbClr val="002060"/>
                </a:solidFill>
                <a:latin typeface="Times New Roman"/>
                <a:ea typeface="ＭＳ Ｐゴシック"/>
              </a:rPr>
              <a:t>Min. 45 pkt.</a:t>
            </a:r>
          </a:p>
        </p:txBody>
      </p: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868835" y="1190758"/>
            <a:ext cx="3111149" cy="4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/>
            <a:r>
              <a:rPr lang="pl-PL" b="1">
                <a:solidFill>
                  <a:srgbClr val="002060"/>
                </a:solidFill>
              </a:rPr>
              <a:t>Kryteria minimalne</a:t>
            </a:r>
          </a:p>
        </p:txBody>
      </p:sp>
      <p:sp>
        <p:nvSpPr>
          <p:cNvPr id="9223" name="pole tekstowe 7"/>
          <p:cNvSpPr txBox="1">
            <a:spLocks noChangeArrowheads="1"/>
          </p:cNvSpPr>
          <p:nvPr/>
        </p:nvSpPr>
        <p:spPr bwMode="auto">
          <a:xfrm>
            <a:off x="4424201" y="1190758"/>
            <a:ext cx="4140031" cy="4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/>
            <a:r>
              <a:rPr lang="pl-PL" b="1">
                <a:solidFill>
                  <a:srgbClr val="002060"/>
                </a:solidFill>
              </a:rPr>
              <a:t>Kryteria wiarygodności</a:t>
            </a:r>
          </a:p>
        </p:txBody>
      </p:sp>
    </p:spTree>
    <p:extLst>
      <p:ext uri="{BB962C8B-B14F-4D97-AF65-F5344CB8AC3E}">
        <p14:creationId xmlns:p14="http://schemas.microsoft.com/office/powerpoint/2010/main" val="13050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313384"/>
            <a:ext cx="8136904" cy="5544616"/>
          </a:xfrm>
        </p:spPr>
        <p:txBody>
          <a:bodyPr/>
          <a:lstStyle/>
          <a:p>
            <a:pPr marL="348728" indent="-348728">
              <a:lnSpc>
                <a:spcPct val="100000"/>
              </a:lnSpc>
              <a:spcBef>
                <a:spcPts val="1221"/>
              </a:spcBef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rgbClr val="002060"/>
                </a:solidFill>
              </a:rPr>
              <a:t>Prezentacja usług w RUR za pośrednictwem </a:t>
            </a:r>
            <a:r>
              <a:rPr lang="pl-PL" sz="2400" i="1" dirty="0" smtClean="0">
                <a:solidFill>
                  <a:srgbClr val="002060"/>
                </a:solidFill>
              </a:rPr>
              <a:t>Karty </a:t>
            </a:r>
            <a:r>
              <a:rPr lang="pl-PL" sz="2400" i="1" dirty="0">
                <a:solidFill>
                  <a:srgbClr val="002060"/>
                </a:solidFill>
              </a:rPr>
              <a:t>usługi </a:t>
            </a:r>
            <a:endParaRPr lang="pl-PL" sz="2400" dirty="0">
              <a:solidFill>
                <a:srgbClr val="002060"/>
              </a:solidFill>
            </a:endParaRPr>
          </a:p>
          <a:p>
            <a:pPr marL="348728" indent="-348728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rgbClr val="002060"/>
                </a:solidFill>
              </a:rPr>
              <a:t>Przy usługach wprowadzanych przez </a:t>
            </a:r>
          </a:p>
          <a:p>
            <a:pPr marL="0" indent="0" defTabSz="354013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dirty="0">
                <a:solidFill>
                  <a:srgbClr val="002060"/>
                </a:solidFill>
              </a:rPr>
              <a:t>	podmioty spełniające kryteria EFS </a:t>
            </a:r>
          </a:p>
          <a:p>
            <a:pPr marL="0" indent="0" defTabSz="354013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dirty="0">
                <a:solidFill>
                  <a:srgbClr val="002060"/>
                </a:solidFill>
              </a:rPr>
              <a:t>	będzie informacja, że na daną usługę </a:t>
            </a:r>
          </a:p>
          <a:p>
            <a:pPr marL="0" indent="0" defTabSz="354013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dirty="0">
                <a:solidFill>
                  <a:srgbClr val="002060"/>
                </a:solidFill>
              </a:rPr>
              <a:t>	można pozyskać 	dofinansowanie</a:t>
            </a:r>
          </a:p>
          <a:p>
            <a:pPr marL="348728" indent="-348728">
              <a:lnSpc>
                <a:spcPct val="100000"/>
              </a:lnSpc>
              <a:spcBef>
                <a:spcPts val="1221"/>
              </a:spcBef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rgbClr val="002060"/>
                </a:solidFill>
              </a:rPr>
              <a:t>Informacje w Karcie </a:t>
            </a:r>
            <a:r>
              <a:rPr lang="pl-PL" sz="2400" dirty="0" smtClean="0">
                <a:solidFill>
                  <a:srgbClr val="002060"/>
                </a:solidFill>
              </a:rPr>
              <a:t>będą </a:t>
            </a:r>
            <a:r>
              <a:rPr lang="pl-PL" sz="2400" dirty="0">
                <a:solidFill>
                  <a:srgbClr val="002060"/>
                </a:solidFill>
              </a:rPr>
              <a:t>ogólnie dostępne, poza usługami „szytymi na miarę” dla konkretnych </a:t>
            </a:r>
            <a:r>
              <a:rPr lang="pl-PL" sz="2400" dirty="0" smtClean="0">
                <a:solidFill>
                  <a:srgbClr val="002060"/>
                </a:solidFill>
              </a:rPr>
              <a:t>przedsiębiorstw</a:t>
            </a:r>
            <a:endParaRPr lang="pl-PL" sz="2400" dirty="0">
              <a:solidFill>
                <a:srgbClr val="002060"/>
              </a:solidFill>
            </a:endParaRPr>
          </a:p>
          <a:p>
            <a:pPr marL="348728" indent="-348728">
              <a:lnSpc>
                <a:spcPct val="100000"/>
              </a:lnSpc>
              <a:spcBef>
                <a:spcPts val="1221"/>
              </a:spcBef>
              <a:buFont typeface="Wingdings" pitchFamily="2" charset="2"/>
              <a:buChar char="Ø"/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Informacje w </a:t>
            </a:r>
            <a:r>
              <a:rPr lang="pl-PL" sz="2400" dirty="0">
                <a:solidFill>
                  <a:srgbClr val="002060"/>
                </a:solidFill>
              </a:rPr>
              <a:t>Karcie usługi </a:t>
            </a:r>
            <a:r>
              <a:rPr lang="pl-PL" sz="2400" dirty="0" smtClean="0">
                <a:solidFill>
                  <a:srgbClr val="002060"/>
                </a:solidFill>
              </a:rPr>
              <a:t>= kryteria </a:t>
            </a:r>
            <a:r>
              <a:rPr lang="pl-PL" sz="2400" dirty="0">
                <a:solidFill>
                  <a:srgbClr val="002060"/>
                </a:solidFill>
              </a:rPr>
              <a:t>wyszukiwania</a:t>
            </a:r>
          </a:p>
          <a:p>
            <a:pPr marL="348728" indent="-348728">
              <a:lnSpc>
                <a:spcPct val="100000"/>
              </a:lnSpc>
              <a:spcBef>
                <a:spcPts val="1221"/>
              </a:spcBef>
              <a:buFont typeface="Wingdings" pitchFamily="2" charset="2"/>
              <a:buChar char="Ø"/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180823" indent="-180823">
              <a:lnSpc>
                <a:spcPct val="100000"/>
              </a:lnSpc>
              <a:spcBef>
                <a:spcPts val="1221"/>
              </a:spcBef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21"/>
              </a:spcBef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180823" indent="-180823">
              <a:lnSpc>
                <a:spcPct val="100000"/>
              </a:lnSpc>
              <a:spcBef>
                <a:spcPts val="1221"/>
              </a:spcBef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180823" indent="-180823">
              <a:lnSpc>
                <a:spcPct val="100000"/>
              </a:lnSpc>
              <a:spcBef>
                <a:spcPts val="1221"/>
              </a:spcBef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180823" indent="-180823">
              <a:lnSpc>
                <a:spcPct val="100000"/>
              </a:lnSpc>
              <a:spcBef>
                <a:spcPts val="1221"/>
              </a:spcBef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1221"/>
              </a:spcBef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155" cy="611298"/>
          </a:xfrm>
        </p:spPr>
        <p:txBody>
          <a:bodyPr/>
          <a:lstStyle/>
          <a:p>
            <a:pPr algn="ctr"/>
            <a:r>
              <a:rPr lang="pl-PL" altLang="pl-PL" sz="3300" dirty="0">
                <a:solidFill>
                  <a:srgbClr val="002060"/>
                </a:solidFill>
              </a:rPr>
              <a:t>Proces rejestracji usługi rozwojowej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57400"/>
            <a:ext cx="26574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1" y="1484784"/>
            <a:ext cx="7848871" cy="4398005"/>
          </a:xfrm>
        </p:spPr>
        <p:txBody>
          <a:bodyPr/>
          <a:lstStyle/>
          <a:p>
            <a:pPr marL="347663" indent="-347663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rgbClr val="002060"/>
                </a:solidFill>
              </a:rPr>
              <a:t>Określenie tytułu i rodzaju usługi</a:t>
            </a:r>
          </a:p>
          <a:p>
            <a:pPr marL="348728" indent="-348728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rgbClr val="002060"/>
                </a:solidFill>
              </a:rPr>
              <a:t>Opis usługi: program, harmonogram, </a:t>
            </a:r>
            <a:r>
              <a:rPr lang="pl-PL" sz="2400" dirty="0" smtClean="0">
                <a:solidFill>
                  <a:srgbClr val="002060"/>
                </a:solidFill>
              </a:rPr>
              <a:t>osoby</a:t>
            </a:r>
          </a:p>
          <a:p>
            <a:pPr marL="0" indent="0">
              <a:lnSpc>
                <a:spcPct val="100000"/>
              </a:lnSpc>
              <a:tabLst>
                <a:tab pos="354013" algn="l"/>
              </a:tabLst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 	prowadzące</a:t>
            </a:r>
            <a:r>
              <a:rPr lang="pl-PL" sz="2400" dirty="0">
                <a:solidFill>
                  <a:srgbClr val="002060"/>
                </a:solidFill>
              </a:rPr>
              <a:t>, warunki uczestnictwa, </a:t>
            </a:r>
            <a:endParaRPr lang="pl-PL" sz="24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tabLst>
                <a:tab pos="354013" algn="l"/>
              </a:tabLst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	materiały</a:t>
            </a:r>
            <a:r>
              <a:rPr lang="pl-PL" sz="2400" dirty="0">
                <a:solidFill>
                  <a:srgbClr val="002060"/>
                </a:solidFill>
              </a:rPr>
              <a:t>, miejsce, warunki logistyczne</a:t>
            </a:r>
            <a:r>
              <a:rPr lang="pl-PL" sz="2400" dirty="0" smtClean="0">
                <a:solidFill>
                  <a:srgbClr val="002060"/>
                </a:solidFill>
              </a:rPr>
              <a:t>,</a:t>
            </a:r>
          </a:p>
          <a:p>
            <a:pPr marL="0" indent="0" defTabSz="354013">
              <a:lnSpc>
                <a:spcPct val="100000"/>
              </a:lnSpc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	termin</a:t>
            </a:r>
            <a:r>
              <a:rPr lang="pl-PL" sz="2400" dirty="0">
                <a:solidFill>
                  <a:srgbClr val="002060"/>
                </a:solidFill>
              </a:rPr>
              <a:t>, </a:t>
            </a:r>
            <a:r>
              <a:rPr lang="pl-PL" sz="2400" b="1" dirty="0">
                <a:solidFill>
                  <a:srgbClr val="002060"/>
                </a:solidFill>
              </a:rPr>
              <a:t>cena</a:t>
            </a:r>
            <a:r>
              <a:rPr lang="pl-PL" sz="2400" dirty="0">
                <a:solidFill>
                  <a:srgbClr val="002060"/>
                </a:solidFill>
              </a:rPr>
              <a:t>, informacje dodatkowe</a:t>
            </a:r>
          </a:p>
          <a:p>
            <a:pPr marL="348728" indent="-348728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rgbClr val="002060"/>
                </a:solidFill>
              </a:rPr>
              <a:t>Data rejestracji usługi, numer usługi w RUR, osoba do kontaktu w sprawie usługi, osoba wypełniająca </a:t>
            </a:r>
            <a:r>
              <a:rPr lang="pl-PL" sz="2400" i="1" dirty="0">
                <a:solidFill>
                  <a:srgbClr val="002060"/>
                </a:solidFill>
              </a:rPr>
              <a:t>Kartę usługi</a:t>
            </a:r>
          </a:p>
          <a:p>
            <a:pPr marL="348728" indent="-348728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l-PL" sz="24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180823" indent="-180823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685927" y="651097"/>
            <a:ext cx="7772155" cy="611298"/>
          </a:xfrm>
        </p:spPr>
        <p:txBody>
          <a:bodyPr/>
          <a:lstStyle/>
          <a:p>
            <a:r>
              <a:rPr lang="pl-PL" altLang="pl-PL" sz="3300" dirty="0">
                <a:solidFill>
                  <a:srgbClr val="002060"/>
                </a:solidFill>
              </a:rPr>
              <a:t>Karta usługi - zawartość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99" y="1268760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47564" y="1412776"/>
            <a:ext cx="7772155" cy="4682699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>funkcjonuje od 1 stycznia 2001 r, powołana na mocy ustawy, </a:t>
            </a:r>
            <a:b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podlega 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>Ministrowi </a:t>
            </a:r>
            <a:r>
              <a:rPr lang="pl-PL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Gospodarki</a:t>
            </a:r>
          </a:p>
          <a:p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>PARP działa na rzecz: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> 	</a:t>
            </a:r>
            <a:r>
              <a:rPr lang="pl-PL" i="1" dirty="0">
                <a:latin typeface="Calibri" panose="020F0502020204030204" pitchFamily="34" charset="0"/>
              </a:rPr>
              <a:t>małych i średnich przedsiębiorstw (MSP)</a:t>
            </a:r>
          </a:p>
          <a:p>
            <a:pPr>
              <a:lnSpc>
                <a:spcPct val="100000"/>
              </a:lnSpc>
            </a:pPr>
            <a:r>
              <a:rPr lang="pl-PL" i="1" dirty="0">
                <a:latin typeface="Calibri" panose="020F0502020204030204" pitchFamily="34" charset="0"/>
              </a:rPr>
              <a:t> 	eksportu</a:t>
            </a:r>
          </a:p>
          <a:p>
            <a:pPr>
              <a:lnSpc>
                <a:spcPct val="100000"/>
              </a:lnSpc>
            </a:pPr>
            <a:r>
              <a:rPr lang="pl-PL" i="1" dirty="0">
                <a:latin typeface="Calibri" panose="020F0502020204030204" pitchFamily="34" charset="0"/>
              </a:rPr>
              <a:t>	rozwoju regionalnego</a:t>
            </a:r>
          </a:p>
          <a:p>
            <a:pPr>
              <a:lnSpc>
                <a:spcPct val="100000"/>
              </a:lnSpc>
            </a:pPr>
            <a:r>
              <a:rPr lang="pl-PL" i="1" dirty="0">
                <a:latin typeface="Calibri" panose="020F0502020204030204" pitchFamily="34" charset="0"/>
              </a:rPr>
              <a:t> 	wykorzystania nowych technik i technologii</a:t>
            </a:r>
          </a:p>
          <a:p>
            <a:pPr>
              <a:lnSpc>
                <a:spcPct val="100000"/>
              </a:lnSpc>
            </a:pPr>
            <a:r>
              <a:rPr lang="pl-PL" i="1" dirty="0">
                <a:latin typeface="Calibri" panose="020F0502020204030204" pitchFamily="34" charset="0"/>
              </a:rPr>
              <a:t>	tworzenia nowych  miejsc pracy </a:t>
            </a:r>
          </a:p>
          <a:p>
            <a:pPr>
              <a:lnSpc>
                <a:spcPct val="100000"/>
              </a:lnSpc>
            </a:pPr>
            <a:r>
              <a:rPr lang="pl-PL" i="1" dirty="0">
                <a:latin typeface="Calibri" panose="020F0502020204030204" pitchFamily="34" charset="0"/>
              </a:rPr>
              <a:t>	przeciwdziałania bezrobociu</a:t>
            </a:r>
          </a:p>
          <a:p>
            <a:pPr>
              <a:lnSpc>
                <a:spcPct val="100000"/>
              </a:lnSpc>
            </a:pPr>
            <a:r>
              <a:rPr lang="pl-PL" b="1" i="1" dirty="0">
                <a:latin typeface="Calibri" panose="020F0502020204030204" pitchFamily="34" charset="0"/>
              </a:rPr>
              <a:t>	rozwoju zasobów ludzkich</a:t>
            </a:r>
          </a:p>
          <a:p>
            <a:endParaRPr lang="pl-PL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755576" y="332656"/>
            <a:ext cx="777215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/>
            <a:r>
              <a:rPr lang="pl-PL" alt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POLSKA AGENCJA ROZWOJU PRZEDSIĘBIORCZOŚCI (PARP)</a:t>
            </a:r>
            <a:br>
              <a:rPr lang="pl-PL" alt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pl-P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720219" y="1335628"/>
            <a:ext cx="8296395" cy="4032338"/>
          </a:xfrm>
        </p:spPr>
        <p:txBody>
          <a:bodyPr/>
          <a:lstStyle/>
          <a:p>
            <a:pPr marL="348728" indent="-348728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Główny cel usługi:</a:t>
            </a:r>
          </a:p>
          <a:p>
            <a:pPr lvl="1" algn="just">
              <a:lnSpc>
                <a:spcPct val="100000"/>
              </a:lnSpc>
              <a:buFont typeface="Arial" charset="0"/>
              <a:buChar char="•"/>
            </a:pPr>
            <a:r>
              <a:rPr lang="pl-PL" sz="2400" b="1" dirty="0">
                <a:solidFill>
                  <a:srgbClr val="002060"/>
                </a:solidFill>
              </a:rPr>
              <a:t>biznesowy</a:t>
            </a:r>
            <a:r>
              <a:rPr lang="pl-PL" sz="2400" dirty="0">
                <a:solidFill>
                  <a:srgbClr val="002060"/>
                </a:solidFill>
              </a:rPr>
              <a:t> – gdy realizacja usługi pozwala na wytworzenie produktu/ów, który/e pośrednio wpływa/ją na sytuację ekonomiczną lub finansową instytucji  lub realizacja usługi może pozwolić na poprawę sytuacji ekonomicznej lub finansowej instytucji </a:t>
            </a:r>
          </a:p>
          <a:p>
            <a:pPr lvl="1" algn="just">
              <a:lnSpc>
                <a:spcPct val="100000"/>
              </a:lnSpc>
              <a:buFont typeface="Arial" charset="0"/>
              <a:buChar char="•"/>
            </a:pPr>
            <a:r>
              <a:rPr lang="pl-PL" sz="2400" b="1" dirty="0">
                <a:solidFill>
                  <a:srgbClr val="002060"/>
                </a:solidFill>
              </a:rPr>
              <a:t>edukacyjny</a:t>
            </a:r>
            <a:r>
              <a:rPr lang="pl-PL" sz="2400" dirty="0">
                <a:solidFill>
                  <a:srgbClr val="002060"/>
                </a:solidFill>
              </a:rPr>
              <a:t> – gdy realizacja usługi ma umożliwić nabycie/podniesienie wiedzy lub umiejętności lub kompetencji społecznych uczestników lub nabycie kwalifikacji </a:t>
            </a:r>
          </a:p>
        </p:txBody>
      </p:sp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685927" y="651097"/>
            <a:ext cx="7772155" cy="611298"/>
          </a:xfrm>
        </p:spPr>
        <p:txBody>
          <a:bodyPr/>
          <a:lstStyle/>
          <a:p>
            <a:r>
              <a:rPr lang="pl-PL" altLang="pl-PL" sz="3300" dirty="0">
                <a:solidFill>
                  <a:srgbClr val="002060"/>
                </a:solidFill>
              </a:rPr>
              <a:t>Karta usługi – zawartość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6"/>
            <a:ext cx="20955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Grp="1" noChangeArrowheads="1"/>
          </p:cNvSpPr>
          <p:nvPr>
            <p:ph idx="1"/>
          </p:nvPr>
        </p:nvSpPr>
        <p:spPr>
          <a:xfrm>
            <a:off x="685927" y="1262395"/>
            <a:ext cx="7772155" cy="649504"/>
          </a:xfrm>
        </p:spPr>
        <p:txBody>
          <a:bodyPr/>
          <a:lstStyle/>
          <a:p>
            <a:pPr marL="348728" indent="-348728" algn="ctr" eaLnBrk="1" hangingPunct="1"/>
            <a:r>
              <a:rPr lang="pl-PL" altLang="pl-PL" sz="2000" dirty="0" smtClean="0">
                <a:solidFill>
                  <a:srgbClr val="002060"/>
                </a:solidFill>
              </a:rPr>
              <a:t>Osoby oceniające usługę rozwojową (3 grupy):</a:t>
            </a:r>
          </a:p>
        </p:txBody>
      </p:sp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409125"/>
            <a:ext cx="7772155" cy="611298"/>
          </a:xfrm>
        </p:spPr>
        <p:txBody>
          <a:bodyPr/>
          <a:lstStyle/>
          <a:p>
            <a:pPr algn="ctr" eaLnBrk="1" hangingPunct="1"/>
            <a:r>
              <a:rPr lang="pl-PL" altLang="pl-PL" sz="3300" dirty="0" smtClean="0">
                <a:solidFill>
                  <a:srgbClr val="002060"/>
                </a:solidFill>
                <a:latin typeface="Times" pitchFamily="18" charset="0"/>
              </a:rPr>
              <a:t>System oceny usług rozwojowych</a:t>
            </a:r>
            <a:endParaRPr lang="pl-PL" altLang="pl-PL" sz="3300" dirty="0" smtClean="0">
              <a:solidFill>
                <a:srgbClr val="002060"/>
              </a:solidFill>
            </a:endParaRPr>
          </a:p>
        </p:txBody>
      </p:sp>
      <p:pic>
        <p:nvPicPr>
          <p:cNvPr id="10244" name="Picture 5" descr="C:\Users\szymon_kurek\AppData\Local\Microsoft\Windows\Temporary Internet Files\Content.IE5\XO89A6WF\MC900078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59" y="3400345"/>
            <a:ext cx="645094" cy="13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C:\Users\szymon_kurek\AppData\Local\Microsoft\Windows\Temporary Internet Files\Content.IE5\52GDOLG0\MC9000787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63" y="3513377"/>
            <a:ext cx="1146470" cy="11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C:\Users\szymon_kurek\AppData\Local\Microsoft\Windows\Temporary Internet Files\Content.IE5\LFG7WN0C\MC9000787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60" y="3218866"/>
            <a:ext cx="1724605" cy="148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68840" y="2201629"/>
            <a:ext cx="1481266" cy="647912"/>
          </a:xfrm>
          <a:prstGeom prst="rect">
            <a:avLst/>
          </a:prstGeom>
          <a:noFill/>
        </p:spPr>
        <p:txBody>
          <a:bodyPr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02060"/>
                </a:solidFill>
              </a:rPr>
              <a:t>Uczestnik usługi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497085" y="2129996"/>
            <a:ext cx="3334890" cy="924907"/>
          </a:xfrm>
          <a:prstGeom prst="rect">
            <a:avLst/>
          </a:prstGeom>
          <a:noFill/>
        </p:spPr>
        <p:txBody>
          <a:bodyPr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02060"/>
                </a:solidFill>
              </a:rPr>
              <a:t>Przedstawiciel przedsiębiorstwa kierującego uczestników  na usługę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831974" y="2129996"/>
            <a:ext cx="3036023" cy="647913"/>
          </a:xfrm>
          <a:prstGeom prst="rect">
            <a:avLst/>
          </a:prstGeom>
          <a:noFill/>
        </p:spPr>
        <p:txBody>
          <a:bodyPr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02060"/>
                </a:solidFill>
              </a:rPr>
              <a:t>Przedstawiciel podmiotu realizującego usługę</a:t>
            </a:r>
          </a:p>
        </p:txBody>
      </p:sp>
      <p:sp>
        <p:nvSpPr>
          <p:cNvPr id="10250" name="Strzałka w dół 2"/>
          <p:cNvSpPr>
            <a:spLocks noChangeArrowheads="1"/>
          </p:cNvSpPr>
          <p:nvPr/>
        </p:nvSpPr>
        <p:spPr bwMode="auto">
          <a:xfrm>
            <a:off x="1460040" y="2957791"/>
            <a:ext cx="148617" cy="343855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1" name="Strzałka w dół 12"/>
          <p:cNvSpPr>
            <a:spLocks noChangeArrowheads="1"/>
          </p:cNvSpPr>
          <p:nvPr/>
        </p:nvSpPr>
        <p:spPr bwMode="auto">
          <a:xfrm>
            <a:off x="3979989" y="3029428"/>
            <a:ext cx="146983" cy="362958"/>
          </a:xfrm>
          <a:prstGeom prst="downArrow">
            <a:avLst>
              <a:gd name="adj1" fmla="val 50000"/>
              <a:gd name="adj2" fmla="val 50385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2" name="Strzałka w dół 13"/>
          <p:cNvSpPr>
            <a:spLocks noChangeArrowheads="1"/>
          </p:cNvSpPr>
          <p:nvPr/>
        </p:nvSpPr>
        <p:spPr bwMode="auto">
          <a:xfrm>
            <a:off x="6869028" y="2779496"/>
            <a:ext cx="146983" cy="522150"/>
          </a:xfrm>
          <a:prstGeom prst="downArrow">
            <a:avLst>
              <a:gd name="adj1" fmla="val 50000"/>
              <a:gd name="adj2" fmla="val 5036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571607" y="5017738"/>
            <a:ext cx="7772155" cy="64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27" tIns="0" rIns="92027" bIns="46013"/>
          <a:lstStyle>
            <a:lvl1pPr marL="339725" indent="-339725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35013" indent="-282575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31888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5A1BD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84325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BACF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36763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939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511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083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655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8728" indent="-348728" algn="ctr" eaLnBrk="1" hangingPunct="1">
              <a:defRPr/>
            </a:pPr>
            <a:r>
              <a:rPr lang="pl-PL" sz="2000" kern="0" dirty="0">
                <a:solidFill>
                  <a:srgbClr val="002060"/>
                </a:solidFill>
              </a:rPr>
              <a:t>Usługi współfinansowane z EFS = ocena obowiązkowa</a:t>
            </a:r>
          </a:p>
        </p:txBody>
      </p:sp>
    </p:spTree>
    <p:extLst>
      <p:ext uri="{BB962C8B-B14F-4D97-AF65-F5344CB8AC3E}">
        <p14:creationId xmlns:p14="http://schemas.microsoft.com/office/powerpoint/2010/main" val="26408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"/>
          <p:cNvSpPr>
            <a:spLocks noGrp="1" noChangeArrowheads="1"/>
          </p:cNvSpPr>
          <p:nvPr>
            <p:ph idx="1"/>
          </p:nvPr>
        </p:nvSpPr>
        <p:spPr>
          <a:xfrm>
            <a:off x="759419" y="1045893"/>
            <a:ext cx="8108583" cy="1845037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 eaLnBrk="1" hangingPunct="1"/>
            <a:r>
              <a:rPr lang="pl-PL" altLang="pl-PL" dirty="0">
                <a:solidFill>
                  <a:srgbClr val="002060"/>
                </a:solidFill>
              </a:rPr>
              <a:t>Ankieta (on-</a:t>
            </a:r>
            <a:r>
              <a:rPr lang="pl-PL" altLang="pl-PL" dirty="0" err="1">
                <a:solidFill>
                  <a:srgbClr val="002060"/>
                </a:solidFill>
              </a:rPr>
              <a:t>line</a:t>
            </a:r>
            <a:r>
              <a:rPr lang="pl-PL" altLang="pl-PL" dirty="0">
                <a:solidFill>
                  <a:srgbClr val="002060"/>
                </a:solidFill>
              </a:rPr>
              <a:t>/SMS) </a:t>
            </a:r>
            <a:r>
              <a:rPr lang="pl-PL" altLang="pl-PL" dirty="0" smtClean="0">
                <a:solidFill>
                  <a:srgbClr val="002060"/>
                </a:solidFill>
              </a:rPr>
              <a:t>oceniająca</a:t>
            </a:r>
            <a:r>
              <a:rPr lang="pl-PL" altLang="pl-PL" dirty="0">
                <a:solidFill>
                  <a:srgbClr val="002060"/>
                </a:solidFill>
              </a:rPr>
              <a:t> usługę rozwojową – 3 pytania </a:t>
            </a:r>
          </a:p>
          <a:p>
            <a:pPr marL="0" indent="0" algn="just" eaLnBrk="1" hangingPunct="1"/>
            <a:r>
              <a:rPr lang="pl-PL" altLang="pl-PL" b="1" dirty="0">
                <a:solidFill>
                  <a:srgbClr val="002060"/>
                </a:solidFill>
              </a:rPr>
              <a:t>Pytanie 1  </a:t>
            </a:r>
            <a:r>
              <a:rPr lang="pl-PL" altLang="pl-PL" dirty="0">
                <a:solidFill>
                  <a:srgbClr val="002060"/>
                </a:solidFill>
              </a:rPr>
              <a:t>- dotyczy stopnia osiągnięcia celu usługi rozwojowej</a:t>
            </a:r>
          </a:p>
          <a:p>
            <a:pPr marL="0" indent="0" algn="just" eaLnBrk="1" hangingPunct="1"/>
            <a:r>
              <a:rPr lang="pl-PL" altLang="pl-PL" b="1" dirty="0">
                <a:solidFill>
                  <a:srgbClr val="002060"/>
                </a:solidFill>
              </a:rPr>
              <a:t>Pytanie 2  </a:t>
            </a:r>
            <a:r>
              <a:rPr lang="pl-PL" altLang="pl-PL" dirty="0">
                <a:solidFill>
                  <a:srgbClr val="002060"/>
                </a:solidFill>
              </a:rPr>
              <a:t>- dotyczy spełnienia oczekiwań wobec usługi rozwojowej</a:t>
            </a:r>
          </a:p>
          <a:p>
            <a:pPr marL="0" indent="0" algn="just" eaLnBrk="1" hangingPunct="1"/>
            <a:r>
              <a:rPr lang="pl-PL" altLang="pl-PL" b="1" dirty="0">
                <a:solidFill>
                  <a:srgbClr val="002060"/>
                </a:solidFill>
              </a:rPr>
              <a:t>Pytanie 3  </a:t>
            </a:r>
            <a:r>
              <a:rPr lang="pl-PL" altLang="pl-PL" dirty="0">
                <a:solidFill>
                  <a:srgbClr val="002060"/>
                </a:solidFill>
              </a:rPr>
              <a:t>- dotyczy możliwości rekomendowania usługi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54613"/>
            <a:ext cx="7772155" cy="611298"/>
          </a:xfrm>
        </p:spPr>
        <p:txBody>
          <a:bodyPr/>
          <a:lstStyle/>
          <a:p>
            <a:pPr algn="ctr" eaLnBrk="1" hangingPunct="1"/>
            <a:r>
              <a:rPr lang="pl-PL" altLang="pl-PL" sz="3300" dirty="0" smtClean="0">
                <a:solidFill>
                  <a:srgbClr val="002060"/>
                </a:solidFill>
                <a:latin typeface="Times" pitchFamily="18" charset="0"/>
              </a:rPr>
              <a:t>System oceny usług rozwojowych</a:t>
            </a:r>
            <a:endParaRPr lang="pl-PL" altLang="pl-PL" sz="3300" dirty="0" smtClean="0">
              <a:solidFill>
                <a:srgbClr val="002060"/>
              </a:solidFill>
            </a:endParaRPr>
          </a:p>
        </p:txBody>
      </p:sp>
      <p:grpSp>
        <p:nvGrpSpPr>
          <p:cNvPr id="11268" name="Grupa 4"/>
          <p:cNvGrpSpPr>
            <a:grpSpLocks/>
          </p:cNvGrpSpPr>
          <p:nvPr/>
        </p:nvGrpSpPr>
        <p:grpSpPr bwMode="auto">
          <a:xfrm>
            <a:off x="1646241" y="3183173"/>
            <a:ext cx="6593022" cy="1959656"/>
            <a:chOff x="843806" y="2123331"/>
            <a:chExt cx="7776864" cy="2639479"/>
          </a:xfrm>
        </p:grpSpPr>
        <p:pic>
          <p:nvPicPr>
            <p:cNvPr id="11279" name="Picture 5" descr="C:\Users\szymon_kurek\AppData\Local\Microsoft\Windows\Temporary Internet Files\Content.IE5\XO89A6WF\MC9000787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102" y="3390157"/>
              <a:ext cx="626592" cy="137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279" y="3503490"/>
              <a:ext cx="1114176" cy="118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8" descr="C:\Users\szymon_kurek\AppData\Local\Microsoft\Windows\Temporary Internet Files\Content.IE5\LFG7WN0C\MC9000787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712" y="3210272"/>
              <a:ext cx="1675830" cy="147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ole tekstowe 8"/>
            <p:cNvSpPr txBox="1"/>
            <p:nvPr/>
          </p:nvSpPr>
          <p:spPr>
            <a:xfrm>
              <a:off x="843806" y="2196232"/>
              <a:ext cx="1440946" cy="7047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300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dirty="0">
                  <a:solidFill>
                    <a:srgbClr val="002060"/>
                  </a:solidFill>
                </a:rPr>
                <a:t>Uczestnik usługi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2427304" y="2123331"/>
              <a:ext cx="3240199" cy="7047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300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dirty="0">
                  <a:solidFill>
                    <a:srgbClr val="002060"/>
                  </a:solidFill>
                </a:rPr>
                <a:t>Przedstawiciel przedsiębiorstwa kierującego uczestników  na usługę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667503" y="2123331"/>
              <a:ext cx="2953167" cy="7047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300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dirty="0">
                  <a:solidFill>
                    <a:srgbClr val="002060"/>
                  </a:solidFill>
                </a:rPr>
                <a:t>Przedstawiciel podmiotu realizującego usługę</a:t>
              </a:r>
            </a:p>
          </p:txBody>
        </p:sp>
        <p:sp>
          <p:nvSpPr>
            <p:cNvPr id="11285" name="Strzałka w dół 11"/>
            <p:cNvSpPr>
              <a:spLocks noChangeArrowheads="1"/>
            </p:cNvSpPr>
            <p:nvPr/>
          </p:nvSpPr>
          <p:spPr bwMode="auto">
            <a:xfrm>
              <a:off x="1419870" y="2949547"/>
              <a:ext cx="144016" cy="342976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30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86" name="Strzałka w dół 12"/>
            <p:cNvSpPr>
              <a:spLocks noChangeArrowheads="1"/>
            </p:cNvSpPr>
            <p:nvPr/>
          </p:nvSpPr>
          <p:spPr bwMode="auto">
            <a:xfrm>
              <a:off x="3845488" y="3053593"/>
              <a:ext cx="144016" cy="36205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30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87" name="Strzałka w dół 13"/>
            <p:cNvSpPr>
              <a:spLocks noChangeArrowheads="1"/>
            </p:cNvSpPr>
            <p:nvPr/>
          </p:nvSpPr>
          <p:spPr bwMode="auto">
            <a:xfrm>
              <a:off x="6676454" y="2771403"/>
              <a:ext cx="144016" cy="521120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30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269" name="Grupa 2"/>
          <p:cNvGrpSpPr>
            <a:grpSpLocks/>
          </p:cNvGrpSpPr>
          <p:nvPr/>
        </p:nvGrpSpPr>
        <p:grpSpPr bwMode="auto">
          <a:xfrm>
            <a:off x="1544881" y="5175063"/>
            <a:ext cx="1342449" cy="741836"/>
            <a:chOff x="1059830" y="4571603"/>
            <a:chExt cx="1305478" cy="739825"/>
          </a:xfrm>
        </p:grpSpPr>
        <p:sp>
          <p:nvSpPr>
            <p:cNvPr id="11277" name="Strzałka w dół 14"/>
            <p:cNvSpPr>
              <a:spLocks noChangeArrowheads="1"/>
            </p:cNvSpPr>
            <p:nvPr/>
          </p:nvSpPr>
          <p:spPr bwMode="auto">
            <a:xfrm>
              <a:off x="1635894" y="4571603"/>
              <a:ext cx="118680" cy="253794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30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059830" y="5003432"/>
              <a:ext cx="1305478" cy="3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300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dirty="0">
                  <a:solidFill>
                    <a:srgbClr val="002060"/>
                  </a:solidFill>
                </a:rPr>
                <a:t>Pytania nr 1 - 3</a:t>
              </a:r>
            </a:p>
          </p:txBody>
        </p:sp>
      </p:grpSp>
      <p:grpSp>
        <p:nvGrpSpPr>
          <p:cNvPr id="11270" name="Grupa 19"/>
          <p:cNvGrpSpPr>
            <a:grpSpLocks/>
          </p:cNvGrpSpPr>
          <p:nvPr/>
        </p:nvGrpSpPr>
        <p:grpSpPr bwMode="auto">
          <a:xfrm>
            <a:off x="3612870" y="5243792"/>
            <a:ext cx="1342448" cy="741836"/>
            <a:chOff x="1059830" y="4571603"/>
            <a:chExt cx="1305478" cy="739825"/>
          </a:xfrm>
        </p:grpSpPr>
        <p:sp>
          <p:nvSpPr>
            <p:cNvPr id="11275" name="Strzałka w dół 20"/>
            <p:cNvSpPr>
              <a:spLocks noChangeArrowheads="1"/>
            </p:cNvSpPr>
            <p:nvPr/>
          </p:nvSpPr>
          <p:spPr bwMode="auto">
            <a:xfrm>
              <a:off x="1635894" y="4571603"/>
              <a:ext cx="118680" cy="253794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30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1059830" y="5003432"/>
              <a:ext cx="1305478" cy="3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300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dirty="0">
                  <a:solidFill>
                    <a:srgbClr val="002060"/>
                  </a:solidFill>
                </a:rPr>
                <a:t>Pytania nr 1 - 3</a:t>
              </a:r>
            </a:p>
          </p:txBody>
        </p:sp>
      </p:grpSp>
      <p:grpSp>
        <p:nvGrpSpPr>
          <p:cNvPr id="11271" name="Grupa 22"/>
          <p:cNvGrpSpPr>
            <a:grpSpLocks/>
          </p:cNvGrpSpPr>
          <p:nvPr/>
        </p:nvGrpSpPr>
        <p:grpSpPr bwMode="auto">
          <a:xfrm>
            <a:off x="5981657" y="4941167"/>
            <a:ext cx="1344081" cy="1044459"/>
            <a:chOff x="1059830" y="4269800"/>
            <a:chExt cx="1305478" cy="1041628"/>
          </a:xfrm>
        </p:grpSpPr>
        <p:sp>
          <p:nvSpPr>
            <p:cNvPr id="11273" name="Strzałka w dół 23"/>
            <p:cNvSpPr>
              <a:spLocks noChangeArrowheads="1"/>
            </p:cNvSpPr>
            <p:nvPr/>
          </p:nvSpPr>
          <p:spPr bwMode="auto">
            <a:xfrm>
              <a:off x="1635894" y="4269800"/>
              <a:ext cx="134373" cy="733632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3003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2400">
                <a:ln>
                  <a:solidFill>
                    <a:schemeClr val="tx1"/>
                  </a:solidFill>
                  <a:prstDash val="sysDash"/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059830" y="5003432"/>
              <a:ext cx="1305478" cy="3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300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dirty="0">
                  <a:solidFill>
                    <a:srgbClr val="002060"/>
                  </a:solidFill>
                </a:rPr>
                <a:t>Pytanie nr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0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ze strzałką 5"/>
          <p:cNvCxnSpPr/>
          <p:nvPr/>
        </p:nvCxnSpPr>
        <p:spPr bwMode="auto">
          <a:xfrm>
            <a:off x="4736131" y="3323933"/>
            <a:ext cx="836172" cy="504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Prostokąt zaokrąglony 6"/>
          <p:cNvSpPr/>
          <p:nvPr/>
        </p:nvSpPr>
        <p:spPr bwMode="auto">
          <a:xfrm>
            <a:off x="7076662" y="2320906"/>
            <a:ext cx="2000122" cy="938712"/>
          </a:xfrm>
          <a:prstGeom prst="roundRect">
            <a:avLst/>
          </a:prstGeom>
          <a:solidFill>
            <a:srgbClr val="D5E3FF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Ocena usługi rozwojowej w RUR</a:t>
            </a: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6887717" y="4984009"/>
            <a:ext cx="2148279" cy="722086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1000">
                <a:srgbClr val="D3E1FC"/>
              </a:gs>
              <a:gs pos="72000">
                <a:srgbClr val="D5E3FF"/>
              </a:gs>
              <a:gs pos="91000">
                <a:srgbClr val="C4D6EB"/>
              </a:gs>
              <a:gs pos="100000">
                <a:srgbClr val="D5E3FF"/>
              </a:gs>
            </a:gsLst>
            <a:lin ang="2700000" scaled="1"/>
          </a:gra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Sprawozdawczość/Rozliczenie</a:t>
            </a:r>
          </a:p>
        </p:txBody>
      </p:sp>
      <p:cxnSp>
        <p:nvCxnSpPr>
          <p:cNvPr id="9" name="Łącznik prosty ze strzałką 8"/>
          <p:cNvCxnSpPr/>
          <p:nvPr/>
        </p:nvCxnSpPr>
        <p:spPr bwMode="auto">
          <a:xfrm flipV="1">
            <a:off x="6646915" y="3355772"/>
            <a:ext cx="622230" cy="4728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Łącznik prosty ze strzałką 9"/>
          <p:cNvCxnSpPr/>
          <p:nvPr/>
        </p:nvCxnSpPr>
        <p:spPr bwMode="auto">
          <a:xfrm>
            <a:off x="8075921" y="3260257"/>
            <a:ext cx="0" cy="1724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Prostokąt zaokrąglony 10"/>
          <p:cNvSpPr/>
          <p:nvPr/>
        </p:nvSpPr>
        <p:spPr bwMode="auto">
          <a:xfrm>
            <a:off x="1403222" y="2320906"/>
            <a:ext cx="2000122" cy="938712"/>
          </a:xfrm>
          <a:prstGeom prst="roundRect">
            <a:avLst/>
          </a:prstGeom>
          <a:solidFill>
            <a:srgbClr val="D5E3FF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Rejestracja przedsiębiorcy w RUR</a:t>
            </a: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3921894" y="2320906"/>
            <a:ext cx="2000122" cy="938712"/>
          </a:xfrm>
          <a:prstGeom prst="roundRect">
            <a:avLst/>
          </a:prstGeom>
          <a:solidFill>
            <a:srgbClr val="D5E3FF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Wybór usługi rozwojowej w RUR</a:t>
            </a:r>
          </a:p>
        </p:txBody>
      </p:sp>
      <p:sp>
        <p:nvSpPr>
          <p:cNvPr id="13" name="Prostokąt zaokrąglony 12"/>
          <p:cNvSpPr/>
          <p:nvPr/>
        </p:nvSpPr>
        <p:spPr bwMode="auto">
          <a:xfrm>
            <a:off x="1389136" y="1012537"/>
            <a:ext cx="2000122" cy="938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Zgłoszenie podmiotu o wpis do RUR</a:t>
            </a:r>
          </a:p>
        </p:txBody>
      </p:sp>
      <p:sp>
        <p:nvSpPr>
          <p:cNvPr id="14" name="Prostokąt zaokrąglony 13"/>
          <p:cNvSpPr/>
          <p:nvPr/>
        </p:nvSpPr>
        <p:spPr bwMode="auto">
          <a:xfrm>
            <a:off x="3921894" y="994231"/>
            <a:ext cx="2000122" cy="938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Wpisanie podmiotu do RUR</a:t>
            </a:r>
          </a:p>
        </p:txBody>
      </p:sp>
      <p:sp>
        <p:nvSpPr>
          <p:cNvPr id="15" name="Prostokąt zaokrąglony 14"/>
          <p:cNvSpPr/>
          <p:nvPr/>
        </p:nvSpPr>
        <p:spPr bwMode="auto">
          <a:xfrm>
            <a:off x="7076662" y="994231"/>
            <a:ext cx="2000122" cy="938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Wpisanie ofert za pomocą Karty Usługi</a:t>
            </a:r>
          </a:p>
        </p:txBody>
      </p:sp>
      <p:sp>
        <p:nvSpPr>
          <p:cNvPr id="16" name="Prostokąt zaokrąglony 15"/>
          <p:cNvSpPr/>
          <p:nvPr/>
        </p:nvSpPr>
        <p:spPr bwMode="auto">
          <a:xfrm>
            <a:off x="1389136" y="4984010"/>
            <a:ext cx="2518672" cy="129975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1000">
                <a:srgbClr val="D3E1FC"/>
              </a:gs>
              <a:gs pos="72000">
                <a:srgbClr val="D5E3FF"/>
              </a:gs>
              <a:gs pos="91000">
                <a:srgbClr val="C4D6EB"/>
              </a:gs>
              <a:gs pos="100000">
                <a:srgbClr val="D5E3FF"/>
              </a:gs>
            </a:gsLst>
            <a:lin ang="2700000" scaled="1"/>
          </a:gra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Nadanie przez IZ RPO/Operator </a:t>
            </a:r>
            <a:r>
              <a:rPr lang="pl-PL" sz="1600" i="1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ID pomocy </a:t>
            </a: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oraz wprowadzenie ID do RUR</a:t>
            </a:r>
          </a:p>
        </p:txBody>
      </p:sp>
      <p:sp>
        <p:nvSpPr>
          <p:cNvPr id="17" name="Prostokąt zaokrąglony 16"/>
          <p:cNvSpPr/>
          <p:nvPr/>
        </p:nvSpPr>
        <p:spPr bwMode="auto">
          <a:xfrm>
            <a:off x="4292287" y="4984010"/>
            <a:ext cx="2148279" cy="54156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1000">
                <a:srgbClr val="D3E1FC"/>
              </a:gs>
              <a:gs pos="72000">
                <a:srgbClr val="D5E3FF"/>
              </a:gs>
              <a:gs pos="91000">
                <a:srgbClr val="C4D6EB"/>
              </a:gs>
              <a:gs pos="100000">
                <a:srgbClr val="D5E3FF"/>
              </a:gs>
            </a:gsLst>
            <a:lin ang="2700000" scaled="1"/>
          </a:gra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Monitoring/Kontrola</a:t>
            </a:r>
          </a:p>
        </p:txBody>
      </p:sp>
      <p:sp>
        <p:nvSpPr>
          <p:cNvPr id="18" name="Prostokąt zaokrąglony 17"/>
          <p:cNvSpPr/>
          <p:nvPr/>
        </p:nvSpPr>
        <p:spPr bwMode="auto">
          <a:xfrm>
            <a:off x="5572571" y="3828672"/>
            <a:ext cx="2148279" cy="5415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031" tIns="46516" rIns="93031" bIns="46516"/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charset="0"/>
                <a:ea typeface="ＭＳ Ｐゴシック" pitchFamily="-44" charset="-128"/>
              </a:rPr>
              <a:t>Realizacja usługi</a:t>
            </a:r>
          </a:p>
        </p:txBody>
      </p:sp>
      <p:cxnSp>
        <p:nvCxnSpPr>
          <p:cNvPr id="19" name="Łącznik prosty ze strzałką 18"/>
          <p:cNvCxnSpPr/>
          <p:nvPr/>
        </p:nvCxnSpPr>
        <p:spPr bwMode="auto">
          <a:xfrm>
            <a:off x="3388785" y="1482080"/>
            <a:ext cx="5193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Łącznik prosty ze strzałką 19"/>
          <p:cNvCxnSpPr/>
          <p:nvPr/>
        </p:nvCxnSpPr>
        <p:spPr bwMode="auto">
          <a:xfrm>
            <a:off x="5921797" y="1482080"/>
            <a:ext cx="115463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Łącznik prosty ze strzałką 20"/>
          <p:cNvCxnSpPr/>
          <p:nvPr/>
        </p:nvCxnSpPr>
        <p:spPr bwMode="auto">
          <a:xfrm flipV="1">
            <a:off x="5921798" y="1951697"/>
            <a:ext cx="1925483" cy="5778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2" name="Łącznik prosty ze strzałką 21"/>
          <p:cNvCxnSpPr/>
          <p:nvPr/>
        </p:nvCxnSpPr>
        <p:spPr bwMode="auto">
          <a:xfrm>
            <a:off x="3403482" y="2790640"/>
            <a:ext cx="51770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Łącznik prosty ze strzałką 22"/>
          <p:cNvCxnSpPr/>
          <p:nvPr/>
        </p:nvCxnSpPr>
        <p:spPr bwMode="auto">
          <a:xfrm flipH="1">
            <a:off x="5921798" y="4369827"/>
            <a:ext cx="297233" cy="6144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Łącznik prosty ze strzałką 23"/>
          <p:cNvCxnSpPr/>
          <p:nvPr/>
        </p:nvCxnSpPr>
        <p:spPr bwMode="auto">
          <a:xfrm>
            <a:off x="2217816" y="3260257"/>
            <a:ext cx="0" cy="1724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Łącznik prosty ze strzałką 24"/>
          <p:cNvCxnSpPr/>
          <p:nvPr/>
        </p:nvCxnSpPr>
        <p:spPr bwMode="auto">
          <a:xfrm flipV="1">
            <a:off x="2609772" y="3282543"/>
            <a:ext cx="0" cy="17017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pole tekstowe 25"/>
          <p:cNvSpPr txBox="1"/>
          <p:nvPr/>
        </p:nvSpPr>
        <p:spPr>
          <a:xfrm>
            <a:off x="485005" y="4514654"/>
            <a:ext cx="434100" cy="1660797"/>
          </a:xfrm>
          <a:prstGeom prst="rect">
            <a:avLst/>
          </a:prstGeom>
          <a:noFill/>
        </p:spPr>
        <p:txBody>
          <a:bodyPr vert="vert270" lIns="93031" tIns="46516" rIns="93031" bIns="46516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rgbClr val="002060"/>
                </a:solidFill>
              </a:rPr>
              <a:t>IZ RPO/Operator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738306" y="2012734"/>
            <a:ext cx="434100" cy="1660797"/>
          </a:xfrm>
          <a:prstGeom prst="rect">
            <a:avLst/>
          </a:prstGeom>
          <a:noFill/>
        </p:spPr>
        <p:txBody>
          <a:bodyPr vert="vert270" lIns="93031" tIns="46516" rIns="93031" bIns="46516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rgbClr val="002060"/>
                </a:solidFill>
              </a:rPr>
              <a:t>Przedsiębiorca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358354" y="541503"/>
            <a:ext cx="949880" cy="1660797"/>
          </a:xfrm>
          <a:prstGeom prst="rect">
            <a:avLst/>
          </a:prstGeom>
          <a:noFill/>
        </p:spPr>
        <p:txBody>
          <a:bodyPr vert="vert270" lIns="93031" tIns="46516" rIns="93031" bIns="46516"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002060"/>
                </a:solidFill>
              </a:rPr>
              <a:t>Dostawca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002060"/>
                </a:solidFill>
              </a:rPr>
              <a:t> usługi</a:t>
            </a:r>
          </a:p>
        </p:txBody>
      </p:sp>
      <p:sp>
        <p:nvSpPr>
          <p:cNvPr id="29" name="Elipsa 28"/>
          <p:cNvSpPr>
            <a:spLocks noChangeArrowheads="1"/>
          </p:cNvSpPr>
          <p:nvPr/>
        </p:nvSpPr>
        <p:spPr bwMode="auto">
          <a:xfrm>
            <a:off x="953759" y="689303"/>
            <a:ext cx="8088986" cy="3026243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031" tIns="46516" rIns="93031" bIns="46516"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l"/>
            <a:endParaRPr lang="pl-PL" altLang="pl-PL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Objaśnienie prostokątne 29"/>
          <p:cNvSpPr>
            <a:spLocks noChangeArrowheads="1"/>
          </p:cNvSpPr>
          <p:nvPr/>
        </p:nvSpPr>
        <p:spPr bwMode="auto">
          <a:xfrm>
            <a:off x="2201485" y="106660"/>
            <a:ext cx="1816061" cy="582643"/>
          </a:xfrm>
          <a:prstGeom prst="wedgeRectCallout">
            <a:avLst>
              <a:gd name="adj1" fmla="val 27468"/>
              <a:gd name="adj2" fmla="val 64611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031" tIns="46516" rIns="93031" bIns="46516"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l"/>
            <a:r>
              <a:rPr lang="pl-PL" altLang="pl-PL" sz="160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Rejestr Usług Rozwojowych</a:t>
            </a:r>
          </a:p>
        </p:txBody>
      </p:sp>
      <p:sp>
        <p:nvSpPr>
          <p:cNvPr id="31" name="Elipsa 30"/>
          <p:cNvSpPr>
            <a:spLocks noChangeArrowheads="1"/>
          </p:cNvSpPr>
          <p:nvPr/>
        </p:nvSpPr>
        <p:spPr bwMode="auto">
          <a:xfrm>
            <a:off x="779013" y="3592969"/>
            <a:ext cx="8284963" cy="298485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031" tIns="46516" rIns="93031" bIns="46516"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l"/>
            <a:endParaRPr lang="pl-PL" altLang="pl-PL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" name="Objaśnienie prostokątne 31"/>
          <p:cNvSpPr>
            <a:spLocks noChangeArrowheads="1"/>
          </p:cNvSpPr>
          <p:nvPr/>
        </p:nvSpPr>
        <p:spPr bwMode="auto">
          <a:xfrm>
            <a:off x="3000095" y="4103975"/>
            <a:ext cx="2613038" cy="614482"/>
          </a:xfrm>
          <a:prstGeom prst="wedgeRectCallout">
            <a:avLst>
              <a:gd name="adj1" fmla="val -28972"/>
              <a:gd name="adj2" fmla="val -103819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031" tIns="46516" rIns="93031" bIns="46516"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l"/>
            <a:r>
              <a:rPr lang="pl-PL" altLang="pl-PL" sz="1600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Podmiotowy system finansowania</a:t>
            </a:r>
          </a:p>
        </p:txBody>
      </p:sp>
    </p:spTree>
    <p:extLst>
      <p:ext uri="{BB962C8B-B14F-4D97-AF65-F5344CB8AC3E}">
        <p14:creationId xmlns:p14="http://schemas.microsoft.com/office/powerpoint/2010/main" val="10225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7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2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375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ymbol zastępczy zawartości 2"/>
          <p:cNvSpPr>
            <a:spLocks noGrp="1"/>
          </p:cNvSpPr>
          <p:nvPr>
            <p:ph idx="1"/>
          </p:nvPr>
        </p:nvSpPr>
        <p:spPr>
          <a:xfrm>
            <a:off x="1190401" y="1132601"/>
            <a:ext cx="7630071" cy="4600655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pl-PL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rgbClr val="002060"/>
                </a:solidFill>
                <a:cs typeface="Arial" pitchFamily="34" charset="0"/>
              </a:rPr>
              <a:t>Uruchomienie </a:t>
            </a: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rejestracji </a:t>
            </a:r>
            <a:r>
              <a:rPr lang="pl-PL" dirty="0">
                <a:solidFill>
                  <a:srgbClr val="002060"/>
                </a:solidFill>
                <a:cs typeface="Arial" pitchFamily="34" charset="0"/>
              </a:rPr>
              <a:t>w RUR w oparciu o obecnie obowiązujące </a:t>
            </a: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kryteria– </a:t>
            </a: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październik/listopad 2015r</a:t>
            </a: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pl-PL" dirty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Rozpoczęcie </a:t>
            </a:r>
            <a:r>
              <a:rPr lang="pl-PL" dirty="0">
                <a:solidFill>
                  <a:srgbClr val="002060"/>
                </a:solidFill>
                <a:cs typeface="Arial" pitchFamily="34" charset="0"/>
              </a:rPr>
              <a:t>konsultacji społecznych związanych z budową nowych kryteriów </a:t>
            </a: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jakościowych – koniec października 2015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solidFill>
                  <a:srgbClr val="002060"/>
                </a:solidFill>
                <a:cs typeface="Arial" pitchFamily="34" charset="0"/>
              </a:rPr>
              <a:t>Uruchomienie rejestracji w RUR w oparciu o zaktualizowane </a:t>
            </a: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kryteria jakościowe – III kwartał 2016r</a:t>
            </a:r>
            <a:r>
              <a:rPr lang="pl-PL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Weryfikacja </a:t>
            </a:r>
            <a:r>
              <a:rPr lang="pl-PL" dirty="0">
                <a:solidFill>
                  <a:srgbClr val="002060"/>
                </a:solidFill>
                <a:cs typeface="Arial" pitchFamily="34" charset="0"/>
              </a:rPr>
              <a:t>podmiotów w oparciu o zaktualizowane kryteria </a:t>
            </a:r>
            <a:r>
              <a:rPr lang="pl-PL" dirty="0" smtClean="0">
                <a:solidFill>
                  <a:srgbClr val="002060"/>
                </a:solidFill>
                <a:cs typeface="Arial" pitchFamily="34" charset="0"/>
              </a:rPr>
              <a:t>jakościowe – od III kwartał 2016r.</a:t>
            </a:r>
            <a:endParaRPr lang="pl-PL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1043608" y="406893"/>
            <a:ext cx="7772155" cy="429819"/>
          </a:xfrm>
        </p:spPr>
        <p:txBody>
          <a:bodyPr/>
          <a:lstStyle/>
          <a:p>
            <a:pPr algn="ctr"/>
            <a:r>
              <a:rPr lang="pl-PL" sz="3300" dirty="0">
                <a:solidFill>
                  <a:srgbClr val="002C5A"/>
                </a:solidFill>
                <a:latin typeface="+mn-lt"/>
                <a:cs typeface="Arial" pitchFamily="34" charset="0"/>
              </a:rPr>
              <a:t>Harmonogram prac</a:t>
            </a:r>
          </a:p>
        </p:txBody>
      </p:sp>
      <p:cxnSp>
        <p:nvCxnSpPr>
          <p:cNvPr id="13317" name="Łącznik prosty 12"/>
          <p:cNvCxnSpPr>
            <a:cxnSpLocks noChangeShapeType="1"/>
          </p:cNvCxnSpPr>
          <p:nvPr/>
        </p:nvCxnSpPr>
        <p:spPr bwMode="auto">
          <a:xfrm>
            <a:off x="676126" y="1123897"/>
            <a:ext cx="173114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Łącznik prosty ze strzałką 6"/>
          <p:cNvCxnSpPr>
            <a:cxnSpLocks noChangeShapeType="1"/>
          </p:cNvCxnSpPr>
          <p:nvPr/>
        </p:nvCxnSpPr>
        <p:spPr bwMode="auto">
          <a:xfrm rot="5400000">
            <a:off x="-1766947" y="3147047"/>
            <a:ext cx="5054352" cy="163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gnieszka_poplawska\AppData\Local\Microsoft\Windows\Temporary Internet Files\Content.IE5\DJAUS9QB\MM900254444[2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433" y="1623761"/>
            <a:ext cx="1391443" cy="1002911"/>
          </a:xfr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0621" y="684526"/>
            <a:ext cx="7772154" cy="611298"/>
          </a:xfrm>
        </p:spPr>
        <p:txBody>
          <a:bodyPr/>
          <a:lstStyle/>
          <a:p>
            <a:pPr algn="ctr">
              <a:defRPr/>
            </a:pPr>
            <a:r>
              <a:rPr lang="pl-PL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Poszukiwanie informacji/Kontakt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195736" y="1556792"/>
            <a:ext cx="6624735" cy="12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31" tIns="46516" rIns="93031" bIns="4651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l"/>
            <a:r>
              <a:rPr lang="pl-PL" dirty="0">
                <a:solidFill>
                  <a:srgbClr val="002060"/>
                </a:solidFill>
              </a:rPr>
              <a:t>Wszystkie informacje o postępach w pracach nad RUR dostępne są na stronie</a:t>
            </a:r>
            <a:r>
              <a:rPr lang="pl-PL" dirty="0" smtClean="0">
                <a:solidFill>
                  <a:srgbClr val="002060"/>
                </a:solidFill>
              </a:rPr>
              <a:t>:</a:t>
            </a:r>
          </a:p>
          <a:p>
            <a:pPr algn="l"/>
            <a:r>
              <a:rPr lang="pl-PL" dirty="0" smtClean="0">
                <a:hlinkClick r:id="rId4"/>
              </a:rPr>
              <a:t>http://www.parp.gov.pl/rejestr-uslug-rozwojowych</a:t>
            </a:r>
            <a:endParaRPr lang="pl-PL" dirty="0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645094" y="3212499"/>
            <a:ext cx="8445011" cy="26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Zapytania dot. RUR można kierować do naszego </a:t>
            </a:r>
            <a:r>
              <a:rPr lang="pl-PL" dirty="0" smtClean="0">
                <a:solidFill>
                  <a:srgbClr val="002060"/>
                </a:solidFill>
              </a:rPr>
              <a:t>Infolinii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  </a:t>
            </a:r>
            <a:r>
              <a:rPr lang="pl-PL" b="1" dirty="0">
                <a:solidFill>
                  <a:srgbClr val="002060"/>
                </a:solidFill>
              </a:rPr>
              <a:t>od poniedziałku do piątku 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w </a:t>
            </a:r>
            <a:r>
              <a:rPr lang="pl-PL" dirty="0">
                <a:solidFill>
                  <a:srgbClr val="002060"/>
                </a:solidFill>
              </a:rPr>
              <a:t>godzinach </a:t>
            </a:r>
            <a:r>
              <a:rPr lang="pl-PL" b="1" dirty="0">
                <a:solidFill>
                  <a:srgbClr val="002060"/>
                </a:solidFill>
              </a:rPr>
              <a:t>od </a:t>
            </a:r>
            <a:r>
              <a:rPr lang="pl-PL" b="1" dirty="0" smtClean="0">
                <a:solidFill>
                  <a:srgbClr val="002060"/>
                </a:solidFill>
              </a:rPr>
              <a:t>08:00 </a:t>
            </a:r>
            <a:r>
              <a:rPr lang="pl-PL" b="1" dirty="0">
                <a:solidFill>
                  <a:srgbClr val="002060"/>
                </a:solidFill>
              </a:rPr>
              <a:t>do </a:t>
            </a:r>
            <a:r>
              <a:rPr lang="pl-PL" b="1" dirty="0" smtClean="0">
                <a:solidFill>
                  <a:srgbClr val="002060"/>
                </a:solidFill>
              </a:rPr>
              <a:t>20:00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numer telefonu: </a:t>
            </a:r>
            <a:r>
              <a:rPr lang="pl-PL" b="1" dirty="0" smtClean="0">
                <a:solidFill>
                  <a:srgbClr val="002060"/>
                </a:solidFill>
              </a:rPr>
              <a:t>801 </a:t>
            </a:r>
            <a:r>
              <a:rPr lang="pl-PL" b="1" dirty="0">
                <a:solidFill>
                  <a:srgbClr val="002060"/>
                </a:solidFill>
              </a:rPr>
              <a:t>808 </a:t>
            </a:r>
            <a:r>
              <a:rPr lang="pl-PL" b="1" dirty="0" smtClean="0">
                <a:solidFill>
                  <a:srgbClr val="002060"/>
                </a:solidFill>
              </a:rPr>
              <a:t>108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dirty="0" smtClean="0">
              <a:solidFill>
                <a:srgbClr val="002060"/>
              </a:solidFill>
            </a:endParaRP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Pytania </a:t>
            </a:r>
            <a:r>
              <a:rPr lang="pl-PL" dirty="0">
                <a:solidFill>
                  <a:srgbClr val="002060"/>
                </a:solidFill>
              </a:rPr>
              <a:t>można zadawać również drogą elektroniczną na adres: </a:t>
            </a:r>
            <a:r>
              <a:rPr lang="pl-PL" dirty="0" smtClean="0">
                <a:solidFill>
                  <a:srgbClr val="002060"/>
                </a:solidFill>
                <a:hlinkClick r:id="rId5"/>
              </a:rPr>
              <a:t>info@inwestycjawkadry.pl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772155" cy="611298"/>
          </a:xfrm>
        </p:spPr>
        <p:txBody>
          <a:bodyPr/>
          <a:lstStyle/>
          <a:p>
            <a:pPr algn="ctr"/>
            <a:r>
              <a:rPr lang="pl-PL" sz="5400" dirty="0" smtClean="0">
                <a:solidFill>
                  <a:srgbClr val="002060"/>
                </a:solidFill>
              </a:rPr>
              <a:t>Dziękuję za uwagę</a:t>
            </a:r>
            <a:endParaRPr lang="pl-PL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47564" y="1412776"/>
            <a:ext cx="7772155" cy="4682699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</a:t>
            </a:r>
            <a:r>
              <a:rPr lang="pl-PL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altLang="pl-PL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Dominująca </a:t>
            </a:r>
            <a:r>
              <a:rPr lang="pl-PL" alt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>strona podażowa mająca wpływ na określenie oferty szkoleniowej </a:t>
            </a:r>
            <a:r>
              <a:rPr lang="pl-PL" altLang="pl-PL" i="1" dirty="0">
                <a:solidFill>
                  <a:srgbClr val="B2BACF"/>
                </a:solidFill>
                <a:latin typeface="Calibri" panose="020F0502020204030204" pitchFamily="34" charset="0"/>
              </a:rPr>
              <a:t>(badanie OECD „Rozwój umiejętności i szkolenia w ramach MŚP”, 2010) </a:t>
            </a:r>
            <a:endParaRPr lang="pl-PL" altLang="pl-PL" i="1" dirty="0" smtClean="0">
              <a:solidFill>
                <a:srgbClr val="B2BACF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pl-PL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 </a:t>
            </a:r>
            <a:r>
              <a:rPr lang="pl-PL" alt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>Brak spójności pomiędzy ofertą firm szkoleniowych a potrzebami przedsiębiorców i pracowników </a:t>
            </a:r>
            <a:r>
              <a:rPr lang="pl-PL" altLang="pl-PL" i="1" dirty="0">
                <a:solidFill>
                  <a:srgbClr val="B2BACF"/>
                </a:solidFill>
                <a:latin typeface="Calibri" panose="020F0502020204030204" pitchFamily="34" charset="0"/>
              </a:rPr>
              <a:t>(badanie OECD </a:t>
            </a: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l-PL" altLang="pl-PL" i="1" dirty="0">
                <a:solidFill>
                  <a:srgbClr val="B2BACF"/>
                </a:solidFill>
                <a:latin typeface="Calibri" panose="020F0502020204030204" pitchFamily="34" charset="0"/>
              </a:rPr>
              <a:t>„Rozwój umiejętności i szkolenia w ramach MŚP”, 2010) </a:t>
            </a:r>
            <a:endParaRPr lang="pl-PL" altLang="pl-PL" i="1" dirty="0" smtClean="0">
              <a:solidFill>
                <a:srgbClr val="B2BACF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pl-PL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</a:t>
            </a:r>
            <a:r>
              <a:rPr lang="pl-PL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r>
              <a:rPr lang="pl-PL" alt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>Mała liczba projektów „szytych na miarę”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 </a:t>
            </a: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</a:rPr>
              <a:t>Podnoszenie kwalifikacji pracowników nie jest traktowane jako długofalowa inwestycja lecz jako doraźne wykorzystanie dostępnej oferty szkoleniowej  </a:t>
            </a:r>
            <a:r>
              <a:rPr lang="pl-PL" altLang="pl-PL" i="1" dirty="0">
                <a:solidFill>
                  <a:srgbClr val="B2BACF"/>
                </a:solidFill>
                <a:latin typeface="Calibri" panose="020F0502020204030204" pitchFamily="34" charset="0"/>
              </a:rPr>
              <a:t>(„Badanie osiągniętych wartości wskaźników komponentu regionalnego PO KL” Pag </a:t>
            </a:r>
            <a:r>
              <a:rPr lang="pl-PL" altLang="pl-PL" i="1" dirty="0" err="1">
                <a:solidFill>
                  <a:srgbClr val="B2BACF"/>
                </a:solidFill>
                <a:latin typeface="Calibri" panose="020F0502020204030204" pitchFamily="34" charset="0"/>
              </a:rPr>
              <a:t>Uniconsult</a:t>
            </a:r>
            <a:r>
              <a:rPr lang="pl-PL" altLang="pl-PL" i="1" dirty="0">
                <a:solidFill>
                  <a:srgbClr val="B2BACF"/>
                </a:solidFill>
                <a:latin typeface="Calibri" panose="020F0502020204030204" pitchFamily="34" charset="0"/>
              </a:rPr>
              <a:t>, 2012)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pl-PL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  </a:t>
            </a:r>
            <a:r>
              <a:rPr lang="pl-PL" altLang="pl-PL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Przedłużające </a:t>
            </a:r>
            <a:r>
              <a:rPr lang="pl-PL" altLang="pl-PL" sz="2000" dirty="0">
                <a:solidFill>
                  <a:srgbClr val="002060"/>
                </a:solidFill>
                <a:latin typeface="Calibri" panose="020F0502020204030204" pitchFamily="34" charset="0"/>
              </a:rPr>
              <a:t>się procedury </a:t>
            </a:r>
            <a:r>
              <a:rPr lang="pl-PL" altLang="pl-PL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aplikacyjne</a:t>
            </a: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755576" y="332656"/>
            <a:ext cx="7772155" cy="6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/>
            <a:r>
              <a:rPr lang="pl-PL" altLang="pl-P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Wnioski ze wsparcia przedsiębiorców                              z EFS w latach  2007-2013</a:t>
            </a:r>
            <a:endParaRPr lang="pl-P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55576" y="332656"/>
            <a:ext cx="7772155" cy="6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/>
            <a:r>
              <a:rPr lang="pl-PL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Decentralizacja EFS</a:t>
            </a:r>
            <a:endParaRPr lang="pl-PL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Symbol zastępczy zawartości 2"/>
          <p:cNvSpPr>
            <a:spLocks noGrp="1"/>
          </p:cNvSpPr>
          <p:nvPr>
            <p:ph idx="1"/>
          </p:nvPr>
        </p:nvSpPr>
        <p:spPr>
          <a:xfrm>
            <a:off x="1349449" y="1412776"/>
            <a:ext cx="7038975" cy="5286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pl-PL" alt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EFS 2007-2013                                                               EFS 2014-2020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769242" y="1741710"/>
            <a:ext cx="8195246" cy="3919538"/>
            <a:chOff x="769242" y="1741710"/>
            <a:chExt cx="8195246" cy="3919538"/>
          </a:xfrm>
        </p:grpSpPr>
        <p:grpSp>
          <p:nvGrpSpPr>
            <p:cNvPr id="4" name="Grupa 3"/>
            <p:cNvGrpSpPr/>
            <p:nvPr/>
          </p:nvGrpSpPr>
          <p:grpSpPr>
            <a:xfrm>
              <a:off x="769242" y="1741710"/>
              <a:ext cx="8195246" cy="3919538"/>
              <a:chOff x="769242" y="1741710"/>
              <a:chExt cx="8195246" cy="3919538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42" y="1970310"/>
                <a:ext cx="3910013" cy="3690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1263" y="1741710"/>
                <a:ext cx="4213225" cy="3919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Strzałka w dół 11"/>
              <p:cNvSpPr/>
              <p:nvPr/>
            </p:nvSpPr>
            <p:spPr>
              <a:xfrm rot="16200000">
                <a:off x="4373221" y="3328807"/>
                <a:ext cx="864096" cy="9001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071" y="3098725"/>
              <a:ext cx="1774825" cy="1122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45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55576" y="332656"/>
            <a:ext cx="7772155" cy="6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/>
            <a:r>
              <a:rPr lang="pl-PL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Zmiana systemu finansowania</a:t>
            </a:r>
            <a:endParaRPr lang="pl-PL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654672" y="1947474"/>
            <a:ext cx="1849830" cy="1131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Instytucja szkoleniowa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5833219" y="1953174"/>
            <a:ext cx="1835125" cy="1131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Przedsiębiorca</a:t>
            </a:r>
          </a:p>
        </p:txBody>
      </p:sp>
      <p:sp>
        <p:nvSpPr>
          <p:cNvPr id="16" name="pole tekstowe 2"/>
          <p:cNvSpPr txBox="1">
            <a:spLocks noChangeArrowheads="1"/>
          </p:cNvSpPr>
          <p:nvPr/>
        </p:nvSpPr>
        <p:spPr bwMode="auto">
          <a:xfrm>
            <a:off x="1290429" y="1268760"/>
            <a:ext cx="3500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podażowy</a:t>
            </a:r>
          </a:p>
        </p:txBody>
      </p:sp>
      <p:sp>
        <p:nvSpPr>
          <p:cNvPr id="17" name="Strzałka w prawo 16"/>
          <p:cNvSpPr/>
          <p:nvPr/>
        </p:nvSpPr>
        <p:spPr>
          <a:xfrm>
            <a:off x="3962996" y="2088904"/>
            <a:ext cx="1357314" cy="86042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Oferta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1654671" y="4086224"/>
            <a:ext cx="1873796" cy="11318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Przedsiębiorca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5868144" y="3983831"/>
            <a:ext cx="1800200" cy="11303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Instytucja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szkoleniowa</a:t>
            </a:r>
          </a:p>
        </p:txBody>
      </p:sp>
      <p:sp>
        <p:nvSpPr>
          <p:cNvPr id="20" name="Strzałka w prawo 19"/>
          <p:cNvSpPr/>
          <p:nvPr/>
        </p:nvSpPr>
        <p:spPr>
          <a:xfrm>
            <a:off x="3962997" y="4185602"/>
            <a:ext cx="1357313" cy="92392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Potrzeba</a:t>
            </a:r>
          </a:p>
        </p:txBody>
      </p:sp>
      <p:sp>
        <p:nvSpPr>
          <p:cNvPr id="21" name="pole tekstowe 10"/>
          <p:cNvSpPr txBox="1">
            <a:spLocks noChangeArrowheads="1"/>
          </p:cNvSpPr>
          <p:nvPr/>
        </p:nvSpPr>
        <p:spPr bwMode="auto">
          <a:xfrm>
            <a:off x="1241241" y="3396605"/>
            <a:ext cx="2984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popytowy</a:t>
            </a:r>
          </a:p>
        </p:txBody>
      </p:sp>
    </p:spTree>
    <p:extLst>
      <p:ext uri="{BB962C8B-B14F-4D97-AF65-F5344CB8AC3E}">
        <p14:creationId xmlns:p14="http://schemas.microsoft.com/office/powerpoint/2010/main" val="10996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755576" y="332656"/>
            <a:ext cx="7772155" cy="6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/>
            <a:r>
              <a:rPr lang="pl-PL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Podmiotowy System Finansowania </a:t>
            </a:r>
          </a:p>
          <a:p>
            <a:pPr algn="ctr"/>
            <a:r>
              <a:rPr lang="pl-PL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usług rozwojowych</a:t>
            </a:r>
            <a:endParaRPr lang="pl-PL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773906" y="2896075"/>
            <a:ext cx="1284287" cy="12938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IZ RPO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031574" y="2894013"/>
            <a:ext cx="1436688" cy="12938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Operator /</a:t>
            </a: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Beneficjent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6384150" y="1995963"/>
            <a:ext cx="914400" cy="914400"/>
          </a:xfrm>
          <a:prstGeom prst="roundRect">
            <a:avLst/>
          </a:prstGeom>
          <a:gradFill flip="none" rotWithShape="1">
            <a:gsLst>
              <a:gs pos="0">
                <a:srgbClr val="4C4CC4">
                  <a:shade val="30000"/>
                  <a:satMod val="115000"/>
                </a:srgbClr>
              </a:gs>
              <a:gs pos="50000">
                <a:srgbClr val="4C4CC4">
                  <a:shade val="67500"/>
                  <a:satMod val="115000"/>
                </a:srgbClr>
              </a:gs>
              <a:gs pos="100000">
                <a:srgbClr val="4C4CC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atin typeface="Calibri" panose="020F0502020204030204" pitchFamily="34" charset="0"/>
              </a:rPr>
              <a:t>MŚP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6384150" y="3100069"/>
            <a:ext cx="914400" cy="914400"/>
          </a:xfrm>
          <a:prstGeom prst="roundRect">
            <a:avLst/>
          </a:prstGeom>
          <a:gradFill flip="none" rotWithShape="1">
            <a:gsLst>
              <a:gs pos="0">
                <a:srgbClr val="4C4CC4">
                  <a:shade val="30000"/>
                  <a:satMod val="115000"/>
                </a:srgbClr>
              </a:gs>
              <a:gs pos="50000">
                <a:srgbClr val="4C4CC4">
                  <a:shade val="67500"/>
                  <a:satMod val="115000"/>
                </a:srgbClr>
              </a:gs>
              <a:gs pos="100000">
                <a:srgbClr val="4C4CC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atin typeface="Calibri" panose="020F0502020204030204" pitchFamily="34" charset="0"/>
              </a:rPr>
              <a:t>MŚP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378930" y="4187825"/>
            <a:ext cx="914400" cy="914400"/>
          </a:xfrm>
          <a:prstGeom prst="roundRect">
            <a:avLst/>
          </a:prstGeom>
          <a:gradFill flip="none" rotWithShape="1">
            <a:gsLst>
              <a:gs pos="0">
                <a:srgbClr val="4C4CC4">
                  <a:shade val="30000"/>
                  <a:satMod val="115000"/>
                </a:srgbClr>
              </a:gs>
              <a:gs pos="50000">
                <a:srgbClr val="4C4CC4">
                  <a:shade val="67500"/>
                  <a:satMod val="115000"/>
                </a:srgbClr>
              </a:gs>
              <a:gs pos="100000">
                <a:srgbClr val="4C4CC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atin typeface="Calibri" panose="020F0502020204030204" pitchFamily="34" charset="0"/>
              </a:rPr>
              <a:t>MŚP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816850" y="1808955"/>
            <a:ext cx="914400" cy="340677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RUR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2290762" y="2910363"/>
            <a:ext cx="1581150" cy="132238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</a:rPr>
              <a:t>Wybór Operatora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5540375" y="4014469"/>
            <a:ext cx="720725" cy="4946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5540375" y="3512343"/>
            <a:ext cx="72072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5540375" y="2564904"/>
            <a:ext cx="720725" cy="5351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5359"/>
          <p:cNvSpPr txBox="1">
            <a:spLocks noChangeArrowheads="1"/>
          </p:cNvSpPr>
          <p:nvPr/>
        </p:nvSpPr>
        <p:spPr bwMode="auto">
          <a:xfrm>
            <a:off x="2140803" y="4754561"/>
            <a:ext cx="1749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b="1" dirty="0">
                <a:solidFill>
                  <a:srgbClr val="002060"/>
                </a:solidFill>
              </a:rPr>
              <a:t>Umowa o dofinansowanie projektu</a:t>
            </a:r>
          </a:p>
        </p:txBody>
      </p:sp>
      <p:sp>
        <p:nvSpPr>
          <p:cNvPr id="16" name="pole tekstowe 33"/>
          <p:cNvSpPr txBox="1">
            <a:spLocks noChangeArrowheads="1"/>
          </p:cNvSpPr>
          <p:nvPr/>
        </p:nvSpPr>
        <p:spPr bwMode="auto">
          <a:xfrm>
            <a:off x="5283199" y="5035231"/>
            <a:ext cx="123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b="1" dirty="0">
                <a:solidFill>
                  <a:srgbClr val="002060"/>
                </a:solidFill>
              </a:rPr>
              <a:t>Umowa wsparcia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948963" y="15696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altLang="pl-PL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Schemat wdrażania </a:t>
            </a:r>
            <a:r>
              <a:rPr lang="pl-PL" altLang="pl-PL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PSF</a:t>
            </a:r>
            <a:endParaRPr lang="pl-PL" sz="2400" b="1" u="sng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8" name="Nawias klamrowy zamykający 17"/>
          <p:cNvSpPr/>
          <p:nvPr/>
        </p:nvSpPr>
        <p:spPr bwMode="auto">
          <a:xfrm>
            <a:off x="7298550" y="1691384"/>
            <a:ext cx="360040" cy="3690814"/>
          </a:xfrm>
          <a:prstGeom prst="rightBrace">
            <a:avLst/>
          </a:prstGeom>
          <a:solidFill>
            <a:schemeClr val="bg1"/>
          </a:solidFill>
          <a:ln w="317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0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755576" y="332656"/>
            <a:ext cx="7772155" cy="6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/>
            <a:r>
              <a:rPr lang="pl-PL" altLang="pl-PL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Zmiana systemu dofinansowania usług rozwojowych</a:t>
            </a:r>
            <a:endParaRPr lang="pl-PL" sz="3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2"/>
          <p:cNvSpPr txBox="1">
            <a:spLocks noGrp="1"/>
          </p:cNvSpPr>
          <p:nvPr>
            <p:ph idx="1"/>
          </p:nvPr>
        </p:nvSpPr>
        <p:spPr bwMode="auto">
          <a:xfrm>
            <a:off x="767769" y="1628800"/>
            <a:ext cx="77724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pl-PL" alt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EFS 2007-2013			</a:t>
            </a:r>
            <a:r>
              <a:rPr lang="pl-PL" altLang="pl-PL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EFS 2014-2020</a:t>
            </a:r>
            <a:endParaRPr lang="pl-PL" altLang="pl-PL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11560" y="2348880"/>
            <a:ext cx="389461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O</a:t>
            </a:r>
            <a:r>
              <a:rPr lang="pl-PL" dirty="0" smtClean="0">
                <a:solidFill>
                  <a:srgbClr val="002060"/>
                </a:solidFill>
              </a:rPr>
              <a:t>graniczony </a:t>
            </a:r>
            <a:r>
              <a:rPr lang="pl-PL" dirty="0">
                <a:solidFill>
                  <a:srgbClr val="002060"/>
                </a:solidFill>
              </a:rPr>
              <a:t>wpływ odbiorców wsparcia na zakres oferty </a:t>
            </a:r>
            <a:r>
              <a:rPr lang="pl-PL" dirty="0" smtClean="0">
                <a:solidFill>
                  <a:srgbClr val="002060"/>
                </a:solidFill>
              </a:rPr>
              <a:t>szkoleniowej</a:t>
            </a:r>
          </a:p>
          <a:p>
            <a:pPr marL="357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b="0" dirty="0" smtClean="0">
                <a:solidFill>
                  <a:srgbClr val="002060"/>
                </a:solidFill>
              </a:rPr>
              <a:t>dominacja </a:t>
            </a:r>
            <a:r>
              <a:rPr lang="pl-PL" b="0" dirty="0">
                <a:solidFill>
                  <a:srgbClr val="002060"/>
                </a:solidFill>
              </a:rPr>
              <a:t>strony podażowej nad </a:t>
            </a:r>
            <a:r>
              <a:rPr lang="pl-PL" b="0" dirty="0" smtClean="0">
                <a:solidFill>
                  <a:srgbClr val="002060"/>
                </a:solidFill>
              </a:rPr>
              <a:t>popytową;</a:t>
            </a:r>
            <a:endParaRPr lang="pl-PL" b="0" dirty="0">
              <a:solidFill>
                <a:srgbClr val="002060"/>
              </a:solidFill>
            </a:endParaRPr>
          </a:p>
          <a:p>
            <a:pPr marL="357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b="0" dirty="0" smtClean="0">
                <a:solidFill>
                  <a:srgbClr val="002060"/>
                </a:solidFill>
              </a:rPr>
              <a:t>dystrybucja </a:t>
            </a:r>
            <a:r>
              <a:rPr lang="pl-PL" b="0" dirty="0">
                <a:solidFill>
                  <a:srgbClr val="002060"/>
                </a:solidFill>
              </a:rPr>
              <a:t>środków za pośrednictwem instytucji </a:t>
            </a:r>
            <a:r>
              <a:rPr lang="pl-PL" b="0" dirty="0" smtClean="0">
                <a:solidFill>
                  <a:srgbClr val="002060"/>
                </a:solidFill>
              </a:rPr>
              <a:t>szkoleniowych;</a:t>
            </a:r>
          </a:p>
          <a:p>
            <a:pPr marL="357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b="0" dirty="0" smtClean="0">
                <a:solidFill>
                  <a:srgbClr val="002060"/>
                </a:solidFill>
              </a:rPr>
              <a:t>brak </a:t>
            </a:r>
            <a:r>
              <a:rPr lang="pl-PL" b="0" dirty="0">
                <a:solidFill>
                  <a:srgbClr val="002060"/>
                </a:solidFill>
              </a:rPr>
              <a:t>spójności pomiędzy ofertą firm szkoleniowych a potrzebami przedsiębiorców i pracowników </a:t>
            </a:r>
          </a:p>
          <a:p>
            <a:pPr marL="357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b="0" dirty="0" smtClean="0">
                <a:solidFill>
                  <a:srgbClr val="002060"/>
                </a:solidFill>
              </a:rPr>
              <a:t>niewielka </a:t>
            </a:r>
            <a:r>
              <a:rPr lang="pl-PL" b="0" dirty="0">
                <a:solidFill>
                  <a:srgbClr val="002060"/>
                </a:solidFill>
              </a:rPr>
              <a:t>liczba projektów </a:t>
            </a:r>
            <a:r>
              <a:rPr lang="pl-PL" b="0" dirty="0" smtClean="0">
                <a:solidFill>
                  <a:srgbClr val="002060"/>
                </a:solidFill>
              </a:rPr>
              <a:t>„szytych na miarę”, kompleksowych</a:t>
            </a:r>
            <a:r>
              <a:rPr lang="pl-PL" b="0" dirty="0">
                <a:solidFill>
                  <a:srgbClr val="002060"/>
                </a:solidFill>
              </a:rPr>
              <a:t>, uwzględniających różne typy </a:t>
            </a:r>
            <a:r>
              <a:rPr lang="pl-PL" b="0" dirty="0" smtClean="0">
                <a:solidFill>
                  <a:srgbClr val="002060"/>
                </a:solidFill>
              </a:rPr>
              <a:t>wsparcia</a:t>
            </a:r>
          </a:p>
          <a:p>
            <a:pPr marL="357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b="0" dirty="0" smtClean="0">
                <a:solidFill>
                  <a:srgbClr val="002060"/>
                </a:solidFill>
              </a:rPr>
              <a:t>przedłużające </a:t>
            </a:r>
            <a:r>
              <a:rPr lang="pl-PL" b="0" dirty="0">
                <a:solidFill>
                  <a:srgbClr val="002060"/>
                </a:solidFill>
              </a:rPr>
              <a:t>się procedury aplikacyjne</a:t>
            </a:r>
          </a:p>
          <a:p>
            <a:pPr marL="357750" indent="-285750">
              <a:buFontTx/>
              <a:buChar char="-"/>
              <a:defRPr/>
            </a:pPr>
            <a:endParaRPr lang="pl-PL" b="0" dirty="0" smtClean="0">
              <a:solidFill>
                <a:srgbClr val="002060"/>
              </a:solidFill>
            </a:endParaRPr>
          </a:p>
          <a:p>
            <a:pPr marL="357750" indent="-285750">
              <a:buFontTx/>
              <a:buChar char="-"/>
              <a:defRPr/>
            </a:pPr>
            <a:endParaRPr lang="pl-PL" altLang="pl-PL" b="0" dirty="0" smtClean="0">
              <a:solidFill>
                <a:srgbClr val="002060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148064" y="2276872"/>
            <a:ext cx="38892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marL="345464" indent="-345464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1pPr>
            <a:lvl2pPr marL="747431" indent="-287349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2pPr>
            <a:lvl3pPr marL="1151013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5A1BD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3pPr>
            <a:lvl4pPr marL="1611092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BACF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4pPr>
            <a:lvl5pPr marL="2071175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5pPr>
            <a:lvl6pPr marL="2536098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001023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65949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30871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eaLnBrk="1" hangingPunct="1"/>
            <a:r>
              <a:rPr lang="pl-PL" altLang="pl-PL" sz="1600" b="1" dirty="0">
                <a:solidFill>
                  <a:srgbClr val="002060"/>
                </a:solidFill>
                <a:ea typeface="+mn-ea"/>
                <a:cs typeface="+mn-cs"/>
              </a:rPr>
              <a:t>Popytowe podejście do szkoleń</a:t>
            </a:r>
          </a:p>
          <a:p>
            <a:pPr marL="357750" indent="-285750" defTabSz="914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002060"/>
                </a:solidFill>
                <a:ea typeface="+mn-ea"/>
                <a:cs typeface="+mn-cs"/>
              </a:rPr>
              <a:t>decydująca rola przedsiębiorcy</a:t>
            </a:r>
          </a:p>
          <a:p>
            <a:pPr marL="357750" indent="-285750" defTabSz="914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002060"/>
                </a:solidFill>
                <a:ea typeface="+mn-ea"/>
                <a:cs typeface="+mn-cs"/>
              </a:rPr>
              <a:t>przedsiębiorcy aplikują o środki na dofinansowanie usług rozwojowych</a:t>
            </a:r>
          </a:p>
          <a:p>
            <a:pPr marL="357750" indent="-285750" defTabSz="914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002060"/>
                </a:solidFill>
                <a:ea typeface="+mn-ea"/>
                <a:cs typeface="+mn-cs"/>
              </a:rPr>
              <a:t>przedsiębiorca samodzielnie, zgodnie ze swoimi potrzebami, wybiera usługę rozwojową i jej dostawcę</a:t>
            </a:r>
          </a:p>
          <a:p>
            <a:pPr marL="357750" indent="-285750" defTabSz="914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002060"/>
                </a:solidFill>
                <a:ea typeface="+mn-ea"/>
                <a:cs typeface="+mn-cs"/>
              </a:rPr>
              <a:t>wsparcie przedsiębiorcy w wyborze przez stworzenie Rejestru usług Rozwojowych</a:t>
            </a:r>
          </a:p>
          <a:p>
            <a:pPr marL="357750" indent="-285750" defTabSz="914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002060"/>
                </a:solidFill>
                <a:ea typeface="+mn-ea"/>
                <a:cs typeface="+mn-cs"/>
              </a:rPr>
              <a:t>skrócone i uproszczone procedury aplikacyjne</a:t>
            </a:r>
          </a:p>
          <a:p>
            <a:pPr marL="0" algn="just" eaLnBrk="1" hangingPunct="1">
              <a:buFont typeface="Wingdings" panose="05000000000000000000" pitchFamily="2" charset="2"/>
              <a:buChar char="ü"/>
            </a:pPr>
            <a:endParaRPr lang="pl-PL" altLang="pl-PL" sz="16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8" name="Strzałka w dół 7"/>
          <p:cNvSpPr/>
          <p:nvPr/>
        </p:nvSpPr>
        <p:spPr>
          <a:xfrm rot="16200000">
            <a:off x="4457509" y="1572668"/>
            <a:ext cx="618155" cy="740437"/>
          </a:xfrm>
          <a:prstGeom prst="down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5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rostokąt 1161"/>
          <p:cNvSpPr/>
          <p:nvPr/>
        </p:nvSpPr>
        <p:spPr>
          <a:xfrm>
            <a:off x="1621570" y="327501"/>
            <a:ext cx="5934754" cy="586373"/>
          </a:xfrm>
          <a:prstGeom prst="rect">
            <a:avLst/>
          </a:prstGeom>
          <a:noFill/>
        </p:spPr>
        <p:txBody>
          <a:bodyPr wrap="none" lIns="93022" tIns="46511" rIns="93022" bIns="4651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206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Rejestr Usług Rozwojowych (RUR)</a:t>
            </a:r>
          </a:p>
        </p:txBody>
      </p:sp>
      <p:pic>
        <p:nvPicPr>
          <p:cNvPr id="6279" name="Picture 1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2" y="2345647"/>
            <a:ext cx="3132141" cy="17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821136" y="1124744"/>
            <a:ext cx="7705195" cy="83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2" tIns="46511" rIns="93022" bIns="46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2227C"/>
                </a:solidFill>
                <a:latin typeface="Calibri" panose="020F0502020204030204" pitchFamily="34" charset="0"/>
              </a:rPr>
              <a:t>Modyfikacja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</a:rPr>
              <a:t>największej</a:t>
            </a:r>
            <a:r>
              <a:rPr lang="pl-PL" dirty="0">
                <a:solidFill>
                  <a:srgbClr val="02227C"/>
                </a:solidFill>
                <a:latin typeface="Calibri" panose="020F0502020204030204" pitchFamily="34" charset="0"/>
              </a:rPr>
              <a:t> bazy ofert szkoleniowych w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</a:rPr>
              <a:t>Polsce</a:t>
            </a:r>
            <a:r>
              <a:rPr lang="pl-PL" dirty="0">
                <a:solidFill>
                  <a:srgbClr val="02227C"/>
                </a:solidFill>
                <a:latin typeface="Calibri" panose="020F0502020204030204" pitchFamily="34" charset="0"/>
              </a:rPr>
              <a:t> tj.  </a:t>
            </a:r>
            <a:r>
              <a:rPr lang="pl-PL" dirty="0">
                <a:solidFill>
                  <a:srgbClr val="02227C"/>
                </a:solidFill>
                <a:latin typeface="Calibri" panose="020F0502020204030204" pitchFamily="34" charset="0"/>
                <a:hlinkClick r:id="rId4"/>
              </a:rPr>
              <a:t>www.inwestycjawkadry.pl</a:t>
            </a:r>
            <a:r>
              <a:rPr lang="pl-PL" dirty="0">
                <a:solidFill>
                  <a:srgbClr val="02227C"/>
                </a:solidFill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211960" y="2204864"/>
            <a:ext cx="4574979" cy="403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22" tIns="46511" rIns="93022" bIns="46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Ok. </a:t>
            </a:r>
            <a:r>
              <a:rPr lang="pl-PL" i="1" dirty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r>
              <a:rPr lang="pl-PL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mln </a:t>
            </a:r>
            <a:r>
              <a:rPr lang="pl-PL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użytkowników!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Ponad </a:t>
            </a:r>
            <a:r>
              <a:rPr lang="pl-PL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27 tys. </a:t>
            </a:r>
            <a:r>
              <a:rPr lang="pl-PL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aktualnych ofert szkoleniowych!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Ok. </a:t>
            </a:r>
            <a:r>
              <a:rPr lang="pl-PL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75% </a:t>
            </a:r>
            <a:r>
              <a:rPr lang="pl-PL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ofert stanowią usługi komercyjne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pl-PL" sz="2000" b="1" dirty="0" smtClean="0">
              <a:solidFill>
                <a:srgbClr val="002060"/>
              </a:solidFill>
              <a:latin typeface="Times New Roman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pl-PL" sz="2000" b="1" dirty="0" smtClean="0">
              <a:solidFill>
                <a:srgbClr val="002060"/>
              </a:solidFill>
              <a:latin typeface="Times New Roman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pl-PL" b="1" dirty="0" smtClean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pl-PL" b="1" dirty="0" smtClean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pl-PL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4085" y="4347924"/>
            <a:ext cx="87999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Najważniejsze założenia RUR:</a:t>
            </a:r>
          </a:p>
          <a:p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 </a:t>
            </a: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Weryfikacja podmiotów świadczących usługi rozwojowe</a:t>
            </a:r>
          </a:p>
          <a:p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 </a:t>
            </a: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System oceny usług rozwojowych</a:t>
            </a:r>
          </a:p>
          <a:p>
            <a:r>
              <a:rPr lang="pl-PL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 </a:t>
            </a: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Giełda usług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19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407259"/>
            <a:ext cx="7772155" cy="4032339"/>
          </a:xfrm>
        </p:spPr>
        <p:txBody>
          <a:bodyPr/>
          <a:lstStyle/>
          <a:p>
            <a:pPr marL="0" indent="0">
              <a:lnSpc>
                <a:spcPct val="100000"/>
              </a:lnSpc>
              <a:defRPr/>
            </a:pPr>
            <a:endParaRPr lang="pl-PL" sz="2400" dirty="0"/>
          </a:p>
          <a:p>
            <a:pPr marL="180894" indent="-180894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l-PL" sz="2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l-PL" sz="2400" dirty="0"/>
          </a:p>
        </p:txBody>
      </p:sp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685923" y="541254"/>
            <a:ext cx="7772155" cy="611298"/>
          </a:xfrm>
        </p:spPr>
        <p:txBody>
          <a:bodyPr/>
          <a:lstStyle/>
          <a:p>
            <a:r>
              <a:rPr lang="pl-PL" altLang="pl-PL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Usługa rozwojowa</a:t>
            </a:r>
            <a:endParaRPr lang="pl-PL" altLang="pl-PL" sz="3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685923" y="1268760"/>
            <a:ext cx="777215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marL="345464" indent="-345464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1pPr>
            <a:lvl2pPr marL="747431" indent="-287349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2pPr>
            <a:lvl3pPr marL="1151013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5A1BD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3pPr>
            <a:lvl4pPr marL="1611092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BACF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4pPr>
            <a:lvl5pPr marL="2071175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5pPr>
            <a:lvl6pPr marL="2536098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001023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65949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30871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</a:pPr>
            <a:endParaRPr lang="pl-PL" sz="24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</a:pPr>
            <a:endParaRPr lang="pl-PL" sz="24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</a:pPr>
            <a:endParaRPr lang="pl-PL" sz="24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</a:pPr>
            <a:r>
              <a:rPr lang="pl-PL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usługę doradcza </a:t>
            </a:r>
            <a:r>
              <a:rPr lang="pl-PL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o charakterze ogólnym lub </a:t>
            </a:r>
            <a:r>
              <a:rPr lang="pl-PL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usługa szkoleniowa, </a:t>
            </a:r>
            <a:r>
              <a:rPr lang="pl-PL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które mają na celu nabycie, utrzymanie lub wzrost wiedzy, umiejętności lub kompetencji społecznych usługobiorcy lub które pozwalają na jego </a:t>
            </a:r>
            <a:r>
              <a:rPr lang="pl-PL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rozwój</a:t>
            </a:r>
            <a:endParaRPr lang="pl-PL" sz="24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1387</Words>
  <Application>Microsoft Office PowerPoint</Application>
  <PresentationFormat>Pokaz na ekranie (4:3)</PresentationFormat>
  <Paragraphs>248</Paragraphs>
  <Slides>26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2_Blank Presentation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Usługa rozwojowa</vt:lpstr>
      <vt:lpstr>Rodzaje usług rozwojowych</vt:lpstr>
      <vt:lpstr>Główni interesariusze RUR</vt:lpstr>
      <vt:lpstr>Prezentacja programu PowerPoint</vt:lpstr>
      <vt:lpstr>Kryteria wpisu Podmiotu do RUR</vt:lpstr>
      <vt:lpstr>Prezentacja programu PowerPoint</vt:lpstr>
      <vt:lpstr>Prezentacja programu PowerPoint</vt:lpstr>
      <vt:lpstr>Informacje Podstawowe = Wizytówka Podmiotu</vt:lpstr>
      <vt:lpstr>Prezentacja programu PowerPoint</vt:lpstr>
      <vt:lpstr>Proces rejestracji usługi rozwojowej</vt:lpstr>
      <vt:lpstr>Karta usługi - zawartość</vt:lpstr>
      <vt:lpstr>Karta usługi – zawartość</vt:lpstr>
      <vt:lpstr>System oceny usług rozwojowych</vt:lpstr>
      <vt:lpstr>System oceny usług rozwojowych</vt:lpstr>
      <vt:lpstr>Prezentacja programu PowerPoint</vt:lpstr>
      <vt:lpstr>Harmonogram prac</vt:lpstr>
      <vt:lpstr>Poszukiwanie informacji/Kontakt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Popławska Agnieszka</dc:creator>
  <cp:lastModifiedBy>Kurek Szymon</cp:lastModifiedBy>
  <cp:revision>156</cp:revision>
  <cp:lastPrinted>2015-09-07T14:23:34Z</cp:lastPrinted>
  <dcterms:created xsi:type="dcterms:W3CDTF">2014-08-21T07:08:16Z</dcterms:created>
  <dcterms:modified xsi:type="dcterms:W3CDTF">2015-10-19T10:07:39Z</dcterms:modified>
</cp:coreProperties>
</file>