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373" r:id="rId2"/>
    <p:sldId id="420" r:id="rId3"/>
    <p:sldId id="425" r:id="rId4"/>
    <p:sldId id="441" r:id="rId5"/>
    <p:sldId id="442" r:id="rId6"/>
    <p:sldId id="443" r:id="rId7"/>
    <p:sldId id="410" r:id="rId8"/>
    <p:sldId id="358" r:id="rId9"/>
  </p:sldIdLst>
  <p:sldSz cx="9144000" cy="6858000" type="screen4x3"/>
  <p:notesSz cx="6807200" cy="9906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882" autoAdjust="0"/>
    <p:restoredTop sz="89058" autoAdjust="0"/>
  </p:normalViewPr>
  <p:slideViewPr>
    <p:cSldViewPr>
      <p:cViewPr varScale="1">
        <p:scale>
          <a:sx n="76" d="100"/>
          <a:sy n="76" d="100"/>
        </p:scale>
        <p:origin x="101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B80D9-FC13-456A-A709-8B2F2415DC5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963A804-EA04-44AC-BB65-FCC7F6C8A043}">
      <dgm:prSet phldrT="[Teks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l-PL" sz="1400" b="1" dirty="0" smtClean="0"/>
            <a:t>Oś 8</a:t>
          </a:r>
        </a:p>
        <a:p>
          <a:r>
            <a:rPr lang="pl-PL" sz="1400" b="1" dirty="0" smtClean="0"/>
            <a:t>Rynek pracy</a:t>
          </a:r>
          <a:endParaRPr lang="pl-PL" sz="1400" b="1" dirty="0"/>
        </a:p>
      </dgm:t>
    </dgm:pt>
    <dgm:pt modelId="{7B141AD2-7C52-4B91-8FDE-525A08476FC0}" type="parTrans" cxnId="{6DC476D6-1E1B-45B2-A92A-4398DB65C690}">
      <dgm:prSet/>
      <dgm:spPr/>
      <dgm:t>
        <a:bodyPr/>
        <a:lstStyle/>
        <a:p>
          <a:endParaRPr lang="pl-PL" sz="1600"/>
        </a:p>
      </dgm:t>
    </dgm:pt>
    <dgm:pt modelId="{2DC983F9-FD49-4562-BC3E-13DAE7161F0B}" type="sibTrans" cxnId="{6DC476D6-1E1B-45B2-A92A-4398DB65C690}">
      <dgm:prSet/>
      <dgm:spPr/>
      <dgm:t>
        <a:bodyPr/>
        <a:lstStyle/>
        <a:p>
          <a:endParaRPr lang="pl-PL" sz="1600"/>
        </a:p>
      </dgm:t>
    </dgm:pt>
    <dgm:pt modelId="{9E5700B2-CE5C-4322-A462-55ED8F8A2DC7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l-PL" sz="1400" b="0" dirty="0" smtClean="0"/>
            <a:t>Projekty powiatowych urzędów pracy (8.1) - 86 313 071 Euro - DWUP</a:t>
          </a:r>
          <a:endParaRPr lang="pl-PL" sz="1400" b="0" dirty="0"/>
        </a:p>
      </dgm:t>
    </dgm:pt>
    <dgm:pt modelId="{30DB60BC-5373-475A-B1F0-F02EBD483084}" type="parTrans" cxnId="{301F6BF3-A2C9-4A12-859B-7D8E85C2AE88}">
      <dgm:prSet custT="1"/>
      <dgm:spPr/>
      <dgm:t>
        <a:bodyPr/>
        <a:lstStyle/>
        <a:p>
          <a:endParaRPr lang="pl-PL" sz="600"/>
        </a:p>
      </dgm:t>
    </dgm:pt>
    <dgm:pt modelId="{6DCA8472-45EE-4BDB-85CC-375AB36FAB43}" type="sibTrans" cxnId="{301F6BF3-A2C9-4A12-859B-7D8E85C2AE88}">
      <dgm:prSet/>
      <dgm:spPr/>
      <dgm:t>
        <a:bodyPr/>
        <a:lstStyle/>
        <a:p>
          <a:endParaRPr lang="pl-PL" sz="1600"/>
        </a:p>
      </dgm:t>
    </dgm:pt>
    <dgm:pt modelId="{0BEC1A0A-70CA-4401-B028-4D0449FECD7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l-PL" sz="1400" dirty="0" smtClean="0"/>
            <a:t>Samozatrudnienie, przedsiębiorczość oraz tworzenie nowych miejsc pracy (8.3) -    55 000 000 Euro – DWUP</a:t>
          </a:r>
          <a:endParaRPr lang="pl-PL" sz="1400" dirty="0"/>
        </a:p>
      </dgm:t>
    </dgm:pt>
    <dgm:pt modelId="{6B278C9A-72AF-4556-B1AB-7FE4E5F9A951}" type="parTrans" cxnId="{4DB6F255-629E-4251-AC8F-4306C1B2C8B3}">
      <dgm:prSet custT="1"/>
      <dgm:spPr/>
      <dgm:t>
        <a:bodyPr/>
        <a:lstStyle/>
        <a:p>
          <a:endParaRPr lang="pl-PL" sz="400"/>
        </a:p>
      </dgm:t>
    </dgm:pt>
    <dgm:pt modelId="{B7B1F50E-9D4F-4E0C-B5BA-E70AD3187A4B}" type="sibTrans" cxnId="{4DB6F255-629E-4251-AC8F-4306C1B2C8B3}">
      <dgm:prSet/>
      <dgm:spPr/>
      <dgm:t>
        <a:bodyPr/>
        <a:lstStyle/>
        <a:p>
          <a:endParaRPr lang="pl-PL" sz="1600"/>
        </a:p>
      </dgm:t>
    </dgm:pt>
    <dgm:pt modelId="{4934E191-4E48-42BE-ADBD-586621D0272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l-PL" sz="1400" b="0" dirty="0" smtClean="0"/>
            <a:t>Godzenie życia zawodowego i prywatnego (8.4) - 39 143 944 Euro – DWUP</a:t>
          </a:r>
          <a:endParaRPr lang="pl-PL" sz="1400" b="0" dirty="0"/>
        </a:p>
      </dgm:t>
    </dgm:pt>
    <dgm:pt modelId="{5E338092-D916-4655-9AFC-71299DA6537C}" type="parTrans" cxnId="{74624F16-9E44-4C7B-B487-B60A391159FA}">
      <dgm:prSet custT="1"/>
      <dgm:spPr/>
      <dgm:t>
        <a:bodyPr/>
        <a:lstStyle/>
        <a:p>
          <a:endParaRPr lang="pl-PL" sz="400"/>
        </a:p>
      </dgm:t>
    </dgm:pt>
    <dgm:pt modelId="{C7066313-A9A1-46CE-AED4-ED8ED41EF824}" type="sibTrans" cxnId="{74624F16-9E44-4C7B-B487-B60A391159FA}">
      <dgm:prSet/>
      <dgm:spPr/>
      <dgm:t>
        <a:bodyPr/>
        <a:lstStyle/>
        <a:p>
          <a:endParaRPr lang="pl-PL" sz="1600"/>
        </a:p>
      </dgm:t>
    </dgm:pt>
    <dgm:pt modelId="{7D9F6C38-1E9E-424D-9946-90020B94B63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l-PL" sz="1400" baseline="0" dirty="0" smtClean="0"/>
            <a:t>Przystosowanie do zmian zachodzących w gospodarce w ramach działań </a:t>
          </a:r>
          <a:r>
            <a:rPr lang="pl-PL" sz="1400" baseline="0" dirty="0" err="1" smtClean="0"/>
            <a:t>outplacementowych</a:t>
          </a:r>
          <a:r>
            <a:rPr lang="pl-PL" sz="1400" baseline="0" dirty="0" smtClean="0"/>
            <a:t> </a:t>
          </a:r>
          <a:r>
            <a:rPr lang="pl-PL" sz="1400" dirty="0" smtClean="0"/>
            <a:t>(8.5</a:t>
          </a:r>
          <a:r>
            <a:rPr lang="pl-PL" sz="1400" baseline="0" dirty="0" smtClean="0"/>
            <a:t>) - 8 000 000 Euro </a:t>
          </a:r>
          <a:r>
            <a:rPr lang="pl-PL" sz="1400" dirty="0" smtClean="0"/>
            <a:t>- UMWD</a:t>
          </a:r>
          <a:endParaRPr lang="pl-PL" sz="1400" dirty="0"/>
        </a:p>
      </dgm:t>
    </dgm:pt>
    <dgm:pt modelId="{071D5FAB-0BB7-48FB-8487-16D0F4149E44}" type="parTrans" cxnId="{D2AAE80C-301F-402F-BA65-CAC694C71465}">
      <dgm:prSet custT="1"/>
      <dgm:spPr/>
      <dgm:t>
        <a:bodyPr/>
        <a:lstStyle/>
        <a:p>
          <a:endParaRPr lang="pl-PL" sz="500"/>
        </a:p>
      </dgm:t>
    </dgm:pt>
    <dgm:pt modelId="{892A8303-9C88-4783-BCA4-BEFDAE4AE8A8}" type="sibTrans" cxnId="{D2AAE80C-301F-402F-BA65-CAC694C71465}">
      <dgm:prSet/>
      <dgm:spPr/>
      <dgm:t>
        <a:bodyPr/>
        <a:lstStyle/>
        <a:p>
          <a:endParaRPr lang="pl-PL" sz="1600"/>
        </a:p>
      </dgm:t>
    </dgm:pt>
    <dgm:pt modelId="{0723D9D1-043B-4E87-A1E4-7437AC9CAF6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l-PL" sz="1400" b="0" u="none" dirty="0" smtClean="0"/>
            <a:t>Aktywne i zdrowe starzenie się (8.7) </a:t>
          </a:r>
          <a:r>
            <a:rPr lang="pl-PL" sz="1400" b="0" dirty="0" smtClean="0"/>
            <a:t>- 28 287 888 Euro - UMWD</a:t>
          </a:r>
          <a:endParaRPr lang="pl-PL" sz="1400" b="0" dirty="0"/>
        </a:p>
      </dgm:t>
    </dgm:pt>
    <dgm:pt modelId="{A3CD25C7-8114-4096-9AB4-4648CF12F9C2}" type="parTrans" cxnId="{2BE19A7E-44C2-4E55-B93A-339EEC1EEEAC}">
      <dgm:prSet custT="1"/>
      <dgm:spPr/>
      <dgm:t>
        <a:bodyPr/>
        <a:lstStyle/>
        <a:p>
          <a:endParaRPr lang="pl-PL" sz="700"/>
        </a:p>
      </dgm:t>
    </dgm:pt>
    <dgm:pt modelId="{C9365CCE-EE12-4822-B82B-40E053C3D6FF}" type="sibTrans" cxnId="{2BE19A7E-44C2-4E55-B93A-339EEC1EEEAC}">
      <dgm:prSet/>
      <dgm:spPr/>
      <dgm:t>
        <a:bodyPr/>
        <a:lstStyle/>
        <a:p>
          <a:endParaRPr lang="pl-PL" sz="1600"/>
        </a:p>
      </dgm:t>
    </dgm:pt>
    <dgm:pt modelId="{DFCD9010-4842-451E-B2E2-B973DEF597B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l-PL" sz="1400" b="0" i="0" dirty="0" smtClean="0"/>
            <a:t>Wsparcie osób poszukujących pracy </a:t>
          </a:r>
          <a:r>
            <a:rPr lang="pl-PL" sz="1400" b="0" u="none" dirty="0" smtClean="0"/>
            <a:t>(8.2) </a:t>
          </a:r>
          <a:r>
            <a:rPr lang="pl-PL" sz="1400" b="0" dirty="0" smtClean="0"/>
            <a:t>- </a:t>
          </a:r>
          <a:r>
            <a:rPr lang="pl-PL" sz="1400" b="0" i="0" dirty="0" smtClean="0"/>
            <a:t>21 578 268 </a:t>
          </a:r>
          <a:r>
            <a:rPr lang="pl-PL" sz="1400" b="0" dirty="0" smtClean="0"/>
            <a:t>Euro - DWUP</a:t>
          </a:r>
          <a:endParaRPr lang="pl-PL" sz="1400" b="0" dirty="0"/>
        </a:p>
      </dgm:t>
    </dgm:pt>
    <dgm:pt modelId="{3DA81928-5AF7-452F-A812-2FB4CDD9F4A3}" type="parTrans" cxnId="{AAEE8F88-F474-4D4D-86C2-A9AD0C73A7C2}">
      <dgm:prSet/>
      <dgm:spPr/>
      <dgm:t>
        <a:bodyPr/>
        <a:lstStyle/>
        <a:p>
          <a:endParaRPr lang="pl-PL"/>
        </a:p>
      </dgm:t>
    </dgm:pt>
    <dgm:pt modelId="{242D036D-EAF3-4C5E-B27E-481766AF3478}" type="sibTrans" cxnId="{AAEE8F88-F474-4D4D-86C2-A9AD0C73A7C2}">
      <dgm:prSet/>
      <dgm:spPr/>
      <dgm:t>
        <a:bodyPr/>
        <a:lstStyle/>
        <a:p>
          <a:endParaRPr lang="pl-PL"/>
        </a:p>
      </dgm:t>
    </dgm:pt>
    <dgm:pt modelId="{E3D1F5E3-510C-40CD-AA67-E45BA248F1D4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l-PL" b="1" i="0" dirty="0" smtClean="0"/>
            <a:t>Zwiększenie konkurencyjności przedsiębiorstw i przedsiębiorców z sektora </a:t>
          </a:r>
          <a:r>
            <a:rPr lang="pl-PL" b="1" i="1" dirty="0" smtClean="0"/>
            <a:t>MMŚP</a:t>
          </a:r>
          <a:r>
            <a:rPr lang="pl-PL" b="1" u="none" dirty="0" smtClean="0"/>
            <a:t> (8.6)</a:t>
          </a:r>
          <a:r>
            <a:rPr lang="pl-PL" b="1" dirty="0" smtClean="0"/>
            <a:t>- 16 000 000 Euro - UMWD</a:t>
          </a:r>
          <a:endParaRPr lang="pl-PL" b="1" dirty="0"/>
        </a:p>
      </dgm:t>
    </dgm:pt>
    <dgm:pt modelId="{370CA266-64D8-4DBA-82B2-51CA0F4D2945}" type="parTrans" cxnId="{CFCF5EDA-33A7-4DDA-8D7A-26C19A0A227F}">
      <dgm:prSet/>
      <dgm:spPr/>
      <dgm:t>
        <a:bodyPr/>
        <a:lstStyle/>
        <a:p>
          <a:endParaRPr lang="pl-PL"/>
        </a:p>
      </dgm:t>
    </dgm:pt>
    <dgm:pt modelId="{11695355-0814-4929-A70B-0B212EBA3E16}" type="sibTrans" cxnId="{CFCF5EDA-33A7-4DDA-8D7A-26C19A0A227F}">
      <dgm:prSet/>
      <dgm:spPr/>
      <dgm:t>
        <a:bodyPr/>
        <a:lstStyle/>
        <a:p>
          <a:endParaRPr lang="pl-PL"/>
        </a:p>
      </dgm:t>
    </dgm:pt>
    <dgm:pt modelId="{36778E4B-CC8F-4DC5-A886-827C34AB6D8E}" type="pres">
      <dgm:prSet presAssocID="{BA5B80D9-FC13-456A-A709-8B2F2415DC5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AD1D863-59F2-481F-A578-D0567F675D61}" type="pres">
      <dgm:prSet presAssocID="{A963A804-EA04-44AC-BB65-FCC7F6C8A043}" presName="root1" presStyleCnt="0"/>
      <dgm:spPr/>
    </dgm:pt>
    <dgm:pt modelId="{754D2DFD-F1C6-4EC2-A2C1-C4045AEA141E}" type="pres">
      <dgm:prSet presAssocID="{A963A804-EA04-44AC-BB65-FCC7F6C8A043}" presName="LevelOneTextNode" presStyleLbl="node0" presStyleIdx="0" presStyleCnt="2" custScaleX="120178" custScaleY="205611" custLinFactNeighborX="-3283" custLinFactNeighborY="5763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C1B1C4C-5032-452B-954E-556DCCB6E1E4}" type="pres">
      <dgm:prSet presAssocID="{A963A804-EA04-44AC-BB65-FCC7F6C8A043}" presName="level2hierChild" presStyleCnt="0"/>
      <dgm:spPr/>
    </dgm:pt>
    <dgm:pt modelId="{F6EE6C72-8858-490F-810A-EEFF3DAB7E4A}" type="pres">
      <dgm:prSet presAssocID="{30DB60BC-5373-475A-B1F0-F02EBD483084}" presName="conn2-1" presStyleLbl="parChTrans1D2" presStyleIdx="0" presStyleCnt="6"/>
      <dgm:spPr/>
      <dgm:t>
        <a:bodyPr/>
        <a:lstStyle/>
        <a:p>
          <a:endParaRPr lang="pl-PL"/>
        </a:p>
      </dgm:t>
    </dgm:pt>
    <dgm:pt modelId="{22AECD01-E7D2-4371-BE31-3A86AC42E55D}" type="pres">
      <dgm:prSet presAssocID="{30DB60BC-5373-475A-B1F0-F02EBD483084}" presName="connTx" presStyleLbl="parChTrans1D2" presStyleIdx="0" presStyleCnt="6"/>
      <dgm:spPr/>
      <dgm:t>
        <a:bodyPr/>
        <a:lstStyle/>
        <a:p>
          <a:endParaRPr lang="pl-PL"/>
        </a:p>
      </dgm:t>
    </dgm:pt>
    <dgm:pt modelId="{B9DE2457-9B1D-4612-AAB6-F514C3F785F3}" type="pres">
      <dgm:prSet presAssocID="{9E5700B2-CE5C-4322-A462-55ED8F8A2DC7}" presName="root2" presStyleCnt="0"/>
      <dgm:spPr/>
    </dgm:pt>
    <dgm:pt modelId="{09DD7597-F989-4463-99C0-7EFDA595F79D}" type="pres">
      <dgm:prSet presAssocID="{9E5700B2-CE5C-4322-A462-55ED8F8A2DC7}" presName="LevelTwoTextNode" presStyleLbl="node2" presStyleIdx="0" presStyleCnt="6" custScaleX="418349" custScaleY="41232" custLinFactNeighborX="1376" custLinFactNeighborY="-4250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B9E8019-2EAD-48E4-983E-0AC43DDE884C}" type="pres">
      <dgm:prSet presAssocID="{9E5700B2-CE5C-4322-A462-55ED8F8A2DC7}" presName="level3hierChild" presStyleCnt="0"/>
      <dgm:spPr/>
    </dgm:pt>
    <dgm:pt modelId="{5FE2471B-45ED-4531-B6DB-3A04644C0349}" type="pres">
      <dgm:prSet presAssocID="{6B278C9A-72AF-4556-B1AB-7FE4E5F9A951}" presName="conn2-1" presStyleLbl="parChTrans1D2" presStyleIdx="1" presStyleCnt="6"/>
      <dgm:spPr/>
      <dgm:t>
        <a:bodyPr/>
        <a:lstStyle/>
        <a:p>
          <a:endParaRPr lang="pl-PL"/>
        </a:p>
      </dgm:t>
    </dgm:pt>
    <dgm:pt modelId="{A609D0A0-7A01-49F0-850B-57BC40CF1858}" type="pres">
      <dgm:prSet presAssocID="{6B278C9A-72AF-4556-B1AB-7FE4E5F9A951}" presName="connTx" presStyleLbl="parChTrans1D2" presStyleIdx="1" presStyleCnt="6"/>
      <dgm:spPr/>
      <dgm:t>
        <a:bodyPr/>
        <a:lstStyle/>
        <a:p>
          <a:endParaRPr lang="pl-PL"/>
        </a:p>
      </dgm:t>
    </dgm:pt>
    <dgm:pt modelId="{87C71272-4C51-4616-871F-6A5BD7C19F18}" type="pres">
      <dgm:prSet presAssocID="{0BEC1A0A-70CA-4401-B028-4D0449FECD79}" presName="root2" presStyleCnt="0"/>
      <dgm:spPr/>
    </dgm:pt>
    <dgm:pt modelId="{60DAEB24-E927-43D5-A35D-FCF6764637E6}" type="pres">
      <dgm:prSet presAssocID="{0BEC1A0A-70CA-4401-B028-4D0449FECD79}" presName="LevelTwoTextNode" presStyleLbl="node2" presStyleIdx="1" presStyleCnt="6" custScaleX="389542" custScaleY="74381" custLinFactNeighborX="-883" custLinFactNeighborY="2554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51095D0-9FD5-4C35-9537-7E01FF1B910B}" type="pres">
      <dgm:prSet presAssocID="{0BEC1A0A-70CA-4401-B028-4D0449FECD79}" presName="level3hierChild" presStyleCnt="0"/>
      <dgm:spPr/>
    </dgm:pt>
    <dgm:pt modelId="{31AA540E-AC40-4F40-86F4-4D3286573D09}" type="pres">
      <dgm:prSet presAssocID="{5E338092-D916-4655-9AFC-71299DA6537C}" presName="conn2-1" presStyleLbl="parChTrans1D2" presStyleIdx="2" presStyleCnt="6"/>
      <dgm:spPr/>
      <dgm:t>
        <a:bodyPr/>
        <a:lstStyle/>
        <a:p>
          <a:endParaRPr lang="pl-PL"/>
        </a:p>
      </dgm:t>
    </dgm:pt>
    <dgm:pt modelId="{E683E3CC-4CB2-4122-AE83-C2855E3F74D6}" type="pres">
      <dgm:prSet presAssocID="{5E338092-D916-4655-9AFC-71299DA6537C}" presName="connTx" presStyleLbl="parChTrans1D2" presStyleIdx="2" presStyleCnt="6"/>
      <dgm:spPr/>
      <dgm:t>
        <a:bodyPr/>
        <a:lstStyle/>
        <a:p>
          <a:endParaRPr lang="pl-PL"/>
        </a:p>
      </dgm:t>
    </dgm:pt>
    <dgm:pt modelId="{F5791F98-1664-4FC3-BFD8-0B577D529647}" type="pres">
      <dgm:prSet presAssocID="{4934E191-4E48-42BE-ADBD-586621D0272D}" presName="root2" presStyleCnt="0"/>
      <dgm:spPr/>
    </dgm:pt>
    <dgm:pt modelId="{BFB6A9BC-1BCD-4FE4-B90F-DDDC7B87C90E}" type="pres">
      <dgm:prSet presAssocID="{4934E191-4E48-42BE-ADBD-586621D0272D}" presName="LevelTwoTextNode" presStyleLbl="node2" presStyleIdx="2" presStyleCnt="6" custScaleX="393790" custScaleY="54071" custLinFactNeighborX="12097" custLinFactNeighborY="3032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15D1EBA-4823-4AEA-997B-99EE0CB43C6A}" type="pres">
      <dgm:prSet presAssocID="{4934E191-4E48-42BE-ADBD-586621D0272D}" presName="level3hierChild" presStyleCnt="0"/>
      <dgm:spPr/>
    </dgm:pt>
    <dgm:pt modelId="{CF4A6D1B-E90A-40B7-8E44-713D3F409C4B}" type="pres">
      <dgm:prSet presAssocID="{071D5FAB-0BB7-48FB-8487-16D0F4149E44}" presName="conn2-1" presStyleLbl="parChTrans1D2" presStyleIdx="3" presStyleCnt="6"/>
      <dgm:spPr/>
      <dgm:t>
        <a:bodyPr/>
        <a:lstStyle/>
        <a:p>
          <a:endParaRPr lang="pl-PL"/>
        </a:p>
      </dgm:t>
    </dgm:pt>
    <dgm:pt modelId="{02DD1BBC-CC3F-4DBE-98A7-7DF1822BFAC5}" type="pres">
      <dgm:prSet presAssocID="{071D5FAB-0BB7-48FB-8487-16D0F4149E44}" presName="connTx" presStyleLbl="parChTrans1D2" presStyleIdx="3" presStyleCnt="6"/>
      <dgm:spPr/>
      <dgm:t>
        <a:bodyPr/>
        <a:lstStyle/>
        <a:p>
          <a:endParaRPr lang="pl-PL"/>
        </a:p>
      </dgm:t>
    </dgm:pt>
    <dgm:pt modelId="{82A00D57-0471-4F11-A78D-D9D24FF29C71}" type="pres">
      <dgm:prSet presAssocID="{7D9F6C38-1E9E-424D-9946-90020B94B635}" presName="root2" presStyleCnt="0"/>
      <dgm:spPr/>
    </dgm:pt>
    <dgm:pt modelId="{F65BE2F9-793A-47FA-8556-C1D9715F1186}" type="pres">
      <dgm:prSet presAssocID="{7D9F6C38-1E9E-424D-9946-90020B94B635}" presName="LevelTwoTextNode" presStyleLbl="node2" presStyleIdx="3" presStyleCnt="6" custScaleX="400611" custScaleY="74154" custLinFactNeighborX="3661" custLinFactNeighborY="3948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EFE55BB-D702-4A4C-9148-20F37F29DD8B}" type="pres">
      <dgm:prSet presAssocID="{7D9F6C38-1E9E-424D-9946-90020B94B635}" presName="level3hierChild" presStyleCnt="0"/>
      <dgm:spPr/>
    </dgm:pt>
    <dgm:pt modelId="{07DE840C-A4CF-4F1E-97FF-16DD9B65EDAC}" type="pres">
      <dgm:prSet presAssocID="{370CA266-64D8-4DBA-82B2-51CA0F4D2945}" presName="conn2-1" presStyleLbl="parChTrans1D2" presStyleIdx="4" presStyleCnt="6"/>
      <dgm:spPr/>
      <dgm:t>
        <a:bodyPr/>
        <a:lstStyle/>
        <a:p>
          <a:endParaRPr lang="pl-PL"/>
        </a:p>
      </dgm:t>
    </dgm:pt>
    <dgm:pt modelId="{2E3B04FB-615C-4FF3-B599-77D78949404C}" type="pres">
      <dgm:prSet presAssocID="{370CA266-64D8-4DBA-82B2-51CA0F4D2945}" presName="connTx" presStyleLbl="parChTrans1D2" presStyleIdx="4" presStyleCnt="6"/>
      <dgm:spPr/>
      <dgm:t>
        <a:bodyPr/>
        <a:lstStyle/>
        <a:p>
          <a:endParaRPr lang="pl-PL"/>
        </a:p>
      </dgm:t>
    </dgm:pt>
    <dgm:pt modelId="{5A7FA792-0ABF-4593-9DB9-C68A03B55026}" type="pres">
      <dgm:prSet presAssocID="{E3D1F5E3-510C-40CD-AA67-E45BA248F1D4}" presName="root2" presStyleCnt="0"/>
      <dgm:spPr/>
    </dgm:pt>
    <dgm:pt modelId="{2F410F80-DA07-48DB-A123-E327C6828658}" type="pres">
      <dgm:prSet presAssocID="{E3D1F5E3-510C-40CD-AA67-E45BA248F1D4}" presName="LevelTwoTextNode" presStyleLbl="node2" presStyleIdx="4" presStyleCnt="6" custScaleX="341329" custScaleY="72418" custLinFactNeighborX="15306" custLinFactNeighborY="4882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B5DC18B-FFFB-4B0E-8C4E-A779C2BD80EF}" type="pres">
      <dgm:prSet presAssocID="{E3D1F5E3-510C-40CD-AA67-E45BA248F1D4}" presName="level3hierChild" presStyleCnt="0"/>
      <dgm:spPr/>
    </dgm:pt>
    <dgm:pt modelId="{733EE196-7814-4519-B00E-58AD253AF152}" type="pres">
      <dgm:prSet presAssocID="{A3CD25C7-8114-4096-9AB4-4648CF12F9C2}" presName="conn2-1" presStyleLbl="parChTrans1D2" presStyleIdx="5" presStyleCnt="6"/>
      <dgm:spPr/>
      <dgm:t>
        <a:bodyPr/>
        <a:lstStyle/>
        <a:p>
          <a:endParaRPr lang="pl-PL"/>
        </a:p>
      </dgm:t>
    </dgm:pt>
    <dgm:pt modelId="{5931DC12-76A3-4910-91CD-6C1387D95C8D}" type="pres">
      <dgm:prSet presAssocID="{A3CD25C7-8114-4096-9AB4-4648CF12F9C2}" presName="connTx" presStyleLbl="parChTrans1D2" presStyleIdx="5" presStyleCnt="6"/>
      <dgm:spPr/>
      <dgm:t>
        <a:bodyPr/>
        <a:lstStyle/>
        <a:p>
          <a:endParaRPr lang="pl-PL"/>
        </a:p>
      </dgm:t>
    </dgm:pt>
    <dgm:pt modelId="{40085540-DEE5-414A-98FF-79E401724BCE}" type="pres">
      <dgm:prSet presAssocID="{0723D9D1-043B-4E87-A1E4-7437AC9CAF6F}" presName="root2" presStyleCnt="0"/>
      <dgm:spPr/>
    </dgm:pt>
    <dgm:pt modelId="{800F4603-4DCE-408E-BC55-EE4C35BCA01C}" type="pres">
      <dgm:prSet presAssocID="{0723D9D1-043B-4E87-A1E4-7437AC9CAF6F}" presName="LevelTwoTextNode" presStyleLbl="node2" presStyleIdx="5" presStyleCnt="6" custScaleX="341329" custScaleY="43140" custLinFactNeighborX="15306" custLinFactNeighborY="5941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84AF45C-F9D8-4D37-B1B3-B8549D8AAA7D}" type="pres">
      <dgm:prSet presAssocID="{0723D9D1-043B-4E87-A1E4-7437AC9CAF6F}" presName="level3hierChild" presStyleCnt="0"/>
      <dgm:spPr/>
    </dgm:pt>
    <dgm:pt modelId="{93C1287E-09E0-44EF-8905-54B40D99520A}" type="pres">
      <dgm:prSet presAssocID="{DFCD9010-4842-451E-B2E2-B973DEF597BE}" presName="root1" presStyleCnt="0"/>
      <dgm:spPr/>
    </dgm:pt>
    <dgm:pt modelId="{DDB7ABFD-2B47-4D79-9CE8-29C81D7EBF9E}" type="pres">
      <dgm:prSet presAssocID="{DFCD9010-4842-451E-B2E2-B973DEF597BE}" presName="LevelOneTextNode" presStyleLbl="node0" presStyleIdx="1" presStyleCnt="2" custScaleX="414983" custScaleY="54997" custLinFactX="58442" custLinFactY="-200000" custLinFactNeighborX="100000" custLinFactNeighborY="-23416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B0F130-8F7F-4D03-B5B8-C81FB2730D1B}" type="pres">
      <dgm:prSet presAssocID="{DFCD9010-4842-451E-B2E2-B973DEF597BE}" presName="level2hierChild" presStyleCnt="0"/>
      <dgm:spPr/>
    </dgm:pt>
  </dgm:ptLst>
  <dgm:cxnLst>
    <dgm:cxn modelId="{74624F16-9E44-4C7B-B487-B60A391159FA}" srcId="{A963A804-EA04-44AC-BB65-FCC7F6C8A043}" destId="{4934E191-4E48-42BE-ADBD-586621D0272D}" srcOrd="2" destOrd="0" parTransId="{5E338092-D916-4655-9AFC-71299DA6537C}" sibTransId="{C7066313-A9A1-46CE-AED4-ED8ED41EF824}"/>
    <dgm:cxn modelId="{D7B5653D-49D9-4FAA-AE68-4B887D6A40C1}" type="presOf" srcId="{A3CD25C7-8114-4096-9AB4-4648CF12F9C2}" destId="{5931DC12-76A3-4910-91CD-6C1387D95C8D}" srcOrd="1" destOrd="0" presId="urn:microsoft.com/office/officeart/2005/8/layout/hierarchy2"/>
    <dgm:cxn modelId="{BF78FF7E-7C72-4124-9D1B-17AFB2EF4EB4}" type="presOf" srcId="{6B278C9A-72AF-4556-B1AB-7FE4E5F9A951}" destId="{A609D0A0-7A01-49F0-850B-57BC40CF1858}" srcOrd="1" destOrd="0" presId="urn:microsoft.com/office/officeart/2005/8/layout/hierarchy2"/>
    <dgm:cxn modelId="{8B1DD0FF-2B0D-4556-BAA3-AAC0BD0C454F}" type="presOf" srcId="{9E5700B2-CE5C-4322-A462-55ED8F8A2DC7}" destId="{09DD7597-F989-4463-99C0-7EFDA595F79D}" srcOrd="0" destOrd="0" presId="urn:microsoft.com/office/officeart/2005/8/layout/hierarchy2"/>
    <dgm:cxn modelId="{53852B3E-F80B-4E54-9038-F2D25F36226B}" type="presOf" srcId="{5E338092-D916-4655-9AFC-71299DA6537C}" destId="{31AA540E-AC40-4F40-86F4-4D3286573D09}" srcOrd="0" destOrd="0" presId="urn:microsoft.com/office/officeart/2005/8/layout/hierarchy2"/>
    <dgm:cxn modelId="{4DB6F255-629E-4251-AC8F-4306C1B2C8B3}" srcId="{A963A804-EA04-44AC-BB65-FCC7F6C8A043}" destId="{0BEC1A0A-70CA-4401-B028-4D0449FECD79}" srcOrd="1" destOrd="0" parTransId="{6B278C9A-72AF-4556-B1AB-7FE4E5F9A951}" sibTransId="{B7B1F50E-9D4F-4E0C-B5BA-E70AD3187A4B}"/>
    <dgm:cxn modelId="{D2AAE80C-301F-402F-BA65-CAC694C71465}" srcId="{A963A804-EA04-44AC-BB65-FCC7F6C8A043}" destId="{7D9F6C38-1E9E-424D-9946-90020B94B635}" srcOrd="3" destOrd="0" parTransId="{071D5FAB-0BB7-48FB-8487-16D0F4149E44}" sibTransId="{892A8303-9C88-4783-BCA4-BEFDAE4AE8A8}"/>
    <dgm:cxn modelId="{965CD42A-CA9E-4D3C-802D-C8624B3371AD}" type="presOf" srcId="{30DB60BC-5373-475A-B1F0-F02EBD483084}" destId="{22AECD01-E7D2-4371-BE31-3A86AC42E55D}" srcOrd="1" destOrd="0" presId="urn:microsoft.com/office/officeart/2005/8/layout/hierarchy2"/>
    <dgm:cxn modelId="{AAEE8F88-F474-4D4D-86C2-A9AD0C73A7C2}" srcId="{BA5B80D9-FC13-456A-A709-8B2F2415DC5B}" destId="{DFCD9010-4842-451E-B2E2-B973DEF597BE}" srcOrd="1" destOrd="0" parTransId="{3DA81928-5AF7-452F-A812-2FB4CDD9F4A3}" sibTransId="{242D036D-EAF3-4C5E-B27E-481766AF3478}"/>
    <dgm:cxn modelId="{351E0424-FD2C-42AA-8A97-5F73D8E5AAF5}" type="presOf" srcId="{071D5FAB-0BB7-48FB-8487-16D0F4149E44}" destId="{02DD1BBC-CC3F-4DBE-98A7-7DF1822BFAC5}" srcOrd="1" destOrd="0" presId="urn:microsoft.com/office/officeart/2005/8/layout/hierarchy2"/>
    <dgm:cxn modelId="{F44C3E6D-16D9-4B3F-99D9-62CE3CC9448E}" type="presOf" srcId="{6B278C9A-72AF-4556-B1AB-7FE4E5F9A951}" destId="{5FE2471B-45ED-4531-B6DB-3A04644C0349}" srcOrd="0" destOrd="0" presId="urn:microsoft.com/office/officeart/2005/8/layout/hierarchy2"/>
    <dgm:cxn modelId="{D1B81BC6-2BA7-40FF-9B76-3F5EEE48670F}" type="presOf" srcId="{0BEC1A0A-70CA-4401-B028-4D0449FECD79}" destId="{60DAEB24-E927-43D5-A35D-FCF6764637E6}" srcOrd="0" destOrd="0" presId="urn:microsoft.com/office/officeart/2005/8/layout/hierarchy2"/>
    <dgm:cxn modelId="{00AE5D47-96E0-45FB-AC4B-51F430D58D63}" type="presOf" srcId="{5E338092-D916-4655-9AFC-71299DA6537C}" destId="{E683E3CC-4CB2-4122-AE83-C2855E3F74D6}" srcOrd="1" destOrd="0" presId="urn:microsoft.com/office/officeart/2005/8/layout/hierarchy2"/>
    <dgm:cxn modelId="{2BE19A7E-44C2-4E55-B93A-339EEC1EEEAC}" srcId="{A963A804-EA04-44AC-BB65-FCC7F6C8A043}" destId="{0723D9D1-043B-4E87-A1E4-7437AC9CAF6F}" srcOrd="5" destOrd="0" parTransId="{A3CD25C7-8114-4096-9AB4-4648CF12F9C2}" sibTransId="{C9365CCE-EE12-4822-B82B-40E053C3D6FF}"/>
    <dgm:cxn modelId="{E2E763A9-C6A3-460C-BDD9-10F3A85D2869}" type="presOf" srcId="{7D9F6C38-1E9E-424D-9946-90020B94B635}" destId="{F65BE2F9-793A-47FA-8556-C1D9715F1186}" srcOrd="0" destOrd="0" presId="urn:microsoft.com/office/officeart/2005/8/layout/hierarchy2"/>
    <dgm:cxn modelId="{301F6BF3-A2C9-4A12-859B-7D8E85C2AE88}" srcId="{A963A804-EA04-44AC-BB65-FCC7F6C8A043}" destId="{9E5700B2-CE5C-4322-A462-55ED8F8A2DC7}" srcOrd="0" destOrd="0" parTransId="{30DB60BC-5373-475A-B1F0-F02EBD483084}" sibTransId="{6DCA8472-45EE-4BDB-85CC-375AB36FAB43}"/>
    <dgm:cxn modelId="{D973B6AB-76B3-4DAB-A76F-FDF552ADA1C6}" type="presOf" srcId="{0723D9D1-043B-4E87-A1E4-7437AC9CAF6F}" destId="{800F4603-4DCE-408E-BC55-EE4C35BCA01C}" srcOrd="0" destOrd="0" presId="urn:microsoft.com/office/officeart/2005/8/layout/hierarchy2"/>
    <dgm:cxn modelId="{C8F6428F-B979-4F81-B14B-B5D8999454CB}" type="presOf" srcId="{4934E191-4E48-42BE-ADBD-586621D0272D}" destId="{BFB6A9BC-1BCD-4FE4-B90F-DDDC7B87C90E}" srcOrd="0" destOrd="0" presId="urn:microsoft.com/office/officeart/2005/8/layout/hierarchy2"/>
    <dgm:cxn modelId="{9B51ACFD-AAFD-4A51-B01D-C89D8058B6DD}" type="presOf" srcId="{A963A804-EA04-44AC-BB65-FCC7F6C8A043}" destId="{754D2DFD-F1C6-4EC2-A2C1-C4045AEA141E}" srcOrd="0" destOrd="0" presId="urn:microsoft.com/office/officeart/2005/8/layout/hierarchy2"/>
    <dgm:cxn modelId="{6DC476D6-1E1B-45B2-A92A-4398DB65C690}" srcId="{BA5B80D9-FC13-456A-A709-8B2F2415DC5B}" destId="{A963A804-EA04-44AC-BB65-FCC7F6C8A043}" srcOrd="0" destOrd="0" parTransId="{7B141AD2-7C52-4B91-8FDE-525A08476FC0}" sibTransId="{2DC983F9-FD49-4562-BC3E-13DAE7161F0B}"/>
    <dgm:cxn modelId="{DF6E4290-D0E1-47B8-9D64-91601F89F0BF}" type="presOf" srcId="{A3CD25C7-8114-4096-9AB4-4648CF12F9C2}" destId="{733EE196-7814-4519-B00E-58AD253AF152}" srcOrd="0" destOrd="0" presId="urn:microsoft.com/office/officeart/2005/8/layout/hierarchy2"/>
    <dgm:cxn modelId="{7F8AA488-5C72-424D-9A19-6B9B5ED29AF0}" type="presOf" srcId="{DFCD9010-4842-451E-B2E2-B973DEF597BE}" destId="{DDB7ABFD-2B47-4D79-9CE8-29C81D7EBF9E}" srcOrd="0" destOrd="0" presId="urn:microsoft.com/office/officeart/2005/8/layout/hierarchy2"/>
    <dgm:cxn modelId="{CFCF5EDA-33A7-4DDA-8D7A-26C19A0A227F}" srcId="{A963A804-EA04-44AC-BB65-FCC7F6C8A043}" destId="{E3D1F5E3-510C-40CD-AA67-E45BA248F1D4}" srcOrd="4" destOrd="0" parTransId="{370CA266-64D8-4DBA-82B2-51CA0F4D2945}" sibTransId="{11695355-0814-4929-A70B-0B212EBA3E16}"/>
    <dgm:cxn modelId="{20C28048-765A-4CD6-898C-876A47C670F9}" type="presOf" srcId="{BA5B80D9-FC13-456A-A709-8B2F2415DC5B}" destId="{36778E4B-CC8F-4DC5-A886-827C34AB6D8E}" srcOrd="0" destOrd="0" presId="urn:microsoft.com/office/officeart/2005/8/layout/hierarchy2"/>
    <dgm:cxn modelId="{2E46BD40-F1CB-45C9-A9A0-A7CE5F9AB7D8}" type="presOf" srcId="{30DB60BC-5373-475A-B1F0-F02EBD483084}" destId="{F6EE6C72-8858-490F-810A-EEFF3DAB7E4A}" srcOrd="0" destOrd="0" presId="urn:microsoft.com/office/officeart/2005/8/layout/hierarchy2"/>
    <dgm:cxn modelId="{3377635A-07E7-4419-9E07-41F1A5216925}" type="presOf" srcId="{370CA266-64D8-4DBA-82B2-51CA0F4D2945}" destId="{2E3B04FB-615C-4FF3-B599-77D78949404C}" srcOrd="1" destOrd="0" presId="urn:microsoft.com/office/officeart/2005/8/layout/hierarchy2"/>
    <dgm:cxn modelId="{305E427F-60FC-4A19-8F38-8F569D6CEE54}" type="presOf" srcId="{071D5FAB-0BB7-48FB-8487-16D0F4149E44}" destId="{CF4A6D1B-E90A-40B7-8E44-713D3F409C4B}" srcOrd="0" destOrd="0" presId="urn:microsoft.com/office/officeart/2005/8/layout/hierarchy2"/>
    <dgm:cxn modelId="{E0AAD7FE-5296-4905-BEFA-D5FFE3DDFF88}" type="presOf" srcId="{370CA266-64D8-4DBA-82B2-51CA0F4D2945}" destId="{07DE840C-A4CF-4F1E-97FF-16DD9B65EDAC}" srcOrd="0" destOrd="0" presId="urn:microsoft.com/office/officeart/2005/8/layout/hierarchy2"/>
    <dgm:cxn modelId="{844197D2-8D3E-4C37-B07F-248CA3BD246C}" type="presOf" srcId="{E3D1F5E3-510C-40CD-AA67-E45BA248F1D4}" destId="{2F410F80-DA07-48DB-A123-E327C6828658}" srcOrd="0" destOrd="0" presId="urn:microsoft.com/office/officeart/2005/8/layout/hierarchy2"/>
    <dgm:cxn modelId="{D08E3641-C96F-486D-ABC0-ECADD67F047C}" type="presParOf" srcId="{36778E4B-CC8F-4DC5-A886-827C34AB6D8E}" destId="{9AD1D863-59F2-481F-A578-D0567F675D61}" srcOrd="0" destOrd="0" presId="urn:microsoft.com/office/officeart/2005/8/layout/hierarchy2"/>
    <dgm:cxn modelId="{524BAD2E-286E-4BCA-986B-269AECFE60FE}" type="presParOf" srcId="{9AD1D863-59F2-481F-A578-D0567F675D61}" destId="{754D2DFD-F1C6-4EC2-A2C1-C4045AEA141E}" srcOrd="0" destOrd="0" presId="urn:microsoft.com/office/officeart/2005/8/layout/hierarchy2"/>
    <dgm:cxn modelId="{7E901C1E-8647-475A-BE8E-FE63D98F1AEF}" type="presParOf" srcId="{9AD1D863-59F2-481F-A578-D0567F675D61}" destId="{9C1B1C4C-5032-452B-954E-556DCCB6E1E4}" srcOrd="1" destOrd="0" presId="urn:microsoft.com/office/officeart/2005/8/layout/hierarchy2"/>
    <dgm:cxn modelId="{5416B228-4590-45B8-9BC4-1500F86C536E}" type="presParOf" srcId="{9C1B1C4C-5032-452B-954E-556DCCB6E1E4}" destId="{F6EE6C72-8858-490F-810A-EEFF3DAB7E4A}" srcOrd="0" destOrd="0" presId="urn:microsoft.com/office/officeart/2005/8/layout/hierarchy2"/>
    <dgm:cxn modelId="{B9E097AE-7689-4F00-B3CA-30DCC8C60F2B}" type="presParOf" srcId="{F6EE6C72-8858-490F-810A-EEFF3DAB7E4A}" destId="{22AECD01-E7D2-4371-BE31-3A86AC42E55D}" srcOrd="0" destOrd="0" presId="urn:microsoft.com/office/officeart/2005/8/layout/hierarchy2"/>
    <dgm:cxn modelId="{7D067743-4CBA-4F93-80A4-6B89B6DFCD9D}" type="presParOf" srcId="{9C1B1C4C-5032-452B-954E-556DCCB6E1E4}" destId="{B9DE2457-9B1D-4612-AAB6-F514C3F785F3}" srcOrd="1" destOrd="0" presId="urn:microsoft.com/office/officeart/2005/8/layout/hierarchy2"/>
    <dgm:cxn modelId="{FBC9B78F-1D39-44CF-87CA-66CF1F6DBE53}" type="presParOf" srcId="{B9DE2457-9B1D-4612-AAB6-F514C3F785F3}" destId="{09DD7597-F989-4463-99C0-7EFDA595F79D}" srcOrd="0" destOrd="0" presId="urn:microsoft.com/office/officeart/2005/8/layout/hierarchy2"/>
    <dgm:cxn modelId="{26E94C07-01CD-4E04-9760-F72E0F175D92}" type="presParOf" srcId="{B9DE2457-9B1D-4612-AAB6-F514C3F785F3}" destId="{EB9E8019-2EAD-48E4-983E-0AC43DDE884C}" srcOrd="1" destOrd="0" presId="urn:microsoft.com/office/officeart/2005/8/layout/hierarchy2"/>
    <dgm:cxn modelId="{5A381DDF-387B-4D29-A8F6-4EF6E765ED6A}" type="presParOf" srcId="{9C1B1C4C-5032-452B-954E-556DCCB6E1E4}" destId="{5FE2471B-45ED-4531-B6DB-3A04644C0349}" srcOrd="2" destOrd="0" presId="urn:microsoft.com/office/officeart/2005/8/layout/hierarchy2"/>
    <dgm:cxn modelId="{4F5B2B72-93FB-44F7-8A38-6701F07253C9}" type="presParOf" srcId="{5FE2471B-45ED-4531-B6DB-3A04644C0349}" destId="{A609D0A0-7A01-49F0-850B-57BC40CF1858}" srcOrd="0" destOrd="0" presId="urn:microsoft.com/office/officeart/2005/8/layout/hierarchy2"/>
    <dgm:cxn modelId="{DAA684F0-A054-49BB-81A7-5C3957DF94F1}" type="presParOf" srcId="{9C1B1C4C-5032-452B-954E-556DCCB6E1E4}" destId="{87C71272-4C51-4616-871F-6A5BD7C19F18}" srcOrd="3" destOrd="0" presId="urn:microsoft.com/office/officeart/2005/8/layout/hierarchy2"/>
    <dgm:cxn modelId="{03A0C1DF-E55A-46FA-B0DD-0CA574D83F31}" type="presParOf" srcId="{87C71272-4C51-4616-871F-6A5BD7C19F18}" destId="{60DAEB24-E927-43D5-A35D-FCF6764637E6}" srcOrd="0" destOrd="0" presId="urn:microsoft.com/office/officeart/2005/8/layout/hierarchy2"/>
    <dgm:cxn modelId="{FD36874E-BE90-4B68-A972-806EA9E77DE7}" type="presParOf" srcId="{87C71272-4C51-4616-871F-6A5BD7C19F18}" destId="{951095D0-9FD5-4C35-9537-7E01FF1B910B}" srcOrd="1" destOrd="0" presId="urn:microsoft.com/office/officeart/2005/8/layout/hierarchy2"/>
    <dgm:cxn modelId="{DCDD3C4E-F28D-4E1B-B210-C70A25241720}" type="presParOf" srcId="{9C1B1C4C-5032-452B-954E-556DCCB6E1E4}" destId="{31AA540E-AC40-4F40-86F4-4D3286573D09}" srcOrd="4" destOrd="0" presId="urn:microsoft.com/office/officeart/2005/8/layout/hierarchy2"/>
    <dgm:cxn modelId="{E488CC66-83FD-4022-A82A-9E1D66733C46}" type="presParOf" srcId="{31AA540E-AC40-4F40-86F4-4D3286573D09}" destId="{E683E3CC-4CB2-4122-AE83-C2855E3F74D6}" srcOrd="0" destOrd="0" presId="urn:microsoft.com/office/officeart/2005/8/layout/hierarchy2"/>
    <dgm:cxn modelId="{A656B05D-2CA0-4F01-8EF0-E1A835199C37}" type="presParOf" srcId="{9C1B1C4C-5032-452B-954E-556DCCB6E1E4}" destId="{F5791F98-1664-4FC3-BFD8-0B577D529647}" srcOrd="5" destOrd="0" presId="urn:microsoft.com/office/officeart/2005/8/layout/hierarchy2"/>
    <dgm:cxn modelId="{B0C358D3-9979-4A43-8BB6-D39CD7100F48}" type="presParOf" srcId="{F5791F98-1664-4FC3-BFD8-0B577D529647}" destId="{BFB6A9BC-1BCD-4FE4-B90F-DDDC7B87C90E}" srcOrd="0" destOrd="0" presId="urn:microsoft.com/office/officeart/2005/8/layout/hierarchy2"/>
    <dgm:cxn modelId="{4ED376BC-0A29-4A58-866F-0855F791C19A}" type="presParOf" srcId="{F5791F98-1664-4FC3-BFD8-0B577D529647}" destId="{C15D1EBA-4823-4AEA-997B-99EE0CB43C6A}" srcOrd="1" destOrd="0" presId="urn:microsoft.com/office/officeart/2005/8/layout/hierarchy2"/>
    <dgm:cxn modelId="{2C7940D2-B596-46B3-A3BA-96A50B18351D}" type="presParOf" srcId="{9C1B1C4C-5032-452B-954E-556DCCB6E1E4}" destId="{CF4A6D1B-E90A-40B7-8E44-713D3F409C4B}" srcOrd="6" destOrd="0" presId="urn:microsoft.com/office/officeart/2005/8/layout/hierarchy2"/>
    <dgm:cxn modelId="{992DB992-002A-4FD2-B262-E858542B67C0}" type="presParOf" srcId="{CF4A6D1B-E90A-40B7-8E44-713D3F409C4B}" destId="{02DD1BBC-CC3F-4DBE-98A7-7DF1822BFAC5}" srcOrd="0" destOrd="0" presId="urn:microsoft.com/office/officeart/2005/8/layout/hierarchy2"/>
    <dgm:cxn modelId="{2FDD90CA-118E-4285-8143-774DE8BEDFB8}" type="presParOf" srcId="{9C1B1C4C-5032-452B-954E-556DCCB6E1E4}" destId="{82A00D57-0471-4F11-A78D-D9D24FF29C71}" srcOrd="7" destOrd="0" presId="urn:microsoft.com/office/officeart/2005/8/layout/hierarchy2"/>
    <dgm:cxn modelId="{C2D0EA3D-2D6E-49FA-BAEE-C989892D1ABB}" type="presParOf" srcId="{82A00D57-0471-4F11-A78D-D9D24FF29C71}" destId="{F65BE2F9-793A-47FA-8556-C1D9715F1186}" srcOrd="0" destOrd="0" presId="urn:microsoft.com/office/officeart/2005/8/layout/hierarchy2"/>
    <dgm:cxn modelId="{B306FA83-C967-4EA5-A9D9-A09BA0DF9F37}" type="presParOf" srcId="{82A00D57-0471-4F11-A78D-D9D24FF29C71}" destId="{9EFE55BB-D702-4A4C-9148-20F37F29DD8B}" srcOrd="1" destOrd="0" presId="urn:microsoft.com/office/officeart/2005/8/layout/hierarchy2"/>
    <dgm:cxn modelId="{C4DF8735-E8DF-4598-B1A5-9B6874FE858B}" type="presParOf" srcId="{9C1B1C4C-5032-452B-954E-556DCCB6E1E4}" destId="{07DE840C-A4CF-4F1E-97FF-16DD9B65EDAC}" srcOrd="8" destOrd="0" presId="urn:microsoft.com/office/officeart/2005/8/layout/hierarchy2"/>
    <dgm:cxn modelId="{725811D5-7A73-496D-9BCD-87ECCDAD9A4D}" type="presParOf" srcId="{07DE840C-A4CF-4F1E-97FF-16DD9B65EDAC}" destId="{2E3B04FB-615C-4FF3-B599-77D78949404C}" srcOrd="0" destOrd="0" presId="urn:microsoft.com/office/officeart/2005/8/layout/hierarchy2"/>
    <dgm:cxn modelId="{0E5E85A2-E9AF-4CD6-9CC2-B7DC23FE71D9}" type="presParOf" srcId="{9C1B1C4C-5032-452B-954E-556DCCB6E1E4}" destId="{5A7FA792-0ABF-4593-9DB9-C68A03B55026}" srcOrd="9" destOrd="0" presId="urn:microsoft.com/office/officeart/2005/8/layout/hierarchy2"/>
    <dgm:cxn modelId="{7851A58A-C714-4A86-9C2A-0E9F855C504C}" type="presParOf" srcId="{5A7FA792-0ABF-4593-9DB9-C68A03B55026}" destId="{2F410F80-DA07-48DB-A123-E327C6828658}" srcOrd="0" destOrd="0" presId="urn:microsoft.com/office/officeart/2005/8/layout/hierarchy2"/>
    <dgm:cxn modelId="{F6BFD14C-F8CA-4FF8-BF70-B1C8455F1FEF}" type="presParOf" srcId="{5A7FA792-0ABF-4593-9DB9-C68A03B55026}" destId="{0B5DC18B-FFFB-4B0E-8C4E-A779C2BD80EF}" srcOrd="1" destOrd="0" presId="urn:microsoft.com/office/officeart/2005/8/layout/hierarchy2"/>
    <dgm:cxn modelId="{739DB089-B3E0-43C9-9374-607DDB6E6806}" type="presParOf" srcId="{9C1B1C4C-5032-452B-954E-556DCCB6E1E4}" destId="{733EE196-7814-4519-B00E-58AD253AF152}" srcOrd="10" destOrd="0" presId="urn:microsoft.com/office/officeart/2005/8/layout/hierarchy2"/>
    <dgm:cxn modelId="{E4A2CDE2-A521-4A84-90B9-4EB1CDFB1539}" type="presParOf" srcId="{733EE196-7814-4519-B00E-58AD253AF152}" destId="{5931DC12-76A3-4910-91CD-6C1387D95C8D}" srcOrd="0" destOrd="0" presId="urn:microsoft.com/office/officeart/2005/8/layout/hierarchy2"/>
    <dgm:cxn modelId="{3AC070CC-9B96-47C2-9AD6-9818F904FEAC}" type="presParOf" srcId="{9C1B1C4C-5032-452B-954E-556DCCB6E1E4}" destId="{40085540-DEE5-414A-98FF-79E401724BCE}" srcOrd="11" destOrd="0" presId="urn:microsoft.com/office/officeart/2005/8/layout/hierarchy2"/>
    <dgm:cxn modelId="{4DBC6591-78E5-4372-BFFC-0B80093183B1}" type="presParOf" srcId="{40085540-DEE5-414A-98FF-79E401724BCE}" destId="{800F4603-4DCE-408E-BC55-EE4C35BCA01C}" srcOrd="0" destOrd="0" presId="urn:microsoft.com/office/officeart/2005/8/layout/hierarchy2"/>
    <dgm:cxn modelId="{3044FA75-1097-4C1D-A19E-DB8196085C56}" type="presParOf" srcId="{40085540-DEE5-414A-98FF-79E401724BCE}" destId="{F84AF45C-F9D8-4D37-B1B3-B8549D8AAA7D}" srcOrd="1" destOrd="0" presId="urn:microsoft.com/office/officeart/2005/8/layout/hierarchy2"/>
    <dgm:cxn modelId="{D6EBC75C-985D-4D16-A8C4-D9C2F844645F}" type="presParOf" srcId="{36778E4B-CC8F-4DC5-A886-827C34AB6D8E}" destId="{93C1287E-09E0-44EF-8905-54B40D99520A}" srcOrd="1" destOrd="0" presId="urn:microsoft.com/office/officeart/2005/8/layout/hierarchy2"/>
    <dgm:cxn modelId="{5433831D-6B1E-4E80-BD65-4BFA728CBD23}" type="presParOf" srcId="{93C1287E-09E0-44EF-8905-54B40D99520A}" destId="{DDB7ABFD-2B47-4D79-9CE8-29C81D7EBF9E}" srcOrd="0" destOrd="0" presId="urn:microsoft.com/office/officeart/2005/8/layout/hierarchy2"/>
    <dgm:cxn modelId="{F060D662-AAD6-4F99-BFB5-A82AF4FAFA6E}" type="presParOf" srcId="{93C1287E-09E0-44EF-8905-54B40D99520A}" destId="{3CB0F130-8F7F-4D03-B5B8-C81FB2730D1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D7F8E0-1E4B-4714-9162-BA2481A0E5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004C2A7-D49C-4CF5-B493-E49E0FAB0745}">
      <dgm:prSet custT="1"/>
      <dgm:spPr/>
      <dgm:t>
        <a:bodyPr/>
        <a:lstStyle/>
        <a:p>
          <a:pPr rtl="0"/>
          <a:endParaRPr lang="pl-PL" sz="2200" dirty="0"/>
        </a:p>
      </dgm:t>
    </dgm:pt>
    <dgm:pt modelId="{1115FBD9-DDB4-4057-B8EA-CCBCA793A59B}" type="parTrans" cxnId="{73783F4A-42A8-4D93-9B33-9AA58E4C3595}">
      <dgm:prSet/>
      <dgm:spPr/>
      <dgm:t>
        <a:bodyPr/>
        <a:lstStyle/>
        <a:p>
          <a:endParaRPr lang="pl-PL"/>
        </a:p>
      </dgm:t>
    </dgm:pt>
    <dgm:pt modelId="{04578E2C-1C86-419A-BD50-21DD72F3332A}" type="sibTrans" cxnId="{73783F4A-42A8-4D93-9B33-9AA58E4C3595}">
      <dgm:prSet/>
      <dgm:spPr/>
      <dgm:t>
        <a:bodyPr/>
        <a:lstStyle/>
        <a:p>
          <a:endParaRPr lang="pl-PL"/>
        </a:p>
      </dgm:t>
    </dgm:pt>
    <dgm:pt modelId="{D5232B99-1CD9-42F5-9A89-613E3E55E974}">
      <dgm:prSet/>
      <dgm:spPr/>
      <dgm:t>
        <a:bodyPr/>
        <a:lstStyle/>
        <a:p>
          <a:pPr algn="ctr" rtl="0"/>
          <a:r>
            <a:rPr lang="pl-PL" b="1" dirty="0" smtClean="0"/>
            <a:t>www.parp.gov.pl </a:t>
          </a:r>
          <a:endParaRPr lang="pl-PL" dirty="0"/>
        </a:p>
      </dgm:t>
    </dgm:pt>
    <dgm:pt modelId="{FE719C51-5B57-4897-9499-3D8913A36E1C}" type="sibTrans" cxnId="{ADE7A8DB-7CCF-465B-98A1-A8F53507C38F}">
      <dgm:prSet/>
      <dgm:spPr/>
      <dgm:t>
        <a:bodyPr/>
        <a:lstStyle/>
        <a:p>
          <a:endParaRPr lang="pl-PL"/>
        </a:p>
      </dgm:t>
    </dgm:pt>
    <dgm:pt modelId="{F2AD1AE3-1803-4D30-96CE-785AC5AE1EA8}" type="parTrans" cxnId="{ADE7A8DB-7CCF-465B-98A1-A8F53507C38F}">
      <dgm:prSet/>
      <dgm:spPr/>
      <dgm:t>
        <a:bodyPr/>
        <a:lstStyle/>
        <a:p>
          <a:endParaRPr lang="pl-PL"/>
        </a:p>
      </dgm:t>
    </dgm:pt>
    <dgm:pt modelId="{E649E5AE-E7F7-4EB5-A2F5-7616ACBE0B3B}">
      <dgm:prSet/>
      <dgm:spPr/>
      <dgm:t>
        <a:bodyPr/>
        <a:lstStyle/>
        <a:p>
          <a:pPr algn="ctr" rtl="0"/>
          <a:r>
            <a:rPr lang="pl-PL" b="1" dirty="0" smtClean="0"/>
            <a:t>www.rpo.dolnyslask.pl </a:t>
          </a:r>
          <a:endParaRPr lang="pl-PL" dirty="0"/>
        </a:p>
      </dgm:t>
    </dgm:pt>
    <dgm:pt modelId="{1ABE6F20-0BB2-42DD-857F-D10361FF9A34}" type="parTrans" cxnId="{87C8A3E7-EAEF-4074-A581-6C8BF3820576}">
      <dgm:prSet/>
      <dgm:spPr/>
      <dgm:t>
        <a:bodyPr/>
        <a:lstStyle/>
        <a:p>
          <a:endParaRPr lang="pl-PL"/>
        </a:p>
      </dgm:t>
    </dgm:pt>
    <dgm:pt modelId="{D6B20690-1120-487A-81C0-035D90FD163F}" type="sibTrans" cxnId="{87C8A3E7-EAEF-4074-A581-6C8BF3820576}">
      <dgm:prSet/>
      <dgm:spPr/>
      <dgm:t>
        <a:bodyPr/>
        <a:lstStyle/>
        <a:p>
          <a:endParaRPr lang="pl-PL"/>
        </a:p>
      </dgm:t>
    </dgm:pt>
    <dgm:pt modelId="{2C4EEE56-DCF0-418C-9F1A-4687BB583A40}" type="pres">
      <dgm:prSet presAssocID="{2DD7F8E0-1E4B-4714-9162-BA2481A0E5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8E68271-145F-4762-8FE9-5A04F4B41AE8}" type="pres">
      <dgm:prSet presAssocID="{D5232B99-1CD9-42F5-9A89-613E3E55E974}" presName="parentText" presStyleLbl="node1" presStyleIdx="0" presStyleCnt="2" custScaleY="80673" custLinFactNeighborX="126" custLinFactNeighborY="-90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DEF1AB-8F52-4280-8830-BF81A4446F18}" type="pres">
      <dgm:prSet presAssocID="{D5232B99-1CD9-42F5-9A89-613E3E55E97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3CCEA5-68FA-4014-A0DC-24B1B168A77C}" type="pres">
      <dgm:prSet presAssocID="{E649E5AE-E7F7-4EB5-A2F5-7616ACBE0B3B}" presName="parentText" presStyleLbl="node1" presStyleIdx="1" presStyleCnt="2" custScaleY="80673" custLinFactNeighborX="126" custLinFactNeighborY="-90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DE7A8DB-7CCF-465B-98A1-A8F53507C38F}" srcId="{2DD7F8E0-1E4B-4714-9162-BA2481A0E5B9}" destId="{D5232B99-1CD9-42F5-9A89-613E3E55E974}" srcOrd="0" destOrd="0" parTransId="{F2AD1AE3-1803-4D30-96CE-785AC5AE1EA8}" sibTransId="{FE719C51-5B57-4897-9499-3D8913A36E1C}"/>
    <dgm:cxn modelId="{9B72207F-B4E5-4D95-8E2E-DA28B573AEDF}" type="presOf" srcId="{D5232B99-1CD9-42F5-9A89-613E3E55E974}" destId="{A8E68271-145F-4762-8FE9-5A04F4B41AE8}" srcOrd="0" destOrd="0" presId="urn:microsoft.com/office/officeart/2005/8/layout/vList2"/>
    <dgm:cxn modelId="{73783F4A-42A8-4D93-9B33-9AA58E4C3595}" srcId="{D5232B99-1CD9-42F5-9A89-613E3E55E974}" destId="{D004C2A7-D49C-4CF5-B493-E49E0FAB0745}" srcOrd="0" destOrd="0" parTransId="{1115FBD9-DDB4-4057-B8EA-CCBCA793A59B}" sibTransId="{04578E2C-1C86-419A-BD50-21DD72F3332A}"/>
    <dgm:cxn modelId="{87C8A3E7-EAEF-4074-A581-6C8BF3820576}" srcId="{2DD7F8E0-1E4B-4714-9162-BA2481A0E5B9}" destId="{E649E5AE-E7F7-4EB5-A2F5-7616ACBE0B3B}" srcOrd="1" destOrd="0" parTransId="{1ABE6F20-0BB2-42DD-857F-D10361FF9A34}" sibTransId="{D6B20690-1120-487A-81C0-035D90FD163F}"/>
    <dgm:cxn modelId="{F0C93CC1-6D9C-43FA-8156-DADF4C351B9F}" type="presOf" srcId="{E649E5AE-E7F7-4EB5-A2F5-7616ACBE0B3B}" destId="{AD3CCEA5-68FA-4014-A0DC-24B1B168A77C}" srcOrd="0" destOrd="0" presId="urn:microsoft.com/office/officeart/2005/8/layout/vList2"/>
    <dgm:cxn modelId="{2C8E5587-5679-4341-9806-FEECAAF87580}" type="presOf" srcId="{D004C2A7-D49C-4CF5-B493-E49E0FAB0745}" destId="{82DEF1AB-8F52-4280-8830-BF81A4446F18}" srcOrd="0" destOrd="0" presId="urn:microsoft.com/office/officeart/2005/8/layout/vList2"/>
    <dgm:cxn modelId="{92B3C93F-C473-4522-8985-AFDA01FC72C3}" type="presOf" srcId="{2DD7F8E0-1E4B-4714-9162-BA2481A0E5B9}" destId="{2C4EEE56-DCF0-418C-9F1A-4687BB583A40}" srcOrd="0" destOrd="0" presId="urn:microsoft.com/office/officeart/2005/8/layout/vList2"/>
    <dgm:cxn modelId="{03E92AC3-1EC8-476F-8EC1-69CB74173224}" type="presParOf" srcId="{2C4EEE56-DCF0-418C-9F1A-4687BB583A40}" destId="{A8E68271-145F-4762-8FE9-5A04F4B41AE8}" srcOrd="0" destOrd="0" presId="urn:microsoft.com/office/officeart/2005/8/layout/vList2"/>
    <dgm:cxn modelId="{375A1F1D-D3A4-42ED-AA5B-D3B7B6973383}" type="presParOf" srcId="{2C4EEE56-DCF0-418C-9F1A-4687BB583A40}" destId="{82DEF1AB-8F52-4280-8830-BF81A4446F18}" srcOrd="1" destOrd="0" presId="urn:microsoft.com/office/officeart/2005/8/layout/vList2"/>
    <dgm:cxn modelId="{D54DECC3-827F-43B9-90AF-C42C0E0DCF95}" type="presParOf" srcId="{2C4EEE56-DCF0-418C-9F1A-4687BB583A40}" destId="{AD3CCEA5-68FA-4014-A0DC-24B1B168A77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D2DFD-F1C6-4EC2-A2C1-C4045AEA141E}">
      <dsp:nvSpPr>
        <dsp:cNvPr id="0" name=""/>
        <dsp:cNvSpPr/>
      </dsp:nvSpPr>
      <dsp:spPr>
        <a:xfrm>
          <a:off x="0" y="1742612"/>
          <a:ext cx="1791753" cy="15327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400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Oś 8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Rynek pracy</a:t>
          </a:r>
          <a:endParaRPr lang="pl-PL" sz="1400" b="1" kern="1200" dirty="0"/>
        </a:p>
      </dsp:txBody>
      <dsp:txXfrm>
        <a:off x="44893" y="1787505"/>
        <a:ext cx="1701967" cy="1442957"/>
      </dsp:txXfrm>
    </dsp:sp>
    <dsp:sp modelId="{F6EE6C72-8858-490F-810A-EEFF3DAB7E4A}">
      <dsp:nvSpPr>
        <dsp:cNvPr id="0" name=""/>
        <dsp:cNvSpPr/>
      </dsp:nvSpPr>
      <dsp:spPr>
        <a:xfrm rot="17127924">
          <a:off x="950244" y="1388703"/>
          <a:ext cx="2294991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2294991" y="14334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2040365" y="1345662"/>
        <a:ext cx="114749" cy="114749"/>
      </dsp:txXfrm>
    </dsp:sp>
    <dsp:sp modelId="{09DD7597-F989-4463-99C0-7EFDA595F79D}">
      <dsp:nvSpPr>
        <dsp:cNvPr id="0" name=""/>
        <dsp:cNvSpPr/>
      </dsp:nvSpPr>
      <dsp:spPr>
        <a:xfrm>
          <a:off x="2403727" y="143407"/>
          <a:ext cx="6237232" cy="30736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400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Projekty powiatowych urzędów pracy (8.1) - 86 313 071 Euro - DWUP</a:t>
          </a:r>
          <a:endParaRPr lang="pl-PL" sz="1400" b="0" kern="1200" dirty="0"/>
        </a:p>
      </dsp:txBody>
      <dsp:txXfrm>
        <a:off x="2412729" y="152409"/>
        <a:ext cx="6219228" cy="289363"/>
      </dsp:txXfrm>
    </dsp:sp>
    <dsp:sp modelId="{5FE2471B-45ED-4531-B6DB-3A04644C0349}">
      <dsp:nvSpPr>
        <dsp:cNvPr id="0" name=""/>
        <dsp:cNvSpPr/>
      </dsp:nvSpPr>
      <dsp:spPr>
        <a:xfrm rot="17817599">
          <a:off x="1435461" y="1913690"/>
          <a:ext cx="1303588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303588" y="14334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00" kern="1200"/>
        </a:p>
      </dsp:txBody>
      <dsp:txXfrm>
        <a:off x="2054666" y="1895434"/>
        <a:ext cx="65179" cy="65179"/>
      </dsp:txXfrm>
    </dsp:sp>
    <dsp:sp modelId="{60DAEB24-E927-43D5-A35D-FCF6764637E6}">
      <dsp:nvSpPr>
        <dsp:cNvPr id="0" name=""/>
        <dsp:cNvSpPr/>
      </dsp:nvSpPr>
      <dsp:spPr>
        <a:xfrm>
          <a:off x="2382758" y="1069825"/>
          <a:ext cx="5807744" cy="55447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400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Samozatrudnienie, przedsiębiorczość oraz tworzenie nowych miejsc pracy (8.3) -    55 000 000 Euro – DWUP</a:t>
          </a:r>
          <a:endParaRPr lang="pl-PL" sz="1400" kern="1200" dirty="0"/>
        </a:p>
      </dsp:txBody>
      <dsp:txXfrm>
        <a:off x="2398998" y="1086065"/>
        <a:ext cx="5775264" cy="521999"/>
      </dsp:txXfrm>
    </dsp:sp>
    <dsp:sp modelId="{31AA540E-AC40-4F40-86F4-4D3286573D09}">
      <dsp:nvSpPr>
        <dsp:cNvPr id="0" name=""/>
        <dsp:cNvSpPr/>
      </dsp:nvSpPr>
      <dsp:spPr>
        <a:xfrm rot="19540439">
          <a:off x="1709030" y="2226805"/>
          <a:ext cx="949971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949971" y="14334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00" kern="1200"/>
        </a:p>
      </dsp:txBody>
      <dsp:txXfrm>
        <a:off x="2160267" y="2217390"/>
        <a:ext cx="47498" cy="47498"/>
      </dsp:txXfrm>
    </dsp:sp>
    <dsp:sp modelId="{BFB6A9BC-1BCD-4FE4-B90F-DDDC7B87C90E}">
      <dsp:nvSpPr>
        <dsp:cNvPr id="0" name=""/>
        <dsp:cNvSpPr/>
      </dsp:nvSpPr>
      <dsp:spPr>
        <a:xfrm>
          <a:off x="2576279" y="1771756"/>
          <a:ext cx="5871078" cy="40307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400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Godzenie życia zawodowego i prywatnego (8.4) - 39 143 944 Euro – DWUP</a:t>
          </a:r>
          <a:endParaRPr lang="pl-PL" sz="1400" b="0" kern="1200" dirty="0"/>
        </a:p>
      </dsp:txBody>
      <dsp:txXfrm>
        <a:off x="2588085" y="1783562"/>
        <a:ext cx="5847466" cy="379464"/>
      </dsp:txXfrm>
    </dsp:sp>
    <dsp:sp modelId="{CF4A6D1B-E90A-40B7-8E44-713D3F409C4B}">
      <dsp:nvSpPr>
        <dsp:cNvPr id="0" name=""/>
        <dsp:cNvSpPr/>
      </dsp:nvSpPr>
      <dsp:spPr>
        <a:xfrm rot="631271">
          <a:off x="1786120" y="2555822"/>
          <a:ext cx="670017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670017" y="14334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104379" y="2553406"/>
        <a:ext cx="33500" cy="33500"/>
      </dsp:txXfrm>
    </dsp:sp>
    <dsp:sp modelId="{F65BE2F9-793A-47FA-8556-C1D9715F1186}">
      <dsp:nvSpPr>
        <dsp:cNvPr id="0" name=""/>
        <dsp:cNvSpPr/>
      </dsp:nvSpPr>
      <dsp:spPr>
        <a:xfrm>
          <a:off x="2450505" y="2354935"/>
          <a:ext cx="5972773" cy="55278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400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baseline="0" dirty="0" smtClean="0"/>
            <a:t>Przystosowanie do zmian zachodzących w gospodarce w ramach działań </a:t>
          </a:r>
          <a:r>
            <a:rPr lang="pl-PL" sz="1400" kern="1200" baseline="0" dirty="0" err="1" smtClean="0"/>
            <a:t>outplacementowych</a:t>
          </a:r>
          <a:r>
            <a:rPr lang="pl-PL" sz="1400" kern="1200" baseline="0" dirty="0" smtClean="0"/>
            <a:t> </a:t>
          </a:r>
          <a:r>
            <a:rPr lang="pl-PL" sz="1400" kern="1200" dirty="0" smtClean="0"/>
            <a:t>(8.5</a:t>
          </a:r>
          <a:r>
            <a:rPr lang="pl-PL" sz="1400" kern="1200" baseline="0" dirty="0" smtClean="0"/>
            <a:t>) - 8 000 000 Euro </a:t>
          </a:r>
          <a:r>
            <a:rPr lang="pl-PL" sz="1400" kern="1200" dirty="0" smtClean="0"/>
            <a:t>- UMWD</a:t>
          </a:r>
          <a:endParaRPr lang="pl-PL" sz="1400" kern="1200" dirty="0"/>
        </a:p>
      </dsp:txBody>
      <dsp:txXfrm>
        <a:off x="2466696" y="2371126"/>
        <a:ext cx="5940391" cy="520404"/>
      </dsp:txXfrm>
    </dsp:sp>
    <dsp:sp modelId="{07DE840C-A4CF-4F1E-97FF-16DD9B65EDAC}">
      <dsp:nvSpPr>
        <dsp:cNvPr id="0" name=""/>
        <dsp:cNvSpPr/>
      </dsp:nvSpPr>
      <dsp:spPr>
        <a:xfrm rot="2736222">
          <a:off x="1613062" y="2919699"/>
          <a:ext cx="1189750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189750" y="14334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178194" y="2904289"/>
        <a:ext cx="59487" cy="59487"/>
      </dsp:txXfrm>
    </dsp:sp>
    <dsp:sp modelId="{2F410F80-DA07-48DB-A123-E327C6828658}">
      <dsp:nvSpPr>
        <dsp:cNvPr id="0" name=""/>
        <dsp:cNvSpPr/>
      </dsp:nvSpPr>
      <dsp:spPr>
        <a:xfrm>
          <a:off x="2624123" y="3089159"/>
          <a:ext cx="5088928" cy="53984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400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i="0" kern="1200" dirty="0" smtClean="0"/>
            <a:t>Zwiększenie konkurencyjności przedsiębiorstw i przedsiębiorców z sektora </a:t>
          </a:r>
          <a:r>
            <a:rPr lang="pl-PL" sz="1300" b="1" i="1" kern="1200" dirty="0" smtClean="0"/>
            <a:t>MMŚP</a:t>
          </a:r>
          <a:r>
            <a:rPr lang="pl-PL" sz="1300" b="1" u="none" kern="1200" dirty="0" smtClean="0"/>
            <a:t> (8.6)</a:t>
          </a:r>
          <a:r>
            <a:rPr lang="pl-PL" sz="1300" b="1" kern="1200" dirty="0" smtClean="0"/>
            <a:t>- 16 000 000 Euro - UMWD</a:t>
          </a:r>
          <a:endParaRPr lang="pl-PL" sz="1300" b="1" kern="1200" dirty="0"/>
        </a:p>
      </dsp:txBody>
      <dsp:txXfrm>
        <a:off x="2639935" y="3104971"/>
        <a:ext cx="5057304" cy="508221"/>
      </dsp:txXfrm>
    </dsp:sp>
    <dsp:sp modelId="{733EE196-7814-4519-B00E-58AD253AF152}">
      <dsp:nvSpPr>
        <dsp:cNvPr id="0" name=""/>
        <dsp:cNvSpPr/>
      </dsp:nvSpPr>
      <dsp:spPr>
        <a:xfrm rot="3630423">
          <a:off x="1362577" y="3230465"/>
          <a:ext cx="1690721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690721" y="14334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2165670" y="3202531"/>
        <a:ext cx="84536" cy="84536"/>
      </dsp:txXfrm>
    </dsp:sp>
    <dsp:sp modelId="{800F4603-4DCE-408E-BC55-EE4C35BCA01C}">
      <dsp:nvSpPr>
        <dsp:cNvPr id="0" name=""/>
        <dsp:cNvSpPr/>
      </dsp:nvSpPr>
      <dsp:spPr>
        <a:xfrm>
          <a:off x="2624123" y="3819820"/>
          <a:ext cx="5088928" cy="32159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400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u="none" kern="1200" dirty="0" smtClean="0"/>
            <a:t>Aktywne i zdrowe starzenie się (8.7) </a:t>
          </a:r>
          <a:r>
            <a:rPr lang="pl-PL" sz="1400" b="0" kern="1200" dirty="0" smtClean="0"/>
            <a:t>- 28 287 888 Euro - UMWD</a:t>
          </a:r>
          <a:endParaRPr lang="pl-PL" sz="1400" b="0" kern="1200" dirty="0"/>
        </a:p>
      </dsp:txBody>
      <dsp:txXfrm>
        <a:off x="2633542" y="3829239"/>
        <a:ext cx="5070090" cy="302752"/>
      </dsp:txXfrm>
    </dsp:sp>
    <dsp:sp modelId="{DDB7ABFD-2B47-4D79-9CE8-29C81D7EBF9E}">
      <dsp:nvSpPr>
        <dsp:cNvPr id="0" name=""/>
        <dsp:cNvSpPr/>
      </dsp:nvSpPr>
      <dsp:spPr>
        <a:xfrm>
          <a:off x="2370041" y="573819"/>
          <a:ext cx="6187048" cy="40997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400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0" kern="1200" dirty="0" smtClean="0"/>
            <a:t>Wsparcie osób poszukujących pracy </a:t>
          </a:r>
          <a:r>
            <a:rPr lang="pl-PL" sz="1400" b="0" u="none" kern="1200" dirty="0" smtClean="0"/>
            <a:t>(8.2) </a:t>
          </a:r>
          <a:r>
            <a:rPr lang="pl-PL" sz="1400" b="0" kern="1200" dirty="0" smtClean="0"/>
            <a:t>- </a:t>
          </a:r>
          <a:r>
            <a:rPr lang="pl-PL" sz="1400" b="0" i="0" kern="1200" dirty="0" smtClean="0"/>
            <a:t>21 578 268 </a:t>
          </a:r>
          <a:r>
            <a:rPr lang="pl-PL" sz="1400" b="0" kern="1200" dirty="0" smtClean="0"/>
            <a:t>Euro - DWUP</a:t>
          </a:r>
          <a:endParaRPr lang="pl-PL" sz="1400" b="0" kern="1200" dirty="0"/>
        </a:p>
      </dsp:txBody>
      <dsp:txXfrm>
        <a:off x="2382049" y="585827"/>
        <a:ext cx="6163032" cy="385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68271-145F-4762-8FE9-5A04F4B41AE8}">
      <dsp:nvSpPr>
        <dsp:cNvPr id="0" name=""/>
        <dsp:cNvSpPr/>
      </dsp:nvSpPr>
      <dsp:spPr>
        <a:xfrm>
          <a:off x="0" y="457408"/>
          <a:ext cx="8229600" cy="1199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b="1" kern="1200" dirty="0" smtClean="0"/>
            <a:t>www.parp.gov.pl </a:t>
          </a:r>
          <a:endParaRPr lang="pl-PL" sz="5000" kern="1200" dirty="0"/>
        </a:p>
      </dsp:txBody>
      <dsp:txXfrm>
        <a:off x="58563" y="515971"/>
        <a:ext cx="8112474" cy="1082537"/>
      </dsp:txXfrm>
    </dsp:sp>
    <dsp:sp modelId="{82DEF1AB-8F52-4280-8830-BF81A4446F18}">
      <dsp:nvSpPr>
        <dsp:cNvPr id="0" name=""/>
        <dsp:cNvSpPr/>
      </dsp:nvSpPr>
      <dsp:spPr>
        <a:xfrm>
          <a:off x="0" y="1749621"/>
          <a:ext cx="82296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2200" kern="1200" dirty="0"/>
        </a:p>
      </dsp:txBody>
      <dsp:txXfrm>
        <a:off x="0" y="1749621"/>
        <a:ext cx="8229600" cy="1026720"/>
      </dsp:txXfrm>
    </dsp:sp>
    <dsp:sp modelId="{AD3CCEA5-68FA-4014-A0DC-24B1B168A77C}">
      <dsp:nvSpPr>
        <dsp:cNvPr id="0" name=""/>
        <dsp:cNvSpPr/>
      </dsp:nvSpPr>
      <dsp:spPr>
        <a:xfrm>
          <a:off x="0" y="2683792"/>
          <a:ext cx="8229600" cy="1199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b="1" kern="1200" dirty="0" smtClean="0"/>
            <a:t>www.rpo.dolnyslask.pl </a:t>
          </a:r>
          <a:endParaRPr lang="pl-PL" sz="5000" kern="1200" dirty="0"/>
        </a:p>
      </dsp:txBody>
      <dsp:txXfrm>
        <a:off x="58563" y="2742355"/>
        <a:ext cx="8112474" cy="1082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05350"/>
            <a:ext cx="5445125" cy="4457700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CB06D1-07BD-4A13-9916-6BC9E80EE4C2}" type="slidenum">
              <a:rPr lang="pl-PL" altLang="pl-PL">
                <a:solidFill>
                  <a:srgbClr val="000000"/>
                </a:solidFill>
              </a:rPr>
              <a:pPr/>
              <a:t>2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5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F088A-B9C9-4E42-BAD5-2DBA6170AAD3}" type="slidenum">
              <a:rPr lang="pl-PL" altLang="pl-PL">
                <a:solidFill>
                  <a:srgbClr val="000000"/>
                </a:solidFill>
              </a:rPr>
              <a:pPr/>
              <a:t>3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05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F088A-B9C9-4E42-BAD5-2DBA6170AAD3}" type="slidenum">
              <a:rPr lang="pl-PL" altLang="pl-PL">
                <a:solidFill>
                  <a:srgbClr val="000000"/>
                </a:solidFill>
              </a:rPr>
              <a:pPr/>
              <a:t>4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92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F088A-B9C9-4E42-BAD5-2DBA6170AAD3}" type="slidenum">
              <a:rPr lang="pl-PL" altLang="pl-PL">
                <a:solidFill>
                  <a:srgbClr val="000000"/>
                </a:solidFill>
              </a:rPr>
              <a:pPr/>
              <a:t>5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92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F088A-B9C9-4E42-BAD5-2DBA6170AAD3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92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F50D99-E13D-49DD-8B7E-F3366F6A0081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908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1989138"/>
            <a:ext cx="80645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b="1" dirty="0"/>
          </a:p>
          <a:p>
            <a:pPr eaLnBrk="1" hangingPunct="1"/>
            <a:r>
              <a:rPr lang="pl-PL" altLang="pl-PL" sz="2400" b="1" dirty="0"/>
              <a:t>REGIONALNY PROGRAM OPERACYJNY</a:t>
            </a:r>
          </a:p>
          <a:p>
            <a:pPr eaLnBrk="1" hangingPunct="1"/>
            <a:r>
              <a:rPr lang="pl-PL" altLang="pl-PL" sz="2400" b="1" dirty="0"/>
              <a:t> WOJEWÓDZTWA DOLNOŚLĄSKIEGO </a:t>
            </a:r>
            <a:br>
              <a:rPr lang="pl-PL" altLang="pl-PL" sz="2400" b="1" dirty="0"/>
            </a:br>
            <a:r>
              <a:rPr lang="pl-PL" altLang="pl-PL" sz="2400" b="1" dirty="0"/>
              <a:t>2014-2020</a:t>
            </a:r>
          </a:p>
          <a:p>
            <a:pPr eaLnBrk="1" hangingPunct="1"/>
            <a:endParaRPr lang="pl-PL" altLang="pl-PL" b="1" dirty="0"/>
          </a:p>
          <a:p>
            <a:pPr eaLnBrk="1" hangingPunct="1"/>
            <a:endParaRPr lang="pl-PL" altLang="pl-PL" b="1" dirty="0"/>
          </a:p>
          <a:p>
            <a:pPr eaLnBrk="1" hangingPunct="1"/>
            <a:r>
              <a:rPr lang="pl-PL" altLang="pl-PL" sz="1600" b="1" dirty="0"/>
              <a:t>Działanie 8.6 </a:t>
            </a: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sz="1600" b="1" dirty="0" smtClean="0"/>
              <a:t>Zwiększenie </a:t>
            </a:r>
            <a:r>
              <a:rPr lang="pl-PL" sz="1600" b="1" dirty="0"/>
              <a:t>konkurencyjności przedsiębiorstw i przedsiębiorców z sektora MMŚP</a:t>
            </a:r>
            <a:endParaRPr lang="pl-PL" altLang="pl-PL" sz="1600" b="1" dirty="0"/>
          </a:p>
          <a:p>
            <a:pPr eaLnBrk="1" hangingPunct="1"/>
            <a:endParaRPr lang="pl-PL" altLang="pl-PL" sz="16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r>
              <a:rPr lang="pl-PL" altLang="pl-PL" sz="1400" b="1" dirty="0" smtClean="0"/>
              <a:t>20 października </a:t>
            </a:r>
            <a:r>
              <a:rPr lang="pl-PL" altLang="pl-PL" sz="1400" b="1" dirty="0"/>
              <a:t>2015</a:t>
            </a:r>
          </a:p>
          <a:p>
            <a:pPr eaLnBrk="1" hangingPunct="1"/>
            <a:endParaRPr lang="pl-PL" altLang="pl-PL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315913" y="1125538"/>
            <a:ext cx="8501062" cy="4751387"/>
          </a:xfrm>
          <a:prstGeom prst="rect">
            <a:avLst/>
          </a:prstGeom>
        </p:spPr>
        <p:txBody>
          <a:bodyPr anchor="ctr"/>
          <a:lstStyle/>
          <a:p>
            <a:pPr algn="ctr" eaLnBrk="1" hangingPunct="1">
              <a:lnSpc>
                <a:spcPts val="5800"/>
              </a:lnSpc>
              <a:defRPr/>
            </a:pPr>
            <a:endParaRPr lang="pl-PL" sz="3600" b="1" dirty="0">
              <a:ln w="12700">
                <a:solidFill>
                  <a:srgbClr val="EEECE1">
                    <a:lumMod val="25000"/>
                  </a:srgbClr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glow rad="139700">
                  <a:srgbClr val="F79646">
                    <a:satMod val="175000"/>
                    <a:alpha val="40000"/>
                  </a:srgb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25603" name="Grupa 12"/>
          <p:cNvGrpSpPr>
            <a:grpSpLocks/>
          </p:cNvGrpSpPr>
          <p:nvPr/>
        </p:nvGrpSpPr>
        <p:grpSpPr bwMode="auto">
          <a:xfrm>
            <a:off x="315913" y="1125538"/>
            <a:ext cx="8502650" cy="923925"/>
            <a:chOff x="171108" y="-74155"/>
            <a:chExt cx="8502600" cy="708847"/>
          </a:xfrm>
        </p:grpSpPr>
        <p:sp>
          <p:nvSpPr>
            <p:cNvPr id="25607" name="Prostokąt zaokrąglony 12"/>
            <p:cNvSpPr>
              <a:spLocks noChangeArrowheads="1"/>
            </p:cNvSpPr>
            <p:nvPr/>
          </p:nvSpPr>
          <p:spPr bwMode="auto">
            <a:xfrm>
              <a:off x="174527" y="-74155"/>
              <a:ext cx="8499181" cy="708847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pl-PL" altLang="pl-PL"/>
            </a:p>
          </p:txBody>
        </p:sp>
        <p:sp>
          <p:nvSpPr>
            <p:cNvPr id="25609" name="Prostokąt 13"/>
            <p:cNvSpPr>
              <a:spLocks noChangeArrowheads="1"/>
            </p:cNvSpPr>
            <p:nvPr/>
          </p:nvSpPr>
          <p:spPr bwMode="auto">
            <a:xfrm>
              <a:off x="171108" y="22063"/>
              <a:ext cx="8461325" cy="36416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36234" tIns="0" rIns="236234" bIns="0" anchor="ctr"/>
            <a:lstStyle>
              <a:lvl1pPr defTabSz="11557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1557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1557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1557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1557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155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155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155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155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altLang="pl-PL" sz="2800" b="1" dirty="0" smtClean="0">
                <a:solidFill>
                  <a:srgbClr val="FFFFFF"/>
                </a:solidFill>
                <a:latin typeface="Arial Narrow" pitchFamily="34" charset="0"/>
              </a:endParaRPr>
            </a:p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altLang="pl-PL" b="1" i="1" dirty="0" smtClean="0">
                <a:solidFill>
                  <a:srgbClr val="FFFFFF"/>
                </a:solidFill>
                <a:latin typeface="+mn-lt"/>
              </a:endParaRPr>
            </a:p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altLang="pl-PL" sz="2000" b="1" i="1" dirty="0" smtClean="0">
                  <a:solidFill>
                    <a:srgbClr val="FFFFFF"/>
                  </a:solidFill>
                  <a:latin typeface="+mn-lt"/>
                </a:rPr>
                <a:t>OŚ PRIORYTETOWA 8: RYNEK PRACY - EFS</a:t>
              </a:r>
            </a:p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altLang="pl-PL" sz="2800" b="1" dirty="0" smtClean="0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sp>
        <p:nvSpPr>
          <p:cNvPr id="25604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7F7DFF-7DCF-4705-B87F-5A53F408640A}" type="slidenum">
              <a:rPr lang="pl-PL" altLang="pl-PL"/>
              <a:pPr/>
              <a:t>2</a:t>
            </a:fld>
            <a:endParaRPr lang="pl-PL" altLang="pl-PL"/>
          </a:p>
        </p:txBody>
      </p:sp>
      <p:pic>
        <p:nvPicPr>
          <p:cNvPr id="25605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13044537"/>
              </p:ext>
            </p:extLst>
          </p:nvPr>
        </p:nvGraphicFramePr>
        <p:xfrm>
          <a:off x="315913" y="2174875"/>
          <a:ext cx="8640960" cy="4680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315913" y="1125538"/>
            <a:ext cx="8501062" cy="4751387"/>
          </a:xfrm>
          <a:prstGeom prst="rect">
            <a:avLst/>
          </a:prstGeom>
        </p:spPr>
        <p:txBody>
          <a:bodyPr anchor="ctr"/>
          <a:lstStyle/>
          <a:p>
            <a:pPr algn="ctr" eaLnBrk="1" hangingPunct="1">
              <a:lnSpc>
                <a:spcPts val="5800"/>
              </a:lnSpc>
              <a:defRPr/>
            </a:pPr>
            <a:endParaRPr lang="pl-PL" sz="3600" b="1" dirty="0">
              <a:ln w="12700">
                <a:solidFill>
                  <a:srgbClr val="EEECE1">
                    <a:lumMod val="25000"/>
                  </a:srgbClr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glow rad="139700">
                  <a:srgbClr val="F79646">
                    <a:satMod val="175000"/>
                    <a:alpha val="40000"/>
                  </a:srgb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5609" name="Prostokąt 13"/>
          <p:cNvSpPr>
            <a:spLocks noChangeArrowheads="1"/>
          </p:cNvSpPr>
          <p:nvPr/>
        </p:nvSpPr>
        <p:spPr bwMode="auto">
          <a:xfrm>
            <a:off x="315913" y="1250950"/>
            <a:ext cx="8461375" cy="474662"/>
          </a:xfrm>
          <a:prstGeom prst="rect">
            <a:avLst/>
          </a:prstGeom>
          <a:noFill/>
          <a:ln>
            <a:noFill/>
          </a:ln>
          <a:extLst/>
        </p:spPr>
        <p:txBody>
          <a:bodyPr lIns="236234" tIns="0" rIns="236234" bIns="0" anchor="ctr"/>
          <a:lstStyle>
            <a:lvl1pPr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pl-PL" altLang="pl-PL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pl-PL" altLang="pl-PL" b="1" i="1" dirty="0" smtClean="0">
              <a:solidFill>
                <a:srgbClr val="FFFFFF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altLang="pl-PL" sz="2000" b="1" i="1" dirty="0" smtClean="0">
                <a:solidFill>
                  <a:srgbClr val="FFFFFF"/>
                </a:solidFill>
                <a:latin typeface="+mn-lt"/>
              </a:rPr>
              <a:t>OŚ PRIORYTETOWA 8: RYNEK PRACY - EFS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pl-PL" altLang="pl-PL" sz="28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6628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79C2CD-FA7D-4630-8A12-F4B93A9C6873}" type="slidenum">
              <a:rPr lang="pl-PL" altLang="pl-PL"/>
              <a:pPr/>
              <a:t>3</a:t>
            </a:fld>
            <a:endParaRPr lang="pl-PL" altLang="pl-PL"/>
          </a:p>
        </p:txBody>
      </p:sp>
      <p:pic>
        <p:nvPicPr>
          <p:cNvPr id="2662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1268760"/>
            <a:ext cx="9144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 smtClean="0">
              <a:latin typeface="+mn-lt"/>
            </a:endParaRPr>
          </a:p>
          <a:p>
            <a:pPr marL="342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+mn-lt"/>
            </a:endParaRPr>
          </a:p>
          <a:p>
            <a:pPr marL="342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 smtClean="0">
                <a:latin typeface="+mn-lt"/>
              </a:rPr>
              <a:t>Tryb </a:t>
            </a:r>
            <a:r>
              <a:rPr lang="pl-PL" sz="2000" b="1" dirty="0">
                <a:latin typeface="+mn-lt"/>
              </a:rPr>
              <a:t>wyboru projektów: </a:t>
            </a:r>
            <a:r>
              <a:rPr lang="pl-PL" sz="2000" dirty="0">
                <a:latin typeface="+mn-lt"/>
              </a:rPr>
              <a:t>tryb </a:t>
            </a:r>
            <a:r>
              <a:rPr lang="pl-PL" sz="2000" dirty="0" smtClean="0">
                <a:latin typeface="+mn-lt"/>
              </a:rPr>
              <a:t>konkursowy</a:t>
            </a:r>
            <a:endParaRPr lang="pl-PL" sz="2000" dirty="0">
              <a:latin typeface="+mn-lt"/>
            </a:endParaRPr>
          </a:p>
          <a:p>
            <a:pPr marL="342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latin typeface="+mn-lt"/>
            </a:endParaRPr>
          </a:p>
          <a:p>
            <a:pPr marL="342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</a:rPr>
              <a:t>Grupa docelowa:</a:t>
            </a:r>
          </a:p>
          <a:p>
            <a:pPr marL="684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+mn-lt"/>
              </a:rPr>
              <a:t>mikro, </a:t>
            </a:r>
            <a:r>
              <a:rPr lang="pl-PL" sz="2000" dirty="0">
                <a:latin typeface="+mn-lt"/>
              </a:rPr>
              <a:t>małe i średnie przedsiębiorstwa oraz ich pracownicy</a:t>
            </a:r>
          </a:p>
          <a:p>
            <a:pPr marL="355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latin typeface="+mn-lt"/>
            </a:endParaRPr>
          </a:p>
          <a:p>
            <a:pPr marL="355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 smtClean="0">
                <a:latin typeface="+mn-lt"/>
              </a:rPr>
              <a:t>Typ </a:t>
            </a:r>
            <a:r>
              <a:rPr lang="pl-PL" sz="2000" b="1" dirty="0">
                <a:latin typeface="+mn-lt"/>
              </a:rPr>
              <a:t>projektów:</a:t>
            </a:r>
          </a:p>
          <a:p>
            <a:pPr marL="342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</a:rPr>
              <a:t>8.6.A. </a:t>
            </a:r>
          </a:p>
          <a:p>
            <a:pPr marL="342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</a:rPr>
              <a:t>Wzrost konkurencyjności dolnośląskich mikro, małych i średnich przedsiębiorstw poprzez: usługi pozwalające na rozwój przedsiębiorstwa i/lub jego pracowników, w tym w szczególności nabycie lub potwierdzenie kwalifikacji, usprawnienie procesów lub obszaru działania przedsiębiorstwa, częściową lub całkowitą zmianę profilu działalności gospodarczej realizowane w ramach Rejestru Usług Rozwojowych. </a:t>
            </a:r>
          </a:p>
          <a:p>
            <a:pPr marL="355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latin typeface="+mn-lt"/>
            </a:endParaRPr>
          </a:p>
          <a:p>
            <a:pPr marL="177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</a:rPr>
              <a:t>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Prostokąt 13"/>
          <p:cNvSpPr>
            <a:spLocks noChangeArrowheads="1"/>
          </p:cNvSpPr>
          <p:nvPr/>
        </p:nvSpPr>
        <p:spPr bwMode="auto">
          <a:xfrm>
            <a:off x="315913" y="1139824"/>
            <a:ext cx="8461375" cy="58578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236234" tIns="0" rIns="236234" bIns="0" anchor="ctr"/>
          <a:lstStyle>
            <a:lvl1pPr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pl-PL" altLang="pl-PL" sz="2200" b="1" dirty="0" smtClean="0">
                <a:latin typeface="+mn-lt"/>
              </a:rPr>
              <a:t>Działanie 8.6 </a:t>
            </a:r>
            <a:r>
              <a:rPr lang="pl-PL" sz="2200" b="1" dirty="0">
                <a:latin typeface="+mn-lt"/>
              </a:rPr>
              <a:t>Zwiększenie konkurencyjności przedsiębiorstw i przedsiębiorców z sektora MMŚP</a:t>
            </a:r>
            <a:r>
              <a:rPr lang="pl-PL" altLang="pl-PL" sz="2200" b="1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315913" y="1125538"/>
            <a:ext cx="8501062" cy="4751387"/>
          </a:xfrm>
          <a:prstGeom prst="rect">
            <a:avLst/>
          </a:prstGeom>
        </p:spPr>
        <p:txBody>
          <a:bodyPr anchor="ctr"/>
          <a:lstStyle/>
          <a:p>
            <a:pPr algn="ctr" eaLnBrk="1" hangingPunct="1">
              <a:lnSpc>
                <a:spcPts val="5800"/>
              </a:lnSpc>
              <a:defRPr/>
            </a:pPr>
            <a:endParaRPr lang="pl-PL" sz="3600" b="1" dirty="0">
              <a:ln w="12700">
                <a:solidFill>
                  <a:srgbClr val="EEECE1">
                    <a:lumMod val="25000"/>
                  </a:srgbClr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glow rad="139700">
                  <a:srgbClr val="F79646">
                    <a:satMod val="175000"/>
                    <a:alpha val="40000"/>
                  </a:srgb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5609" name="Prostokąt 13"/>
          <p:cNvSpPr>
            <a:spLocks noChangeArrowheads="1"/>
          </p:cNvSpPr>
          <p:nvPr/>
        </p:nvSpPr>
        <p:spPr bwMode="auto">
          <a:xfrm>
            <a:off x="315913" y="1139824"/>
            <a:ext cx="8461375" cy="632991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236234" tIns="0" rIns="236234" bIns="0" anchor="ctr"/>
          <a:lstStyle>
            <a:lvl1pPr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pl-PL" altLang="pl-PL" sz="2200" b="1" dirty="0" smtClean="0">
                <a:latin typeface="+mn-lt"/>
              </a:rPr>
              <a:t>Konkurs na wybór Operatora </a:t>
            </a:r>
            <a:endParaRPr lang="pl-PL" altLang="pl-PL" sz="2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6628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79C2CD-FA7D-4630-8A12-F4B93A9C6873}" type="slidenum">
              <a:rPr lang="pl-PL" altLang="pl-PL"/>
              <a:pPr/>
              <a:t>4</a:t>
            </a:fld>
            <a:endParaRPr lang="pl-PL" altLang="pl-PL"/>
          </a:p>
        </p:txBody>
      </p:sp>
      <p:pic>
        <p:nvPicPr>
          <p:cNvPr id="2662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2093912"/>
            <a:ext cx="9144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Planowane ogłoszenie </a:t>
            </a:r>
            <a:r>
              <a:rPr lang="pl-PL" sz="2000" b="1" dirty="0">
                <a:latin typeface="Calibri" panose="020F0502020204030204" pitchFamily="34" charset="0"/>
              </a:rPr>
              <a:t>naboru</a:t>
            </a:r>
            <a:r>
              <a:rPr lang="pl-PL" sz="2000" b="1" dirty="0" smtClean="0">
                <a:latin typeface="Calibri" panose="020F0502020204030204" pitchFamily="34" charset="0"/>
              </a:rPr>
              <a:t>: </a:t>
            </a:r>
            <a:r>
              <a:rPr lang="pl-PL" sz="2000" dirty="0" smtClean="0">
                <a:latin typeface="Calibri" panose="020F0502020204030204" pitchFamily="34" charset="0"/>
              </a:rPr>
              <a:t>27 listopada </a:t>
            </a:r>
            <a:r>
              <a:rPr lang="pl-PL" sz="2000" dirty="0">
                <a:latin typeface="Calibri" panose="020F0502020204030204" pitchFamily="34" charset="0"/>
              </a:rPr>
              <a:t>2015 </a:t>
            </a:r>
            <a:r>
              <a:rPr lang="pl-PL" sz="2000" dirty="0" smtClean="0">
                <a:latin typeface="Calibri" panose="020F0502020204030204" pitchFamily="34" charset="0"/>
              </a:rPr>
              <a:t>roku</a:t>
            </a:r>
            <a:endParaRPr lang="pl-PL" sz="2000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Nabór wniosków: </a:t>
            </a:r>
            <a:r>
              <a:rPr lang="pl-PL" sz="2000" dirty="0" smtClean="0">
                <a:latin typeface="Calibri" panose="020F0502020204030204" pitchFamily="34" charset="0"/>
              </a:rPr>
              <a:t>od 11 stycznia 2016 roku</a:t>
            </a:r>
            <a:endParaRPr lang="pl-PL" sz="2000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</a:rPr>
              <a:t>Kwota: </a:t>
            </a:r>
            <a:r>
              <a:rPr lang="pl-PL" sz="2000" dirty="0" smtClean="0">
                <a:latin typeface="Calibri" panose="020F0502020204030204" pitchFamily="34" charset="0"/>
              </a:rPr>
              <a:t>ok. 32 800 900 PLN</a:t>
            </a:r>
          </a:p>
          <a:p>
            <a:pPr eaLnBrk="1" hangingPunct="1"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Ostatni wniosek o płatność: </a:t>
            </a:r>
            <a:r>
              <a:rPr lang="pl-PL" sz="2000" dirty="0" smtClean="0">
                <a:latin typeface="Calibri" panose="020F0502020204030204" pitchFamily="34" charset="0"/>
              </a:rPr>
              <a:t>03.2019 roku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marL="2857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 związku z zastrzeżeniami Komisji Europejskiej IZ RPO wstrzymała prace związane z ogłoszeniem naboru, do czasu wyjaśnienia wątpliwości!</a:t>
            </a:r>
            <a:endParaRPr lang="pl-PL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pl-P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5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latin typeface="+mn-lt"/>
            </a:endParaRPr>
          </a:p>
          <a:p>
            <a:pPr marL="177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</a:rPr>
              <a:t>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32102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315913" y="1125538"/>
            <a:ext cx="8501062" cy="4751387"/>
          </a:xfrm>
          <a:prstGeom prst="rect">
            <a:avLst/>
          </a:prstGeom>
        </p:spPr>
        <p:txBody>
          <a:bodyPr anchor="ctr"/>
          <a:lstStyle/>
          <a:p>
            <a:pPr algn="ctr" eaLnBrk="1" hangingPunct="1">
              <a:lnSpc>
                <a:spcPts val="5800"/>
              </a:lnSpc>
              <a:defRPr/>
            </a:pPr>
            <a:endParaRPr lang="pl-PL" sz="3600" b="1" dirty="0">
              <a:ln w="12700">
                <a:solidFill>
                  <a:srgbClr val="EEECE1">
                    <a:lumMod val="25000"/>
                  </a:srgbClr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glow rad="139700">
                  <a:srgbClr val="F79646">
                    <a:satMod val="175000"/>
                    <a:alpha val="40000"/>
                  </a:srgb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5609" name="Prostokąt 13"/>
          <p:cNvSpPr>
            <a:spLocks noChangeArrowheads="1"/>
          </p:cNvSpPr>
          <p:nvPr/>
        </p:nvSpPr>
        <p:spPr bwMode="auto">
          <a:xfrm>
            <a:off x="315913" y="1139825"/>
            <a:ext cx="8461375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236234" tIns="0" rIns="236234" bIns="0" anchor="ctr"/>
          <a:lstStyle>
            <a:lvl1pPr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pl-PL" altLang="pl-PL" sz="2200" b="1" dirty="0" smtClean="0">
                <a:latin typeface="+mn-lt"/>
              </a:rPr>
              <a:t>Najważniejsze założenia systemu PSF</a:t>
            </a:r>
            <a:endParaRPr lang="pl-PL" altLang="pl-PL" sz="2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6628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79C2CD-FA7D-4630-8A12-F4B93A9C6873}" type="slidenum">
              <a:rPr lang="pl-PL" altLang="pl-PL"/>
              <a:pPr/>
              <a:t>5</a:t>
            </a:fld>
            <a:endParaRPr lang="pl-PL" altLang="pl-PL"/>
          </a:p>
        </p:txBody>
      </p:sp>
      <p:pic>
        <p:nvPicPr>
          <p:cNvPr id="2662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1844824"/>
            <a:ext cx="9144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Ostateczne decyzje w zakresie sposobu funkcjonowania systemu Podmiotowego Systemu Finansowania w województwie dolnośląskim zostaną określone w regulaminie konkursu</a:t>
            </a:r>
          </a:p>
          <a:p>
            <a:pPr algn="just" eaLnBrk="1" hangingPunct="1"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1 operator – możliwość funkcjonowania w partnerstwie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Przewidywany termin rozpoczęcia funkcjonowania – II kw. 2016 roku</a:t>
            </a:r>
            <a:endParaRPr lang="pl-PL" sz="2000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Dofinansowanie: </a:t>
            </a:r>
            <a:r>
              <a:rPr lang="pl-PL" sz="2000" dirty="0" smtClean="0">
                <a:latin typeface="Calibri" panose="020F0502020204030204" pitchFamily="34" charset="0"/>
              </a:rPr>
              <a:t>od 50 do 80% w zależności od preferencji określonych w RPO (</a:t>
            </a:r>
            <a:r>
              <a:rPr lang="pl-PL" sz="2000" dirty="0">
                <a:latin typeface="Calibri" panose="020F0502020204030204" pitchFamily="34" charset="0"/>
              </a:rPr>
              <a:t>smart </a:t>
            </a:r>
            <a:r>
              <a:rPr lang="pl-PL" sz="2000" dirty="0" err="1">
                <a:latin typeface="Calibri" panose="020F0502020204030204" pitchFamily="34" charset="0"/>
              </a:rPr>
              <a:t>specialisations</a:t>
            </a:r>
            <a:r>
              <a:rPr lang="pl-PL" sz="2000" dirty="0" smtClean="0">
                <a:latin typeface="Calibri" panose="020F0502020204030204" pitchFamily="34" charset="0"/>
              </a:rPr>
              <a:t>, osoby o niskich kwalifikacjach, 50+, niepełnosprawne, białe i zielone miejsca pracy)</a:t>
            </a:r>
          </a:p>
          <a:p>
            <a:pPr eaLnBrk="1" hangingPunct="1"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Sposób przekazywania dofinansowania: </a:t>
            </a:r>
            <a:r>
              <a:rPr lang="pl-PL" sz="2000" dirty="0" smtClean="0">
                <a:latin typeface="Calibri" panose="020F0502020204030204" pitchFamily="34" charset="0"/>
              </a:rPr>
              <a:t>refundacja</a:t>
            </a:r>
            <a:endParaRPr lang="pl-PL" sz="2000" b="1" dirty="0" smtClean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pl-P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5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latin typeface="+mn-lt"/>
            </a:endParaRPr>
          </a:p>
          <a:p>
            <a:pPr marL="177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</a:rPr>
              <a:t>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83742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315913" y="1125538"/>
            <a:ext cx="8501062" cy="4751387"/>
          </a:xfrm>
          <a:prstGeom prst="rect">
            <a:avLst/>
          </a:prstGeom>
        </p:spPr>
        <p:txBody>
          <a:bodyPr anchor="ctr"/>
          <a:lstStyle/>
          <a:p>
            <a:pPr algn="ctr" eaLnBrk="1" hangingPunct="1">
              <a:lnSpc>
                <a:spcPts val="5800"/>
              </a:lnSpc>
              <a:defRPr/>
            </a:pPr>
            <a:endParaRPr lang="pl-PL" sz="3600" b="1" dirty="0">
              <a:ln w="12700">
                <a:solidFill>
                  <a:srgbClr val="EEECE1">
                    <a:lumMod val="25000"/>
                  </a:srgbClr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glow rad="139700">
                  <a:srgbClr val="F79646">
                    <a:satMod val="175000"/>
                    <a:alpha val="40000"/>
                  </a:srgb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5609" name="Prostokąt 13"/>
          <p:cNvSpPr>
            <a:spLocks noChangeArrowheads="1"/>
          </p:cNvSpPr>
          <p:nvPr/>
        </p:nvSpPr>
        <p:spPr bwMode="auto">
          <a:xfrm>
            <a:off x="315913" y="1139825"/>
            <a:ext cx="8461375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236234" tIns="0" rIns="236234" bIns="0" anchor="ctr"/>
          <a:lstStyle>
            <a:lvl1pPr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pl-PL" altLang="pl-PL" sz="2200" b="1" dirty="0" smtClean="0">
                <a:latin typeface="+mn-lt"/>
              </a:rPr>
              <a:t>Najważniejsze założenia systemu PSF</a:t>
            </a:r>
            <a:endParaRPr lang="pl-PL" altLang="pl-PL" sz="2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6628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79C2CD-FA7D-4630-8A12-F4B93A9C6873}" type="slidenum">
              <a:rPr lang="pl-PL" altLang="pl-PL"/>
              <a:pPr/>
              <a:t>6</a:t>
            </a:fld>
            <a:endParaRPr lang="pl-PL" altLang="pl-PL"/>
          </a:p>
        </p:txBody>
      </p:sp>
      <p:pic>
        <p:nvPicPr>
          <p:cNvPr id="2662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1844824"/>
            <a:ext cx="9144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Podpisywanie umów wsparcia: </a:t>
            </a:r>
            <a:r>
              <a:rPr lang="pl-PL" sz="2000" dirty="0" smtClean="0">
                <a:latin typeface="Calibri" panose="020F0502020204030204" pitchFamily="34" charset="0"/>
              </a:rPr>
              <a:t>Alokacja podzielona na kolejne lata realizacji projektu </a:t>
            </a:r>
            <a:endParaRPr lang="pl-PL" sz="2000" b="1" dirty="0" smtClean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Ograniczenia w zakresie usług rozwojowych: </a:t>
            </a:r>
            <a:r>
              <a:rPr lang="pl-PL" sz="2000" dirty="0" smtClean="0">
                <a:latin typeface="Calibri" panose="020F0502020204030204" pitchFamily="34" charset="0"/>
              </a:rPr>
              <a:t>Minimalne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</a:rPr>
              <a:t>Cel: </a:t>
            </a:r>
            <a:r>
              <a:rPr lang="pl-PL" sz="2000" dirty="0">
                <a:latin typeface="Calibri" panose="020F0502020204030204" pitchFamily="34" charset="0"/>
              </a:rPr>
              <a:t>Liczba mikroprzedsiębiorstw oraz małych i średnich przedsiębiorstw objętych usługami rozwojowymi w programie – 2 562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pl-P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5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latin typeface="+mn-lt"/>
            </a:endParaRPr>
          </a:p>
          <a:p>
            <a:pPr marL="177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</a:rPr>
              <a:t>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31350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1603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4820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5E95AB-66EE-47EF-A160-FA7E3AB85CCA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5" name="Prostokąt 13"/>
          <p:cNvSpPr>
            <a:spLocks noChangeArrowheads="1"/>
          </p:cNvSpPr>
          <p:nvPr/>
        </p:nvSpPr>
        <p:spPr bwMode="auto">
          <a:xfrm>
            <a:off x="315913" y="1139825"/>
            <a:ext cx="8461375" cy="47466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236234" tIns="0" rIns="236234" bIns="0" anchor="ctr"/>
          <a:lstStyle>
            <a:lvl1pPr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pl-PL" altLang="pl-PL" sz="2200" b="1" dirty="0" smtClean="0">
                <a:latin typeface="+mn-lt"/>
              </a:rPr>
              <a:t>Źródła informacji</a:t>
            </a:r>
            <a:endParaRPr lang="pl-PL" altLang="pl-PL" sz="2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DD86E0-CB1E-4A32-A2DE-FEBF202FE574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258888" y="2420938"/>
            <a:ext cx="6337300" cy="2160587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 algn="ctr" eaLnBrk="1" hangingPunct="1">
              <a:defRPr/>
            </a:pPr>
            <a:r>
              <a:rPr lang="pl-PL" sz="4000" i="1" dirty="0">
                <a:latin typeface="+mn-lt"/>
              </a:rPr>
              <a:t>Dziękuję za uwagę</a:t>
            </a:r>
          </a:p>
          <a:p>
            <a:pPr algn="ctr" eaLnBrk="1" hangingPunct="1">
              <a:defRPr/>
            </a:pPr>
            <a:r>
              <a:rPr lang="pl-PL" sz="4000" i="1" dirty="0" smtClean="0">
                <a:latin typeface="+mn-lt"/>
              </a:rPr>
              <a:t>Marcin Bora</a:t>
            </a:r>
            <a:endParaRPr lang="pl-PL" sz="4000" i="1" dirty="0">
              <a:latin typeface="+mn-lt"/>
            </a:endParaRPr>
          </a:p>
          <a:p>
            <a:pPr algn="ctr" eaLnBrk="1" hangingPunct="1">
              <a:defRPr/>
            </a:pPr>
            <a:r>
              <a:rPr lang="pl-PL" sz="4000" i="1" dirty="0">
                <a:latin typeface="+mn-lt"/>
              </a:rPr>
              <a:t>Departament Funduszy Europejskich</a:t>
            </a:r>
          </a:p>
          <a:p>
            <a:pPr algn="ctr" eaLnBrk="1" hangingPunct="1">
              <a:defRPr/>
            </a:pPr>
            <a:r>
              <a:rPr lang="pl-PL" sz="4000" i="1" dirty="0">
                <a:latin typeface="+mn-lt"/>
              </a:rPr>
              <a:t>UMWD</a:t>
            </a:r>
          </a:p>
        </p:txBody>
      </p:sp>
      <p:pic>
        <p:nvPicPr>
          <p:cNvPr id="3584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3311</TotalTime>
  <Words>348</Words>
  <Application>Microsoft Office PowerPoint</Application>
  <PresentationFormat>Pokaz na ekranie (4:3)</PresentationFormat>
  <Paragraphs>108</Paragraphs>
  <Slides>8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Marcin Bora</cp:lastModifiedBy>
  <cp:revision>332</cp:revision>
  <dcterms:created xsi:type="dcterms:W3CDTF">2010-12-31T07:04:34Z</dcterms:created>
  <dcterms:modified xsi:type="dcterms:W3CDTF">2015-10-20T07:09:03Z</dcterms:modified>
</cp:coreProperties>
</file>